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522" r:id="rId2"/>
    <p:sldId id="289" r:id="rId3"/>
    <p:sldId id="314" r:id="rId4"/>
    <p:sldId id="315" r:id="rId5"/>
    <p:sldId id="320" r:id="rId6"/>
    <p:sldId id="321" r:id="rId7"/>
    <p:sldId id="316" r:id="rId8"/>
    <p:sldId id="322" r:id="rId9"/>
    <p:sldId id="323" r:id="rId10"/>
    <p:sldId id="324" r:id="rId11"/>
    <p:sldId id="325" r:id="rId12"/>
    <p:sldId id="527" r:id="rId13"/>
    <p:sldId id="526" r:id="rId14"/>
  </p:sldIdLst>
  <p:sldSz cx="9144000" cy="6858000" type="screen4x3"/>
  <p:notesSz cx="6797675" cy="9926638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F1F28"/>
    <a:srgbClr val="E9989C"/>
    <a:srgbClr val="ECA5A8"/>
    <a:srgbClr val="31313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025" autoAdjust="0"/>
    <p:restoredTop sz="94660"/>
  </p:normalViewPr>
  <p:slideViewPr>
    <p:cSldViewPr snapToGrid="0" showGuides="1">
      <p:cViewPr varScale="1">
        <p:scale>
          <a:sx n="123" d="100"/>
          <a:sy n="123" d="100"/>
        </p:scale>
        <p:origin x="1116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9B24DEF-76CE-43F8-B4C7-275C08DA3028}" type="datetimeFigureOut">
              <a:rPr lang="cs-CZ" smtClean="0"/>
              <a:t>19.03.2024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41425"/>
            <a:ext cx="446405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CAA614E-6AFF-47D8-9BDB-1E8D5C03BDF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840327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CAA614E-6AFF-47D8-9BDB-1E8D5C03BDF9}" type="slidenum">
              <a:rPr lang="cs-CZ" smtClean="0"/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3363953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Zástupný symbol pro obrázek snímku 1">
            <a:extLst>
              <a:ext uri="{FF2B5EF4-FFF2-40B4-BE49-F238E27FC236}">
                <a16:creationId xmlns:a16="http://schemas.microsoft.com/office/drawing/2014/main" id="{B1CE1867-4601-4E6B-AF08-2BEE58A9DE76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4819" name="Zástupný symbol pro poznámky 2">
            <a:extLst>
              <a:ext uri="{FF2B5EF4-FFF2-40B4-BE49-F238E27FC236}">
                <a16:creationId xmlns:a16="http://schemas.microsoft.com/office/drawing/2014/main" id="{B53F2E76-5824-417C-81A0-E37BEA153362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cs-CZ" altLang="cs-CZ"/>
          </a:p>
        </p:txBody>
      </p:sp>
      <p:sp>
        <p:nvSpPr>
          <p:cNvPr id="34820" name="Zástupný symbol pro číslo snímku 3">
            <a:extLst>
              <a:ext uri="{FF2B5EF4-FFF2-40B4-BE49-F238E27FC236}">
                <a16:creationId xmlns:a16="http://schemas.microsoft.com/office/drawing/2014/main" id="{DD1CCDB8-373F-4B7F-ADFD-B6BD07B15DB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45531071-71EE-46E7-B478-50B01B4F8E85}" type="slidenum">
              <a:rPr lang="cs-CZ" altLang="cs-CZ">
                <a:latin typeface="Calibri" panose="020F0502020204030204" pitchFamily="34" charset="0"/>
              </a:rPr>
              <a:pPr/>
              <a:t>10</a:t>
            </a:fld>
            <a:endParaRPr lang="cs-CZ" altLang="cs-CZ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Zástupný symbol pro obrázek snímku 1">
            <a:extLst>
              <a:ext uri="{FF2B5EF4-FFF2-40B4-BE49-F238E27FC236}">
                <a16:creationId xmlns:a16="http://schemas.microsoft.com/office/drawing/2014/main" id="{673E7DC4-5023-4CD1-8C73-1FFF88EAA890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6867" name="Zástupný symbol pro poznámky 2">
            <a:extLst>
              <a:ext uri="{FF2B5EF4-FFF2-40B4-BE49-F238E27FC236}">
                <a16:creationId xmlns:a16="http://schemas.microsoft.com/office/drawing/2014/main" id="{45E1EF47-248B-443D-8D35-65B49F8FB9E0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cs-CZ" altLang="cs-CZ" dirty="0"/>
          </a:p>
        </p:txBody>
      </p:sp>
      <p:sp>
        <p:nvSpPr>
          <p:cNvPr id="36868" name="Zástupný symbol pro číslo snímku 3">
            <a:extLst>
              <a:ext uri="{FF2B5EF4-FFF2-40B4-BE49-F238E27FC236}">
                <a16:creationId xmlns:a16="http://schemas.microsoft.com/office/drawing/2014/main" id="{7007069F-1492-4572-844D-E972E33E620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83CCF431-75D0-4774-87E4-A8FBF3B4E1DA}" type="slidenum">
              <a:rPr lang="cs-CZ" altLang="cs-CZ">
                <a:latin typeface="Calibri" panose="020F0502020204030204" pitchFamily="34" charset="0"/>
              </a:rPr>
              <a:pPr/>
              <a:t>11</a:t>
            </a:fld>
            <a:endParaRPr lang="cs-CZ" altLang="cs-CZ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CAA614E-6AFF-47D8-9BDB-1E8D5C03BDF9}" type="slidenum">
              <a:rPr lang="cs-CZ" smtClean="0"/>
              <a:t>12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3199848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Zástupný symbol pro obrázek snímku 1">
            <a:extLst>
              <a:ext uri="{FF2B5EF4-FFF2-40B4-BE49-F238E27FC236}">
                <a16:creationId xmlns:a16="http://schemas.microsoft.com/office/drawing/2014/main" id="{AAE7D2B7-78C3-4A59-9959-1A3CB1D71F23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8915" name="Zástupný symbol pro poznámky 2">
            <a:extLst>
              <a:ext uri="{FF2B5EF4-FFF2-40B4-BE49-F238E27FC236}">
                <a16:creationId xmlns:a16="http://schemas.microsoft.com/office/drawing/2014/main" id="{114A9091-BC29-428F-BDE3-8E10F5CE3413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cs-CZ" altLang="cs-CZ"/>
          </a:p>
        </p:txBody>
      </p:sp>
      <p:sp>
        <p:nvSpPr>
          <p:cNvPr id="38916" name="Zástupný symbol pro číslo snímku 3">
            <a:extLst>
              <a:ext uri="{FF2B5EF4-FFF2-40B4-BE49-F238E27FC236}">
                <a16:creationId xmlns:a16="http://schemas.microsoft.com/office/drawing/2014/main" id="{D35F2180-CFA3-4BCC-A521-DEA743E4237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C3EA24F0-166B-4684-9A5D-57AD767E0261}" type="slidenum">
              <a:rPr lang="cs-CZ" altLang="cs-CZ">
                <a:latin typeface="Calibri" panose="020F0502020204030204" pitchFamily="34" charset="0"/>
              </a:rPr>
              <a:pPr/>
              <a:t>13</a:t>
            </a:fld>
            <a:endParaRPr lang="cs-CZ" altLang="cs-CZ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Zástupný symbol pro obrázek snímku 1">
            <a:extLst>
              <a:ext uri="{FF2B5EF4-FFF2-40B4-BE49-F238E27FC236}">
                <a16:creationId xmlns:a16="http://schemas.microsoft.com/office/drawing/2014/main" id="{BF9E6A86-115B-4527-8EFA-B195C6ACE1CB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5" name="Zástupný symbol pro poznámky 2">
            <a:extLst>
              <a:ext uri="{FF2B5EF4-FFF2-40B4-BE49-F238E27FC236}">
                <a16:creationId xmlns:a16="http://schemas.microsoft.com/office/drawing/2014/main" id="{0A6E3482-3B24-4CAC-8187-7F35E95B7801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cs-CZ" altLang="cs-CZ" dirty="0"/>
          </a:p>
        </p:txBody>
      </p:sp>
      <p:sp>
        <p:nvSpPr>
          <p:cNvPr id="18436" name="Zástupný symbol pro číslo snímku 3">
            <a:extLst>
              <a:ext uri="{FF2B5EF4-FFF2-40B4-BE49-F238E27FC236}">
                <a16:creationId xmlns:a16="http://schemas.microsoft.com/office/drawing/2014/main" id="{53064C49-768D-4BBD-9415-863CB6D3EFD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A06410A3-5A25-4FEE-86DF-ED5553F826F1}" type="slidenum">
              <a:rPr lang="cs-CZ" altLang="cs-CZ">
                <a:latin typeface="Calibri" panose="020F0502020204030204" pitchFamily="34" charset="0"/>
              </a:rPr>
              <a:pPr/>
              <a:t>2</a:t>
            </a:fld>
            <a:endParaRPr lang="cs-CZ" altLang="cs-CZ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Zástupný symbol pro obrázek snímku 1">
            <a:extLst>
              <a:ext uri="{FF2B5EF4-FFF2-40B4-BE49-F238E27FC236}">
                <a16:creationId xmlns:a16="http://schemas.microsoft.com/office/drawing/2014/main" id="{08F0ACE3-7281-482E-843B-C7EABA060606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483" name="Zástupný symbol pro poznámky 2">
            <a:extLst>
              <a:ext uri="{FF2B5EF4-FFF2-40B4-BE49-F238E27FC236}">
                <a16:creationId xmlns:a16="http://schemas.microsoft.com/office/drawing/2014/main" id="{046390D8-8382-49A8-859D-F6088F0DFCA3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cs-CZ" altLang="cs-CZ" dirty="0"/>
          </a:p>
        </p:txBody>
      </p:sp>
      <p:sp>
        <p:nvSpPr>
          <p:cNvPr id="20484" name="Zástupný symbol pro číslo snímku 3">
            <a:extLst>
              <a:ext uri="{FF2B5EF4-FFF2-40B4-BE49-F238E27FC236}">
                <a16:creationId xmlns:a16="http://schemas.microsoft.com/office/drawing/2014/main" id="{1F107896-BAED-47BF-9CDE-0C465E48536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D20D3F49-1A77-4D19-A69E-1CB9BF7E97BE}" type="slidenum">
              <a:rPr lang="cs-CZ" altLang="cs-CZ">
                <a:latin typeface="Calibri" panose="020F0502020204030204" pitchFamily="34" charset="0"/>
              </a:rPr>
              <a:pPr/>
              <a:t>3</a:t>
            </a:fld>
            <a:endParaRPr lang="cs-CZ" altLang="cs-CZ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Zástupný symbol pro obrázek snímku 1">
            <a:extLst>
              <a:ext uri="{FF2B5EF4-FFF2-40B4-BE49-F238E27FC236}">
                <a16:creationId xmlns:a16="http://schemas.microsoft.com/office/drawing/2014/main" id="{C85A201D-5C04-4594-9753-8C344B9EE059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2531" name="Zástupný symbol pro poznámky 2">
            <a:extLst>
              <a:ext uri="{FF2B5EF4-FFF2-40B4-BE49-F238E27FC236}">
                <a16:creationId xmlns:a16="http://schemas.microsoft.com/office/drawing/2014/main" id="{B308709A-CDD0-42BB-AA8D-4C155328883B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cs-CZ" altLang="cs-CZ"/>
          </a:p>
        </p:txBody>
      </p:sp>
      <p:sp>
        <p:nvSpPr>
          <p:cNvPr id="22532" name="Zástupný symbol pro číslo snímku 3">
            <a:extLst>
              <a:ext uri="{FF2B5EF4-FFF2-40B4-BE49-F238E27FC236}">
                <a16:creationId xmlns:a16="http://schemas.microsoft.com/office/drawing/2014/main" id="{7DE146D8-8248-4AB0-8781-AF6333D9C39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36591A8B-73E7-4EBC-BBB7-A4527041D96F}" type="slidenum">
              <a:rPr lang="cs-CZ" altLang="cs-CZ">
                <a:latin typeface="Calibri" panose="020F0502020204030204" pitchFamily="34" charset="0"/>
              </a:rPr>
              <a:pPr/>
              <a:t>4</a:t>
            </a:fld>
            <a:endParaRPr lang="cs-CZ" altLang="cs-CZ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Zástupný symbol pro obrázek snímku 1">
            <a:extLst>
              <a:ext uri="{FF2B5EF4-FFF2-40B4-BE49-F238E27FC236}">
                <a16:creationId xmlns:a16="http://schemas.microsoft.com/office/drawing/2014/main" id="{58CC0E1C-3985-43D4-9CB8-5DBC7474CDA2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4579" name="Zástupný symbol pro poznámky 2">
            <a:extLst>
              <a:ext uri="{FF2B5EF4-FFF2-40B4-BE49-F238E27FC236}">
                <a16:creationId xmlns:a16="http://schemas.microsoft.com/office/drawing/2014/main" id="{402E0DCE-166F-4E0D-A25C-B95F5F0CEEDA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cs-CZ" altLang="cs-CZ"/>
          </a:p>
        </p:txBody>
      </p:sp>
      <p:sp>
        <p:nvSpPr>
          <p:cNvPr id="24580" name="Zástupný symbol pro číslo snímku 3">
            <a:extLst>
              <a:ext uri="{FF2B5EF4-FFF2-40B4-BE49-F238E27FC236}">
                <a16:creationId xmlns:a16="http://schemas.microsoft.com/office/drawing/2014/main" id="{78EFB54B-8473-4E33-89EE-EA828D1BBAA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C95007BB-87B3-44C1-8077-085ED18D5F58}" type="slidenum">
              <a:rPr lang="cs-CZ" altLang="cs-CZ">
                <a:latin typeface="Calibri" panose="020F0502020204030204" pitchFamily="34" charset="0"/>
              </a:rPr>
              <a:pPr/>
              <a:t>5</a:t>
            </a:fld>
            <a:endParaRPr lang="cs-CZ" altLang="cs-CZ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Zástupný symbol pro obrázek snímku 1">
            <a:extLst>
              <a:ext uri="{FF2B5EF4-FFF2-40B4-BE49-F238E27FC236}">
                <a16:creationId xmlns:a16="http://schemas.microsoft.com/office/drawing/2014/main" id="{E6F053C2-66D5-4634-9E24-63DFE11001FA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7" name="Zástupný symbol pro poznámky 2">
            <a:extLst>
              <a:ext uri="{FF2B5EF4-FFF2-40B4-BE49-F238E27FC236}">
                <a16:creationId xmlns:a16="http://schemas.microsoft.com/office/drawing/2014/main" id="{EE9B5AD0-B367-4376-B948-29C245C44FAB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cs-CZ" altLang="cs-CZ"/>
          </a:p>
        </p:txBody>
      </p:sp>
      <p:sp>
        <p:nvSpPr>
          <p:cNvPr id="26628" name="Zástupný symbol pro číslo snímku 3">
            <a:extLst>
              <a:ext uri="{FF2B5EF4-FFF2-40B4-BE49-F238E27FC236}">
                <a16:creationId xmlns:a16="http://schemas.microsoft.com/office/drawing/2014/main" id="{C8D493C5-6DF1-4F95-81EF-8B5DE2E1161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448C1C84-FBB9-44D9-B477-CAD348F96261}" type="slidenum">
              <a:rPr lang="cs-CZ" altLang="cs-CZ">
                <a:latin typeface="Calibri" panose="020F0502020204030204" pitchFamily="34" charset="0"/>
              </a:rPr>
              <a:pPr/>
              <a:t>6</a:t>
            </a:fld>
            <a:endParaRPr lang="cs-CZ" altLang="cs-CZ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Zástupný symbol pro obrázek snímku 1">
            <a:extLst>
              <a:ext uri="{FF2B5EF4-FFF2-40B4-BE49-F238E27FC236}">
                <a16:creationId xmlns:a16="http://schemas.microsoft.com/office/drawing/2014/main" id="{4F319BA9-F276-4093-9DD2-198940ABA0D2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8675" name="Zástupný symbol pro poznámky 2">
            <a:extLst>
              <a:ext uri="{FF2B5EF4-FFF2-40B4-BE49-F238E27FC236}">
                <a16:creationId xmlns:a16="http://schemas.microsoft.com/office/drawing/2014/main" id="{168ADC7A-0A77-47F3-A9DB-AA5329FEFBB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cs-CZ" altLang="cs-CZ" dirty="0"/>
          </a:p>
        </p:txBody>
      </p:sp>
      <p:sp>
        <p:nvSpPr>
          <p:cNvPr id="28676" name="Zástupný symbol pro číslo snímku 3">
            <a:extLst>
              <a:ext uri="{FF2B5EF4-FFF2-40B4-BE49-F238E27FC236}">
                <a16:creationId xmlns:a16="http://schemas.microsoft.com/office/drawing/2014/main" id="{9C1E9641-9F03-40E3-B6A8-CF42A2C6389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7873A063-1940-44B5-815F-18A0E8AEE993}" type="slidenum">
              <a:rPr lang="cs-CZ" altLang="cs-CZ">
                <a:latin typeface="Calibri" panose="020F0502020204030204" pitchFamily="34" charset="0"/>
              </a:rPr>
              <a:pPr/>
              <a:t>7</a:t>
            </a:fld>
            <a:endParaRPr lang="cs-CZ" altLang="cs-CZ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Zástupný symbol pro obrázek snímku 1">
            <a:extLst>
              <a:ext uri="{FF2B5EF4-FFF2-40B4-BE49-F238E27FC236}">
                <a16:creationId xmlns:a16="http://schemas.microsoft.com/office/drawing/2014/main" id="{3357E040-D01C-4041-8812-B92115F9E9AF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23" name="Zástupný symbol pro poznámky 2">
            <a:extLst>
              <a:ext uri="{FF2B5EF4-FFF2-40B4-BE49-F238E27FC236}">
                <a16:creationId xmlns:a16="http://schemas.microsoft.com/office/drawing/2014/main" id="{7BC5F6F0-C485-4646-904A-BF9B09C02955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cs-CZ" altLang="cs-CZ"/>
          </a:p>
        </p:txBody>
      </p:sp>
      <p:sp>
        <p:nvSpPr>
          <p:cNvPr id="30724" name="Zástupný symbol pro číslo snímku 3">
            <a:extLst>
              <a:ext uri="{FF2B5EF4-FFF2-40B4-BE49-F238E27FC236}">
                <a16:creationId xmlns:a16="http://schemas.microsoft.com/office/drawing/2014/main" id="{A12DB903-5CDA-4D17-A48C-33F35FC678D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6428FB42-4003-4473-B2FF-356DBBC1DF41}" type="slidenum">
              <a:rPr lang="cs-CZ" altLang="cs-CZ">
                <a:latin typeface="Calibri" panose="020F0502020204030204" pitchFamily="34" charset="0"/>
              </a:rPr>
              <a:pPr/>
              <a:t>8</a:t>
            </a:fld>
            <a:endParaRPr lang="cs-CZ" altLang="cs-CZ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Zástupný symbol pro obrázek snímku 1">
            <a:extLst>
              <a:ext uri="{FF2B5EF4-FFF2-40B4-BE49-F238E27FC236}">
                <a16:creationId xmlns:a16="http://schemas.microsoft.com/office/drawing/2014/main" id="{9BD33AB4-8088-4769-A535-DDFECB6CA5B6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2771" name="Zástupný symbol pro poznámky 2">
            <a:extLst>
              <a:ext uri="{FF2B5EF4-FFF2-40B4-BE49-F238E27FC236}">
                <a16:creationId xmlns:a16="http://schemas.microsoft.com/office/drawing/2014/main" id="{D650DDAC-32D9-44C7-98C6-1E6392004527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cs-CZ" altLang="cs-CZ"/>
          </a:p>
        </p:txBody>
      </p:sp>
      <p:sp>
        <p:nvSpPr>
          <p:cNvPr id="32772" name="Zástupný symbol pro číslo snímku 3">
            <a:extLst>
              <a:ext uri="{FF2B5EF4-FFF2-40B4-BE49-F238E27FC236}">
                <a16:creationId xmlns:a16="http://schemas.microsoft.com/office/drawing/2014/main" id="{3FFDB71F-1468-4122-98CA-D42BC82ED94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08EC8932-409A-473D-BBB4-FD068EE29F98}" type="slidenum">
              <a:rPr lang="cs-CZ" altLang="cs-CZ">
                <a:latin typeface="Calibri" panose="020F0502020204030204" pitchFamily="34" charset="0"/>
              </a:rPr>
              <a:pPr/>
              <a:t>9</a:t>
            </a:fld>
            <a:endParaRPr lang="cs-CZ" altLang="cs-CZ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Obdélník 11"/>
          <p:cNvSpPr/>
          <p:nvPr userDrawn="1"/>
        </p:nvSpPr>
        <p:spPr>
          <a:xfrm>
            <a:off x="4371278" y="6138250"/>
            <a:ext cx="4776297" cy="63374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sz="1350"/>
          </a:p>
        </p:txBody>
      </p:sp>
      <p:pic>
        <p:nvPicPr>
          <p:cNvPr id="7" name="Obrázek 6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3216" b="5584"/>
          <a:stretch/>
        </p:blipFill>
        <p:spPr>
          <a:xfrm>
            <a:off x="5187843" y="1423285"/>
            <a:ext cx="3964866" cy="5447778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28650" y="2362672"/>
            <a:ext cx="7886700" cy="2387600"/>
          </a:xfrm>
        </p:spPr>
        <p:txBody>
          <a:bodyPr anchor="b">
            <a:normAutofit/>
          </a:bodyPr>
          <a:lstStyle>
            <a:lvl1pPr algn="l">
              <a:defRPr sz="6000" b="0" cap="all" baseline="0">
                <a:solidFill>
                  <a:srgbClr val="CF1F28"/>
                </a:solidFill>
                <a:latin typeface="+mn-lt"/>
              </a:defRPr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628650" y="4762110"/>
            <a:ext cx="7886700" cy="821602"/>
          </a:xfrm>
        </p:spPr>
        <p:txBody>
          <a:bodyPr/>
          <a:lstStyle>
            <a:lvl1pPr marL="53999" indent="0" algn="l">
              <a:buNone/>
              <a:defRPr sz="1800">
                <a:solidFill>
                  <a:srgbClr val="313131"/>
                </a:solidFill>
                <a:latin typeface="+mj-lt"/>
              </a:defRPr>
            </a:lvl1pPr>
            <a:lvl2pPr marL="342892" indent="0" algn="ctr">
              <a:buNone/>
              <a:defRPr sz="1500"/>
            </a:lvl2pPr>
            <a:lvl3pPr marL="685783" indent="0" algn="ctr">
              <a:buNone/>
              <a:defRPr sz="1350"/>
            </a:lvl3pPr>
            <a:lvl4pPr marL="1028675" indent="0" algn="ctr">
              <a:buNone/>
              <a:defRPr sz="1200"/>
            </a:lvl4pPr>
            <a:lvl5pPr marL="1371566" indent="0" algn="ctr">
              <a:buNone/>
              <a:defRPr sz="1200"/>
            </a:lvl5pPr>
            <a:lvl6pPr marL="1714457" indent="0" algn="ctr">
              <a:buNone/>
              <a:defRPr sz="1200"/>
            </a:lvl6pPr>
            <a:lvl7pPr marL="2057348" indent="0" algn="ctr">
              <a:buNone/>
              <a:defRPr sz="1200"/>
            </a:lvl7pPr>
            <a:lvl8pPr marL="2400240" indent="0" algn="ctr">
              <a:buNone/>
              <a:defRPr sz="1200"/>
            </a:lvl8pPr>
            <a:lvl9pPr marL="2743132" indent="0" algn="ctr">
              <a:buNone/>
              <a:defRPr sz="1200"/>
            </a:lvl9pPr>
          </a:lstStyle>
          <a:p>
            <a:r>
              <a:rPr lang="cs-CZ"/>
              <a:t>Kliknutím lze upravit styl předlohy.</a:t>
            </a:r>
            <a:endParaRPr lang="cs-CZ" dirty="0"/>
          </a:p>
        </p:txBody>
      </p:sp>
      <p:pic>
        <p:nvPicPr>
          <p:cNvPr id="4" name="Obrázek 3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03557" y="6267816"/>
            <a:ext cx="4571343" cy="230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9364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</p:spTree>
    <p:extLst>
      <p:ext uri="{BB962C8B-B14F-4D97-AF65-F5344CB8AC3E}">
        <p14:creationId xmlns:p14="http://schemas.microsoft.com/office/powerpoint/2010/main" val="31807210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543676" y="365125"/>
            <a:ext cx="1971675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628652" y="365125"/>
            <a:ext cx="5800725" cy="5811838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</p:spTree>
    <p:extLst>
      <p:ext uri="{BB962C8B-B14F-4D97-AF65-F5344CB8AC3E}">
        <p14:creationId xmlns:p14="http://schemas.microsoft.com/office/powerpoint/2010/main" val="10542515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947120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Nadpis 1"/>
          <p:cNvSpPr>
            <a:spLocks noGrp="1"/>
          </p:cNvSpPr>
          <p:nvPr>
            <p:ph type="ctrTitle"/>
          </p:nvPr>
        </p:nvSpPr>
        <p:spPr>
          <a:xfrm>
            <a:off x="628650" y="2362672"/>
            <a:ext cx="7886700" cy="2387600"/>
          </a:xfrm>
        </p:spPr>
        <p:txBody>
          <a:bodyPr anchor="b">
            <a:normAutofit/>
          </a:bodyPr>
          <a:lstStyle>
            <a:lvl1pPr algn="l">
              <a:defRPr sz="4125" b="0" cap="all" baseline="0">
                <a:solidFill>
                  <a:srgbClr val="CF1F28"/>
                </a:solidFill>
                <a:latin typeface="+mn-lt"/>
              </a:defRPr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8" name="Podnadpis 2"/>
          <p:cNvSpPr>
            <a:spLocks noGrp="1"/>
          </p:cNvSpPr>
          <p:nvPr>
            <p:ph type="subTitle" idx="1"/>
          </p:nvPr>
        </p:nvSpPr>
        <p:spPr>
          <a:xfrm>
            <a:off x="628650" y="4762110"/>
            <a:ext cx="7886700" cy="821602"/>
          </a:xfrm>
        </p:spPr>
        <p:txBody>
          <a:bodyPr/>
          <a:lstStyle>
            <a:lvl1pPr marL="53999" indent="0" algn="l">
              <a:buNone/>
              <a:defRPr sz="1800">
                <a:solidFill>
                  <a:srgbClr val="313131"/>
                </a:solidFill>
                <a:latin typeface="+mj-lt"/>
              </a:defRPr>
            </a:lvl1pPr>
            <a:lvl2pPr marL="342892" indent="0" algn="ctr">
              <a:buNone/>
              <a:defRPr sz="1500"/>
            </a:lvl2pPr>
            <a:lvl3pPr marL="685783" indent="0" algn="ctr">
              <a:buNone/>
              <a:defRPr sz="1350"/>
            </a:lvl3pPr>
            <a:lvl4pPr marL="1028675" indent="0" algn="ctr">
              <a:buNone/>
              <a:defRPr sz="1200"/>
            </a:lvl4pPr>
            <a:lvl5pPr marL="1371566" indent="0" algn="ctr">
              <a:buNone/>
              <a:defRPr sz="1200"/>
            </a:lvl5pPr>
            <a:lvl6pPr marL="1714457" indent="0" algn="ctr">
              <a:buNone/>
              <a:defRPr sz="1200"/>
            </a:lvl6pPr>
            <a:lvl7pPr marL="2057348" indent="0" algn="ctr">
              <a:buNone/>
              <a:defRPr sz="1200"/>
            </a:lvl7pPr>
            <a:lvl8pPr marL="2400240" indent="0" algn="ctr">
              <a:buNone/>
              <a:defRPr sz="1200"/>
            </a:lvl8pPr>
            <a:lvl9pPr marL="2743132" indent="0" algn="ctr">
              <a:buNone/>
              <a:defRPr sz="1200"/>
            </a:lvl9pPr>
          </a:lstStyle>
          <a:p>
            <a:r>
              <a:rPr lang="cs-CZ"/>
              <a:t>Kliknutím lze upravit styl předlohy.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023085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</p:spTree>
    <p:extLst>
      <p:ext uri="{BB962C8B-B14F-4D97-AF65-F5344CB8AC3E}">
        <p14:creationId xmlns:p14="http://schemas.microsoft.com/office/powerpoint/2010/main" val="6325738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29841" y="365129"/>
            <a:ext cx="78867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892" indent="0">
              <a:buNone/>
              <a:defRPr sz="1500" b="1"/>
            </a:lvl2pPr>
            <a:lvl3pPr marL="685783" indent="0">
              <a:buNone/>
              <a:defRPr sz="1350" b="1"/>
            </a:lvl3pPr>
            <a:lvl4pPr marL="1028675" indent="0">
              <a:buNone/>
              <a:defRPr sz="1200" b="1"/>
            </a:lvl4pPr>
            <a:lvl5pPr marL="1371566" indent="0">
              <a:buNone/>
              <a:defRPr sz="1200" b="1"/>
            </a:lvl5pPr>
            <a:lvl6pPr marL="1714457" indent="0">
              <a:buNone/>
              <a:defRPr sz="1200" b="1"/>
            </a:lvl6pPr>
            <a:lvl7pPr marL="2057348" indent="0">
              <a:buNone/>
              <a:defRPr sz="1200" b="1"/>
            </a:lvl7pPr>
            <a:lvl8pPr marL="2400240" indent="0">
              <a:buNone/>
              <a:defRPr sz="1200" b="1"/>
            </a:lvl8pPr>
            <a:lvl9pPr marL="2743132" indent="0">
              <a:buNone/>
              <a:defRPr sz="12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29152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892" indent="0">
              <a:buNone/>
              <a:defRPr sz="1500" b="1"/>
            </a:lvl2pPr>
            <a:lvl3pPr marL="685783" indent="0">
              <a:buNone/>
              <a:defRPr sz="1350" b="1"/>
            </a:lvl3pPr>
            <a:lvl4pPr marL="1028675" indent="0">
              <a:buNone/>
              <a:defRPr sz="1200" b="1"/>
            </a:lvl4pPr>
            <a:lvl5pPr marL="1371566" indent="0">
              <a:buNone/>
              <a:defRPr sz="1200" b="1"/>
            </a:lvl5pPr>
            <a:lvl6pPr marL="1714457" indent="0">
              <a:buNone/>
              <a:defRPr sz="1200" b="1"/>
            </a:lvl6pPr>
            <a:lvl7pPr marL="2057348" indent="0">
              <a:buNone/>
              <a:defRPr sz="1200" b="1"/>
            </a:lvl7pPr>
            <a:lvl8pPr marL="2400240" indent="0">
              <a:buNone/>
              <a:defRPr sz="1200" b="1"/>
            </a:lvl8pPr>
            <a:lvl9pPr marL="2743132" indent="0">
              <a:buNone/>
              <a:defRPr sz="12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29152" y="2505075"/>
            <a:ext cx="3887391" cy="368458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</p:spTree>
    <p:extLst>
      <p:ext uri="{BB962C8B-B14F-4D97-AF65-F5344CB8AC3E}">
        <p14:creationId xmlns:p14="http://schemas.microsoft.com/office/powerpoint/2010/main" val="26941592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</p:spTree>
    <p:extLst>
      <p:ext uri="{BB962C8B-B14F-4D97-AF65-F5344CB8AC3E}">
        <p14:creationId xmlns:p14="http://schemas.microsoft.com/office/powerpoint/2010/main" val="5181705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837927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887391" y="987430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892" indent="0">
              <a:buNone/>
              <a:defRPr sz="1050"/>
            </a:lvl2pPr>
            <a:lvl3pPr marL="685783" indent="0">
              <a:buNone/>
              <a:defRPr sz="900"/>
            </a:lvl3pPr>
            <a:lvl4pPr marL="1028675" indent="0">
              <a:buNone/>
              <a:defRPr sz="750"/>
            </a:lvl4pPr>
            <a:lvl5pPr marL="1371566" indent="0">
              <a:buNone/>
              <a:defRPr sz="750"/>
            </a:lvl5pPr>
            <a:lvl6pPr marL="1714457" indent="0">
              <a:buNone/>
              <a:defRPr sz="750"/>
            </a:lvl6pPr>
            <a:lvl7pPr marL="2057348" indent="0">
              <a:buNone/>
              <a:defRPr sz="750"/>
            </a:lvl7pPr>
            <a:lvl8pPr marL="2400240" indent="0">
              <a:buNone/>
              <a:defRPr sz="750"/>
            </a:lvl8pPr>
            <a:lvl9pPr marL="2743132" indent="0">
              <a:buNone/>
              <a:defRPr sz="75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6386020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3887391" y="987430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892" indent="0">
              <a:buNone/>
              <a:defRPr sz="2100"/>
            </a:lvl2pPr>
            <a:lvl3pPr marL="685783" indent="0">
              <a:buNone/>
              <a:defRPr sz="1800"/>
            </a:lvl3pPr>
            <a:lvl4pPr marL="1028675" indent="0">
              <a:buNone/>
              <a:defRPr sz="1500"/>
            </a:lvl4pPr>
            <a:lvl5pPr marL="1371566" indent="0">
              <a:buNone/>
              <a:defRPr sz="1500"/>
            </a:lvl5pPr>
            <a:lvl6pPr marL="1714457" indent="0">
              <a:buNone/>
              <a:defRPr sz="1500"/>
            </a:lvl6pPr>
            <a:lvl7pPr marL="2057348" indent="0">
              <a:buNone/>
              <a:defRPr sz="1500"/>
            </a:lvl7pPr>
            <a:lvl8pPr marL="2400240" indent="0">
              <a:buNone/>
              <a:defRPr sz="1500"/>
            </a:lvl8pPr>
            <a:lvl9pPr marL="2743132" indent="0">
              <a:buNone/>
              <a:defRPr sz="1500"/>
            </a:lvl9pPr>
          </a:lstStyle>
          <a:p>
            <a:r>
              <a:rPr lang="cs-CZ"/>
              <a:t>Kliknutím na ikonu přidáte obrázek.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892" indent="0">
              <a:buNone/>
              <a:defRPr sz="1050"/>
            </a:lvl2pPr>
            <a:lvl3pPr marL="685783" indent="0">
              <a:buNone/>
              <a:defRPr sz="900"/>
            </a:lvl3pPr>
            <a:lvl4pPr marL="1028675" indent="0">
              <a:buNone/>
              <a:defRPr sz="750"/>
            </a:lvl4pPr>
            <a:lvl5pPr marL="1371566" indent="0">
              <a:buNone/>
              <a:defRPr sz="750"/>
            </a:lvl5pPr>
            <a:lvl6pPr marL="1714457" indent="0">
              <a:buNone/>
              <a:defRPr sz="750"/>
            </a:lvl6pPr>
            <a:lvl7pPr marL="2057348" indent="0">
              <a:buNone/>
              <a:defRPr sz="750"/>
            </a:lvl7pPr>
            <a:lvl8pPr marL="2400240" indent="0">
              <a:buNone/>
              <a:defRPr sz="750"/>
            </a:lvl8pPr>
            <a:lvl9pPr marL="2743132" indent="0">
              <a:buNone/>
              <a:defRPr sz="75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19864178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4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27919" y="6267815"/>
            <a:ext cx="3846981" cy="230400"/>
          </a:xfrm>
          <a:prstGeom prst="rect">
            <a:avLst/>
          </a:prstGeom>
        </p:spPr>
      </p:pic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540000" y="365129"/>
            <a:ext cx="80640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cs-CZ" dirty="0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540000" y="1825625"/>
            <a:ext cx="8064000" cy="40812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dirty="0"/>
              <a:t>Kliknutím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7" name="Obdélník 6"/>
          <p:cNvSpPr/>
          <p:nvPr userDrawn="1"/>
        </p:nvSpPr>
        <p:spPr>
          <a:xfrm>
            <a:off x="0" y="5"/>
            <a:ext cx="9144000" cy="123825"/>
          </a:xfrm>
          <a:prstGeom prst="rect">
            <a:avLst/>
          </a:prstGeom>
          <a:solidFill>
            <a:srgbClr val="CF1F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cs-CZ" sz="1350"/>
          </a:p>
        </p:txBody>
      </p:sp>
    </p:spTree>
    <p:extLst>
      <p:ext uri="{BB962C8B-B14F-4D97-AF65-F5344CB8AC3E}">
        <p14:creationId xmlns:p14="http://schemas.microsoft.com/office/powerpoint/2010/main" val="25319057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685783" rtl="0" eaLnBrk="1" latinLnBrk="0" hangingPunct="1">
        <a:lnSpc>
          <a:spcPct val="90000"/>
        </a:lnSpc>
        <a:spcBef>
          <a:spcPct val="0"/>
        </a:spcBef>
        <a:buNone/>
        <a:defRPr sz="4125" b="0" kern="1200" cap="none" baseline="0">
          <a:solidFill>
            <a:srgbClr val="CF1F28"/>
          </a:solidFill>
          <a:latin typeface="+mn-lt"/>
          <a:ea typeface="+mj-ea"/>
          <a:cs typeface="+mj-cs"/>
        </a:defRPr>
      </a:lvl1pPr>
    </p:titleStyle>
    <p:bodyStyle>
      <a:lvl1pPr marL="171446" indent="-171446" algn="l" defTabSz="685783" rtl="0" eaLnBrk="1" latinLnBrk="0" hangingPunct="1">
        <a:lnSpc>
          <a:spcPct val="100000"/>
        </a:lnSpc>
        <a:spcBef>
          <a:spcPts val="750"/>
        </a:spcBef>
        <a:buClr>
          <a:srgbClr val="CF1F28"/>
        </a:buClr>
        <a:buSzPct val="75000"/>
        <a:buFont typeface="Arial" panose="020B0604020202020204" pitchFamily="34" charset="0"/>
        <a:buChar char="•"/>
        <a:defRPr sz="2100" kern="1200">
          <a:solidFill>
            <a:srgbClr val="313131"/>
          </a:solidFill>
          <a:latin typeface="+mj-lt"/>
          <a:ea typeface="+mn-ea"/>
          <a:cs typeface="+mn-cs"/>
        </a:defRPr>
      </a:lvl1pPr>
      <a:lvl2pPr marL="514337" indent="-171446" algn="l" defTabSz="685783" rtl="0" eaLnBrk="1" latinLnBrk="0" hangingPunct="1">
        <a:lnSpc>
          <a:spcPct val="100000"/>
        </a:lnSpc>
        <a:spcBef>
          <a:spcPts val="750"/>
        </a:spcBef>
        <a:buClr>
          <a:srgbClr val="CF1F28"/>
        </a:buClr>
        <a:buSzPct val="75000"/>
        <a:buFont typeface="Arial" panose="020B0604020202020204" pitchFamily="34" charset="0"/>
        <a:buChar char="•"/>
        <a:defRPr sz="1800" kern="1200">
          <a:solidFill>
            <a:srgbClr val="313131"/>
          </a:solidFill>
          <a:latin typeface="+mj-lt"/>
          <a:ea typeface="+mn-ea"/>
          <a:cs typeface="+mn-cs"/>
        </a:defRPr>
      </a:lvl2pPr>
      <a:lvl3pPr marL="857228" indent="-171446" algn="l" defTabSz="685783" rtl="0" eaLnBrk="1" latinLnBrk="0" hangingPunct="1">
        <a:lnSpc>
          <a:spcPct val="100000"/>
        </a:lnSpc>
        <a:spcBef>
          <a:spcPts val="750"/>
        </a:spcBef>
        <a:buClr>
          <a:srgbClr val="CF1F28"/>
        </a:buClr>
        <a:buSzPct val="75000"/>
        <a:buFont typeface="Arial" panose="020B0604020202020204" pitchFamily="34" charset="0"/>
        <a:buChar char="•"/>
        <a:defRPr sz="1800" kern="1200">
          <a:solidFill>
            <a:srgbClr val="313131"/>
          </a:solidFill>
          <a:latin typeface="+mj-lt"/>
          <a:ea typeface="+mn-ea"/>
          <a:cs typeface="+mn-cs"/>
        </a:defRPr>
      </a:lvl3pPr>
      <a:lvl4pPr marL="1200120" indent="-171446" algn="l" defTabSz="685783" rtl="0" eaLnBrk="1" latinLnBrk="0" hangingPunct="1">
        <a:lnSpc>
          <a:spcPct val="100000"/>
        </a:lnSpc>
        <a:spcBef>
          <a:spcPts val="750"/>
        </a:spcBef>
        <a:buClr>
          <a:srgbClr val="CF1F28"/>
        </a:buClr>
        <a:buSzPct val="75000"/>
        <a:buFont typeface="Arial" panose="020B0604020202020204" pitchFamily="34" charset="0"/>
        <a:buChar char="•"/>
        <a:defRPr sz="1500" kern="1200">
          <a:solidFill>
            <a:srgbClr val="313131"/>
          </a:solidFill>
          <a:latin typeface="+mj-lt"/>
          <a:ea typeface="+mn-ea"/>
          <a:cs typeface="+mn-cs"/>
        </a:defRPr>
      </a:lvl4pPr>
      <a:lvl5pPr marL="1543012" indent="-171446" algn="l" defTabSz="685783" rtl="0" eaLnBrk="1" latinLnBrk="0" hangingPunct="1">
        <a:lnSpc>
          <a:spcPct val="100000"/>
        </a:lnSpc>
        <a:spcBef>
          <a:spcPts val="750"/>
        </a:spcBef>
        <a:buClr>
          <a:srgbClr val="CF1F28"/>
        </a:buClr>
        <a:buSzPct val="75000"/>
        <a:buFont typeface="Arial" panose="020B0604020202020204" pitchFamily="34" charset="0"/>
        <a:buChar char="•"/>
        <a:defRPr sz="1500" kern="1200">
          <a:solidFill>
            <a:srgbClr val="313131"/>
          </a:solidFill>
          <a:latin typeface="+mj-lt"/>
          <a:ea typeface="+mn-ea"/>
          <a:cs typeface="+mn-cs"/>
        </a:defRPr>
      </a:lvl5pPr>
      <a:lvl6pPr marL="1885903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795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686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577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892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783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675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566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457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348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240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132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5BFA28E-8293-4774-A3F2-1B0617E24EEC}"/>
              </a:ext>
            </a:extLst>
          </p:cNvPr>
          <p:cNvSpPr>
            <a:spLocks noGrp="1"/>
          </p:cNvSpPr>
          <p:nvPr>
            <p:ph type="ctrTitle"/>
          </p:nvPr>
        </p:nvSpPr>
        <p:spPr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r>
              <a:rPr lang="cs-CZ" sz="4000" dirty="0"/>
              <a:t>Management inovací</a:t>
            </a:r>
            <a:br>
              <a:rPr lang="cs-CZ" sz="4000" dirty="0"/>
            </a:br>
            <a:br>
              <a:rPr lang="cs-CZ" sz="4000" dirty="0"/>
            </a:br>
            <a:r>
              <a:rPr lang="cs-CZ" sz="2800" dirty="0">
                <a:solidFill>
                  <a:schemeClr val="tx1"/>
                </a:solidFill>
              </a:rPr>
              <a:t>T5. Základní přístupy k tvorbě inovační strategie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5B7613AB-FA6E-4E31-B4FF-E108122E16C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r>
              <a:rPr lang="cs-CZ" dirty="0">
                <a:solidFill>
                  <a:schemeClr val="tx1"/>
                </a:solidFill>
              </a:rPr>
              <a:t>doc. Ing. Jindra Peterková, Ph.D.</a:t>
            </a:r>
          </a:p>
        </p:txBody>
      </p:sp>
    </p:spTree>
    <p:extLst>
      <p:ext uri="{BB962C8B-B14F-4D97-AF65-F5344CB8AC3E}">
        <p14:creationId xmlns:p14="http://schemas.microsoft.com/office/powerpoint/2010/main" val="132698193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Zástupný symbol pro obsah 2">
            <a:extLst>
              <a:ext uri="{FF2B5EF4-FFF2-40B4-BE49-F238E27FC236}">
                <a16:creationId xmlns:a16="http://schemas.microsoft.com/office/drawing/2014/main" id="{9EEBF713-BD90-4C03-AD4F-E1DE5B2C6F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7953" y="843379"/>
            <a:ext cx="7290197" cy="5012115"/>
          </a:xfrm>
          <a:ln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marL="0" indent="0" algn="just">
              <a:buClrTx/>
              <a:buNone/>
            </a:pPr>
            <a:r>
              <a:rPr lang="cs-CZ" altLang="cs-CZ" sz="2000" dirty="0"/>
              <a:t>Technologické příležitosti vznikají na základě pokroku ve znalostech:</a:t>
            </a:r>
          </a:p>
          <a:p>
            <a:pPr algn="just">
              <a:buClrTx/>
              <a:buFont typeface="Wingdings" panose="05000000000000000000" pitchFamily="2" charset="2"/>
              <a:buChar char="§"/>
            </a:pPr>
            <a:r>
              <a:rPr lang="cs-CZ" altLang="cs-CZ" sz="2000" dirty="0"/>
              <a:t>Firmy a technologie nezapadají úplně přesně do předem určených a statických odvětvových struktur.</a:t>
            </a:r>
          </a:p>
          <a:p>
            <a:pPr algn="just">
              <a:buClrTx/>
              <a:buFont typeface="Wingdings" panose="05000000000000000000" pitchFamily="2" charset="2"/>
              <a:buChar char="§"/>
            </a:pPr>
            <a:r>
              <a:rPr lang="cs-CZ" altLang="cs-CZ" sz="2000" dirty="0"/>
              <a:t>Vývoj v technologii může zvýšit příležitosti pro profitabilní inovace i v tzv. dospělých odvětvích.</a:t>
            </a:r>
          </a:p>
          <a:p>
            <a:pPr algn="just">
              <a:buClrTx/>
              <a:buFont typeface="Wingdings" panose="05000000000000000000" pitchFamily="2" charset="2"/>
              <a:buChar char="§"/>
            </a:pPr>
            <a:r>
              <a:rPr lang="cs-CZ" altLang="cs-CZ" sz="2000" dirty="0"/>
              <a:t>Firmy se středními náklady a střední kvalitou dosahují vyšší návratnosti investic než ty, které používají strategie nízká kvalita – nízká cena nebo naopak vysoká kvalita – vysoká cena.</a:t>
            </a:r>
          </a:p>
          <a:p>
            <a:pPr algn="just">
              <a:buClrTx/>
              <a:buFont typeface="Wingdings" panose="05000000000000000000" pitchFamily="2" charset="2"/>
              <a:buChar char="§"/>
            </a:pPr>
            <a:r>
              <a:rPr lang="cs-CZ" altLang="cs-CZ" sz="2000" dirty="0"/>
              <a:t>Organizace, které jsou velké a specializované se musí učit a měnit v reakci na nové a často nepředvídané příležitosti.</a:t>
            </a:r>
          </a:p>
          <a:p>
            <a:pPr algn="just">
              <a:buClrTx/>
              <a:buFont typeface="Wingdings" panose="05000000000000000000" pitchFamily="2" charset="2"/>
              <a:buChar char="§"/>
            </a:pPr>
            <a:r>
              <a:rPr lang="cs-CZ" altLang="cs-CZ" sz="2000" dirty="0"/>
              <a:t>Pro firmu jsou výhodné spolupracující nikoliv soupeřící vztahy s dodavateli a zákazníky </a:t>
            </a:r>
          </a:p>
          <a:p>
            <a:pPr marL="0" indent="0">
              <a:buClrTx/>
              <a:buNone/>
            </a:pPr>
            <a:endParaRPr lang="cs-CZ" altLang="cs-CZ" dirty="0"/>
          </a:p>
          <a:p>
            <a:pPr marL="0" indent="0">
              <a:buClrTx/>
              <a:buNone/>
            </a:pPr>
            <a:endParaRPr lang="cs-CZ" altLang="cs-CZ" sz="1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941023F-39ED-43C2-A9F2-C9447D18F7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7953" y="1232297"/>
            <a:ext cx="7290197" cy="733425"/>
          </a:xfrm>
          <a:ln>
            <a:solidFill>
              <a:schemeClr val="tx1"/>
            </a:solidFill>
          </a:ln>
        </p:spPr>
        <p:txBody>
          <a:bodyPr/>
          <a:lstStyle/>
          <a:p>
            <a:pPr>
              <a:defRPr/>
            </a:pPr>
            <a:r>
              <a:rPr lang="cs-CZ" altLang="cs-CZ" sz="2700" b="1" dirty="0">
                <a:solidFill>
                  <a:srgbClr val="C00000"/>
                </a:solidFill>
              </a:rPr>
              <a:t>4. Dynamické schopnosti firmy</a:t>
            </a:r>
            <a:endParaRPr lang="cs-CZ" sz="2700" b="1" dirty="0">
              <a:solidFill>
                <a:srgbClr val="C00000"/>
              </a:solidFill>
            </a:endParaRPr>
          </a:p>
        </p:txBody>
      </p:sp>
      <p:sp>
        <p:nvSpPr>
          <p:cNvPr id="35843" name="Zástupný symbol pro obsah 2">
            <a:extLst>
              <a:ext uri="{FF2B5EF4-FFF2-40B4-BE49-F238E27FC236}">
                <a16:creationId xmlns:a16="http://schemas.microsoft.com/office/drawing/2014/main" id="{C00AF45F-A5A8-4811-919A-4BB9644327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7953" y="1965722"/>
            <a:ext cx="7290197" cy="3842147"/>
          </a:xfrm>
          <a:ln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marL="0" indent="0" algn="just">
              <a:buClrTx/>
              <a:buNone/>
            </a:pPr>
            <a:r>
              <a:rPr lang="cs-CZ" altLang="cs-CZ" sz="1800" dirty="0"/>
              <a:t>Model firemní strategie na bázi dynamických schopností.  </a:t>
            </a:r>
          </a:p>
          <a:p>
            <a:pPr marL="0" indent="0" algn="just">
              <a:buClrTx/>
              <a:buNone/>
            </a:pPr>
            <a:r>
              <a:rPr lang="cs-CZ" altLang="cs-CZ" sz="1800" dirty="0"/>
              <a:t>Vychází z předpokladu, že se mění charakter prostředí a strategické řízení má klíčovou roli při přizpůsobování se, integraci interních a externích dovedností, zdrojů vzhledem k měnícímu se prostředí. </a:t>
            </a:r>
          </a:p>
          <a:p>
            <a:pPr marL="0" indent="0" algn="just">
              <a:buClrTx/>
              <a:buNone/>
            </a:pPr>
            <a:r>
              <a:rPr lang="cs-CZ" altLang="cs-CZ" sz="1800" dirty="0"/>
              <a:t>Schopnost je strategická pokud vyhovuje určité uživatelské potřebě, a musí být jedinečná, obtížně napodobitelná.</a:t>
            </a:r>
          </a:p>
          <a:p>
            <a:pPr marL="0" indent="0" algn="just">
              <a:buClrTx/>
              <a:buNone/>
            </a:pPr>
            <a:r>
              <a:rPr lang="cs-CZ" altLang="cs-CZ" sz="1800" dirty="0"/>
              <a:t>Strategické rozměry firmy spočívají v jejich manažerských a organizačních procesech, současné pozici a v cestách. Manažerské procesy představují způsoby, jak se ve firmě realizují různé věci, běžné postupy neboli modely současných metod a učení. Pozice – současné technologické a duševní vlastnictví firmy, zákaznická základna, vztahy s dodavateli. Cesty – strategické alternativy, které má k dispozici a atraktivita příležitostí. </a:t>
            </a:r>
          </a:p>
          <a:p>
            <a:pPr marL="0" indent="0">
              <a:buClrTx/>
              <a:buNone/>
            </a:pPr>
            <a:endParaRPr lang="cs-CZ" altLang="cs-CZ" sz="1800" dirty="0"/>
          </a:p>
          <a:p>
            <a:pPr marL="0" indent="0">
              <a:buClrTx/>
              <a:buNone/>
            </a:pPr>
            <a:endParaRPr lang="cs-CZ" altLang="cs-CZ" sz="1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4727539-8B48-4595-A075-2DD702FD609F}"/>
              </a:ext>
            </a:extLst>
          </p:cNvPr>
          <p:cNvSpPr>
            <a:spLocks noGrp="1"/>
          </p:cNvSpPr>
          <p:nvPr>
            <p:ph type="title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r>
              <a:rPr lang="cs-CZ" b="1" dirty="0"/>
              <a:t>5. Inovační strategie v malých firmách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212F5B7-C982-403F-BEDD-60CD10D3E5EE}"/>
              </a:ext>
            </a:extLst>
          </p:cNvPr>
          <p:cNvSpPr>
            <a:spLocks noGrp="1"/>
          </p:cNvSpPr>
          <p:nvPr>
            <p:ph idx="1"/>
          </p:nvPr>
        </p:nvSpPr>
        <p:spPr>
          <a:ln>
            <a:solidFill>
              <a:schemeClr val="tx1"/>
            </a:solidFill>
          </a:ln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cs-CZ" dirty="0">
                <a:solidFill>
                  <a:srgbClr val="C00000"/>
                </a:solidFill>
              </a:rPr>
              <a:t>Mají podobné cíle </a:t>
            </a:r>
            <a:r>
              <a:rPr lang="cs-CZ" dirty="0"/>
              <a:t>– vyvinout a kombinovat technologické a jiné kompetence tak, aby firma byla schopna poskytovat zboží nebo služby, které zákazníky uspokojují lépe než jiné alternativy.</a:t>
            </a:r>
          </a:p>
          <a:p>
            <a:pPr marL="0" indent="0">
              <a:buNone/>
            </a:pPr>
            <a:r>
              <a:rPr lang="cs-CZ" dirty="0">
                <a:solidFill>
                  <a:srgbClr val="C00000"/>
                </a:solidFill>
              </a:rPr>
              <a:t>Organizační silné stránky </a:t>
            </a:r>
            <a:r>
              <a:rPr lang="cs-CZ" dirty="0"/>
              <a:t>– snadnost komunikace, rychlost rozhodování, míra motivace zaměstnanců a ochota přijímat nové věci.</a:t>
            </a:r>
          </a:p>
          <a:p>
            <a:pPr marL="0" indent="0">
              <a:buNone/>
            </a:pPr>
            <a:r>
              <a:rPr lang="cs-CZ" dirty="0">
                <a:solidFill>
                  <a:srgbClr val="C00000"/>
                </a:solidFill>
              </a:rPr>
              <a:t>Technologické slabé stránky </a:t>
            </a:r>
            <a:r>
              <a:rPr lang="cs-CZ" dirty="0"/>
              <a:t>– specializovaná sada technologických schopností, odborné způsobilosti, neschopnost vytvořit a řídit složité systémy, neschopnost zjistit dlouhodobé rozsáhlé financování a rizikové programy.</a:t>
            </a:r>
          </a:p>
          <a:p>
            <a:pPr marL="0" indent="0">
              <a:buNone/>
            </a:pPr>
            <a:r>
              <a:rPr lang="cs-CZ" dirty="0">
                <a:solidFill>
                  <a:srgbClr val="C00000"/>
                </a:solidFill>
              </a:rPr>
              <a:t>Odlišné sektory </a:t>
            </a:r>
            <a:r>
              <a:rPr lang="cs-CZ" dirty="0"/>
              <a:t>– malé firmy mají větší příspěvky k inovačnímu procesu v určitých odvětvích jako je např. strojírenství, výroba přístrojů nebo vývoj softwaru. Naopak velké firmy dominují v odvětvích chemického průmyslu, elektroniky nebo dopravy.</a:t>
            </a:r>
          </a:p>
        </p:txBody>
      </p:sp>
    </p:spTree>
    <p:extLst>
      <p:ext uri="{BB962C8B-B14F-4D97-AF65-F5344CB8AC3E}">
        <p14:creationId xmlns:p14="http://schemas.microsoft.com/office/powerpoint/2010/main" val="225501854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EA36FDC-D390-4D05-A5BD-12FD85BAD3BE}"/>
              </a:ext>
            </a:extLst>
          </p:cNvPr>
          <p:cNvSpPr>
            <a:spLocks noGrp="1"/>
          </p:cNvSpPr>
          <p:nvPr>
            <p:ph type="title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pPr>
              <a:defRPr/>
            </a:pPr>
            <a:r>
              <a:rPr lang="cs-CZ" sz="2800" b="1" dirty="0">
                <a:solidFill>
                  <a:srgbClr val="C00000"/>
                </a:solidFill>
              </a:rPr>
              <a:t>Literatura</a:t>
            </a:r>
          </a:p>
        </p:txBody>
      </p:sp>
      <p:sp>
        <p:nvSpPr>
          <p:cNvPr id="70659" name="Zástupný symbol pro obsah 2">
            <a:extLst>
              <a:ext uri="{FF2B5EF4-FFF2-40B4-BE49-F238E27FC236}">
                <a16:creationId xmlns:a16="http://schemas.microsoft.com/office/drawing/2014/main" id="{9690C08B-3788-457F-A8E1-866193BF5CA8}"/>
              </a:ext>
            </a:extLst>
          </p:cNvPr>
          <p:cNvSpPr>
            <a:spLocks noGrp="1"/>
          </p:cNvSpPr>
          <p:nvPr>
            <p:ph idx="1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pPr marL="68580" indent="-68580">
              <a:buFont typeface="Tw Cen MT" panose="020B0602020104020603" pitchFamily="34" charset="0"/>
              <a:buChar char=" "/>
              <a:defRPr/>
            </a:pPr>
            <a:endParaRPr lang="cs-CZ" altLang="cs-CZ" sz="1800" dirty="0"/>
          </a:p>
          <a:p>
            <a:pPr marL="68580" indent="-68580">
              <a:buFont typeface="Tw Cen MT" panose="020B0602020104020603" pitchFamily="34" charset="0"/>
              <a:buChar char=" "/>
              <a:defRPr/>
            </a:pPr>
            <a:r>
              <a:rPr lang="cs-CZ" altLang="cs-CZ" sz="2400" dirty="0"/>
              <a:t>PETERKOVÁ, J., LUDVÍK, L. (2015). Řízení inovací v průmyslovém podniku. SAEI, vol. 42. Ostrava: VŠB-TUO.</a:t>
            </a:r>
          </a:p>
          <a:p>
            <a:pPr eaLnBrk="1" hangingPunct="1">
              <a:defRPr/>
            </a:pPr>
            <a:endParaRPr lang="cs-CZ" altLang="cs-CZ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7717FA4-D6E2-4997-AD44-04B20F20EE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6997" y="1026319"/>
            <a:ext cx="7290197" cy="589360"/>
          </a:xfrm>
          <a:ln>
            <a:solidFill>
              <a:schemeClr val="tx1"/>
            </a:solidFill>
          </a:ln>
        </p:spPr>
        <p:txBody>
          <a:bodyPr/>
          <a:lstStyle/>
          <a:p>
            <a:pPr>
              <a:defRPr/>
            </a:pPr>
            <a:r>
              <a:rPr lang="cs-CZ" b="1" dirty="0">
                <a:solidFill>
                  <a:srgbClr val="C00000"/>
                </a:solidFill>
              </a:rPr>
              <a:t>OBSAH</a:t>
            </a:r>
          </a:p>
        </p:txBody>
      </p:sp>
      <p:sp>
        <p:nvSpPr>
          <p:cNvPr id="17411" name="Zástupný symbol pro obsah 2">
            <a:extLst>
              <a:ext uri="{FF2B5EF4-FFF2-40B4-BE49-F238E27FC236}">
                <a16:creationId xmlns:a16="http://schemas.microsoft.com/office/drawing/2014/main" id="{054700DF-E4A5-48C0-A2AF-B936F40F93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36997" y="1743075"/>
            <a:ext cx="7290197" cy="4132660"/>
          </a:xfrm>
          <a:ln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marL="0" indent="0">
              <a:buClr>
                <a:schemeClr val="bg1"/>
              </a:buClr>
              <a:buNone/>
            </a:pPr>
            <a:r>
              <a:rPr lang="cs-CZ" altLang="cs-CZ" sz="2700" b="1" dirty="0">
                <a:solidFill>
                  <a:schemeClr val="tx1"/>
                </a:solidFill>
              </a:rPr>
              <a:t>1. Racionalistické nebo inkrementální strategie pro inovace</a:t>
            </a:r>
          </a:p>
          <a:p>
            <a:pPr marL="0" indent="0">
              <a:buClr>
                <a:schemeClr val="bg1"/>
              </a:buClr>
              <a:buNone/>
            </a:pPr>
            <a:r>
              <a:rPr lang="cs-CZ" altLang="cs-CZ" sz="2700" b="1" dirty="0">
                <a:solidFill>
                  <a:schemeClr val="tx1"/>
                </a:solidFill>
              </a:rPr>
              <a:t>2. Technologie a konkurenční analýza</a:t>
            </a:r>
          </a:p>
          <a:p>
            <a:pPr marL="0" indent="0">
              <a:buClr>
                <a:schemeClr val="bg1"/>
              </a:buClr>
              <a:buNone/>
            </a:pPr>
            <a:r>
              <a:rPr lang="cs-CZ" altLang="cs-CZ" sz="2700" b="1" dirty="0">
                <a:solidFill>
                  <a:schemeClr val="tx1"/>
                </a:solidFill>
              </a:rPr>
              <a:t>3. Zhodnocení systému M. </a:t>
            </a:r>
            <a:r>
              <a:rPr lang="cs-CZ" altLang="cs-CZ" sz="2700" b="1" dirty="0" err="1">
                <a:solidFill>
                  <a:schemeClr val="tx1"/>
                </a:solidFill>
              </a:rPr>
              <a:t>Portera</a:t>
            </a:r>
            <a:endParaRPr lang="cs-CZ" altLang="cs-CZ" sz="2700" b="1" dirty="0">
              <a:solidFill>
                <a:schemeClr val="tx1"/>
              </a:solidFill>
            </a:endParaRPr>
          </a:p>
          <a:p>
            <a:pPr marL="0" indent="0">
              <a:buClr>
                <a:schemeClr val="bg1"/>
              </a:buClr>
              <a:buNone/>
            </a:pPr>
            <a:r>
              <a:rPr lang="cs-CZ" altLang="cs-CZ" sz="2700" b="1" dirty="0">
                <a:solidFill>
                  <a:schemeClr val="tx1"/>
                </a:solidFill>
              </a:rPr>
              <a:t>4. Dynamické schopnosti firmy</a:t>
            </a:r>
            <a:endParaRPr lang="cs-CZ" altLang="cs-CZ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941023F-39ED-43C2-A9F2-C9447D18F7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7952" y="653057"/>
            <a:ext cx="7290197" cy="989312"/>
          </a:xfrm>
          <a:ln>
            <a:solidFill>
              <a:schemeClr val="tx1"/>
            </a:solidFill>
          </a:ln>
        </p:spPr>
        <p:txBody>
          <a:bodyPr>
            <a:normAutofit fontScale="90000"/>
          </a:bodyPr>
          <a:lstStyle/>
          <a:p>
            <a:pPr>
              <a:defRPr/>
            </a:pPr>
            <a:br>
              <a:rPr lang="cs-CZ" altLang="cs-CZ" sz="2700" b="1" dirty="0">
                <a:solidFill>
                  <a:srgbClr val="008080"/>
                </a:solidFill>
              </a:rPr>
            </a:br>
            <a:r>
              <a:rPr lang="cs-CZ" altLang="cs-CZ" sz="2700" b="1" dirty="0">
                <a:solidFill>
                  <a:srgbClr val="C00000"/>
                </a:solidFill>
              </a:rPr>
              <a:t>1. Racionalistické nebo inkrementální strategie pro inovace</a:t>
            </a:r>
            <a:br>
              <a:rPr lang="cs-CZ" altLang="cs-CZ" sz="2700" b="1" dirty="0">
                <a:solidFill>
                  <a:schemeClr val="bg1"/>
                </a:solidFill>
              </a:rPr>
            </a:br>
            <a:endParaRPr lang="cs-CZ" sz="2700" b="1" dirty="0">
              <a:solidFill>
                <a:schemeClr val="bg1"/>
              </a:solidFill>
            </a:endParaRPr>
          </a:p>
        </p:txBody>
      </p:sp>
      <p:sp>
        <p:nvSpPr>
          <p:cNvPr id="19459" name="Zástupný symbol pro obsah 2">
            <a:extLst>
              <a:ext uri="{FF2B5EF4-FFF2-40B4-BE49-F238E27FC236}">
                <a16:creationId xmlns:a16="http://schemas.microsoft.com/office/drawing/2014/main" id="{98EC3049-A5EA-47F6-A5CB-DD283FE46D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7953" y="1757779"/>
            <a:ext cx="7290197" cy="4447164"/>
          </a:xfrm>
          <a:ln>
            <a:solidFill>
              <a:schemeClr val="tx1"/>
            </a:solidFill>
          </a:ln>
        </p:spPr>
        <p:txBody>
          <a:bodyPr>
            <a:normAutofit fontScale="40000" lnSpcReduction="20000"/>
          </a:bodyPr>
          <a:lstStyle/>
          <a:p>
            <a:pPr marL="0" indent="0">
              <a:buClrTx/>
              <a:buNone/>
              <a:defRPr/>
            </a:pPr>
            <a:r>
              <a:rPr lang="cs-CZ" altLang="cs-CZ" sz="2900" b="1" dirty="0">
                <a:solidFill>
                  <a:srgbClr val="C00000"/>
                </a:solidFill>
              </a:rPr>
              <a:t>1.1 Racionalistická strategie obsahuje tři kroky:</a:t>
            </a:r>
          </a:p>
          <a:p>
            <a:pPr marL="514350" indent="-514350" eaLnBrk="1" hangingPunct="1">
              <a:buClrTx/>
              <a:buFont typeface="+mj-lt"/>
              <a:buAutoNum type="arabicPeriod"/>
              <a:defRPr/>
            </a:pPr>
            <a:r>
              <a:rPr lang="cs-CZ" altLang="cs-CZ" sz="4500" b="1" dirty="0">
                <a:solidFill>
                  <a:schemeClr val="tx1"/>
                </a:solidFill>
              </a:rPr>
              <a:t>popis, pochopení a analýza prostředí,</a:t>
            </a:r>
          </a:p>
          <a:p>
            <a:pPr marL="514350" indent="-514350" eaLnBrk="1" hangingPunct="1">
              <a:buClrTx/>
              <a:buFont typeface="+mj-lt"/>
              <a:buAutoNum type="arabicPeriod"/>
              <a:defRPr/>
            </a:pPr>
            <a:r>
              <a:rPr lang="cs-CZ" altLang="cs-CZ" sz="4500" b="1" dirty="0">
                <a:solidFill>
                  <a:schemeClr val="tx1"/>
                </a:solidFill>
              </a:rPr>
              <a:t>na základě analýzy se stanoví další postup,</a:t>
            </a:r>
          </a:p>
          <a:p>
            <a:pPr marL="514350" indent="-514350" eaLnBrk="1" hangingPunct="1">
              <a:buClrTx/>
              <a:buFont typeface="+mj-lt"/>
              <a:buAutoNum type="arabicPeriod"/>
              <a:defRPr/>
            </a:pPr>
            <a:r>
              <a:rPr lang="cs-CZ" altLang="cs-CZ" sz="4500" b="1" dirty="0">
                <a:solidFill>
                  <a:schemeClr val="tx1"/>
                </a:solidFill>
              </a:rPr>
              <a:t>stanovený postup se realizuje.</a:t>
            </a:r>
          </a:p>
          <a:p>
            <a:pPr marL="0" indent="0" eaLnBrk="1" hangingPunct="1">
              <a:buClrTx/>
              <a:buNone/>
              <a:defRPr/>
            </a:pPr>
            <a:endParaRPr lang="cs-CZ" altLang="cs-CZ" sz="3800" b="1" dirty="0">
              <a:solidFill>
                <a:schemeClr val="tx1"/>
              </a:solidFill>
            </a:endParaRPr>
          </a:p>
          <a:p>
            <a:pPr marL="0" indent="0" algn="just">
              <a:buClrTx/>
              <a:buNone/>
              <a:defRPr/>
            </a:pPr>
            <a:r>
              <a:rPr lang="cs-CZ" altLang="cs-CZ" sz="5100" b="1" dirty="0">
                <a:solidFill>
                  <a:schemeClr val="tx1"/>
                </a:solidFill>
              </a:rPr>
              <a:t>Jedná se o lineární model racionálního postupu: </a:t>
            </a:r>
            <a:r>
              <a:rPr lang="cs-CZ" altLang="cs-CZ" sz="5100" b="1" dirty="0">
                <a:solidFill>
                  <a:srgbClr val="C00000"/>
                </a:solidFill>
              </a:rPr>
              <a:t>zhodnoť </a:t>
            </a:r>
            <a:r>
              <a:rPr lang="cs-CZ" altLang="cs-CZ" sz="5100" b="1" dirty="0">
                <a:solidFill>
                  <a:schemeClr val="tx1"/>
                </a:solidFill>
              </a:rPr>
              <a:t>– </a:t>
            </a:r>
            <a:r>
              <a:rPr lang="cs-CZ" altLang="cs-CZ" sz="5100" b="1" dirty="0">
                <a:solidFill>
                  <a:srgbClr val="C00000"/>
                </a:solidFill>
              </a:rPr>
              <a:t>rozhodni</a:t>
            </a:r>
            <a:r>
              <a:rPr lang="cs-CZ" altLang="cs-CZ" sz="5100" b="1" dirty="0">
                <a:solidFill>
                  <a:schemeClr val="tx1"/>
                </a:solidFill>
              </a:rPr>
              <a:t> – </a:t>
            </a:r>
            <a:r>
              <a:rPr lang="cs-CZ" altLang="cs-CZ" sz="5100" b="1" dirty="0">
                <a:solidFill>
                  <a:srgbClr val="C00000"/>
                </a:solidFill>
              </a:rPr>
              <a:t>proveď</a:t>
            </a:r>
            <a:r>
              <a:rPr lang="cs-CZ" altLang="cs-CZ" sz="5100" b="1" dirty="0">
                <a:solidFill>
                  <a:schemeClr val="tx1"/>
                </a:solidFill>
              </a:rPr>
              <a:t>. Součástí tohoto postupu je SWOT analýza. Tento přístup má firmě pomoci:</a:t>
            </a:r>
          </a:p>
          <a:p>
            <a:pPr algn="just" eaLnBrk="1" hangingPunct="1">
              <a:buClrTx/>
              <a:buFont typeface="Wingdings" panose="05000000000000000000" pitchFamily="2" charset="2"/>
              <a:buChar char="Ø"/>
              <a:defRPr/>
            </a:pPr>
            <a:r>
              <a:rPr lang="cs-CZ" altLang="cs-CZ" sz="4500" dirty="0"/>
              <a:t>uvědomit si trendy současného konkurenčního prostředí,</a:t>
            </a:r>
          </a:p>
          <a:p>
            <a:pPr algn="just" eaLnBrk="1" hangingPunct="1">
              <a:buClrTx/>
              <a:buFont typeface="Wingdings" panose="05000000000000000000" pitchFamily="2" charset="2"/>
              <a:buChar char="Ø"/>
              <a:defRPr/>
            </a:pPr>
            <a:r>
              <a:rPr lang="cs-CZ" altLang="cs-CZ" sz="4500" dirty="0"/>
              <a:t>připravit se na budoucí změny,</a:t>
            </a:r>
          </a:p>
          <a:p>
            <a:pPr algn="just" eaLnBrk="1" hangingPunct="1">
              <a:buClrTx/>
              <a:buFont typeface="Wingdings" panose="05000000000000000000" pitchFamily="2" charset="2"/>
              <a:buChar char="Ø"/>
              <a:defRPr/>
            </a:pPr>
            <a:r>
              <a:rPr lang="cs-CZ" altLang="cs-CZ" sz="4500" dirty="0"/>
              <a:t>zajisti, aby byla věnována dostatečná pozornost dlouhodobým záležitostem,</a:t>
            </a:r>
          </a:p>
          <a:p>
            <a:pPr algn="just" eaLnBrk="1" hangingPunct="1">
              <a:buClrTx/>
              <a:buFont typeface="Wingdings" panose="05000000000000000000" pitchFamily="2" charset="2"/>
              <a:buChar char="Ø"/>
              <a:defRPr/>
            </a:pPr>
            <a:r>
              <a:rPr lang="cs-CZ" altLang="cs-CZ" sz="4500" dirty="0"/>
              <a:t>zajistit spojitost cílů a akcí v rámci velkých, funkčně specializovaných a geograficky oddělených organizací.</a:t>
            </a:r>
          </a:p>
          <a:p>
            <a:pPr marL="0" indent="0">
              <a:buClrTx/>
              <a:buNone/>
              <a:defRPr/>
            </a:pPr>
            <a:endParaRPr lang="cs-CZ" altLang="cs-CZ" dirty="0"/>
          </a:p>
          <a:p>
            <a:pPr marL="0" indent="0">
              <a:buClrTx/>
              <a:buNone/>
              <a:defRPr/>
            </a:pPr>
            <a:endParaRPr lang="cs-CZ" altLang="cs-CZ" dirty="0"/>
          </a:p>
          <a:p>
            <a:pPr marL="0" indent="0">
              <a:buClrTx/>
              <a:buNone/>
              <a:defRPr/>
            </a:pPr>
            <a:r>
              <a:rPr lang="cs-CZ" altLang="cs-CZ" dirty="0"/>
              <a:t> </a:t>
            </a:r>
          </a:p>
          <a:p>
            <a:pPr marL="0" indent="0">
              <a:buClrTx/>
              <a:buNone/>
              <a:defRPr/>
            </a:pPr>
            <a:endParaRPr lang="cs-CZ" altLang="cs-CZ" dirty="0"/>
          </a:p>
          <a:p>
            <a:pPr marL="0" indent="0">
              <a:buClrTx/>
              <a:buNone/>
              <a:defRPr/>
            </a:pPr>
            <a:endParaRPr lang="cs-CZ" altLang="cs-CZ" sz="1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941023F-39ED-43C2-A9F2-C9447D18F7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7953" y="781235"/>
            <a:ext cx="7290197" cy="1184487"/>
          </a:xfrm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pPr>
              <a:defRPr/>
            </a:pPr>
            <a:r>
              <a:rPr lang="cs-CZ" altLang="cs-CZ" sz="2700" b="1" dirty="0">
                <a:solidFill>
                  <a:srgbClr val="C00000"/>
                </a:solidFill>
              </a:rPr>
              <a:t>1. Racionalistické nebo inkrementální strategie pro inovace</a:t>
            </a:r>
            <a:endParaRPr lang="cs-CZ" sz="2700" b="1" dirty="0">
              <a:solidFill>
                <a:srgbClr val="C00000"/>
              </a:solidFill>
            </a:endParaRPr>
          </a:p>
        </p:txBody>
      </p:sp>
      <p:sp>
        <p:nvSpPr>
          <p:cNvPr id="19459" name="Zástupný symbol pro obsah 2">
            <a:extLst>
              <a:ext uri="{FF2B5EF4-FFF2-40B4-BE49-F238E27FC236}">
                <a16:creationId xmlns:a16="http://schemas.microsoft.com/office/drawing/2014/main" id="{98EC3049-A5EA-47F6-A5CB-DD283FE46D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7953" y="1965722"/>
            <a:ext cx="7290197" cy="3786188"/>
          </a:xfrm>
          <a:ln>
            <a:solidFill>
              <a:schemeClr val="tx1"/>
            </a:solidFill>
          </a:ln>
        </p:spPr>
        <p:txBody>
          <a:bodyPr/>
          <a:lstStyle/>
          <a:p>
            <a:pPr marL="0" indent="0">
              <a:buClrTx/>
              <a:buNone/>
              <a:defRPr/>
            </a:pPr>
            <a:r>
              <a:rPr lang="cs-CZ" altLang="cs-CZ" b="1" dirty="0">
                <a:solidFill>
                  <a:srgbClr val="C00000"/>
                </a:solidFill>
              </a:rPr>
              <a:t>1.2 Inkrementální strategie</a:t>
            </a:r>
          </a:p>
          <a:p>
            <a:pPr marL="0" indent="0" algn="just">
              <a:buClrTx/>
              <a:buNone/>
              <a:defRPr/>
            </a:pPr>
            <a:r>
              <a:rPr lang="cs-CZ" altLang="cs-CZ" sz="1800" dirty="0">
                <a:solidFill>
                  <a:schemeClr val="tx1"/>
                </a:solidFill>
              </a:rPr>
              <a:t>Vychází z předpokladu, že firma má neúplné znalosti o svém prostředí, o svých silných a slabých stránkách a o pravděpodobném tempu a zaměření změn v budoucnu.</a:t>
            </a:r>
          </a:p>
          <a:p>
            <a:pPr marL="0" indent="0" algn="just">
              <a:buClrTx/>
              <a:buNone/>
              <a:defRPr/>
            </a:pPr>
            <a:r>
              <a:rPr lang="cs-CZ" altLang="cs-CZ" sz="1800" dirty="0">
                <a:solidFill>
                  <a:schemeClr val="tx1"/>
                </a:solidFill>
              </a:rPr>
              <a:t>Strategie je přizpůsobována s ohledem na nové informace a poznatky. Představuje následující postup:</a:t>
            </a:r>
          </a:p>
          <a:p>
            <a:pPr algn="just" eaLnBrk="1" hangingPunct="1">
              <a:buClrTx/>
              <a:buFont typeface="Wingdings" panose="05000000000000000000" pitchFamily="2" charset="2"/>
              <a:buChar char="Ø"/>
              <a:defRPr/>
            </a:pPr>
            <a:r>
              <a:rPr lang="cs-CZ" altLang="cs-CZ" sz="1800" dirty="0">
                <a:solidFill>
                  <a:schemeClr val="tx1"/>
                </a:solidFill>
              </a:rPr>
              <a:t>provádět záměrné kroky (nebo změny) směrem ke stanovenému cíli,</a:t>
            </a:r>
          </a:p>
          <a:p>
            <a:pPr algn="just" eaLnBrk="1" hangingPunct="1">
              <a:buClrTx/>
              <a:buFont typeface="Wingdings" panose="05000000000000000000" pitchFamily="2" charset="2"/>
              <a:buChar char="Ø"/>
              <a:defRPr/>
            </a:pPr>
            <a:r>
              <a:rPr lang="cs-CZ" altLang="cs-CZ" sz="1800" dirty="0">
                <a:solidFill>
                  <a:schemeClr val="tx1"/>
                </a:solidFill>
              </a:rPr>
              <a:t>měřit a hodnotit účinky těchto kroků,</a:t>
            </a:r>
          </a:p>
          <a:p>
            <a:pPr algn="just" eaLnBrk="1" hangingPunct="1">
              <a:buClrTx/>
              <a:buFont typeface="Wingdings" panose="05000000000000000000" pitchFamily="2" charset="2"/>
              <a:buChar char="Ø"/>
              <a:defRPr/>
            </a:pPr>
            <a:r>
              <a:rPr lang="cs-CZ" altLang="cs-CZ" sz="1800" dirty="0">
                <a:solidFill>
                  <a:schemeClr val="tx1"/>
                </a:solidFill>
              </a:rPr>
              <a:t>upravovat cíl a rozhodnout o dalším kroku.</a:t>
            </a:r>
          </a:p>
          <a:p>
            <a:pPr marL="0" indent="0" algn="just">
              <a:buClrTx/>
              <a:buNone/>
              <a:defRPr/>
            </a:pPr>
            <a:r>
              <a:rPr lang="cs-CZ" altLang="cs-CZ" sz="1800" dirty="0">
                <a:solidFill>
                  <a:schemeClr val="tx1"/>
                </a:solidFill>
              </a:rPr>
              <a:t>Jedná se o koncepci </a:t>
            </a:r>
            <a:r>
              <a:rPr lang="cs-CZ" altLang="cs-CZ" sz="1800" b="1" dirty="0">
                <a:solidFill>
                  <a:srgbClr val="C00000"/>
                </a:solidFill>
              </a:rPr>
              <a:t>postupných změn, metodu pokusu a omylu, metodu zkusíme a uvidíme.</a:t>
            </a:r>
            <a:r>
              <a:rPr lang="cs-CZ" altLang="cs-CZ" sz="1800" dirty="0">
                <a:solidFill>
                  <a:schemeClr val="tx1"/>
                </a:solidFill>
              </a:rPr>
              <a:t> </a:t>
            </a:r>
          </a:p>
          <a:p>
            <a:pPr marL="0" indent="0">
              <a:buClrTx/>
              <a:buNone/>
              <a:defRPr/>
            </a:pPr>
            <a:endParaRPr lang="cs-CZ" altLang="cs-CZ" dirty="0"/>
          </a:p>
          <a:p>
            <a:pPr marL="0" indent="0">
              <a:buClrTx/>
              <a:buNone/>
              <a:defRPr/>
            </a:pPr>
            <a:endParaRPr lang="cs-CZ" altLang="cs-CZ" sz="1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941023F-39ED-43C2-A9F2-C9447D18F7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7953" y="878890"/>
            <a:ext cx="7290197" cy="914400"/>
          </a:xfrm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pPr>
              <a:defRPr/>
            </a:pPr>
            <a:r>
              <a:rPr lang="cs-CZ" altLang="cs-CZ" sz="2700" b="1" dirty="0">
                <a:solidFill>
                  <a:srgbClr val="C00000"/>
                </a:solidFill>
              </a:rPr>
              <a:t>1. Racionalistické nebo inkrementální strategie pro inovace</a:t>
            </a:r>
            <a:endParaRPr lang="cs-CZ" sz="2700" b="1" dirty="0">
              <a:solidFill>
                <a:srgbClr val="C00000"/>
              </a:solidFill>
            </a:endParaRPr>
          </a:p>
        </p:txBody>
      </p:sp>
      <p:sp>
        <p:nvSpPr>
          <p:cNvPr id="19459" name="Zástupný symbol pro obsah 2">
            <a:extLst>
              <a:ext uri="{FF2B5EF4-FFF2-40B4-BE49-F238E27FC236}">
                <a16:creationId xmlns:a16="http://schemas.microsoft.com/office/drawing/2014/main" id="{98EC3049-A5EA-47F6-A5CB-DD283FE46D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7953" y="1965722"/>
            <a:ext cx="7290197" cy="3738563"/>
          </a:xfrm>
          <a:ln>
            <a:solidFill>
              <a:schemeClr val="tx1"/>
            </a:solidFill>
          </a:ln>
        </p:spPr>
        <p:txBody>
          <a:bodyPr/>
          <a:lstStyle/>
          <a:p>
            <a:pPr marL="0" indent="0">
              <a:buClrTx/>
              <a:buNone/>
              <a:defRPr/>
            </a:pPr>
            <a:r>
              <a:rPr lang="cs-CZ" altLang="cs-CZ" b="1" dirty="0">
                <a:solidFill>
                  <a:srgbClr val="C00000"/>
                </a:solidFill>
              </a:rPr>
              <a:t>1.3 Praktické důsledky pro řízení</a:t>
            </a:r>
          </a:p>
          <a:p>
            <a:pPr algn="just" eaLnBrk="1" hangingPunct="1">
              <a:buClrTx/>
              <a:buFont typeface="Wingdings" panose="05000000000000000000" pitchFamily="2" charset="2"/>
              <a:buChar char="Ø"/>
              <a:defRPr/>
            </a:pPr>
            <a:r>
              <a:rPr lang="cs-CZ" altLang="cs-CZ" sz="1800" dirty="0">
                <a:solidFill>
                  <a:schemeClr val="tx1"/>
                </a:solidFill>
              </a:rPr>
              <a:t>Podniková strategie představuje formu podnikového učení (z analýzy a zkušeností), jak se efektivněji vypořádat se složitostí a změnami.</a:t>
            </a:r>
          </a:p>
          <a:p>
            <a:pPr algn="just" eaLnBrk="1" hangingPunct="1">
              <a:buClrTx/>
              <a:buFont typeface="Wingdings" panose="05000000000000000000" pitchFamily="2" charset="2"/>
              <a:buChar char="Ø"/>
              <a:defRPr/>
            </a:pPr>
            <a:r>
              <a:rPr lang="cs-CZ" altLang="cs-CZ" sz="1800" dirty="0">
                <a:solidFill>
                  <a:schemeClr val="tx1"/>
                </a:solidFill>
              </a:rPr>
              <a:t>Úspěšná řídící metoda není nikdy zcela reprodukovatelná. V podmínkách složitosti a změny neexistuje snadno použitelný recept na úspěšné řídící metody. Při získávání poznatků ze zkušeností a analýz jiných, musíme postupovat takto:</a:t>
            </a:r>
          </a:p>
          <a:p>
            <a:pPr algn="just" eaLnBrk="1" hangingPunct="1">
              <a:buClrTx/>
              <a:buFont typeface="Wingdings" panose="05000000000000000000" pitchFamily="2" charset="2"/>
              <a:buChar char="§"/>
              <a:defRPr/>
            </a:pPr>
            <a:r>
              <a:rPr lang="cs-CZ" altLang="cs-CZ" sz="1800" dirty="0">
                <a:solidFill>
                  <a:schemeClr val="tx1"/>
                </a:solidFill>
              </a:rPr>
              <a:t>Kriticky posuzovat důkazy dokládající spojitost mezi faktory úspěchu a výsledky dosaženými pomocí určité řídící metody.</a:t>
            </a:r>
          </a:p>
          <a:p>
            <a:pPr algn="just" eaLnBrk="1" hangingPunct="1">
              <a:buClrTx/>
              <a:buFont typeface="Wingdings" panose="05000000000000000000" pitchFamily="2" charset="2"/>
              <a:buChar char="§"/>
              <a:defRPr/>
            </a:pPr>
            <a:r>
              <a:rPr lang="cs-CZ" altLang="cs-CZ" sz="1800" dirty="0">
                <a:solidFill>
                  <a:schemeClr val="tx1"/>
                </a:solidFill>
              </a:rPr>
              <a:t>Pečlivě porovnat kontext, ve kterém byla řídící metoda použita, s kontextem firmy, odvětví, technologie a země, kde se má technologie použít.</a:t>
            </a:r>
          </a:p>
          <a:p>
            <a:pPr marL="0" indent="0">
              <a:buClrTx/>
              <a:buNone/>
              <a:defRPr/>
            </a:pPr>
            <a:endParaRPr lang="cs-CZ" altLang="cs-CZ" dirty="0"/>
          </a:p>
          <a:p>
            <a:pPr marL="0" indent="0">
              <a:buClrTx/>
              <a:buNone/>
              <a:defRPr/>
            </a:pPr>
            <a:endParaRPr lang="cs-CZ" altLang="cs-CZ" sz="1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941023F-39ED-43C2-A9F2-C9447D18F7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7952" y="806169"/>
            <a:ext cx="7290197" cy="916099"/>
          </a:xfrm>
          <a:ln>
            <a:solidFill>
              <a:schemeClr val="tx1"/>
            </a:solidFill>
          </a:ln>
        </p:spPr>
        <p:txBody>
          <a:bodyPr/>
          <a:lstStyle/>
          <a:p>
            <a:pPr>
              <a:defRPr/>
            </a:pPr>
            <a:r>
              <a:rPr lang="cs-CZ" altLang="cs-CZ" sz="2700" b="1" dirty="0">
                <a:solidFill>
                  <a:srgbClr val="C00000"/>
                </a:solidFill>
              </a:rPr>
              <a:t>2. Technologie a konkurenční analýza</a:t>
            </a:r>
            <a:endParaRPr lang="cs-CZ" sz="2700" b="1" dirty="0">
              <a:solidFill>
                <a:srgbClr val="C00000"/>
              </a:solidFill>
            </a:endParaRPr>
          </a:p>
        </p:txBody>
      </p:sp>
      <p:sp>
        <p:nvSpPr>
          <p:cNvPr id="19459" name="Zástupný symbol pro obsah 2">
            <a:extLst>
              <a:ext uri="{FF2B5EF4-FFF2-40B4-BE49-F238E27FC236}">
                <a16:creationId xmlns:a16="http://schemas.microsoft.com/office/drawing/2014/main" id="{98EC3049-A5EA-47F6-A5CB-DD283FE46D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7953" y="1965722"/>
            <a:ext cx="7290197" cy="3889772"/>
          </a:xfrm>
          <a:ln>
            <a:solidFill>
              <a:schemeClr val="tx1"/>
            </a:solidFill>
          </a:ln>
        </p:spPr>
        <p:txBody>
          <a:bodyPr>
            <a:normAutofit lnSpcReduction="10000"/>
          </a:bodyPr>
          <a:lstStyle/>
          <a:p>
            <a:pPr marL="0" indent="0">
              <a:buClrTx/>
              <a:buNone/>
              <a:defRPr/>
            </a:pPr>
            <a:r>
              <a:rPr lang="cs-CZ" altLang="cs-CZ" b="1" dirty="0">
                <a:solidFill>
                  <a:srgbClr val="C00000"/>
                </a:solidFill>
              </a:rPr>
              <a:t>2.1 Pět sil pohánějících odvětvovou konkurenci</a:t>
            </a:r>
          </a:p>
          <a:p>
            <a:pPr marL="0" indent="0">
              <a:buClrTx/>
              <a:buNone/>
              <a:defRPr/>
            </a:pPr>
            <a:r>
              <a:rPr lang="cs-CZ" altLang="cs-CZ" dirty="0"/>
              <a:t>Pět faktorů sil pohánějící konkurenci v daném odvětví:</a:t>
            </a:r>
          </a:p>
          <a:p>
            <a:pPr eaLnBrk="1" hangingPunct="1">
              <a:buClrTx/>
              <a:buFont typeface="Wingdings" panose="05000000000000000000" pitchFamily="2" charset="2"/>
              <a:buChar char="Ø"/>
              <a:defRPr/>
            </a:pPr>
            <a:r>
              <a:rPr lang="cs-CZ" altLang="cs-CZ" dirty="0"/>
              <a:t>vztahy s dodavateli,</a:t>
            </a:r>
          </a:p>
          <a:p>
            <a:pPr eaLnBrk="1" hangingPunct="1">
              <a:buClrTx/>
              <a:buFont typeface="Wingdings" panose="05000000000000000000" pitchFamily="2" charset="2"/>
              <a:buChar char="Ø"/>
              <a:defRPr/>
            </a:pPr>
            <a:r>
              <a:rPr lang="cs-CZ" altLang="cs-CZ" dirty="0"/>
              <a:t>vztahy s odběrateli,</a:t>
            </a:r>
          </a:p>
          <a:p>
            <a:pPr eaLnBrk="1" hangingPunct="1">
              <a:buClrTx/>
              <a:buFont typeface="Wingdings" panose="05000000000000000000" pitchFamily="2" charset="2"/>
              <a:buChar char="Ø"/>
              <a:defRPr/>
            </a:pPr>
            <a:r>
              <a:rPr lang="cs-CZ" altLang="cs-CZ" dirty="0"/>
              <a:t>nově vstupující účastníci,</a:t>
            </a:r>
          </a:p>
          <a:p>
            <a:pPr eaLnBrk="1" hangingPunct="1">
              <a:buClrTx/>
              <a:buFont typeface="Wingdings" panose="05000000000000000000" pitchFamily="2" charset="2"/>
              <a:buChar char="Ø"/>
              <a:defRPr/>
            </a:pPr>
            <a:r>
              <a:rPr lang="cs-CZ" altLang="cs-CZ" dirty="0"/>
              <a:t>substituční produkty,</a:t>
            </a:r>
          </a:p>
          <a:p>
            <a:pPr eaLnBrk="1" hangingPunct="1">
              <a:buClrTx/>
              <a:buFont typeface="Wingdings" panose="05000000000000000000" pitchFamily="2" charset="2"/>
              <a:buChar char="Ø"/>
              <a:defRPr/>
            </a:pPr>
            <a:r>
              <a:rPr lang="cs-CZ" altLang="cs-CZ" dirty="0"/>
              <a:t>rivalita mezi zavedenými firmami.</a:t>
            </a:r>
          </a:p>
          <a:p>
            <a:pPr marL="0" indent="0" algn="just">
              <a:buClrTx/>
              <a:buNone/>
              <a:defRPr/>
            </a:pPr>
            <a:r>
              <a:rPr lang="cs-CZ" altLang="cs-CZ" dirty="0"/>
              <a:t>Cílem konkurenční strategie je nalezení takové pozice v odvětví, která firmě pomůže nejlépe bránit se proti těmto konkurenčním silám.</a:t>
            </a:r>
          </a:p>
          <a:p>
            <a:pPr marL="0" indent="0">
              <a:buClrTx/>
              <a:buNone/>
              <a:defRPr/>
            </a:pPr>
            <a:endParaRPr lang="cs-CZ" altLang="cs-CZ" sz="1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Zástupný symbol pro obsah 2">
            <a:extLst>
              <a:ext uri="{FF2B5EF4-FFF2-40B4-BE49-F238E27FC236}">
                <a16:creationId xmlns:a16="http://schemas.microsoft.com/office/drawing/2014/main" id="{98EC3049-A5EA-47F6-A5CB-DD283FE46D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7953" y="1289447"/>
            <a:ext cx="7290197" cy="4566047"/>
          </a:xfrm>
          <a:ln>
            <a:solidFill>
              <a:schemeClr val="tx1"/>
            </a:solidFill>
          </a:ln>
        </p:spPr>
        <p:txBody>
          <a:bodyPr>
            <a:normAutofit fontScale="92500" lnSpcReduction="20000"/>
          </a:bodyPr>
          <a:lstStyle/>
          <a:p>
            <a:pPr algn="just" eaLnBrk="1" hangingPunct="1">
              <a:buClrTx/>
              <a:buFont typeface="Wingdings" panose="05000000000000000000" pitchFamily="2" charset="2"/>
              <a:buChar char="Ø"/>
              <a:defRPr/>
            </a:pPr>
            <a:r>
              <a:rPr lang="cs-CZ" altLang="cs-CZ" sz="2200" dirty="0"/>
              <a:t>Základem je hluboká znalost odvětvového konkurenčního prostředí, ve kterém podnik působí, a ve kterém si musí cíleně hledat svoji pozici ve své inovační strategii.</a:t>
            </a:r>
          </a:p>
          <a:p>
            <a:pPr algn="just" eaLnBrk="1" hangingPunct="1">
              <a:buClrTx/>
              <a:buFont typeface="Wingdings" panose="05000000000000000000" pitchFamily="2" charset="2"/>
              <a:buChar char="Ø"/>
              <a:defRPr/>
            </a:pPr>
            <a:r>
              <a:rPr lang="cs-CZ" altLang="cs-CZ" sz="2200" dirty="0"/>
              <a:t>Podle </a:t>
            </a:r>
            <a:r>
              <a:rPr lang="cs-CZ" altLang="cs-CZ" sz="2200" dirty="0" err="1"/>
              <a:t>Portera</a:t>
            </a:r>
            <a:r>
              <a:rPr lang="cs-CZ" altLang="cs-CZ" sz="2200" dirty="0"/>
              <a:t> existují obecné tržní strategie.</a:t>
            </a:r>
          </a:p>
          <a:p>
            <a:pPr algn="just" eaLnBrk="1" hangingPunct="1">
              <a:buClrTx/>
              <a:buFont typeface="Wingdings" panose="05000000000000000000" pitchFamily="2" charset="2"/>
              <a:buChar char="Ø"/>
              <a:defRPr/>
            </a:pPr>
            <a:r>
              <a:rPr lang="cs-CZ" altLang="cs-CZ" sz="2200" dirty="0"/>
              <a:t>Podle </a:t>
            </a:r>
            <a:r>
              <a:rPr lang="cs-CZ" altLang="cs-CZ" sz="2200" dirty="0" err="1"/>
              <a:t>Portera</a:t>
            </a:r>
            <a:r>
              <a:rPr lang="cs-CZ" altLang="cs-CZ" sz="2200" dirty="0"/>
              <a:t> si firma musí vybrat mezi dvěma hlavními tržními strategiemi:</a:t>
            </a:r>
          </a:p>
          <a:p>
            <a:pPr algn="just" eaLnBrk="1" hangingPunct="1">
              <a:buClrTx/>
              <a:buFont typeface="Wingdings" panose="05000000000000000000" pitchFamily="2" charset="2"/>
              <a:buChar char="§"/>
              <a:defRPr/>
            </a:pPr>
            <a:r>
              <a:rPr lang="cs-CZ" altLang="cs-CZ" sz="2200" b="1" dirty="0">
                <a:solidFill>
                  <a:srgbClr val="C00000"/>
                </a:solidFill>
              </a:rPr>
              <a:t>Inovační vůdcovství </a:t>
            </a:r>
            <a:r>
              <a:rPr lang="cs-CZ" altLang="cs-CZ" sz="2200" dirty="0"/>
              <a:t>– firma se zaměřuje na to, aby byla první na trhu, na základě své vedoucí technologické pozice.</a:t>
            </a:r>
          </a:p>
          <a:p>
            <a:pPr algn="just" eaLnBrk="1" hangingPunct="1">
              <a:buClrTx/>
              <a:buFont typeface="Wingdings" panose="05000000000000000000" pitchFamily="2" charset="2"/>
              <a:buChar char="§"/>
              <a:defRPr/>
            </a:pPr>
            <a:r>
              <a:rPr lang="cs-CZ" altLang="cs-CZ" sz="2200" b="1" dirty="0">
                <a:solidFill>
                  <a:srgbClr val="C00000"/>
                </a:solidFill>
              </a:rPr>
              <a:t>Inovační </a:t>
            </a:r>
            <a:r>
              <a:rPr lang="cs-CZ" altLang="cs-CZ" sz="2200" b="1" dirty="0" err="1">
                <a:solidFill>
                  <a:srgbClr val="C00000"/>
                </a:solidFill>
              </a:rPr>
              <a:t>nasledovatelství</a:t>
            </a:r>
            <a:r>
              <a:rPr lang="cs-CZ" altLang="cs-CZ" sz="2200" b="1" dirty="0">
                <a:solidFill>
                  <a:srgbClr val="C00000"/>
                </a:solidFill>
              </a:rPr>
              <a:t> </a:t>
            </a:r>
            <a:r>
              <a:rPr lang="cs-CZ" altLang="cs-CZ" sz="2200" dirty="0"/>
              <a:t>– firma se rozhoduje na trh vstoupit později, na základě napodobení, tedy učení ze zkušeností od technologického lídra.</a:t>
            </a:r>
          </a:p>
          <a:p>
            <a:pPr algn="just" eaLnBrk="1" hangingPunct="1">
              <a:buClrTx/>
              <a:buFont typeface="Wingdings" panose="05000000000000000000" pitchFamily="2" charset="2"/>
              <a:buChar char="Ø"/>
              <a:defRPr/>
            </a:pPr>
            <a:r>
              <a:rPr lang="cs-CZ" altLang="cs-CZ" sz="2200" dirty="0"/>
              <a:t>Technologie umožní firmě získat odlišné schopnosti a tím ji umožní poskytovat zboží a služby lépe než konkurence.</a:t>
            </a:r>
          </a:p>
          <a:p>
            <a:pPr marL="0" indent="0">
              <a:buClrTx/>
              <a:buNone/>
              <a:defRPr/>
            </a:pPr>
            <a:endParaRPr lang="cs-CZ" altLang="cs-CZ" dirty="0"/>
          </a:p>
          <a:p>
            <a:pPr marL="0" indent="0">
              <a:buClrTx/>
              <a:buNone/>
              <a:defRPr/>
            </a:pPr>
            <a:r>
              <a:rPr lang="cs-CZ" altLang="cs-CZ" dirty="0"/>
              <a:t> </a:t>
            </a:r>
          </a:p>
          <a:p>
            <a:pPr marL="0" indent="0">
              <a:buClrTx/>
              <a:buNone/>
              <a:defRPr/>
            </a:pPr>
            <a:endParaRPr lang="cs-CZ" altLang="cs-CZ" dirty="0"/>
          </a:p>
          <a:p>
            <a:pPr marL="0" indent="0">
              <a:buClrTx/>
              <a:buNone/>
              <a:defRPr/>
            </a:pPr>
            <a:endParaRPr lang="cs-CZ" altLang="cs-CZ" sz="1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941023F-39ED-43C2-A9F2-C9447D18F7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7952" y="832802"/>
            <a:ext cx="7290197" cy="924977"/>
          </a:xfrm>
          <a:ln>
            <a:solidFill>
              <a:schemeClr val="tx1"/>
            </a:solidFill>
          </a:ln>
        </p:spPr>
        <p:txBody>
          <a:bodyPr/>
          <a:lstStyle/>
          <a:p>
            <a:pPr>
              <a:defRPr/>
            </a:pPr>
            <a:r>
              <a:rPr lang="cs-CZ" altLang="cs-CZ" sz="2700" b="1" dirty="0">
                <a:solidFill>
                  <a:srgbClr val="C00000"/>
                </a:solidFill>
              </a:rPr>
              <a:t>3. Zhodnocení systému M. </a:t>
            </a:r>
            <a:r>
              <a:rPr lang="cs-CZ" altLang="cs-CZ" sz="2700" b="1" dirty="0" err="1">
                <a:solidFill>
                  <a:srgbClr val="C00000"/>
                </a:solidFill>
              </a:rPr>
              <a:t>Portera</a:t>
            </a:r>
            <a:endParaRPr lang="cs-CZ" sz="2700" b="1" dirty="0">
              <a:solidFill>
                <a:srgbClr val="C00000"/>
              </a:solidFill>
            </a:endParaRPr>
          </a:p>
        </p:txBody>
      </p:sp>
      <p:sp>
        <p:nvSpPr>
          <p:cNvPr id="19459" name="Zástupný symbol pro obsah 2">
            <a:extLst>
              <a:ext uri="{FF2B5EF4-FFF2-40B4-BE49-F238E27FC236}">
                <a16:creationId xmlns:a16="http://schemas.microsoft.com/office/drawing/2014/main" id="{98EC3049-A5EA-47F6-A5CB-DD283FE46D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7953" y="1965722"/>
            <a:ext cx="7290197" cy="3842147"/>
          </a:xfrm>
          <a:ln>
            <a:solidFill>
              <a:schemeClr val="tx1"/>
            </a:solidFill>
          </a:ln>
        </p:spPr>
        <p:txBody>
          <a:bodyPr>
            <a:normAutofit lnSpcReduction="10000"/>
          </a:bodyPr>
          <a:lstStyle/>
          <a:p>
            <a:pPr algn="just" eaLnBrk="1" hangingPunct="1">
              <a:buClrTx/>
              <a:buFont typeface="Wingdings" panose="05000000000000000000" pitchFamily="2" charset="2"/>
              <a:buChar char="Ø"/>
              <a:defRPr/>
            </a:pPr>
            <a:r>
              <a:rPr lang="cs-CZ" altLang="cs-CZ" sz="2000" dirty="0"/>
              <a:t>Konkurenční rivalita poskytuje pro inovaci základní motivaci. Technologie může pomoci firmě získat odlišné schopnosti, a tím poskytovat lépe zboží a služby než konkurence – technologii nelze monopolizovat</a:t>
            </a:r>
          </a:p>
          <a:p>
            <a:pPr algn="just" eaLnBrk="1" hangingPunct="1">
              <a:buClrTx/>
              <a:buFont typeface="Wingdings" panose="05000000000000000000" pitchFamily="2" charset="2"/>
              <a:buChar char="Ø"/>
              <a:defRPr/>
            </a:pPr>
            <a:r>
              <a:rPr lang="cs-CZ" altLang="cs-CZ" sz="2000" dirty="0"/>
              <a:t>Inovační strategie by měla odrážet konkurenční hrozby jak od zavedených hráčův daném odvětví, tak od potenciálních nových účastníků, včetně nových a substitučních produktů založených na nových technologických příležitostech. – nepodařilo se to hodně firmám</a:t>
            </a:r>
          </a:p>
          <a:p>
            <a:pPr algn="just" eaLnBrk="1" hangingPunct="1">
              <a:buClrTx/>
              <a:buFont typeface="Wingdings" panose="05000000000000000000" pitchFamily="2" charset="2"/>
              <a:buChar char="Ø"/>
              <a:defRPr/>
            </a:pPr>
            <a:r>
              <a:rPr lang="cs-CZ" altLang="cs-CZ" sz="2000" dirty="0" err="1"/>
              <a:t>Porterova</a:t>
            </a:r>
            <a:r>
              <a:rPr lang="cs-CZ" altLang="cs-CZ" sz="2000" dirty="0"/>
              <a:t> teorie podceňuje schopnost technologických změn transformovat odvětvové struktury a přeceňuje schopnost manažerů zavádět zvolené inovační strategie.</a:t>
            </a:r>
          </a:p>
          <a:p>
            <a:pPr marL="0" indent="0">
              <a:buClrTx/>
              <a:buNone/>
              <a:defRPr/>
            </a:pPr>
            <a:endParaRPr lang="cs-CZ" altLang="cs-CZ" sz="1800" dirty="0"/>
          </a:p>
          <a:p>
            <a:pPr marL="0" indent="0">
              <a:buClrTx/>
              <a:buNone/>
              <a:defRPr/>
            </a:pPr>
            <a:endParaRPr lang="cs-CZ" altLang="cs-CZ" sz="1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Zástupný symbol pro obsah 2">
            <a:extLst>
              <a:ext uri="{FF2B5EF4-FFF2-40B4-BE49-F238E27FC236}">
                <a16:creationId xmlns:a16="http://schemas.microsoft.com/office/drawing/2014/main" id="{98EC3049-A5EA-47F6-A5CB-DD283FE46D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7953" y="1289447"/>
            <a:ext cx="7290197" cy="4566047"/>
          </a:xfrm>
          <a:ln>
            <a:solidFill>
              <a:schemeClr val="tx1"/>
            </a:solidFill>
          </a:ln>
        </p:spPr>
        <p:txBody>
          <a:bodyPr/>
          <a:lstStyle/>
          <a:p>
            <a:pPr marL="0" indent="0" algn="just">
              <a:buClrTx/>
              <a:buNone/>
              <a:defRPr/>
            </a:pPr>
            <a:r>
              <a:rPr lang="cs-CZ" altLang="cs-CZ" sz="2400" dirty="0">
                <a:solidFill>
                  <a:schemeClr val="tx1"/>
                </a:solidFill>
              </a:rPr>
              <a:t>Nedostatky </a:t>
            </a:r>
            <a:r>
              <a:rPr lang="cs-CZ" altLang="cs-CZ" sz="2400" dirty="0" err="1">
                <a:solidFill>
                  <a:schemeClr val="tx1"/>
                </a:solidFill>
              </a:rPr>
              <a:t>Porterova</a:t>
            </a:r>
            <a:r>
              <a:rPr lang="cs-CZ" altLang="cs-CZ" sz="2400" dirty="0">
                <a:solidFill>
                  <a:schemeClr val="tx1"/>
                </a:solidFill>
              </a:rPr>
              <a:t> systému spočívají v pojetí firemní technologie a organizace, které vedou k podcenění omezujících prvků působících na individuální firmy při volbě jejich inovační strategie. Jedná se o:</a:t>
            </a:r>
          </a:p>
          <a:p>
            <a:pPr algn="just" eaLnBrk="1" hangingPunct="1">
              <a:buClrTx/>
              <a:buFont typeface="Wingdings" panose="05000000000000000000" pitchFamily="2" charset="2"/>
              <a:buChar char="§"/>
              <a:defRPr/>
            </a:pPr>
            <a:r>
              <a:rPr lang="cs-CZ" altLang="cs-CZ" sz="2400" b="1" dirty="0">
                <a:solidFill>
                  <a:srgbClr val="C00000"/>
                </a:solidFill>
              </a:rPr>
              <a:t>Velikost firmy </a:t>
            </a:r>
            <a:r>
              <a:rPr lang="cs-CZ" altLang="cs-CZ" sz="2400" dirty="0">
                <a:solidFill>
                  <a:schemeClr val="tx1"/>
                </a:solidFill>
              </a:rPr>
              <a:t>– volba mezi široce zaměřenou a specializovanou technologickou strategií.</a:t>
            </a:r>
          </a:p>
          <a:p>
            <a:pPr algn="just" eaLnBrk="1" hangingPunct="1">
              <a:buClrTx/>
              <a:buFont typeface="Wingdings" panose="05000000000000000000" pitchFamily="2" charset="2"/>
              <a:buChar char="§"/>
              <a:defRPr/>
            </a:pPr>
            <a:r>
              <a:rPr lang="cs-CZ" altLang="cs-CZ" sz="2400" b="1" dirty="0">
                <a:solidFill>
                  <a:srgbClr val="C00000"/>
                </a:solidFill>
              </a:rPr>
              <a:t>Zavedená produktová základna </a:t>
            </a:r>
            <a:r>
              <a:rPr lang="cs-CZ" altLang="cs-CZ" sz="2400" dirty="0">
                <a:solidFill>
                  <a:schemeClr val="tx1"/>
                </a:solidFill>
              </a:rPr>
              <a:t>– ovlivnění spektra technologických polí a odvětvových sektorů v budoucnu.</a:t>
            </a:r>
          </a:p>
          <a:p>
            <a:pPr algn="just" eaLnBrk="1" hangingPunct="1">
              <a:buClrTx/>
              <a:buFont typeface="Wingdings" panose="05000000000000000000" pitchFamily="2" charset="2"/>
              <a:buChar char="§"/>
              <a:defRPr/>
            </a:pPr>
            <a:r>
              <a:rPr lang="cs-CZ" altLang="cs-CZ" sz="2400" b="1" dirty="0">
                <a:solidFill>
                  <a:srgbClr val="C00000"/>
                </a:solidFill>
              </a:rPr>
              <a:t>Povaha produktů a zákazníků firmy </a:t>
            </a:r>
            <a:r>
              <a:rPr lang="cs-CZ" altLang="cs-CZ" sz="2400" dirty="0">
                <a:solidFill>
                  <a:schemeClr val="tx1"/>
                </a:solidFill>
              </a:rPr>
              <a:t>– volba mezi kvalitou a náklady.</a:t>
            </a:r>
          </a:p>
          <a:p>
            <a:pPr marL="0" indent="0" algn="just">
              <a:buClrTx/>
              <a:buNone/>
              <a:defRPr/>
            </a:pPr>
            <a:endParaRPr lang="cs-CZ" altLang="cs-CZ" dirty="0"/>
          </a:p>
          <a:p>
            <a:pPr marL="0" indent="0">
              <a:buClrTx/>
              <a:buNone/>
              <a:defRPr/>
            </a:pPr>
            <a:endParaRPr lang="cs-CZ" altLang="cs-CZ" dirty="0"/>
          </a:p>
          <a:p>
            <a:pPr marL="0" indent="0">
              <a:buClrTx/>
              <a:buNone/>
              <a:defRPr/>
            </a:pPr>
            <a:endParaRPr lang="cs-CZ" altLang="cs-CZ" sz="1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zentace2" id="{42B34AD4-CC8C-42C8-A123-A24A28B23F52}" vid="{CAA84E04-F411-4E5F-9AFE-C1503F826B3B}"/>
    </a:ext>
  </a:extLst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Sablona PPT_základní_CZ</Template>
  <TotalTime>2026</TotalTime>
  <Words>1093</Words>
  <Application>Microsoft Office PowerPoint</Application>
  <PresentationFormat>Předvádění na obrazovce (4:3)</PresentationFormat>
  <Paragraphs>93</Paragraphs>
  <Slides>13</Slides>
  <Notes>13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13</vt:i4>
      </vt:variant>
    </vt:vector>
  </HeadingPairs>
  <TitlesOfParts>
    <vt:vector size="19" baseType="lpstr">
      <vt:lpstr>Arial</vt:lpstr>
      <vt:lpstr>Calibri</vt:lpstr>
      <vt:lpstr>Calibri Light</vt:lpstr>
      <vt:lpstr>Tw Cen MT</vt:lpstr>
      <vt:lpstr>Wingdings</vt:lpstr>
      <vt:lpstr>Motiv Office</vt:lpstr>
      <vt:lpstr>Management inovací  T5. Základní přístupy k tvorbě inovační strategie</vt:lpstr>
      <vt:lpstr>OBSAH</vt:lpstr>
      <vt:lpstr> 1. Racionalistické nebo inkrementální strategie pro inovace </vt:lpstr>
      <vt:lpstr>1. Racionalistické nebo inkrementální strategie pro inovace</vt:lpstr>
      <vt:lpstr>1. Racionalistické nebo inkrementální strategie pro inovace</vt:lpstr>
      <vt:lpstr>2. Technologie a konkurenční analýza</vt:lpstr>
      <vt:lpstr>Prezentace aplikace PowerPoint</vt:lpstr>
      <vt:lpstr>3. Zhodnocení systému M. Portera</vt:lpstr>
      <vt:lpstr>Prezentace aplikace PowerPoint</vt:lpstr>
      <vt:lpstr>Prezentace aplikace PowerPoint</vt:lpstr>
      <vt:lpstr>4. Dynamické schopnosti firmy</vt:lpstr>
      <vt:lpstr>5. Inovační strategie v malých firmách</vt:lpstr>
      <vt:lpstr>Literatura</vt:lpstr>
    </vt:vector>
  </TitlesOfParts>
  <Company>TESCO SW, a.s.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Ameir Omar</dc:creator>
  <cp:lastModifiedBy>Peterková Jindra</cp:lastModifiedBy>
  <cp:revision>112</cp:revision>
  <cp:lastPrinted>2021-03-11T07:12:39Z</cp:lastPrinted>
  <dcterms:created xsi:type="dcterms:W3CDTF">2017-08-29T14:48:16Z</dcterms:created>
  <dcterms:modified xsi:type="dcterms:W3CDTF">2024-03-19T08:42:52Z</dcterms:modified>
</cp:coreProperties>
</file>