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22" r:id="rId2"/>
    <p:sldId id="524" r:id="rId3"/>
    <p:sldId id="523" r:id="rId4"/>
    <p:sldId id="526" r:id="rId5"/>
    <p:sldId id="275" r:id="rId6"/>
    <p:sldId id="257" r:id="rId7"/>
    <p:sldId id="258" r:id="rId8"/>
    <p:sldId id="259" r:id="rId9"/>
    <p:sldId id="261" r:id="rId10"/>
    <p:sldId id="263" r:id="rId11"/>
    <p:sldId id="265" r:id="rId12"/>
    <p:sldId id="279" r:id="rId13"/>
    <p:sldId id="267" r:id="rId14"/>
    <p:sldId id="291" r:id="rId15"/>
    <p:sldId id="292" r:id="rId16"/>
    <p:sldId id="290" r:id="rId17"/>
    <p:sldId id="270" r:id="rId18"/>
    <p:sldId id="271" r:id="rId19"/>
    <p:sldId id="268" r:id="rId20"/>
    <p:sldId id="274" r:id="rId21"/>
    <p:sldId id="335" r:id="rId22"/>
    <p:sldId id="348" r:id="rId23"/>
    <p:sldId id="330" r:id="rId24"/>
    <p:sldId id="525"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ndra Peterkova" initials="JP" lastIdx="2" clrIdx="0">
    <p:extLst>
      <p:ext uri="{19B8F6BF-5375-455C-9EA6-DF929625EA0E}">
        <p15:presenceInfo xmlns:p15="http://schemas.microsoft.com/office/powerpoint/2012/main" userId="0dbe7e8947227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F28"/>
    <a:srgbClr val="E9989C"/>
    <a:srgbClr val="ECA5A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showGuides="1">
      <p:cViewPr varScale="1">
        <p:scale>
          <a:sx n="81" d="100"/>
          <a:sy n="81" d="100"/>
        </p:scale>
        <p:origin x="138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24DEF-76CE-43F8-B4C7-275C08DA3028}" type="datetimeFigureOut">
              <a:rPr lang="cs-CZ" smtClean="0"/>
              <a:t>19.02.2024</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A614E-6AFF-47D8-9BDB-1E8D5C03BDF9}" type="slidenum">
              <a:rPr lang="cs-CZ" smtClean="0"/>
              <a:t>‹#›</a:t>
            </a:fld>
            <a:endParaRPr lang="cs-CZ"/>
          </a:p>
        </p:txBody>
      </p:sp>
    </p:spTree>
    <p:extLst>
      <p:ext uri="{BB962C8B-B14F-4D97-AF65-F5344CB8AC3E}">
        <p14:creationId xmlns:p14="http://schemas.microsoft.com/office/powerpoint/2010/main" val="258403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a:extLst>
              <a:ext uri="{FF2B5EF4-FFF2-40B4-BE49-F238E27FC236}">
                <a16:creationId xmlns:a16="http://schemas.microsoft.com/office/drawing/2014/main" id="{2CB1C962-5A79-4B76-BD5D-2C04089FA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Zástupný symbol pro poznámky 2">
            <a:extLst>
              <a:ext uri="{FF2B5EF4-FFF2-40B4-BE49-F238E27FC236}">
                <a16:creationId xmlns:a16="http://schemas.microsoft.com/office/drawing/2014/main" id="{71AD5609-0304-43C1-9437-01D4DBC02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26628" name="Zástupný symbol pro číslo snímku 3">
            <a:extLst>
              <a:ext uri="{FF2B5EF4-FFF2-40B4-BE49-F238E27FC236}">
                <a16:creationId xmlns:a16="http://schemas.microsoft.com/office/drawing/2014/main" id="{4978CF3E-78D8-41B5-A63F-7ED8B0D47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9F8611-C432-4403-AA47-07431B812C5E}" type="slidenum">
              <a:rPr lang="cs-CZ" altLang="cs-CZ">
                <a:latin typeface="Calibri" panose="020F0502020204030204" pitchFamily="34" charset="0"/>
              </a:rPr>
              <a:pPr/>
              <a:t>14</a:t>
            </a:fld>
            <a:endParaRPr lang="cs-CZ" altLang="cs-CZ">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B033676F-FE52-4356-A0F5-15D0E91EF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Zástupný symbol pro poznámky 2">
            <a:extLst>
              <a:ext uri="{FF2B5EF4-FFF2-40B4-BE49-F238E27FC236}">
                <a16:creationId xmlns:a16="http://schemas.microsoft.com/office/drawing/2014/main" id="{89622434-6CC7-4F79-BBD1-16622DE043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28676" name="Zástupný symbol pro číslo snímku 3">
            <a:extLst>
              <a:ext uri="{FF2B5EF4-FFF2-40B4-BE49-F238E27FC236}">
                <a16:creationId xmlns:a16="http://schemas.microsoft.com/office/drawing/2014/main" id="{1F29769A-11F0-48B7-93E2-69F29ABF7B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442D7C-0AA4-48FA-9924-F0FF8AC39006}" type="slidenum">
              <a:rPr lang="cs-CZ" altLang="cs-CZ">
                <a:latin typeface="Calibri" panose="020F0502020204030204" pitchFamily="34" charset="0"/>
              </a:rPr>
              <a:pPr/>
              <a:t>15</a:t>
            </a:fld>
            <a:endParaRPr lang="cs-CZ" altLang="cs-CZ">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a:extLst>
              <a:ext uri="{FF2B5EF4-FFF2-40B4-BE49-F238E27FC236}">
                <a16:creationId xmlns:a16="http://schemas.microsoft.com/office/drawing/2014/main" id="{D9C6A994-56FE-4541-8DFA-7218052EF3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a:extLst>
              <a:ext uri="{FF2B5EF4-FFF2-40B4-BE49-F238E27FC236}">
                <a16:creationId xmlns:a16="http://schemas.microsoft.com/office/drawing/2014/main" id="{A565CB03-124A-4941-9A1A-E2AA642A4D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30724" name="Zástupný symbol pro číslo snímku 3">
            <a:extLst>
              <a:ext uri="{FF2B5EF4-FFF2-40B4-BE49-F238E27FC236}">
                <a16:creationId xmlns:a16="http://schemas.microsoft.com/office/drawing/2014/main" id="{F2CBA8AB-D36B-43AB-B82B-9AD559E7E8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A06885-288E-4725-AD82-6B4E1EBEAED1}" type="slidenum">
              <a:rPr lang="cs-CZ" altLang="cs-CZ">
                <a:latin typeface="Calibri" panose="020F0502020204030204" pitchFamily="34" charset="0"/>
              </a:rPr>
              <a:pPr/>
              <a:t>16</a:t>
            </a:fld>
            <a:endParaRPr lang="cs-CZ" altLang="cs-CZ">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68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ltLang="cs-CZ"/>
          </a:p>
        </p:txBody>
      </p:sp>
      <p:sp>
        <p:nvSpPr>
          <p:cNvPr id="36868" name="Zástupný symbol pro číslo snímku 3"/>
          <p:cNvSpPr>
            <a:spLocks noGrp="1"/>
          </p:cNvSpPr>
          <p:nvPr>
            <p:ph type="sldNum" sz="quarter" idx="5"/>
          </p:nvPr>
        </p:nvSpPr>
        <p:spPr bwMode="auto">
          <a:noFill/>
          <a:ln>
            <a:miter lim="800000"/>
            <a:headEnd/>
            <a:tailEnd/>
          </a:ln>
        </p:spPr>
        <p:txBody>
          <a:bodyPr/>
          <a:lstStyle/>
          <a:p>
            <a:fld id="{3D1FE8A4-F7B0-4DBB-9F1E-422597813FC9}" type="slidenum">
              <a:rPr lang="cs-CZ" altLang="cs-CZ"/>
              <a:pPr/>
              <a:t>24</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lze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lze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Kliknutím lze upravit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Kliknutím lze upravit styly předlohy textu.</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Kliknutím lze upravit styly předlohy textu.</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Kliknutím lze upravit styly předlohy textu.</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technet.idnes.cz/foto.aspx?r=hardware&amp;c=A160815_094040_hardware_vse&amp;foto=VSE654e61_ClevTAT2.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t24.ceskatelevize.cz/clanek/veda/helmicky-pro-kojence-americky-fenomen-ktery-se-dostava-do-ceska-maji-smysl-8707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FA28E-8293-4774-A3F2-1B0617E24EEC}"/>
              </a:ext>
            </a:extLst>
          </p:cNvPr>
          <p:cNvSpPr>
            <a:spLocks noGrp="1"/>
          </p:cNvSpPr>
          <p:nvPr>
            <p:ph type="ctrTitle"/>
          </p:nvPr>
        </p:nvSpPr>
        <p:spPr>
          <a:ln>
            <a:solidFill>
              <a:schemeClr val="tx1"/>
            </a:solidFill>
          </a:ln>
        </p:spPr>
        <p:txBody>
          <a:bodyPr>
            <a:normAutofit/>
          </a:bodyPr>
          <a:lstStyle/>
          <a:p>
            <a:r>
              <a:rPr lang="cs-CZ" sz="4000" dirty="0"/>
              <a:t>Management inovací</a:t>
            </a:r>
            <a:br>
              <a:rPr lang="cs-CZ" sz="4000" dirty="0"/>
            </a:br>
            <a:br>
              <a:rPr lang="cs-CZ" sz="4000" dirty="0"/>
            </a:br>
            <a:r>
              <a:rPr lang="cs-CZ" sz="2800" dirty="0">
                <a:solidFill>
                  <a:schemeClr val="tx1"/>
                </a:solidFill>
              </a:rPr>
              <a:t>T1. Uvedení do problematiky managementu inovací</a:t>
            </a:r>
          </a:p>
        </p:txBody>
      </p:sp>
      <p:sp>
        <p:nvSpPr>
          <p:cNvPr id="3" name="Podnadpis 2">
            <a:extLst>
              <a:ext uri="{FF2B5EF4-FFF2-40B4-BE49-F238E27FC236}">
                <a16:creationId xmlns:a16="http://schemas.microsoft.com/office/drawing/2014/main" id="{5B7613AB-FA6E-4E31-B4FF-E108122E16CA}"/>
              </a:ext>
            </a:extLst>
          </p:cNvPr>
          <p:cNvSpPr>
            <a:spLocks noGrp="1"/>
          </p:cNvSpPr>
          <p:nvPr>
            <p:ph type="subTitle" idx="1"/>
          </p:nvPr>
        </p:nvSpPr>
        <p:spPr>
          <a:ln>
            <a:solidFill>
              <a:schemeClr val="tx1"/>
            </a:solidFill>
          </a:ln>
        </p:spPr>
        <p:txBody>
          <a:bodyPr/>
          <a:lstStyle/>
          <a:p>
            <a:r>
              <a:rPr lang="cs-CZ" dirty="0">
                <a:solidFill>
                  <a:schemeClr val="tx1"/>
                </a:solidFill>
              </a:rPr>
              <a:t>Doc. Ing. Jindra Peterková, </a:t>
            </a:r>
            <a:r>
              <a:rPr lang="cs-CZ" dirty="0" err="1">
                <a:solidFill>
                  <a:schemeClr val="tx1"/>
                </a:solidFill>
              </a:rPr>
              <a:t>Ph,D</a:t>
            </a:r>
            <a:r>
              <a:rPr lang="cs-CZ" dirty="0">
                <a:solidFill>
                  <a:schemeClr val="tx1"/>
                </a:solidFill>
              </a:rPr>
              <a:t>.</a:t>
            </a:r>
          </a:p>
        </p:txBody>
      </p:sp>
    </p:spTree>
    <p:extLst>
      <p:ext uri="{BB962C8B-B14F-4D97-AF65-F5344CB8AC3E}">
        <p14:creationId xmlns:p14="http://schemas.microsoft.com/office/powerpoint/2010/main" val="132698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obsah 2">
            <a:extLst>
              <a:ext uri="{FF2B5EF4-FFF2-40B4-BE49-F238E27FC236}">
                <a16:creationId xmlns:a16="http://schemas.microsoft.com/office/drawing/2014/main" id="{04B48BED-9409-4705-87B5-FF16BC955DA6}"/>
              </a:ext>
            </a:extLst>
          </p:cNvPr>
          <p:cNvSpPr>
            <a:spLocks noGrp="1"/>
          </p:cNvSpPr>
          <p:nvPr>
            <p:ph sz="quarter" idx="1"/>
          </p:nvPr>
        </p:nvSpPr>
        <p:spPr>
          <a:xfrm>
            <a:off x="540000" y="674703"/>
            <a:ext cx="8229600" cy="5632543"/>
          </a:xfrm>
          <a:ln>
            <a:solidFill>
              <a:schemeClr val="tx1"/>
            </a:solidFill>
          </a:ln>
        </p:spPr>
        <p:txBody>
          <a:bodyPr/>
          <a:lstStyle/>
          <a:p>
            <a:pPr marL="0" indent="0" algn="just">
              <a:buNone/>
            </a:pPr>
            <a:r>
              <a:rPr lang="cs-CZ" altLang="cs-CZ" sz="2800" b="1" dirty="0">
                <a:solidFill>
                  <a:srgbClr val="C00000"/>
                </a:solidFill>
              </a:rPr>
              <a:t>1.6 Digitalizace</a:t>
            </a:r>
          </a:p>
          <a:p>
            <a:pPr algn="just">
              <a:lnSpc>
                <a:spcPct val="110000"/>
              </a:lnSpc>
              <a:buFont typeface="Wingdings" panose="05000000000000000000" pitchFamily="2" charset="2"/>
              <a:buChar char="Ø"/>
            </a:pPr>
            <a:r>
              <a:rPr lang="cs-CZ" altLang="cs-CZ" sz="2400" dirty="0"/>
              <a:t>Zákazník může kupovat jen to, co chce, ne v balíčku s tím, co nechce. Systémy </a:t>
            </a:r>
            <a:r>
              <a:rPr lang="cs-CZ" altLang="cs-CZ" sz="2400" dirty="0" err="1"/>
              <a:t>pay</a:t>
            </a:r>
            <a:r>
              <a:rPr lang="cs-CZ" altLang="cs-CZ" sz="2400" dirty="0"/>
              <a:t>-per-</a:t>
            </a:r>
            <a:r>
              <a:rPr lang="cs-CZ" altLang="cs-CZ" sz="2400" dirty="0" err="1"/>
              <a:t>view</a:t>
            </a:r>
            <a:r>
              <a:rPr lang="cs-CZ" altLang="cs-CZ" sz="2400" dirty="0"/>
              <a:t> (platba za shlédnuté programy), </a:t>
            </a:r>
            <a:r>
              <a:rPr lang="cs-CZ" altLang="cs-CZ" sz="2400" dirty="0" err="1"/>
              <a:t>pay</a:t>
            </a:r>
            <a:r>
              <a:rPr lang="cs-CZ" altLang="cs-CZ" sz="2400" dirty="0"/>
              <a:t>-per-song (platba za poslechnutou hudbu) atd., jsou výrazem nových možností digitalizace separovat žádoucí od nežádoucího, chtěné od nechtěného. (např. webináře, </a:t>
            </a:r>
            <a:r>
              <a:rPr lang="cs-CZ" altLang="cs-CZ" sz="2400" dirty="0" err="1"/>
              <a:t>braingate</a:t>
            </a:r>
            <a:r>
              <a:rPr lang="cs-CZ" altLang="cs-CZ" sz="2400" dirty="0"/>
              <a:t> atd.)</a:t>
            </a:r>
          </a:p>
          <a:p>
            <a:pPr marL="0" indent="0" algn="just">
              <a:buNone/>
            </a:pPr>
            <a:r>
              <a:rPr lang="cs-CZ" altLang="cs-CZ" sz="2800" b="1" dirty="0">
                <a:solidFill>
                  <a:srgbClr val="C00000"/>
                </a:solidFill>
              </a:rPr>
              <a:t>1.7 Nové formy organizace</a:t>
            </a:r>
          </a:p>
          <a:p>
            <a:pPr algn="just">
              <a:lnSpc>
                <a:spcPct val="110000"/>
              </a:lnSpc>
              <a:buFont typeface="Wingdings" panose="05000000000000000000" pitchFamily="2" charset="2"/>
              <a:buChar char="Ø"/>
            </a:pPr>
            <a:r>
              <a:rPr lang="cs-CZ" altLang="cs-CZ" sz="2400" dirty="0"/>
              <a:t>Přechod na síťové organizace, což umožňuje vyšší pružnost, motivaci lidí a spolupráci. (Např. </a:t>
            </a:r>
            <a:r>
              <a:rPr lang="cs-CZ" altLang="cs-CZ" sz="2400" dirty="0" err="1"/>
              <a:t>holocracy</a:t>
            </a:r>
            <a:r>
              <a:rPr lang="cs-CZ" altLang="cs-CZ" sz="2400" dirty="0"/>
              <a:t>, agilní projektové řízení atd.)</a:t>
            </a:r>
          </a:p>
          <a:p>
            <a:pPr marL="0" indent="0" algn="just">
              <a:buNone/>
            </a:pPr>
            <a:endParaRPr lang="cs-CZ" altLang="cs-CZ" sz="28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a:extLst>
              <a:ext uri="{FF2B5EF4-FFF2-40B4-BE49-F238E27FC236}">
                <a16:creationId xmlns:a16="http://schemas.microsoft.com/office/drawing/2014/main" id="{B3DAC513-9E09-4D1E-9938-D3EAA3464622}"/>
              </a:ext>
            </a:extLst>
          </p:cNvPr>
          <p:cNvSpPr>
            <a:spLocks noGrp="1"/>
          </p:cNvSpPr>
          <p:nvPr>
            <p:ph sz="quarter" idx="1"/>
          </p:nvPr>
        </p:nvSpPr>
        <p:spPr>
          <a:xfrm>
            <a:off x="457200" y="745724"/>
            <a:ext cx="8229600" cy="5410601"/>
          </a:xfrm>
          <a:ln>
            <a:solidFill>
              <a:schemeClr val="tx1"/>
            </a:solidFill>
          </a:ln>
        </p:spPr>
        <p:txBody>
          <a:bodyPr>
            <a:normAutofit lnSpcReduction="10000"/>
          </a:bodyPr>
          <a:lstStyle/>
          <a:p>
            <a:pPr marL="0" indent="0" algn="just">
              <a:buNone/>
            </a:pPr>
            <a:r>
              <a:rPr lang="cs-CZ" altLang="cs-CZ" sz="2800" b="1" dirty="0">
                <a:solidFill>
                  <a:srgbClr val="C00000"/>
                </a:solidFill>
              </a:rPr>
              <a:t>1.8 Recyklace</a:t>
            </a:r>
          </a:p>
          <a:p>
            <a:pPr algn="just">
              <a:lnSpc>
                <a:spcPct val="110000"/>
              </a:lnSpc>
              <a:buFont typeface="Wingdings" panose="05000000000000000000" pitchFamily="2" charset="2"/>
              <a:buChar char="Ø"/>
            </a:pPr>
            <a:r>
              <a:rPr lang="cs-CZ" altLang="cs-CZ" sz="2400" dirty="0"/>
              <a:t>Nulový odpad reprezentuje nový obchodní model, který podstatně mění přístupy podniků ke zdrojům a výrobě. Není to pouze o recyklaci a odklonu od skládek, ale také o restrukturalizaci výrobních a distribučních systémů tak, aby se odpad v první řadě nevyráběl. Všechny materiály v těchto na zdroje efektivních systémech jsou opět recyklovány ve výrobě. (např. sprchy recyklující vodu, výrobní systém </a:t>
            </a:r>
            <a:r>
              <a:rPr lang="cs-CZ" altLang="cs-CZ" sz="2400" dirty="0" err="1"/>
              <a:t>Fosfa</a:t>
            </a:r>
            <a:r>
              <a:rPr lang="cs-CZ" altLang="cs-CZ" sz="2400" dirty="0"/>
              <a:t> a vertikální farmy atd.)</a:t>
            </a:r>
          </a:p>
          <a:p>
            <a:pPr marL="0" indent="0" algn="just">
              <a:buNone/>
            </a:pPr>
            <a:r>
              <a:rPr lang="cs-CZ" altLang="cs-CZ" sz="2800" b="1" dirty="0">
                <a:solidFill>
                  <a:srgbClr val="C00000"/>
                </a:solidFill>
              </a:rPr>
              <a:t>1.9 Robotizace a automatizace</a:t>
            </a:r>
          </a:p>
          <a:p>
            <a:pPr algn="just">
              <a:lnSpc>
                <a:spcPct val="120000"/>
              </a:lnSpc>
              <a:buFont typeface="Wingdings" panose="05000000000000000000" pitchFamily="2" charset="2"/>
              <a:buChar char="Ø"/>
            </a:pPr>
            <a:r>
              <a:rPr lang="cs-CZ" altLang="cs-CZ" sz="2400" dirty="0"/>
              <a:t>Přináší vyšší produktivitu, sníženou potřebu zaměstnanců a nižší náklady na jednotku (např. servisní roboty, bionické robotické systémy atd.)</a:t>
            </a:r>
          </a:p>
          <a:p>
            <a:pPr marL="0" indent="0" algn="just">
              <a:buNone/>
            </a:pPr>
            <a:endParaRPr lang="cs-CZ" altLang="cs-CZ" sz="28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93A62BEB-6E76-452D-BD15-07BDCE6DB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1466850"/>
            <a:ext cx="8483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ovéPole 2">
            <a:extLst>
              <a:ext uri="{FF2B5EF4-FFF2-40B4-BE49-F238E27FC236}">
                <a16:creationId xmlns:a16="http://schemas.microsoft.com/office/drawing/2014/main" id="{B8458421-F1E0-41D3-9BF4-081952F33F83}"/>
              </a:ext>
            </a:extLst>
          </p:cNvPr>
          <p:cNvSpPr txBox="1">
            <a:spLocks noChangeArrowheads="1"/>
          </p:cNvSpPr>
          <p:nvPr/>
        </p:nvSpPr>
        <p:spPr bwMode="auto">
          <a:xfrm>
            <a:off x="395288" y="6207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a:latin typeface="Gill Sans MT" panose="020B0502020104020203" pitchFamily="34" charset="-18"/>
              </a:rPr>
              <a:t>Trendy a jejich konkrétní ukázky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F4DEA-423B-4A46-9DEB-B372EC80E67E}"/>
              </a:ext>
            </a:extLst>
          </p:cNvPr>
          <p:cNvSpPr>
            <a:spLocks noGrp="1"/>
          </p:cNvSpPr>
          <p:nvPr>
            <p:ph type="title"/>
          </p:nvPr>
        </p:nvSpPr>
        <p:spPr>
          <a:xfrm>
            <a:off x="622800" y="248913"/>
            <a:ext cx="8064000" cy="1325563"/>
          </a:xfrm>
          <a:ln>
            <a:solidFill>
              <a:schemeClr val="tx1"/>
            </a:solidFill>
          </a:ln>
        </p:spPr>
        <p:txBody>
          <a:bodyPr>
            <a:normAutofit/>
          </a:bodyPr>
          <a:lstStyle/>
          <a:p>
            <a:pPr eaLnBrk="1" fontAlgn="auto" hangingPunct="1">
              <a:spcAft>
                <a:spcPts val="0"/>
              </a:spcAft>
              <a:defRPr/>
            </a:pPr>
            <a:r>
              <a:rPr lang="cs-CZ" sz="3600" dirty="0"/>
              <a:t>2. Nové podnikatelské příležitosti s ohledem na nové technologie</a:t>
            </a:r>
          </a:p>
        </p:txBody>
      </p:sp>
      <p:sp>
        <p:nvSpPr>
          <p:cNvPr id="3" name="Zástupný symbol pro obsah 2">
            <a:extLst>
              <a:ext uri="{FF2B5EF4-FFF2-40B4-BE49-F238E27FC236}">
                <a16:creationId xmlns:a16="http://schemas.microsoft.com/office/drawing/2014/main" id="{CBC8E17B-3729-4F6E-B39D-D8665C5E27DB}"/>
              </a:ext>
            </a:extLst>
          </p:cNvPr>
          <p:cNvSpPr>
            <a:spLocks noGrp="1"/>
          </p:cNvSpPr>
          <p:nvPr>
            <p:ph sz="quarter" idx="1"/>
          </p:nvPr>
        </p:nvSpPr>
        <p:spPr>
          <a:xfrm>
            <a:off x="622800" y="1645330"/>
            <a:ext cx="8064000" cy="4888636"/>
          </a:xfrm>
          <a:ln>
            <a:solidFill>
              <a:schemeClr val="tx1"/>
            </a:solidFill>
          </a:ln>
        </p:spPr>
        <p:txBody>
          <a:bodyPr>
            <a:normAutofit fontScale="92500"/>
          </a:bodyPr>
          <a:lstStyle/>
          <a:p>
            <a:pPr marL="274320" indent="-274320" algn="just" eaLnBrk="1" fontAlgn="auto" hangingPunct="1">
              <a:spcAft>
                <a:spcPts val="0"/>
              </a:spcAft>
              <a:buFont typeface="Wingdings 3"/>
              <a:buChar char=""/>
              <a:defRPr/>
            </a:pPr>
            <a:r>
              <a:rPr lang="cs-CZ" b="1" dirty="0"/>
              <a:t>sítě spolupráce a tvorby </a:t>
            </a:r>
            <a:r>
              <a:rPr lang="cs-CZ" dirty="0"/>
              <a:t>(</a:t>
            </a:r>
            <a:r>
              <a:rPr lang="cs-CZ" dirty="0" err="1"/>
              <a:t>distributed</a:t>
            </a:r>
            <a:r>
              <a:rPr lang="cs-CZ" dirty="0"/>
              <a:t> co-</a:t>
            </a:r>
            <a:r>
              <a:rPr lang="cs-CZ" dirty="0" err="1"/>
              <a:t>creation</a:t>
            </a:r>
            <a:r>
              <a:rPr lang="cs-CZ" dirty="0"/>
              <a:t>); </a:t>
            </a:r>
            <a:r>
              <a:rPr lang="cs-CZ" b="1" dirty="0"/>
              <a:t>inovace s otevřenou účastí a sdílenou platformou </a:t>
            </a:r>
            <a:r>
              <a:rPr lang="cs-CZ" dirty="0"/>
              <a:t>(open-</a:t>
            </a:r>
            <a:r>
              <a:rPr lang="cs-CZ" dirty="0" err="1"/>
              <a:t>source</a:t>
            </a:r>
            <a:r>
              <a:rPr lang="cs-CZ" dirty="0"/>
              <a:t> </a:t>
            </a:r>
            <a:r>
              <a:rPr lang="cs-CZ" dirty="0" err="1"/>
              <a:t>innovation</a:t>
            </a:r>
            <a:r>
              <a:rPr lang="cs-CZ" dirty="0"/>
              <a:t>); </a:t>
            </a:r>
            <a:r>
              <a:rPr lang="cs-CZ" b="1" dirty="0"/>
              <a:t>podnik jako společenská (ne </a:t>
            </a:r>
            <a:r>
              <a:rPr lang="cs-CZ" b="1" i="1" dirty="0"/>
              <a:t>sociální</a:t>
            </a:r>
            <a:r>
              <a:rPr lang="cs-CZ" b="1" dirty="0"/>
              <a:t>) síť </a:t>
            </a:r>
            <a:r>
              <a:rPr lang="cs-CZ" dirty="0"/>
              <a:t>(</a:t>
            </a:r>
            <a:r>
              <a:rPr lang="cs-CZ" dirty="0" err="1"/>
              <a:t>social</a:t>
            </a:r>
            <a:r>
              <a:rPr lang="cs-CZ" dirty="0"/>
              <a:t>-network </a:t>
            </a:r>
            <a:r>
              <a:rPr lang="cs-CZ" dirty="0" err="1"/>
              <a:t>based</a:t>
            </a:r>
            <a:r>
              <a:rPr lang="cs-CZ" dirty="0"/>
              <a:t> </a:t>
            </a:r>
            <a:r>
              <a:rPr lang="cs-CZ" dirty="0" err="1"/>
              <a:t>organization</a:t>
            </a:r>
            <a:r>
              <a:rPr lang="cs-CZ" dirty="0"/>
              <a:t>); </a:t>
            </a:r>
            <a:r>
              <a:rPr lang="cs-CZ" b="1" dirty="0"/>
              <a:t>podnik jako univerzita </a:t>
            </a:r>
            <a:r>
              <a:rPr lang="cs-CZ" dirty="0"/>
              <a:t>(</a:t>
            </a:r>
            <a:r>
              <a:rPr lang="cs-CZ" dirty="0" err="1"/>
              <a:t>corporate</a:t>
            </a:r>
            <a:r>
              <a:rPr lang="cs-CZ" dirty="0"/>
              <a:t> </a:t>
            </a:r>
            <a:r>
              <a:rPr lang="cs-CZ" dirty="0" err="1"/>
              <a:t>and</a:t>
            </a:r>
            <a:r>
              <a:rPr lang="cs-CZ" dirty="0"/>
              <a:t> </a:t>
            </a:r>
            <a:r>
              <a:rPr lang="cs-CZ" dirty="0" err="1"/>
              <a:t>entrepreneurial</a:t>
            </a:r>
            <a:r>
              <a:rPr lang="cs-CZ" dirty="0"/>
              <a:t> university); </a:t>
            </a:r>
            <a:r>
              <a:rPr lang="cs-CZ" b="1" dirty="0" err="1"/>
              <a:t>kolaborativní</a:t>
            </a:r>
            <a:r>
              <a:rPr lang="cs-CZ" b="1" dirty="0"/>
              <a:t> technologie spolupráce </a:t>
            </a:r>
            <a:r>
              <a:rPr lang="cs-CZ" dirty="0"/>
              <a:t>(</a:t>
            </a:r>
            <a:r>
              <a:rPr lang="cs-CZ" dirty="0" err="1"/>
              <a:t>collaboration</a:t>
            </a:r>
            <a:r>
              <a:rPr lang="cs-CZ" dirty="0"/>
              <a:t> technology); </a:t>
            </a:r>
            <a:r>
              <a:rPr lang="cs-CZ" b="1" dirty="0"/>
              <a:t>podnik jako inovační laboratoř </a:t>
            </a:r>
            <a:r>
              <a:rPr lang="cs-CZ" dirty="0"/>
              <a:t>(</a:t>
            </a:r>
            <a:r>
              <a:rPr lang="cs-CZ" dirty="0" err="1"/>
              <a:t>enterprise</a:t>
            </a:r>
            <a:r>
              <a:rPr lang="cs-CZ" dirty="0"/>
              <a:t> as </a:t>
            </a:r>
            <a:r>
              <a:rPr lang="cs-CZ" dirty="0" err="1"/>
              <a:t>laboratory</a:t>
            </a:r>
            <a:r>
              <a:rPr lang="cs-CZ" dirty="0"/>
              <a:t>); </a:t>
            </a:r>
            <a:r>
              <a:rPr lang="cs-CZ" b="1" dirty="0"/>
              <a:t>aktivní RFID </a:t>
            </a:r>
            <a:r>
              <a:rPr lang="cs-CZ" dirty="0"/>
              <a:t>(</a:t>
            </a:r>
            <a:r>
              <a:rPr lang="cs-CZ" dirty="0" err="1"/>
              <a:t>radiofrequency</a:t>
            </a:r>
            <a:r>
              <a:rPr lang="cs-CZ" dirty="0"/>
              <a:t> ID) místo pasivních čárových kódů; internet reálných věcí a subjektů, nejen symbolů (RFID-</a:t>
            </a:r>
            <a:r>
              <a:rPr lang="cs-CZ" dirty="0" err="1"/>
              <a:t>based</a:t>
            </a:r>
            <a:r>
              <a:rPr lang="cs-CZ" dirty="0"/>
              <a:t> Internet </a:t>
            </a:r>
            <a:r>
              <a:rPr lang="cs-CZ" dirty="0" err="1"/>
              <a:t>of</a:t>
            </a:r>
            <a:r>
              <a:rPr lang="cs-CZ" dirty="0"/>
              <a:t> </a:t>
            </a:r>
            <a:r>
              <a:rPr lang="cs-CZ" dirty="0" err="1"/>
              <a:t>Things</a:t>
            </a:r>
            <a:r>
              <a:rPr lang="cs-CZ" dirty="0"/>
              <a:t>); </a:t>
            </a:r>
            <a:r>
              <a:rPr lang="cs-CZ" b="1" dirty="0" err="1"/>
              <a:t>sebeudržitelný</a:t>
            </a:r>
            <a:r>
              <a:rPr lang="cs-CZ" b="1" dirty="0"/>
              <a:t>, soběstačný podnik </a:t>
            </a:r>
            <a:r>
              <a:rPr lang="cs-CZ" dirty="0"/>
              <a:t>(</a:t>
            </a:r>
            <a:r>
              <a:rPr lang="cs-CZ" dirty="0" err="1"/>
              <a:t>self</a:t>
            </a:r>
            <a:r>
              <a:rPr lang="cs-CZ" dirty="0"/>
              <a:t>-</a:t>
            </a:r>
            <a:r>
              <a:rPr lang="cs-CZ" dirty="0" err="1"/>
              <a:t>sustainable</a:t>
            </a:r>
            <a:r>
              <a:rPr lang="cs-CZ" dirty="0"/>
              <a:t> </a:t>
            </a:r>
            <a:r>
              <a:rPr lang="cs-CZ" dirty="0" err="1"/>
              <a:t>company</a:t>
            </a:r>
            <a:r>
              <a:rPr lang="cs-CZ" dirty="0"/>
              <a:t>); </a:t>
            </a:r>
            <a:r>
              <a:rPr lang="cs-CZ" b="1" dirty="0"/>
              <a:t>výroba jako forma služby</a:t>
            </a:r>
            <a:r>
              <a:rPr lang="cs-CZ" dirty="0"/>
              <a:t> (</a:t>
            </a:r>
            <a:r>
              <a:rPr lang="cs-CZ" dirty="0" err="1"/>
              <a:t>production</a:t>
            </a:r>
            <a:r>
              <a:rPr lang="cs-CZ" dirty="0"/>
              <a:t> as </a:t>
            </a:r>
            <a:r>
              <a:rPr lang="cs-CZ" dirty="0" err="1"/>
              <a:t>service</a:t>
            </a:r>
            <a:r>
              <a:rPr lang="cs-CZ" dirty="0"/>
              <a:t>); </a:t>
            </a:r>
            <a:r>
              <a:rPr lang="cs-CZ" b="1" dirty="0" err="1"/>
              <a:t>víceúčastnický</a:t>
            </a:r>
            <a:r>
              <a:rPr lang="cs-CZ" b="1" dirty="0"/>
              <a:t> podnikatelský model </a:t>
            </a:r>
            <a:r>
              <a:rPr lang="cs-CZ" dirty="0"/>
              <a:t>(</a:t>
            </a:r>
            <a:r>
              <a:rPr lang="cs-CZ" dirty="0" err="1"/>
              <a:t>multi</a:t>
            </a:r>
            <a:r>
              <a:rPr lang="cs-CZ" dirty="0"/>
              <a:t>-</a:t>
            </a:r>
            <a:r>
              <a:rPr lang="cs-CZ" dirty="0" err="1"/>
              <a:t>sided</a:t>
            </a:r>
            <a:r>
              <a:rPr lang="cs-CZ" dirty="0"/>
              <a:t> business model); </a:t>
            </a:r>
            <a:r>
              <a:rPr lang="cs-CZ" b="1" dirty="0"/>
              <a:t>inteligentní, </a:t>
            </a:r>
            <a:r>
              <a:rPr lang="cs-CZ" b="1" dirty="0" err="1"/>
              <a:t>sebeřídící</a:t>
            </a:r>
            <a:r>
              <a:rPr lang="cs-CZ" b="1" dirty="0"/>
              <a:t> distribuční sítě</a:t>
            </a:r>
            <a:r>
              <a:rPr lang="cs-CZ" dirty="0"/>
              <a:t> (</a:t>
            </a:r>
            <a:r>
              <a:rPr lang="cs-CZ" dirty="0" err="1"/>
              <a:t>smart</a:t>
            </a:r>
            <a:r>
              <a:rPr lang="cs-CZ" dirty="0"/>
              <a:t> </a:t>
            </a:r>
            <a:r>
              <a:rPr lang="cs-CZ" dirty="0" err="1"/>
              <a:t>grid</a:t>
            </a:r>
            <a:r>
              <a:rPr lang="cs-CZ" dirty="0"/>
              <a:t>) a </a:t>
            </a:r>
            <a:r>
              <a:rPr lang="cs-CZ" b="1" dirty="0"/>
              <a:t>autonomní distribuce</a:t>
            </a:r>
            <a:r>
              <a:rPr lang="cs-CZ" dirty="0"/>
              <a:t>; </a:t>
            </a:r>
            <a:r>
              <a:rPr lang="cs-CZ" b="1" dirty="0"/>
              <a:t>3D tiskárny; stolní výroba laserovou fúzí </a:t>
            </a:r>
            <a:r>
              <a:rPr lang="cs-CZ" dirty="0"/>
              <a:t>(3D-</a:t>
            </a:r>
            <a:r>
              <a:rPr lang="cs-CZ" dirty="0" err="1"/>
              <a:t>printing</a:t>
            </a:r>
            <a:r>
              <a:rPr lang="cs-CZ" dirty="0"/>
              <a:t> </a:t>
            </a:r>
            <a:r>
              <a:rPr lang="cs-CZ" dirty="0" err="1"/>
              <a:t>and</a:t>
            </a:r>
            <a:r>
              <a:rPr lang="cs-CZ" dirty="0"/>
              <a:t> desktop </a:t>
            </a:r>
            <a:r>
              <a:rPr lang="cs-CZ" dirty="0" err="1"/>
              <a:t>manufacturing</a:t>
            </a:r>
            <a:r>
              <a:rPr lang="cs-CZ" dirty="0"/>
              <a:t>); </a:t>
            </a:r>
            <a:r>
              <a:rPr lang="cs-CZ" b="1" dirty="0"/>
              <a:t>platba za použití, ne za produkt </a:t>
            </a:r>
            <a:r>
              <a:rPr lang="cs-CZ" dirty="0"/>
              <a:t>(</a:t>
            </a:r>
            <a:r>
              <a:rPr lang="cs-CZ" dirty="0" err="1"/>
              <a:t>pay</a:t>
            </a:r>
            <a:r>
              <a:rPr lang="cs-CZ" dirty="0"/>
              <a:t>-</a:t>
            </a:r>
            <a:r>
              <a:rPr lang="cs-CZ" dirty="0" err="1"/>
              <a:t>for</a:t>
            </a:r>
            <a:r>
              <a:rPr lang="cs-CZ" dirty="0"/>
              <a:t>-</a:t>
            </a:r>
            <a:r>
              <a:rPr lang="cs-CZ" dirty="0" err="1"/>
              <a:t>access</a:t>
            </a:r>
            <a:r>
              <a:rPr lang="cs-CZ" dirty="0"/>
              <a:t>, not </a:t>
            </a:r>
            <a:r>
              <a:rPr lang="cs-CZ" dirty="0" err="1"/>
              <a:t>ownership</a:t>
            </a:r>
            <a:r>
              <a:rPr lang="cs-CZ" dirty="0"/>
              <a:t>); </a:t>
            </a:r>
            <a:r>
              <a:rPr lang="cs-CZ" b="1" dirty="0"/>
              <a:t>umělá inteligence a informační zdroj </a:t>
            </a:r>
            <a:r>
              <a:rPr lang="cs-CZ" dirty="0"/>
              <a:t>(viz IBM </a:t>
            </a:r>
            <a:r>
              <a:rPr lang="cs-CZ" dirty="0" err="1"/>
              <a:t>Watson</a:t>
            </a:r>
            <a:r>
              <a:rPr lang="cs-CZ" dirty="0"/>
              <a:t>); </a:t>
            </a:r>
            <a:r>
              <a:rPr lang="cs-CZ" b="1" dirty="0"/>
              <a:t>biologické počítače </a:t>
            </a:r>
            <a:r>
              <a:rPr lang="cs-CZ" dirty="0"/>
              <a:t>(</a:t>
            </a:r>
            <a:r>
              <a:rPr lang="cs-CZ" dirty="0" err="1"/>
              <a:t>computational</a:t>
            </a:r>
            <a:r>
              <a:rPr lang="cs-CZ" dirty="0"/>
              <a:t> biology); </a:t>
            </a:r>
            <a:r>
              <a:rPr lang="cs-CZ" b="1" dirty="0"/>
              <a:t>autonomní, </a:t>
            </a:r>
            <a:r>
              <a:rPr lang="cs-CZ" b="1" dirty="0" err="1"/>
              <a:t>sebeřídící</a:t>
            </a:r>
            <a:r>
              <a:rPr lang="cs-CZ" b="1" dirty="0"/>
              <a:t> dopravní prostředky</a:t>
            </a:r>
            <a:r>
              <a:rPr lang="cs-CZ" dirty="0"/>
              <a:t> (</a:t>
            </a:r>
            <a:r>
              <a:rPr lang="cs-CZ" dirty="0" err="1"/>
              <a:t>autonomous</a:t>
            </a:r>
            <a:r>
              <a:rPr lang="cs-CZ" dirty="0"/>
              <a:t> </a:t>
            </a:r>
            <a:r>
              <a:rPr lang="cs-CZ" dirty="0" err="1"/>
              <a:t>vehicles</a:t>
            </a:r>
            <a:r>
              <a:rPr lang="cs-CZ" dirty="0"/>
              <a:t>); </a:t>
            </a:r>
            <a:r>
              <a:rPr lang="cs-CZ" b="1" dirty="0"/>
              <a:t>průmyslová znalostní </a:t>
            </a:r>
            <a:r>
              <a:rPr lang="cs-CZ" b="1" i="1" dirty="0"/>
              <a:t>města</a:t>
            </a:r>
            <a:r>
              <a:rPr lang="cs-CZ" b="1" dirty="0"/>
              <a:t> – co nejblíže ke spotřebiteli.</a:t>
            </a:r>
          </a:p>
          <a:p>
            <a:pPr marL="274320" indent="-274320" eaLnBrk="1" fontAlgn="auto" hangingPunct="1">
              <a:spcAft>
                <a:spcPts val="0"/>
              </a:spcAft>
              <a:buFont typeface="Wingdings 3"/>
              <a:buChar char=""/>
              <a:defRPr/>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6F130-506A-4CC1-93C4-059156145ACC}"/>
              </a:ext>
            </a:extLst>
          </p:cNvPr>
          <p:cNvSpPr>
            <a:spLocks noGrp="1"/>
          </p:cNvSpPr>
          <p:nvPr>
            <p:ph type="title"/>
          </p:nvPr>
        </p:nvSpPr>
        <p:spPr>
          <a:xfrm>
            <a:off x="830097" y="589526"/>
            <a:ext cx="7390625" cy="697735"/>
          </a:xfrm>
          <a:ln>
            <a:solidFill>
              <a:schemeClr val="tx1"/>
            </a:solidFill>
          </a:ln>
        </p:spPr>
        <p:txBody>
          <a:bodyPr>
            <a:normAutofit/>
          </a:bodyPr>
          <a:lstStyle/>
          <a:p>
            <a:pPr eaLnBrk="1" hangingPunct="1">
              <a:defRPr/>
            </a:pPr>
            <a:r>
              <a:rPr lang="cs-CZ" sz="2700" dirty="0"/>
              <a:t>10 inovací, které změní světovou ekonomiku </a:t>
            </a:r>
          </a:p>
        </p:txBody>
      </p:sp>
      <p:sp>
        <p:nvSpPr>
          <p:cNvPr id="25603" name="Zástupný symbol pro obsah 2">
            <a:extLst>
              <a:ext uri="{FF2B5EF4-FFF2-40B4-BE49-F238E27FC236}">
                <a16:creationId xmlns:a16="http://schemas.microsoft.com/office/drawing/2014/main" id="{A01F08D3-AA3D-4A23-BD95-0B560DA21AA5}"/>
              </a:ext>
            </a:extLst>
          </p:cNvPr>
          <p:cNvSpPr>
            <a:spLocks noGrp="1"/>
          </p:cNvSpPr>
          <p:nvPr>
            <p:ph idx="1"/>
          </p:nvPr>
        </p:nvSpPr>
        <p:spPr>
          <a:xfrm>
            <a:off x="830097" y="1402673"/>
            <a:ext cx="7390625" cy="4518734"/>
          </a:xfrm>
          <a:ln>
            <a:solidFill>
              <a:schemeClr val="tx1"/>
            </a:solidFill>
            <a:miter lim="800000"/>
            <a:headEnd/>
            <a:tailEnd/>
          </a:ln>
        </p:spPr>
        <p:txBody>
          <a:bodyPr>
            <a:normAutofit fontScale="40000" lnSpcReduction="20000"/>
          </a:bodyPr>
          <a:lstStyle/>
          <a:p>
            <a:pPr algn="just">
              <a:lnSpc>
                <a:spcPct val="140000"/>
              </a:lnSpc>
              <a:buFont typeface="Wingdings" panose="05000000000000000000" pitchFamily="2" charset="2"/>
              <a:buChar char="Ø"/>
              <a:defRPr/>
            </a:pPr>
            <a:r>
              <a:rPr lang="cs-CZ" altLang="cs-CZ" sz="4500" b="1" dirty="0">
                <a:solidFill>
                  <a:srgbClr val="C00000"/>
                </a:solidFill>
              </a:rPr>
              <a:t>V energetice </a:t>
            </a:r>
            <a:r>
              <a:rPr lang="cs-CZ" altLang="cs-CZ" sz="4500" dirty="0"/>
              <a:t>- energetické společnosti budou hrát spíše roli prostředníka mezi jednotlivými domy a za pomoci velkých dat vyhledávat nejlepší zdroje energie pro konkrétní domácnosti.</a:t>
            </a:r>
          </a:p>
          <a:p>
            <a:pPr algn="just">
              <a:lnSpc>
                <a:spcPct val="140000"/>
              </a:lnSpc>
              <a:buFont typeface="Wingdings" panose="05000000000000000000" pitchFamily="2" charset="2"/>
              <a:buChar char="Ø"/>
              <a:defRPr/>
            </a:pPr>
            <a:r>
              <a:rPr lang="cs-CZ" altLang="cs-CZ" sz="4500" b="1" dirty="0">
                <a:solidFill>
                  <a:srgbClr val="C00000"/>
                </a:solidFill>
              </a:rPr>
              <a:t>Kontextový obchod </a:t>
            </a:r>
            <a:r>
              <a:rPr lang="cs-CZ" altLang="cs-CZ" sz="4500" dirty="0"/>
              <a:t>- umožní zákazníkovi nakupovat kdykoliv a kdekoliv. V praxi se bude jednat o doporučené nabídky, které se budou zobrazovat na různých zařízeních – ledničce, palubní desce či mobilu. </a:t>
            </a:r>
          </a:p>
          <a:p>
            <a:pPr algn="just">
              <a:lnSpc>
                <a:spcPct val="140000"/>
              </a:lnSpc>
              <a:buFont typeface="Wingdings" panose="05000000000000000000" pitchFamily="2" charset="2"/>
              <a:buChar char="Ø"/>
              <a:defRPr/>
            </a:pPr>
            <a:r>
              <a:rPr lang="cs-CZ" altLang="cs-CZ" sz="4500" b="1" dirty="0">
                <a:solidFill>
                  <a:srgbClr val="C00000"/>
                </a:solidFill>
              </a:rPr>
              <a:t>Elektronická tržiště pro přímý prodej </a:t>
            </a:r>
            <a:r>
              <a:rPr lang="cs-CZ" altLang="cs-CZ" sz="4500" dirty="0"/>
              <a:t>- elektronické tržiště </a:t>
            </a:r>
            <a:r>
              <a:rPr lang="cs-CZ" altLang="cs-CZ" sz="4500" dirty="0" err="1"/>
              <a:t>Etsy</a:t>
            </a:r>
            <a:r>
              <a:rPr lang="cs-CZ" altLang="cs-CZ" sz="4500" dirty="0"/>
              <a:t> umožňuje výrobcům nabízet své zboží zákazníkům na přímo. </a:t>
            </a:r>
          </a:p>
          <a:p>
            <a:pPr algn="just">
              <a:lnSpc>
                <a:spcPct val="140000"/>
              </a:lnSpc>
              <a:buFont typeface="Wingdings" panose="05000000000000000000" pitchFamily="2" charset="2"/>
              <a:buChar char="Ø"/>
              <a:defRPr/>
            </a:pPr>
            <a:r>
              <a:rPr lang="cs-CZ" altLang="cs-CZ" sz="4500" b="1" dirty="0" err="1">
                <a:solidFill>
                  <a:srgbClr val="C00000"/>
                </a:solidFill>
              </a:rPr>
              <a:t>Epigenetika</a:t>
            </a:r>
            <a:r>
              <a:rPr lang="cs-CZ" altLang="cs-CZ" sz="4500" b="1" dirty="0">
                <a:solidFill>
                  <a:srgbClr val="C00000"/>
                </a:solidFill>
              </a:rPr>
              <a:t> - </a:t>
            </a:r>
            <a:r>
              <a:rPr lang="cs-CZ" altLang="cs-CZ" sz="4500" b="1" dirty="0" err="1">
                <a:solidFill>
                  <a:srgbClr val="C00000"/>
                </a:solidFill>
              </a:rPr>
              <a:t>epigenetika</a:t>
            </a:r>
            <a:r>
              <a:rPr lang="cs-CZ" altLang="cs-CZ" sz="4500" b="1" dirty="0">
                <a:solidFill>
                  <a:srgbClr val="C00000"/>
                </a:solidFill>
              </a:rPr>
              <a:t> </a:t>
            </a:r>
            <a:r>
              <a:rPr lang="cs-CZ" altLang="cs-CZ" sz="4500" dirty="0"/>
              <a:t>vyvíjí léky, které dokáží aktivovat či potlačit některé geny, a tak zabránit vzniku rakoviny již v počátku.</a:t>
            </a:r>
          </a:p>
          <a:p>
            <a:pPr algn="just">
              <a:lnSpc>
                <a:spcPct val="140000"/>
              </a:lnSpc>
              <a:buFont typeface="Wingdings" panose="05000000000000000000" pitchFamily="2" charset="2"/>
              <a:buChar char="Ø"/>
              <a:defRPr/>
            </a:pPr>
            <a:r>
              <a:rPr lang="cs-CZ" altLang="cs-CZ" sz="4500" b="1" dirty="0">
                <a:solidFill>
                  <a:srgbClr val="C00000"/>
                </a:solidFill>
              </a:rPr>
              <a:t>Budoucí vzhled elektronických zařízení </a:t>
            </a:r>
            <a:r>
              <a:rPr lang="cs-CZ" altLang="cs-CZ" sz="4500" dirty="0"/>
              <a:t>- ohybatelné obrazovky, nové materiály a rozšířená realita.</a:t>
            </a:r>
          </a:p>
          <a:p>
            <a:pPr algn="just" eaLnBrk="1" hangingPunct="1"/>
            <a:endParaRPr lang="cs-CZ" altLang="cs-CZ" dirty="0"/>
          </a:p>
          <a:p>
            <a:pPr algn="just" eaLnBrk="1" hangingPunct="1"/>
            <a:endParaRPr lang="cs-CZ" altLang="cs-CZ" b="1" dirty="0"/>
          </a:p>
          <a:p>
            <a:pPr algn="just" eaLnBrk="1" hangingPunct="1"/>
            <a:endParaRPr lang="cs-CZ" altLang="cs-CZ" b="1" dirty="0"/>
          </a:p>
          <a:p>
            <a:pPr algn="just" eaLnBrk="1" hangingPunct="1"/>
            <a:endParaRPr lang="cs-CZ" altLang="cs-CZ" dirty="0"/>
          </a:p>
          <a:p>
            <a:pPr algn="just" eaLnBrk="1" hangingPunct="1"/>
            <a:endParaRPr lang="cs-CZ" altLang="cs-CZ" b="1" dirty="0"/>
          </a:p>
          <a:p>
            <a:pPr algn="just" eaLnBrk="1" hangingPunct="1"/>
            <a:endParaRPr lang="cs-CZ" altLang="cs-CZ" dirty="0"/>
          </a:p>
          <a:p>
            <a:pPr eaLnBrk="1" hangingPunct="1"/>
            <a:endParaRPr lang="cs-CZ" altLang="cs-CZ" b="1" dirty="0"/>
          </a:p>
          <a:p>
            <a:pPr eaLnBrk="1" hangingPunct="1"/>
            <a:endParaRPr lang="cs-CZ" alt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sah 2">
            <a:extLst>
              <a:ext uri="{FF2B5EF4-FFF2-40B4-BE49-F238E27FC236}">
                <a16:creationId xmlns:a16="http://schemas.microsoft.com/office/drawing/2014/main" id="{6F2F5672-B84C-45DF-B2D1-790007FC2DEB}"/>
              </a:ext>
            </a:extLst>
          </p:cNvPr>
          <p:cNvSpPr>
            <a:spLocks noGrp="1"/>
          </p:cNvSpPr>
          <p:nvPr>
            <p:ph idx="1"/>
          </p:nvPr>
        </p:nvSpPr>
        <p:spPr>
          <a:xfrm>
            <a:off x="767953" y="577049"/>
            <a:ext cx="7976552" cy="5450889"/>
          </a:xfrm>
          <a:ln>
            <a:solidFill>
              <a:schemeClr val="tx1"/>
            </a:solidFill>
          </a:ln>
        </p:spPr>
        <p:txBody>
          <a:bodyPr>
            <a:normAutofit/>
          </a:bodyPr>
          <a:lstStyle/>
          <a:p>
            <a:pPr algn="just" eaLnBrk="1" hangingPunct="1">
              <a:buFont typeface="Wingdings" panose="05000000000000000000" pitchFamily="2" charset="2"/>
              <a:buChar char="Ø"/>
            </a:pPr>
            <a:r>
              <a:rPr lang="cs-CZ" altLang="cs-CZ" b="1" dirty="0">
                <a:solidFill>
                  <a:srgbClr val="C00000"/>
                </a:solidFill>
              </a:rPr>
              <a:t>6. Chytrá krabička </a:t>
            </a:r>
            <a:r>
              <a:rPr lang="cs-CZ" altLang="cs-CZ" b="1" dirty="0">
                <a:solidFill>
                  <a:schemeClr val="tx1"/>
                </a:solidFill>
              </a:rPr>
              <a:t>– </a:t>
            </a:r>
            <a:r>
              <a:rPr lang="cs-CZ" altLang="cs-CZ" dirty="0">
                <a:solidFill>
                  <a:schemeClr val="tx1"/>
                </a:solidFill>
              </a:rPr>
              <a:t>krabička, která propojí všechna zařízení připojena k internetu, tak aby mezi sebou komunikovala. </a:t>
            </a:r>
          </a:p>
          <a:p>
            <a:pPr algn="just" eaLnBrk="1" hangingPunct="1">
              <a:buFont typeface="Wingdings" panose="05000000000000000000" pitchFamily="2" charset="2"/>
              <a:buChar char="Ø"/>
            </a:pPr>
            <a:r>
              <a:rPr lang="cs-CZ" altLang="cs-CZ" b="1" dirty="0">
                <a:solidFill>
                  <a:srgbClr val="C00000"/>
                </a:solidFill>
              </a:rPr>
              <a:t>7. Oční léky nové generace </a:t>
            </a:r>
            <a:r>
              <a:rPr lang="cs-CZ" altLang="cs-CZ" b="1" dirty="0">
                <a:solidFill>
                  <a:schemeClr val="tx1"/>
                </a:solidFill>
              </a:rPr>
              <a:t>- </a:t>
            </a:r>
            <a:r>
              <a:rPr lang="cs-CZ" altLang="cs-CZ" dirty="0">
                <a:solidFill>
                  <a:schemeClr val="tx1"/>
                </a:solidFill>
              </a:rPr>
              <a:t>malé oční implantáty by mohly zajistit postupné uvolňování léčebné látky v oku – náhrada očních kapek.</a:t>
            </a:r>
          </a:p>
          <a:p>
            <a:pPr algn="just" eaLnBrk="1" hangingPunct="1">
              <a:buFont typeface="Wingdings" panose="05000000000000000000" pitchFamily="2" charset="2"/>
              <a:buChar char="Ø"/>
            </a:pPr>
            <a:r>
              <a:rPr lang="cs-CZ" altLang="cs-CZ" b="1" dirty="0">
                <a:solidFill>
                  <a:srgbClr val="C00000"/>
                </a:solidFill>
              </a:rPr>
              <a:t>8. Roboti budou chytřejší  </a:t>
            </a:r>
            <a:r>
              <a:rPr lang="cs-CZ" altLang="cs-CZ" b="1" dirty="0">
                <a:solidFill>
                  <a:schemeClr val="tx1"/>
                </a:solidFill>
              </a:rPr>
              <a:t>- </a:t>
            </a:r>
            <a:r>
              <a:rPr lang="cs-CZ" altLang="cs-CZ" dirty="0">
                <a:solidFill>
                  <a:schemeClr val="tx1"/>
                </a:solidFill>
              </a:rPr>
              <a:t>roboti budou stále chytřejší. Nebudou se využívat jen při opakujících se činnostech, které lze snadno naprogramovat. Uplatnění najdou i tam, kde je nutná spolupráce a komunikace.</a:t>
            </a:r>
          </a:p>
          <a:p>
            <a:pPr algn="just" eaLnBrk="1" hangingPunct="1">
              <a:buFont typeface="Wingdings" panose="05000000000000000000" pitchFamily="2" charset="2"/>
              <a:buChar char="Ø"/>
            </a:pPr>
            <a:r>
              <a:rPr lang="cs-CZ" altLang="cs-CZ" b="1" dirty="0">
                <a:solidFill>
                  <a:srgbClr val="C00000"/>
                </a:solidFill>
              </a:rPr>
              <a:t>9. Plastové podmořské potrubí </a:t>
            </a:r>
            <a:r>
              <a:rPr lang="cs-CZ" altLang="cs-CZ" b="1" dirty="0">
                <a:solidFill>
                  <a:schemeClr val="tx1"/>
                </a:solidFill>
              </a:rPr>
              <a:t>- </a:t>
            </a:r>
            <a:r>
              <a:rPr lang="cs-CZ" altLang="cs-CZ" dirty="0">
                <a:solidFill>
                  <a:schemeClr val="tx1"/>
                </a:solidFill>
              </a:rPr>
              <a:t>moderní plastové potrubí déle vydrží, jeho výroba je levnější a instalace oproti tradičním ocelovým trubkám snazší.</a:t>
            </a:r>
          </a:p>
          <a:p>
            <a:pPr algn="just" eaLnBrk="1" hangingPunct="1">
              <a:buFont typeface="Wingdings" panose="05000000000000000000" pitchFamily="2" charset="2"/>
              <a:buChar char="Ø"/>
            </a:pPr>
            <a:r>
              <a:rPr lang="cs-CZ" altLang="cs-CZ" b="1" dirty="0">
                <a:solidFill>
                  <a:srgbClr val="C00000"/>
                </a:solidFill>
              </a:rPr>
              <a:t>10. Nové typy polovodičů </a:t>
            </a:r>
            <a:r>
              <a:rPr lang="cs-CZ" altLang="cs-CZ" b="1" dirty="0">
                <a:solidFill>
                  <a:schemeClr val="tx1"/>
                </a:solidFill>
              </a:rPr>
              <a:t>- </a:t>
            </a:r>
            <a:r>
              <a:rPr lang="cs-CZ" altLang="cs-CZ" dirty="0">
                <a:solidFill>
                  <a:schemeClr val="tx1"/>
                </a:solidFill>
              </a:rPr>
              <a:t>křemík byl hybnou silou sektoru polovodičů, avšak s ohledem na rychlost a velikost, začíná tato technologie ztrácet dech. Nové typy polovodičů by měly být opět menší a výkonnější.</a:t>
            </a:r>
          </a:p>
          <a:p>
            <a:pPr algn="just" eaLnBrk="1" hangingPunct="1"/>
            <a:endParaRPr lang="cs-CZ" altLang="cs-CZ" b="1" dirty="0">
              <a:solidFill>
                <a:schemeClr val="bg1"/>
              </a:solidFill>
            </a:endParaRPr>
          </a:p>
          <a:p>
            <a:pPr algn="just" eaLnBrk="1" hangingPunct="1"/>
            <a:endParaRPr lang="cs-CZ" altLang="cs-CZ" dirty="0"/>
          </a:p>
          <a:p>
            <a:pPr algn="just" eaLnBrk="1" hangingPunct="1"/>
            <a:endParaRPr lang="cs-CZ" altLang="cs-CZ" b="1" dirty="0">
              <a:solidFill>
                <a:schemeClr val="bg1"/>
              </a:solidFill>
            </a:endParaRPr>
          </a:p>
          <a:p>
            <a:pPr algn="just" eaLnBrk="1" hangingPunct="1"/>
            <a:endParaRPr lang="cs-CZ" altLang="cs-CZ" b="1" dirty="0"/>
          </a:p>
          <a:p>
            <a:pPr algn="just" eaLnBrk="1" hangingPunct="1"/>
            <a:endParaRPr lang="cs-CZ" altLang="cs-CZ" b="1" dirty="0"/>
          </a:p>
          <a:p>
            <a:pPr eaLnBrk="1" hangingPunct="1"/>
            <a:endParaRPr lang="cs-CZ" altLang="cs-CZ" dirty="0"/>
          </a:p>
          <a:p>
            <a:pPr eaLnBrk="1" hangingPunct="1"/>
            <a:endParaRPr lang="cs-CZ" alt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Obrázek 2">
            <a:extLst>
              <a:ext uri="{FF2B5EF4-FFF2-40B4-BE49-F238E27FC236}">
                <a16:creationId xmlns:a16="http://schemas.microsoft.com/office/drawing/2014/main" id="{E97EA846-F072-402B-9EA8-94484AB7CE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316" y="1031081"/>
            <a:ext cx="3864769"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ovéPole 3">
            <a:extLst>
              <a:ext uri="{FF2B5EF4-FFF2-40B4-BE49-F238E27FC236}">
                <a16:creationId xmlns:a16="http://schemas.microsoft.com/office/drawing/2014/main" id="{7016C801-5ECE-428A-B7C8-9AE70CC1B49E}"/>
              </a:ext>
            </a:extLst>
          </p:cNvPr>
          <p:cNvSpPr txBox="1">
            <a:spLocks noChangeArrowheads="1"/>
          </p:cNvSpPr>
          <p:nvPr/>
        </p:nvSpPr>
        <p:spPr bwMode="auto">
          <a:xfrm>
            <a:off x="361950" y="2790826"/>
            <a:ext cx="46863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HYPERLOOP - podtlakový trubkový tunel ve kterém se pohybují kapsle s lidmi poháněné lineárními indukčními motory</a:t>
            </a:r>
          </a:p>
        </p:txBody>
      </p:sp>
      <p:pic>
        <p:nvPicPr>
          <p:cNvPr id="29700" name="Obrázek 4" descr="Designové dálkové ovládání v podobě chytrého tetování na kůži.">
            <a:hlinkClick r:id="rId4"/>
            <a:extLst>
              <a:ext uri="{FF2B5EF4-FFF2-40B4-BE49-F238E27FC236}">
                <a16:creationId xmlns:a16="http://schemas.microsoft.com/office/drawing/2014/main" id="{EBEBCF86-85F2-4E4C-A1F3-43F0D175C3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16" y="3483769"/>
            <a:ext cx="2513409" cy="117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ovéPole 5">
            <a:extLst>
              <a:ext uri="{FF2B5EF4-FFF2-40B4-BE49-F238E27FC236}">
                <a16:creationId xmlns:a16="http://schemas.microsoft.com/office/drawing/2014/main" id="{50174939-A8BB-4BE1-A768-0035952D9761}"/>
              </a:ext>
            </a:extLst>
          </p:cNvPr>
          <p:cNvSpPr txBox="1">
            <a:spLocks noChangeArrowheads="1"/>
          </p:cNvSpPr>
          <p:nvPr/>
        </p:nvSpPr>
        <p:spPr bwMode="auto">
          <a:xfrm>
            <a:off x="361950" y="4657726"/>
            <a:ext cx="17049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CHYTRÉ TETOVÁNÍ - tenký kovový materiál, který je nanesen na kůži a slouží jako elektrický obvod.</a:t>
            </a:r>
          </a:p>
        </p:txBody>
      </p:sp>
      <p:sp>
        <p:nvSpPr>
          <p:cNvPr id="29702" name="TextovéPole 6">
            <a:extLst>
              <a:ext uri="{FF2B5EF4-FFF2-40B4-BE49-F238E27FC236}">
                <a16:creationId xmlns:a16="http://schemas.microsoft.com/office/drawing/2014/main" id="{D99EBF54-E3D4-4CA6-A1BF-1080D24683FB}"/>
              </a:ext>
            </a:extLst>
          </p:cNvPr>
          <p:cNvSpPr txBox="1">
            <a:spLocks noChangeArrowheads="1"/>
          </p:cNvSpPr>
          <p:nvPr/>
        </p:nvSpPr>
        <p:spPr bwMode="auto">
          <a:xfrm>
            <a:off x="2981325" y="5429251"/>
            <a:ext cx="26574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Elektromobil Tesla S </a:t>
            </a:r>
          </a:p>
          <a:p>
            <a:pPr eaLnBrk="1" hangingPunct="1"/>
            <a:r>
              <a:rPr lang="cs-CZ" altLang="cs-CZ" sz="1350"/>
              <a:t>s autopilotem</a:t>
            </a:r>
          </a:p>
        </p:txBody>
      </p:sp>
      <p:pic>
        <p:nvPicPr>
          <p:cNvPr id="29703" name="Obrázek 7">
            <a:extLst>
              <a:ext uri="{FF2B5EF4-FFF2-40B4-BE49-F238E27FC236}">
                <a16:creationId xmlns:a16="http://schemas.microsoft.com/office/drawing/2014/main" id="{451CE604-B440-4A26-A1F0-25DE78160D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75360" y="3571875"/>
            <a:ext cx="3307556" cy="15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4" descr="Falcon 9 v1.1 FT p&amp;rcaron;i startu mise THAICOM 8">
            <a:extLst>
              <a:ext uri="{FF2B5EF4-FFF2-40B4-BE49-F238E27FC236}">
                <a16:creationId xmlns:a16="http://schemas.microsoft.com/office/drawing/2014/main" id="{65E6872D-E202-4A50-AC23-68F685FAE2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8931" y="2230041"/>
            <a:ext cx="21431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ovéPole 8">
            <a:extLst>
              <a:ext uri="{FF2B5EF4-FFF2-40B4-BE49-F238E27FC236}">
                <a16:creationId xmlns:a16="http://schemas.microsoft.com/office/drawing/2014/main" id="{C87830D9-CA52-4C5A-B00C-25900220CEDF}"/>
              </a:ext>
            </a:extLst>
          </p:cNvPr>
          <p:cNvSpPr txBox="1">
            <a:spLocks noChangeArrowheads="1"/>
          </p:cNvSpPr>
          <p:nvPr/>
        </p:nvSpPr>
        <p:spPr bwMode="auto">
          <a:xfrm>
            <a:off x="5400675" y="1238251"/>
            <a:ext cx="34766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1350"/>
              <a:t>FALCON 9 je nosná raketa americké soukromé společnosti SpaceX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AA195D-086A-4CC6-95EB-050B1D830DB6}"/>
              </a:ext>
            </a:extLst>
          </p:cNvPr>
          <p:cNvSpPr>
            <a:spLocks noGrp="1"/>
          </p:cNvSpPr>
          <p:nvPr>
            <p:ph sz="quarter" idx="1"/>
          </p:nvPr>
        </p:nvSpPr>
        <p:spPr>
          <a:xfrm>
            <a:off x="540000" y="1690692"/>
            <a:ext cx="8064000" cy="4937125"/>
          </a:xfrm>
          <a:ln>
            <a:solidFill>
              <a:schemeClr val="tx1"/>
            </a:solidFill>
          </a:ln>
        </p:spPr>
        <p:txBody>
          <a:bodyPr>
            <a:normAutofit fontScale="92500"/>
          </a:bodyPr>
          <a:lstStyle/>
          <a:p>
            <a:pPr algn="just" fontAlgn="auto">
              <a:lnSpc>
                <a:spcPct val="120000"/>
              </a:lnSpc>
              <a:spcAft>
                <a:spcPts val="0"/>
              </a:spcAft>
              <a:buFont typeface="Wingdings" panose="05000000000000000000" pitchFamily="2" charset="2"/>
              <a:buChar char="Ø"/>
              <a:defRPr/>
            </a:pPr>
            <a:r>
              <a:rPr lang="cs-CZ" sz="2400" dirty="0"/>
              <a:t>Podnik má být založen na změně, nikoli na stabilitě. Vnitřní struktura musí vycházet ze sítí spolupráce, přičemž partneři v sítích nejsou soběstační, ale navzájem závislí a k sobě vázaní. Klíčem k úspěchu jsou znalosti a technologie. </a:t>
            </a:r>
          </a:p>
          <a:p>
            <a:pPr algn="just" fontAlgn="auto">
              <a:lnSpc>
                <a:spcPct val="120000"/>
              </a:lnSpc>
              <a:spcAft>
                <a:spcPts val="0"/>
              </a:spcAft>
              <a:buFont typeface="Wingdings" panose="05000000000000000000" pitchFamily="2" charset="2"/>
              <a:buChar char="Ø"/>
              <a:defRPr/>
            </a:pPr>
            <a:r>
              <a:rPr lang="cs-CZ" sz="2400" dirty="0"/>
              <a:t>V případě, že se podnik zaměřuje na současné zisky, na rychlost při obsluze zákazníků a zajímá ho, zda zaměstnanci dodržují standardy a disciplínu a zároveň klade důraz na produktivitu a uniformitu, pak má typické vlastnosti výrobního podniku. Tedy podniku, který neinovuje, minimalizuje rozptyl rizika, klade důraz na kontrolu a poslušnost zaměstnanců. K uspořádání vztahů mezi zaměstnanci a činnostmi je využíváno hierarchické řízení.</a:t>
            </a:r>
          </a:p>
          <a:p>
            <a:pPr marL="274320" indent="-274320" algn="just" eaLnBrk="1" fontAlgn="auto" hangingPunct="1">
              <a:spcAft>
                <a:spcPts val="0"/>
              </a:spcAft>
              <a:buFont typeface="Wingdings 3"/>
              <a:buChar char=""/>
              <a:defRPr/>
            </a:pPr>
            <a:endParaRPr lang="cs-CZ" dirty="0"/>
          </a:p>
          <a:p>
            <a:pPr marL="274320" indent="-274320" eaLnBrk="1" fontAlgn="auto" hangingPunct="1">
              <a:spcAft>
                <a:spcPts val="0"/>
              </a:spcAft>
              <a:buFont typeface="Wingdings 3"/>
              <a:buChar char=""/>
              <a:defRPr/>
            </a:pPr>
            <a:endParaRPr lang="cs-CZ" dirty="0"/>
          </a:p>
        </p:txBody>
      </p:sp>
      <p:sp>
        <p:nvSpPr>
          <p:cNvPr id="4" name="Nadpis 1">
            <a:extLst>
              <a:ext uri="{FF2B5EF4-FFF2-40B4-BE49-F238E27FC236}">
                <a16:creationId xmlns:a16="http://schemas.microsoft.com/office/drawing/2014/main" id="{CF54E7D9-5968-4365-903A-6CDE30CFB5E8}"/>
              </a:ext>
            </a:extLst>
          </p:cNvPr>
          <p:cNvSpPr>
            <a:spLocks noGrp="1"/>
          </p:cNvSpPr>
          <p:nvPr>
            <p:ph type="title"/>
          </p:nvPr>
        </p:nvSpPr>
        <p:spPr>
          <a:ln>
            <a:solidFill>
              <a:schemeClr val="tx1"/>
            </a:solidFill>
          </a:ln>
        </p:spPr>
        <p:txBody>
          <a:bodyPr>
            <a:normAutofit/>
          </a:bodyPr>
          <a:lstStyle/>
          <a:p>
            <a:pPr eaLnBrk="1" fontAlgn="auto" hangingPunct="1">
              <a:spcAft>
                <a:spcPts val="0"/>
              </a:spcAft>
              <a:defRPr/>
            </a:pPr>
            <a:r>
              <a:rPr lang="cs-CZ" sz="3600" dirty="0"/>
              <a:t>3. Rozdíl mezi výrobním a inovativním podnikem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Zástupný symbol pro obsah 2">
            <a:extLst>
              <a:ext uri="{FF2B5EF4-FFF2-40B4-BE49-F238E27FC236}">
                <a16:creationId xmlns:a16="http://schemas.microsoft.com/office/drawing/2014/main" id="{76EF7EB9-9E26-4F1B-AA9D-47AD7A36F428}"/>
              </a:ext>
            </a:extLst>
          </p:cNvPr>
          <p:cNvSpPr>
            <a:spLocks noGrp="1"/>
          </p:cNvSpPr>
          <p:nvPr>
            <p:ph sz="quarter" idx="1"/>
          </p:nvPr>
        </p:nvSpPr>
        <p:spPr>
          <a:xfrm>
            <a:off x="457200" y="1219200"/>
            <a:ext cx="8229600" cy="4937125"/>
          </a:xfrm>
        </p:spPr>
        <p:txBody>
          <a:bodyPr>
            <a:normAutofit/>
          </a:bodyPr>
          <a:lstStyle/>
          <a:p>
            <a:pPr algn="just">
              <a:lnSpc>
                <a:spcPct val="120000"/>
              </a:lnSpc>
              <a:buFont typeface="Wingdings" panose="05000000000000000000" pitchFamily="2" charset="2"/>
              <a:buChar char="Ø"/>
              <a:defRPr/>
            </a:pPr>
            <a:r>
              <a:rPr lang="cs-CZ" altLang="cs-CZ" sz="2400" dirty="0"/>
              <a:t>Naopak podnik, který je schopen reagovat na nové příležitosti, které vedou k narušování standardů a pravidel, podporuje jedinečné talenty a zaměstnance motivuje ke kreativitě, výjimečnosti a různorodosti má znaky inovativního podniku. Orientuje se na budoucí zisk. Uspořádání vztahů a činností je organizováno prostřednictvím sítí, což podporuje experimentování, kulturu svobody a budování odpovědnosti zaměstnanců za svou činnost.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01B0A7-C8B9-4E63-97F0-4D55560A1AB9}"/>
              </a:ext>
            </a:extLst>
          </p:cNvPr>
          <p:cNvSpPr>
            <a:spLocks noGrp="1"/>
          </p:cNvSpPr>
          <p:nvPr>
            <p:ph type="title"/>
          </p:nvPr>
        </p:nvSpPr>
        <p:spPr/>
        <p:txBody>
          <a:bodyPr>
            <a:normAutofit/>
          </a:bodyPr>
          <a:lstStyle/>
          <a:p>
            <a:pPr eaLnBrk="1" fontAlgn="auto" hangingPunct="1">
              <a:spcAft>
                <a:spcPts val="0"/>
              </a:spcAft>
              <a:defRPr/>
            </a:pPr>
            <a:r>
              <a:rPr lang="cs-CZ" sz="3600" dirty="0"/>
              <a:t>Rozdíl mezi výrobním a inovativním podnikem</a:t>
            </a:r>
          </a:p>
        </p:txBody>
      </p:sp>
      <p:pic>
        <p:nvPicPr>
          <p:cNvPr id="31747" name="Picture 1">
            <a:extLst>
              <a:ext uri="{FF2B5EF4-FFF2-40B4-BE49-F238E27FC236}">
                <a16:creationId xmlns:a16="http://schemas.microsoft.com/office/drawing/2014/main" id="{37331272-1B39-4BB6-9B77-2992EF30615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79438" y="1773238"/>
            <a:ext cx="7953375" cy="3814762"/>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51377C-2E76-47BF-A9BB-EE80AF6D7812}"/>
              </a:ext>
            </a:extLst>
          </p:cNvPr>
          <p:cNvSpPr>
            <a:spLocks noGrp="1"/>
          </p:cNvSpPr>
          <p:nvPr>
            <p:ph type="title"/>
          </p:nvPr>
        </p:nvSpPr>
        <p:spPr>
          <a:ln>
            <a:solidFill>
              <a:schemeClr val="tx1"/>
            </a:solidFill>
          </a:ln>
        </p:spPr>
        <p:txBody>
          <a:bodyPr/>
          <a:lstStyle/>
          <a:p>
            <a:r>
              <a:rPr lang="cs-CZ" dirty="0"/>
              <a:t>Osnova předmětu</a:t>
            </a:r>
          </a:p>
        </p:txBody>
      </p:sp>
      <p:sp>
        <p:nvSpPr>
          <p:cNvPr id="3" name="Zástupný obsah 2">
            <a:extLst>
              <a:ext uri="{FF2B5EF4-FFF2-40B4-BE49-F238E27FC236}">
                <a16:creationId xmlns:a16="http://schemas.microsoft.com/office/drawing/2014/main" id="{FD8C7D1E-A578-4C04-876F-807C4B2A1864}"/>
              </a:ext>
            </a:extLst>
          </p:cNvPr>
          <p:cNvSpPr>
            <a:spLocks noGrp="1"/>
          </p:cNvSpPr>
          <p:nvPr>
            <p:ph idx="1"/>
          </p:nvPr>
        </p:nvSpPr>
        <p:spPr>
          <a:ln>
            <a:solidFill>
              <a:schemeClr val="tx1"/>
            </a:solidFill>
          </a:ln>
        </p:spPr>
        <p:txBody>
          <a:bodyPr>
            <a:normAutofit fontScale="25000" lnSpcReduction="20000"/>
          </a:bodyPr>
          <a:lstStyle/>
          <a:p>
            <a:pPr marL="342900" indent="-342900">
              <a:buFont typeface="+mj-lt"/>
              <a:buAutoNum type="arabicPeriod"/>
            </a:pP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Úvod </a:t>
            </a:r>
            <a:r>
              <a:rPr lang="cs-CZ" sz="6400" b="1" cap="small" dirty="0">
                <a:latin typeface="Calibri" panose="020F0502020204030204" pitchFamily="34" charset="0"/>
                <a:ea typeface="Calibri" panose="020F0502020204030204" pitchFamily="34" charset="0"/>
                <a:cs typeface="Times New Roman" panose="02020603050405020304" pitchFamily="18" charset="0"/>
              </a:rPr>
              <a:t>do problematiky </a:t>
            </a: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managementu inovací + organizační pokyny</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Vymezení a typologie inovací </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Inovace jako řídící proces</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Realizace konkrétních inovací v potravinářské firmě a firmě vyrábějící nemocniční zařízení</a:t>
            </a:r>
          </a:p>
          <a:p>
            <a:pPr marL="342900" indent="-342900">
              <a:buFont typeface="+mj-lt"/>
              <a:buAutoNum type="arabicPeriod"/>
            </a:pPr>
            <a:r>
              <a:rPr lang="cs-CZ" altLang="cs-CZ" sz="6400" b="1" cap="small" dirty="0">
                <a:latin typeface="Calibri" panose="020F0502020204030204" pitchFamily="34" charset="0"/>
                <a:cs typeface="Times New Roman" panose="02020603050405020304" pitchFamily="18" charset="0"/>
              </a:rPr>
              <a:t>Význam informačních zdrojů, podnikového klimatu a vůdčích talentů pro inovace</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Základní přístupy k tvorbě inovační strategie</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Strategie modrého oceánu – příležitost pro vytváření hodnotových inovací</a:t>
            </a:r>
          </a:p>
          <a:p>
            <a:pPr marL="342900" indent="-342900">
              <a:buFont typeface="+mj-lt"/>
              <a:buAutoNum type="arabicPeriod"/>
            </a:pP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Vybrané metody pro řízení inovací </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Způsoby měření efektivnosti realizace inovačních aktivit podniku</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V</a:t>
            </a: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ýznam procesu řízení aliancí - nastavení strategie, rizika a řízení aliance, řízení spojenectví, dohody</a:t>
            </a:r>
          </a:p>
          <a:p>
            <a:pPr marL="342900" indent="-342900">
              <a:buFont typeface="+mj-lt"/>
              <a:buAutoNum type="arabicPeriod"/>
            </a:pPr>
            <a:r>
              <a:rPr lang="cs-CZ" sz="6400" b="1" cap="small" dirty="0">
                <a:effectLst/>
                <a:latin typeface="Calibri" panose="020F0502020204030204" pitchFamily="34" charset="0"/>
                <a:ea typeface="Calibri" panose="020F0502020204030204" pitchFamily="34" charset="0"/>
                <a:cs typeface="Times New Roman" panose="02020603050405020304" pitchFamily="18" charset="0"/>
              </a:rPr>
              <a:t>Řízení vícečetných partnerství a partnerství v sítích</a:t>
            </a:r>
          </a:p>
          <a:p>
            <a:pPr marL="342900" indent="-342900">
              <a:buFont typeface="+mj-lt"/>
              <a:buAutoNum type="arabicPeriod"/>
            </a:pPr>
            <a:r>
              <a:rPr lang="cs-CZ" sz="6400" b="1" cap="small" dirty="0">
                <a:latin typeface="Calibri" panose="020F0502020204030204" pitchFamily="34" charset="0"/>
                <a:ea typeface="Calibri" panose="020F0502020204030204" pitchFamily="34" charset="0"/>
                <a:cs typeface="Times New Roman" panose="02020603050405020304" pitchFamily="18" charset="0"/>
              </a:rPr>
              <a:t>Spolupráce s konkurencí při realizování inovací</a:t>
            </a:r>
            <a:endParaRPr lang="cs-CZ" sz="6400" b="1" cap="smal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cs-CZ" sz="1800" dirty="0">
                <a:effectLst/>
                <a:latin typeface="Calibri" panose="020F0502020204030204" pitchFamily="34" charset="0"/>
                <a:ea typeface="Calibri" panose="020F0502020204030204" pitchFamily="34" charset="0"/>
                <a:cs typeface="Times New Roman" panose="02020603050405020304" pitchFamily="18" charset="0"/>
              </a:rPr>
            </a:b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Tree>
    <p:extLst>
      <p:ext uri="{BB962C8B-B14F-4D97-AF65-F5344CB8AC3E}">
        <p14:creationId xmlns:p14="http://schemas.microsoft.com/office/powerpoint/2010/main" val="237785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2D97DF9A-C27D-4781-9322-E692FA2E7B71}"/>
              </a:ext>
            </a:extLst>
          </p:cNvPr>
          <p:cNvSpPr>
            <a:spLocks noGrp="1"/>
          </p:cNvSpPr>
          <p:nvPr>
            <p:ph type="title"/>
          </p:nvPr>
        </p:nvSpPr>
        <p:spPr/>
        <p:txBody>
          <a:bodyPr/>
          <a:lstStyle/>
          <a:p>
            <a:pPr eaLnBrk="1" hangingPunct="1"/>
            <a:r>
              <a:rPr lang="cs-CZ" altLang="cs-CZ" dirty="0"/>
              <a:t>4. Proč realizovat inovace?</a:t>
            </a:r>
          </a:p>
        </p:txBody>
      </p:sp>
      <p:sp>
        <p:nvSpPr>
          <p:cNvPr id="32771" name="Zástupný symbol pro obsah 2">
            <a:extLst>
              <a:ext uri="{FF2B5EF4-FFF2-40B4-BE49-F238E27FC236}">
                <a16:creationId xmlns:a16="http://schemas.microsoft.com/office/drawing/2014/main" id="{0E34FB59-0C74-41CF-96A6-02B50448C257}"/>
              </a:ext>
            </a:extLst>
          </p:cNvPr>
          <p:cNvSpPr>
            <a:spLocks noGrp="1"/>
          </p:cNvSpPr>
          <p:nvPr>
            <p:ph sz="quarter" idx="1"/>
          </p:nvPr>
        </p:nvSpPr>
        <p:spPr>
          <a:xfrm>
            <a:off x="457200" y="1219200"/>
            <a:ext cx="8229600" cy="4937125"/>
          </a:xfrm>
        </p:spPr>
        <p:txBody>
          <a:bodyPr>
            <a:normAutofit fontScale="92500" lnSpcReduction="20000"/>
          </a:bodyPr>
          <a:lstStyle/>
          <a:p>
            <a:pPr algn="just" eaLnBrk="1" hangingPunct="1">
              <a:buFont typeface="Wingdings" panose="05000000000000000000" pitchFamily="2" charset="2"/>
              <a:buChar char="Ø"/>
            </a:pPr>
            <a:r>
              <a:rPr lang="cs-CZ" altLang="cs-CZ" sz="2800" dirty="0"/>
              <a:t>Aby podnik přežil, resp. udržel svoji pozici na trhu. Zároveň, aby byl schopen pružně reagovat na požadavky zákazníků, nebo dokonce přicházel s nápady ještě dříve, než o ně trh projeví zájem. Prostřednictvím inovací:</a:t>
            </a:r>
          </a:p>
          <a:p>
            <a:pPr marL="91440" indent="-91440" algn="just" eaLnBrk="1" fontAlgn="auto" hangingPunct="1">
              <a:buFont typeface="Wingdings" pitchFamily="2" charset="2"/>
              <a:buChar char="Ø"/>
              <a:defRPr/>
            </a:pPr>
            <a:r>
              <a:rPr lang="cs-CZ" sz="2800" dirty="0"/>
              <a:t>Roste hodnota podniku vyžadována akcionáři.</a:t>
            </a:r>
          </a:p>
          <a:p>
            <a:pPr marL="91440" indent="-91440" algn="just" eaLnBrk="1" fontAlgn="auto" hangingPunct="1">
              <a:buFont typeface="Wingdings" pitchFamily="2" charset="2"/>
              <a:buChar char="Ø"/>
              <a:defRPr/>
            </a:pPr>
            <a:r>
              <a:rPr lang="cs-CZ" sz="2800" dirty="0"/>
              <a:t>Roste produkce a rentabilita.</a:t>
            </a:r>
          </a:p>
          <a:p>
            <a:pPr marL="91440" indent="-91440" algn="just" eaLnBrk="1" fontAlgn="auto" hangingPunct="1">
              <a:buFont typeface="Wingdings" pitchFamily="2" charset="2"/>
              <a:buChar char="Ø"/>
              <a:defRPr/>
            </a:pPr>
            <a:r>
              <a:rPr lang="cs-CZ" sz="2800" dirty="0"/>
              <a:t>Dochází ke zlepšení konkurenční pozice na trhu.</a:t>
            </a:r>
          </a:p>
          <a:p>
            <a:pPr marL="91440" indent="-91440" algn="just" eaLnBrk="1" fontAlgn="auto" hangingPunct="1">
              <a:buFont typeface="Wingdings" pitchFamily="2" charset="2"/>
              <a:buChar char="Ø"/>
              <a:defRPr/>
            </a:pPr>
            <a:r>
              <a:rPr lang="cs-CZ" sz="2800" dirty="0"/>
              <a:t>Roste image firmy na trhu (např. firma získá image technologicky vyspělé firmy atd.).</a:t>
            </a:r>
          </a:p>
          <a:p>
            <a:pPr marL="91440" indent="-91440" algn="just" eaLnBrk="1" fontAlgn="auto" hangingPunct="1">
              <a:buFont typeface="Wingdings" pitchFamily="2" charset="2"/>
              <a:buChar char="Ø"/>
              <a:defRPr/>
            </a:pPr>
            <a:r>
              <a:rPr lang="cs-CZ" sz="2800" dirty="0"/>
              <a:t>Rozvoj znalostí ve firmě.</a:t>
            </a:r>
          </a:p>
          <a:p>
            <a:pPr marL="91440" indent="-91440" algn="just" eaLnBrk="1" fontAlgn="auto" hangingPunct="1">
              <a:buFont typeface="Wingdings" pitchFamily="2" charset="2"/>
              <a:buChar char="Ø"/>
              <a:defRPr/>
            </a:pPr>
            <a:r>
              <a:rPr lang="cs-CZ" sz="2800" dirty="0"/>
              <a:t>Roste obchodní úspěch (např. nové trhy, noví zákazníci, </a:t>
            </a:r>
            <a:r>
              <a:rPr lang="cs-CZ" sz="2800" dirty="0">
                <a:solidFill>
                  <a:srgbClr val="C00000"/>
                </a:solidFill>
              </a:rPr>
              <a:t>vitality index </a:t>
            </a:r>
            <a:r>
              <a:rPr lang="cs-CZ" sz="2800" dirty="0"/>
              <a:t>– podíl tržeb a zisku z nových řešení atd.).</a:t>
            </a:r>
          </a:p>
          <a:p>
            <a:pPr algn="just" eaLnBrk="1" hangingPunct="1">
              <a:buFont typeface="Wingdings" panose="05000000000000000000" pitchFamily="2" charset="2"/>
              <a:buChar char="Ø"/>
            </a:pPr>
            <a:endParaRPr lang="cs-CZ" altLang="cs-CZ"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6737" y="836549"/>
            <a:ext cx="7290197" cy="884906"/>
          </a:xfrm>
          <a:ln>
            <a:solidFill>
              <a:schemeClr val="tx1"/>
            </a:solidFill>
          </a:ln>
        </p:spPr>
        <p:txBody>
          <a:bodyPr>
            <a:normAutofit/>
          </a:bodyPr>
          <a:lstStyle/>
          <a:p>
            <a:r>
              <a:rPr lang="cs-CZ" altLang="cs-CZ" sz="2800" b="1" cap="all" dirty="0">
                <a:solidFill>
                  <a:srgbClr val="C00000"/>
                </a:solidFill>
              </a:rPr>
              <a:t>5.  Vymezení pojmu inovace</a:t>
            </a:r>
            <a:br>
              <a:rPr lang="cs-CZ" altLang="cs-CZ" sz="2400" b="1" cap="all" dirty="0">
                <a:solidFill>
                  <a:schemeClr val="tx1"/>
                </a:solidFill>
              </a:rPr>
            </a:br>
            <a:endParaRPr lang="cs-CZ" sz="2400" b="1" dirty="0"/>
          </a:p>
        </p:txBody>
      </p:sp>
      <p:sp>
        <p:nvSpPr>
          <p:cNvPr id="3" name="Zástupný symbol pro obsah 2"/>
          <p:cNvSpPr>
            <a:spLocks noGrp="1"/>
          </p:cNvSpPr>
          <p:nvPr>
            <p:ph idx="1"/>
          </p:nvPr>
        </p:nvSpPr>
        <p:spPr>
          <a:xfrm>
            <a:off x="826737" y="1802167"/>
            <a:ext cx="7290197" cy="4219284"/>
          </a:xfrm>
          <a:ln>
            <a:solidFill>
              <a:schemeClr val="tx1"/>
            </a:solidFill>
          </a:ln>
        </p:spPr>
        <p:txBody>
          <a:bodyPr>
            <a:normAutofit/>
          </a:bodyPr>
          <a:lstStyle/>
          <a:p>
            <a:pPr algn="just">
              <a:buClr>
                <a:srgbClr val="C00000"/>
              </a:buClr>
              <a:buFont typeface="Wingdings" panose="05000000000000000000" pitchFamily="2" charset="2"/>
              <a:buChar char="Ø"/>
              <a:defRPr/>
            </a:pPr>
            <a:r>
              <a:rPr lang="cs-CZ" sz="2400" b="1" dirty="0">
                <a:solidFill>
                  <a:srgbClr val="C00000"/>
                </a:solidFill>
              </a:rPr>
              <a:t>Inovace</a:t>
            </a:r>
            <a:r>
              <a:rPr lang="cs-CZ" sz="2400" dirty="0"/>
              <a:t> je chápána jako změna, kreativní destrukce současného stavu, prostředek ke zvýšení dlouhodobé konkurenceschopnosti nebo tajná přísada pro úspěšné podnikání. </a:t>
            </a:r>
            <a:r>
              <a:rPr lang="cs-CZ" sz="2400" dirty="0">
                <a:solidFill>
                  <a:srgbClr val="FF0000"/>
                </a:solidFill>
              </a:rPr>
              <a:t>Inovace má podobu novinky, resp. změny k něčemu novému. </a:t>
            </a:r>
          </a:p>
          <a:p>
            <a:pPr algn="just">
              <a:buClr>
                <a:srgbClr val="C00000"/>
              </a:buClr>
              <a:buFont typeface="Wingdings" panose="05000000000000000000" pitchFamily="2" charset="2"/>
              <a:buChar char="Ø"/>
              <a:defRPr/>
            </a:pPr>
            <a:r>
              <a:rPr lang="cs-CZ" sz="2400" b="1" dirty="0">
                <a:solidFill>
                  <a:srgbClr val="C00000"/>
                </a:solidFill>
              </a:rPr>
              <a:t>Široké chápání pojmu inovace </a:t>
            </a:r>
            <a:r>
              <a:rPr lang="cs-CZ" sz="2400" dirty="0"/>
              <a:t>– změny v jakékoliv oblasti společenského života. Úzké vymezení – inovace v průmyslové a obchodní praxi – nejen změny výrobků a služeb, ale také změny v okolnostech a způsobech, jakými se dostávají na trhy.</a:t>
            </a:r>
          </a:p>
          <a:p>
            <a:pPr marL="0" indent="0" algn="just">
              <a:buClr>
                <a:srgbClr val="008080"/>
              </a:buClr>
              <a:buNone/>
              <a:defRPr/>
            </a:pPr>
            <a:endParaRPr lang="cs-CZ" sz="1500" dirty="0"/>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7952" y="604133"/>
            <a:ext cx="7290197" cy="755911"/>
          </a:xfrm>
          <a:ln>
            <a:solidFill>
              <a:schemeClr val="tx1"/>
            </a:solidFill>
          </a:ln>
        </p:spPr>
        <p:txBody>
          <a:bodyPr>
            <a:normAutofit/>
          </a:bodyPr>
          <a:lstStyle/>
          <a:p>
            <a:r>
              <a:rPr lang="cs-CZ" altLang="cs-CZ" sz="2400" b="1" cap="all" dirty="0">
                <a:solidFill>
                  <a:srgbClr val="C00000"/>
                </a:solidFill>
              </a:rPr>
              <a:t>6. Přínosy z realizovaných inovací</a:t>
            </a:r>
            <a:br>
              <a:rPr lang="cs-CZ" altLang="cs-CZ" sz="2400" b="1" cap="all" dirty="0">
                <a:solidFill>
                  <a:srgbClr val="C00000"/>
                </a:solidFill>
              </a:rPr>
            </a:br>
            <a:endParaRPr lang="cs-CZ" sz="2400" dirty="0"/>
          </a:p>
        </p:txBody>
      </p:sp>
      <p:sp>
        <p:nvSpPr>
          <p:cNvPr id="5" name="Zástupný symbol pro obsah 4"/>
          <p:cNvSpPr>
            <a:spLocks noGrp="1"/>
          </p:cNvSpPr>
          <p:nvPr>
            <p:ph idx="1"/>
          </p:nvPr>
        </p:nvSpPr>
        <p:spPr>
          <a:xfrm>
            <a:off x="767952" y="1447060"/>
            <a:ext cx="7290197" cy="4678532"/>
          </a:xfrm>
          <a:ln>
            <a:solidFill>
              <a:schemeClr val="tx1"/>
            </a:solidFill>
          </a:ln>
        </p:spPr>
        <p:txBody>
          <a:bodyPr>
            <a:normAutofit fontScale="92500"/>
          </a:bodyPr>
          <a:lstStyle/>
          <a:p>
            <a:pPr algn="just">
              <a:buClr>
                <a:srgbClr val="C00000"/>
              </a:buClr>
              <a:buFont typeface="Wingdings" panose="05000000000000000000" pitchFamily="2" charset="2"/>
              <a:buChar char="Ø"/>
              <a:defRPr/>
            </a:pPr>
            <a:r>
              <a:rPr lang="cs-CZ" dirty="0"/>
              <a:t>Při zjišťování úspěšnosti inovací lze vymezit tři druhy kritérií, a to technická, ekonomická a ostatní viz obrázek 2.</a:t>
            </a:r>
          </a:p>
          <a:p>
            <a:pPr algn="just">
              <a:buClr>
                <a:srgbClr val="C00000"/>
              </a:buClr>
              <a:buFont typeface="Wingdings" panose="05000000000000000000" pitchFamily="2" charset="2"/>
              <a:buChar char="Ø"/>
              <a:defRPr/>
            </a:pPr>
            <a:r>
              <a:rPr lang="cs-CZ" dirty="0"/>
              <a:t>Úspěšnost inovace u technických kritérií je posuzována prostřednictvím parametrů technické povahy, které jsou buď </a:t>
            </a:r>
            <a:r>
              <a:rPr lang="cs-CZ" dirty="0">
                <a:solidFill>
                  <a:srgbClr val="C00000"/>
                </a:solidFill>
              </a:rPr>
              <a:t>přímými charakteristikami </a:t>
            </a:r>
            <a:r>
              <a:rPr lang="cs-CZ" dirty="0"/>
              <a:t>jako např. energetická náročnost, nebo </a:t>
            </a:r>
            <a:r>
              <a:rPr lang="cs-CZ" dirty="0">
                <a:solidFill>
                  <a:srgbClr val="C00000"/>
                </a:solidFill>
              </a:rPr>
              <a:t>nepřímými charakteristikami </a:t>
            </a:r>
            <a:r>
              <a:rPr lang="cs-CZ" dirty="0"/>
              <a:t>tzv. efekty. Jedná se o např. o získání zkušenosti, transfer </a:t>
            </a:r>
            <a:r>
              <a:rPr lang="cs-CZ" dirty="0" err="1"/>
              <a:t>know</a:t>
            </a:r>
            <a:r>
              <a:rPr lang="cs-CZ" dirty="0"/>
              <a:t>-</a:t>
            </a:r>
            <a:r>
              <a:rPr lang="cs-CZ" dirty="0" err="1"/>
              <a:t>how</a:t>
            </a:r>
            <a:r>
              <a:rPr lang="cs-CZ" dirty="0"/>
              <a:t>.</a:t>
            </a:r>
          </a:p>
          <a:p>
            <a:pPr algn="just">
              <a:buClr>
                <a:srgbClr val="C00000"/>
              </a:buClr>
              <a:buFont typeface="Wingdings" panose="05000000000000000000" pitchFamily="2" charset="2"/>
              <a:buChar char="Ø"/>
              <a:defRPr/>
            </a:pPr>
            <a:r>
              <a:rPr lang="cs-CZ" dirty="0"/>
              <a:t>Při hodnocení ekonomických přínosů je možné rozdělit kritéria hodnocení na </a:t>
            </a:r>
            <a:r>
              <a:rPr lang="cs-CZ" dirty="0">
                <a:solidFill>
                  <a:srgbClr val="C00000"/>
                </a:solidFill>
              </a:rPr>
              <a:t>přímá</a:t>
            </a:r>
            <a:r>
              <a:rPr lang="cs-CZ" dirty="0"/>
              <a:t> a </a:t>
            </a:r>
            <a:r>
              <a:rPr lang="cs-CZ" dirty="0">
                <a:solidFill>
                  <a:srgbClr val="C00000"/>
                </a:solidFill>
              </a:rPr>
              <a:t>nepřímá</a:t>
            </a:r>
            <a:r>
              <a:rPr lang="cs-CZ" dirty="0"/>
              <a:t>. U přímých efektů prostřednictvím kritérií se zjišťuje např. výše zisku. Za nepřímý efekt je považován dopad na konkurenci.</a:t>
            </a:r>
          </a:p>
          <a:p>
            <a:pPr algn="just">
              <a:buClr>
                <a:srgbClr val="C00000"/>
              </a:buClr>
              <a:buFont typeface="Wingdings" panose="05000000000000000000" pitchFamily="2" charset="2"/>
              <a:buChar char="Ø"/>
              <a:defRPr/>
            </a:pPr>
            <a:r>
              <a:rPr lang="cs-CZ" dirty="0"/>
              <a:t>Ostatní efekty mají </a:t>
            </a:r>
            <a:r>
              <a:rPr lang="cs-CZ" dirty="0">
                <a:solidFill>
                  <a:srgbClr val="C00000"/>
                </a:solidFill>
              </a:rPr>
              <a:t>společenský</a:t>
            </a:r>
            <a:r>
              <a:rPr lang="cs-CZ" dirty="0"/>
              <a:t> nebo </a:t>
            </a:r>
            <a:r>
              <a:rPr lang="cs-CZ" dirty="0">
                <a:solidFill>
                  <a:srgbClr val="C00000"/>
                </a:solidFill>
              </a:rPr>
              <a:t>individuální charakter</a:t>
            </a:r>
            <a:r>
              <a:rPr lang="cs-CZ" dirty="0"/>
              <a:t>. Společenský záběr může mít např. dopad inovace na životní prostředí. V rámci efektu na individuální úrovni se může jednat např. o dosažení vědeckého uznání, získání prestižních cen atd.</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047565" y="1691651"/>
            <a:ext cx="6642682" cy="4681449"/>
          </a:xfrm>
          <a:prstGeom prst="rect">
            <a:avLst/>
          </a:prstGeom>
          <a:noFill/>
          <a:ln w="9525">
            <a:noFill/>
            <a:miter lim="800000"/>
            <a:headEnd/>
            <a:tailEnd/>
          </a:ln>
        </p:spPr>
      </p:pic>
      <p:sp>
        <p:nvSpPr>
          <p:cNvPr id="3" name="TextovéPole 2"/>
          <p:cNvSpPr txBox="1"/>
          <p:nvPr/>
        </p:nvSpPr>
        <p:spPr>
          <a:xfrm>
            <a:off x="891540" y="1190353"/>
            <a:ext cx="3889466" cy="300082"/>
          </a:xfrm>
          <a:prstGeom prst="rect">
            <a:avLst/>
          </a:prstGeom>
          <a:noFill/>
        </p:spPr>
        <p:txBody>
          <a:bodyPr wrap="square" rtlCol="0">
            <a:spAutoFit/>
          </a:bodyPr>
          <a:lstStyle/>
          <a:p>
            <a:r>
              <a:rPr lang="cs-CZ" sz="1350" dirty="0"/>
              <a:t>Obrázek 2 Přínosy z realizovaných inovací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BA0596-9A5F-4BD1-BFCA-750429A45197}"/>
              </a:ext>
            </a:extLst>
          </p:cNvPr>
          <p:cNvSpPr>
            <a:spLocks noGrp="1"/>
          </p:cNvSpPr>
          <p:nvPr>
            <p:ph type="title"/>
          </p:nvPr>
        </p:nvSpPr>
        <p:spPr>
          <a:xfrm>
            <a:off x="767953" y="1296591"/>
            <a:ext cx="7290197" cy="893071"/>
          </a:xfrm>
          <a:ln>
            <a:solidFill>
              <a:schemeClr val="tx1"/>
            </a:solidFill>
          </a:ln>
        </p:spPr>
        <p:txBody>
          <a:bodyPr/>
          <a:lstStyle/>
          <a:p>
            <a:pPr>
              <a:defRPr/>
            </a:pPr>
            <a:r>
              <a:rPr lang="cs-CZ" sz="2400" b="1" dirty="0">
                <a:solidFill>
                  <a:srgbClr val="C00000"/>
                </a:solidFill>
              </a:rPr>
              <a:t>Literatura</a:t>
            </a:r>
          </a:p>
        </p:txBody>
      </p:sp>
      <p:sp>
        <p:nvSpPr>
          <p:cNvPr id="35843" name="Zástupný symbol pro obsah 2"/>
          <p:cNvSpPr>
            <a:spLocks noGrp="1"/>
          </p:cNvSpPr>
          <p:nvPr>
            <p:ph idx="1"/>
          </p:nvPr>
        </p:nvSpPr>
        <p:spPr>
          <a:xfrm>
            <a:off x="767953" y="2317025"/>
            <a:ext cx="7290197" cy="3271769"/>
          </a:xfrm>
          <a:ln>
            <a:solidFill>
              <a:schemeClr val="tx1"/>
            </a:solidFill>
          </a:ln>
        </p:spPr>
        <p:txBody>
          <a:bodyPr/>
          <a:lstStyle/>
          <a:p>
            <a:pPr eaLnBrk="1" hangingPunct="1"/>
            <a:r>
              <a:rPr lang="cs-CZ" altLang="cs-CZ" dirty="0"/>
              <a:t>PETERKOVÁ, J., LUDVÍK, L. (2015). </a:t>
            </a:r>
            <a:r>
              <a:rPr lang="cs-CZ" altLang="cs-CZ" i="1" dirty="0"/>
              <a:t>Řízení inovací v průmyslovém podniku</a:t>
            </a:r>
            <a:r>
              <a:rPr lang="cs-CZ" altLang="cs-CZ" dirty="0"/>
              <a:t>. SAEI, vol. 42. Ostrava: VŠB-TUO. </a:t>
            </a:r>
            <a:r>
              <a:rPr lang="cs-CZ" altLang="cs-CZ" dirty="0">
                <a:solidFill>
                  <a:srgbClr val="008080"/>
                </a:solidFill>
              </a:rPr>
              <a:t>(Doporučené kapitoly ke studiu: 2 kapitola, str. 3 – 26, 3. kapitola, str. 27-32)</a:t>
            </a:r>
          </a:p>
          <a:p>
            <a:pPr eaLnBrk="1" hangingPunct="1"/>
            <a:r>
              <a:rPr lang="cs-CZ" dirty="0"/>
              <a:t>ZELENÝ, M. (2011). </a:t>
            </a:r>
            <a:r>
              <a:rPr lang="cs-CZ" i="1" dirty="0"/>
              <a:t>Všechno bude jinak.</a:t>
            </a:r>
            <a:r>
              <a:rPr lang="cs-CZ" dirty="0"/>
              <a:t> Bratislava: Karmelitánské </a:t>
            </a:r>
            <a:r>
              <a:rPr lang="cs-CZ" dirty="0" err="1"/>
              <a:t>nakladatelstvo</a:t>
            </a:r>
            <a:r>
              <a:rPr lang="cs-CZ" dirty="0"/>
              <a:t>.</a:t>
            </a:r>
          </a:p>
          <a:p>
            <a:pPr eaLnBrk="1" hangingPunct="1"/>
            <a:r>
              <a:rPr lang="cs-CZ" dirty="0"/>
              <a:t>KURATKO, D. F. (2015). </a:t>
            </a:r>
            <a:r>
              <a:rPr lang="cs-CZ" i="1" dirty="0" err="1"/>
              <a:t>Introduction</a:t>
            </a:r>
            <a:r>
              <a:rPr lang="cs-CZ" i="1" dirty="0"/>
              <a:t> to </a:t>
            </a:r>
            <a:r>
              <a:rPr lang="cs-CZ" i="1" dirty="0" err="1"/>
              <a:t>Entrepreneurship</a:t>
            </a:r>
            <a:r>
              <a:rPr lang="cs-CZ" dirty="0"/>
              <a:t>. </a:t>
            </a:r>
            <a:r>
              <a:rPr lang="cs-CZ" dirty="0" err="1"/>
              <a:t>Mason</a:t>
            </a:r>
            <a:r>
              <a:rPr lang="cs-CZ" dirty="0"/>
              <a:t>: </a:t>
            </a:r>
            <a:r>
              <a:rPr lang="cs-CZ" dirty="0" err="1"/>
              <a:t>South</a:t>
            </a:r>
            <a:r>
              <a:rPr lang="cs-CZ" dirty="0"/>
              <a:t>-Western </a:t>
            </a:r>
            <a:r>
              <a:rPr lang="cs-CZ" dirty="0" err="1"/>
              <a:t>Cengage</a:t>
            </a:r>
            <a:r>
              <a:rPr lang="cs-CZ"/>
              <a:t> Learning.</a:t>
            </a:r>
          </a:p>
          <a:p>
            <a:pPr eaLnBrk="1" hangingPunct="1"/>
            <a:endParaRPr lang="cs-CZ" altLang="cs-CZ" dirty="0">
              <a:solidFill>
                <a:srgbClr val="008080"/>
              </a:solidFill>
            </a:endParaRPr>
          </a:p>
          <a:p>
            <a:pPr eaLnBrk="1" hangingPunct="1"/>
            <a:endParaRPr lang="cs-CZ" alt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3EFB236B-F20C-4864-AB88-FC37D0AEF816}"/>
              </a:ext>
            </a:extLst>
          </p:cNvPr>
          <p:cNvGraphicFramePr>
            <a:graphicFrameLocks noGrp="1"/>
          </p:cNvGraphicFramePr>
          <p:nvPr>
            <p:extLst>
              <p:ext uri="{D42A27DB-BD31-4B8C-83A1-F6EECF244321}">
                <p14:modId xmlns:p14="http://schemas.microsoft.com/office/powerpoint/2010/main" val="2250848677"/>
              </p:ext>
            </p:extLst>
          </p:nvPr>
        </p:nvGraphicFramePr>
        <p:xfrm>
          <a:off x="1087263" y="991531"/>
          <a:ext cx="7066923" cy="3938688"/>
        </p:xfrm>
        <a:graphic>
          <a:graphicData uri="http://schemas.openxmlformats.org/drawingml/2006/table">
            <a:tbl>
              <a:tblPr firstRow="1" firstCol="1" bandRow="1">
                <a:tableStyleId>{5C22544A-7EE6-4342-B048-85BDC9FD1C3A}</a:tableStyleId>
              </a:tblPr>
              <a:tblGrid>
                <a:gridCol w="2294886">
                  <a:extLst>
                    <a:ext uri="{9D8B030D-6E8A-4147-A177-3AD203B41FA5}">
                      <a16:colId xmlns:a16="http://schemas.microsoft.com/office/drawing/2014/main" val="2360568071"/>
                    </a:ext>
                  </a:extLst>
                </a:gridCol>
                <a:gridCol w="2479067">
                  <a:extLst>
                    <a:ext uri="{9D8B030D-6E8A-4147-A177-3AD203B41FA5}">
                      <a16:colId xmlns:a16="http://schemas.microsoft.com/office/drawing/2014/main" val="771175788"/>
                    </a:ext>
                  </a:extLst>
                </a:gridCol>
                <a:gridCol w="2292970">
                  <a:extLst>
                    <a:ext uri="{9D8B030D-6E8A-4147-A177-3AD203B41FA5}">
                      <a16:colId xmlns:a16="http://schemas.microsoft.com/office/drawing/2014/main" val="1076353994"/>
                    </a:ext>
                  </a:extLst>
                </a:gridCol>
              </a:tblGrid>
              <a:tr h="479813">
                <a:tc>
                  <a:txBody>
                    <a:bodyPr/>
                    <a:lstStyle/>
                    <a:p>
                      <a:r>
                        <a:rPr lang="cs-CZ" sz="1800" dirty="0">
                          <a:effectLst/>
                        </a:rPr>
                        <a:t>Požadavek</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tc>
                  <a:txBody>
                    <a:bodyPr/>
                    <a:lstStyle/>
                    <a:p>
                      <a:r>
                        <a:rPr lang="cs-CZ" sz="1800" dirty="0">
                          <a:effectLst/>
                        </a:rPr>
                        <a:t>Kritérium</a:t>
                      </a:r>
                      <a:endParaRPr lang="cs-CZ" sz="1800" dirty="0"/>
                    </a:p>
                  </a:txBody>
                  <a:tcPr marL="68580" marR="68580" marT="0" marB="0">
                    <a:solidFill>
                      <a:schemeClr val="bg1">
                        <a:lumMod val="75000"/>
                      </a:schemeClr>
                    </a:solidFill>
                  </a:tcPr>
                </a:tc>
                <a:tc>
                  <a:txBody>
                    <a:bodyPr/>
                    <a:lstStyle/>
                    <a:p>
                      <a:r>
                        <a:rPr lang="cs-CZ" sz="1800" dirty="0">
                          <a:effectLst/>
                        </a:rPr>
                        <a:t>Termín splnění</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036602199"/>
                  </a:ext>
                </a:extLst>
              </a:tr>
              <a:tr h="621425">
                <a:tc>
                  <a:txBody>
                    <a:bodyPr/>
                    <a:lstStyle/>
                    <a:p>
                      <a:pPr>
                        <a:lnSpc>
                          <a:spcPct val="115000"/>
                        </a:lnSpc>
                      </a:pPr>
                      <a:r>
                        <a:rPr lang="cs-CZ" sz="1800" dirty="0">
                          <a:effectLst/>
                        </a:rPr>
                        <a:t>Zápočtový test</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pPr>
                      <a:r>
                        <a:rPr lang="cs-CZ" sz="1800" dirty="0">
                          <a:effectLst/>
                        </a:rPr>
                        <a:t>Zápočtový test (min. 26 bodů)</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15000"/>
                        </a:lnSpc>
                      </a:pPr>
                      <a:r>
                        <a:rPr lang="cs-CZ" sz="1800">
                          <a:effectLst/>
                        </a:rPr>
                        <a:t>Zápočtový týden</a:t>
                      </a:r>
                      <a:endParaRPr lang="cs-CZ"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331509678"/>
                  </a:ext>
                </a:extLst>
              </a:tr>
              <a:tr h="1578650">
                <a:tc>
                  <a:txBody>
                    <a:bodyPr/>
                    <a:lstStyle/>
                    <a:p>
                      <a:pPr>
                        <a:lnSpc>
                          <a:spcPct val="115000"/>
                        </a:lnSpc>
                      </a:pPr>
                      <a:r>
                        <a:rPr lang="cs-CZ" sz="1800" dirty="0">
                          <a:effectLst/>
                        </a:rPr>
                        <a:t>Pasport inovační firmy</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pPr>
                      <a:r>
                        <a:rPr lang="cs-CZ" sz="1800" dirty="0">
                          <a:effectLst/>
                        </a:rPr>
                        <a:t>Odevzdání a prezentace pasportu inovační firmy (min. 6 bodů)</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15000"/>
                        </a:lnSpc>
                      </a:pPr>
                      <a:r>
                        <a:rPr lang="cs-CZ" sz="1800">
                          <a:effectLst/>
                        </a:rPr>
                        <a:t>Dle zadaného termínu ve výuce</a:t>
                      </a:r>
                      <a:endParaRPr lang="cs-CZ"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940173089"/>
                  </a:ext>
                </a:extLst>
              </a:tr>
              <a:tr h="1258800">
                <a:tc>
                  <a:txBody>
                    <a:bodyPr/>
                    <a:lstStyle/>
                    <a:p>
                      <a:pPr>
                        <a:lnSpc>
                          <a:spcPct val="115000"/>
                        </a:lnSpc>
                      </a:pPr>
                      <a:r>
                        <a:rPr lang="cs-CZ" sz="1800" dirty="0">
                          <a:effectLst/>
                        </a:rPr>
                        <a:t>Seminární práce</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75000"/>
                      </a:schemeClr>
                    </a:solidFill>
                  </a:tcPr>
                </a:tc>
                <a:tc>
                  <a:txBody>
                    <a:bodyPr/>
                    <a:lstStyle/>
                    <a:p>
                      <a:pPr>
                        <a:lnSpc>
                          <a:spcPct val="115000"/>
                        </a:lnSpc>
                      </a:pPr>
                      <a:r>
                        <a:rPr lang="cs-CZ" sz="1800" dirty="0">
                          <a:effectLst/>
                        </a:rPr>
                        <a:t>Zpracování a obhajoba seminární práce (min. 33 bodů)</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15000"/>
                        </a:lnSpc>
                      </a:pPr>
                      <a:r>
                        <a:rPr lang="cs-CZ" sz="1800" dirty="0">
                          <a:effectLst/>
                        </a:rPr>
                        <a:t>Dle zadaného termínu ve výuce</a:t>
                      </a:r>
                      <a:endParaRPr lang="cs-CZ"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433303916"/>
                  </a:ext>
                </a:extLst>
              </a:tr>
            </a:tbl>
          </a:graphicData>
        </a:graphic>
      </p:graphicFrame>
    </p:spTree>
    <p:extLst>
      <p:ext uri="{BB962C8B-B14F-4D97-AF65-F5344CB8AC3E}">
        <p14:creationId xmlns:p14="http://schemas.microsoft.com/office/powerpoint/2010/main" val="258755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CC62DB-E8CB-04F8-D526-A630915E9F18}"/>
              </a:ext>
            </a:extLst>
          </p:cNvPr>
          <p:cNvSpPr>
            <a:spLocks noGrp="1"/>
          </p:cNvSpPr>
          <p:nvPr>
            <p:ph type="title"/>
          </p:nvPr>
        </p:nvSpPr>
        <p:spPr>
          <a:ln>
            <a:solidFill>
              <a:schemeClr val="tx1"/>
            </a:solidFill>
          </a:ln>
        </p:spPr>
        <p:txBody>
          <a:bodyPr/>
          <a:lstStyle/>
          <a:p>
            <a:r>
              <a:rPr lang="cs-CZ" sz="3600" dirty="0"/>
              <a:t>Management inovací</a:t>
            </a:r>
          </a:p>
        </p:txBody>
      </p:sp>
      <p:sp>
        <p:nvSpPr>
          <p:cNvPr id="3" name="Zástupný obsah 2">
            <a:extLst>
              <a:ext uri="{FF2B5EF4-FFF2-40B4-BE49-F238E27FC236}">
                <a16:creationId xmlns:a16="http://schemas.microsoft.com/office/drawing/2014/main" id="{8593DE88-72E4-EA98-F00E-8D43AF7F8B1C}"/>
              </a:ext>
            </a:extLst>
          </p:cNvPr>
          <p:cNvSpPr>
            <a:spLocks noGrp="1"/>
          </p:cNvSpPr>
          <p:nvPr>
            <p:ph idx="1"/>
          </p:nvPr>
        </p:nvSpPr>
        <p:spPr/>
        <p:txBody>
          <a:bodyPr>
            <a:normAutofit/>
          </a:bodyPr>
          <a:lstStyle/>
          <a:p>
            <a:pPr algn="just"/>
            <a:r>
              <a:rPr lang="cs-CZ" sz="2800" b="0" i="0" dirty="0">
                <a:solidFill>
                  <a:srgbClr val="0D0D0D"/>
                </a:solidFill>
                <a:effectLst/>
                <a:latin typeface="Söhne"/>
              </a:rPr>
              <a:t>Management inovací je proces, který je zaměřen na plánování, řízení a implementaci inovačních aktivit. Efektivní management inovací umožňuje firmě dosahovat konkurenční výhodu, zvyšovat produktivitu a reagovat na rychlé změny v prostředí. </a:t>
            </a:r>
            <a:endParaRPr lang="cs-CZ" sz="2800" dirty="0"/>
          </a:p>
        </p:txBody>
      </p:sp>
    </p:spTree>
    <p:extLst>
      <p:ext uri="{BB962C8B-B14F-4D97-AF65-F5344CB8AC3E}">
        <p14:creationId xmlns:p14="http://schemas.microsoft.com/office/powerpoint/2010/main" val="122548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00A9154-8552-4546-9C67-955F955C0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69" y="1297330"/>
            <a:ext cx="8482831" cy="536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a:extLst>
              <a:ext uri="{FF2B5EF4-FFF2-40B4-BE49-F238E27FC236}">
                <a16:creationId xmlns:a16="http://schemas.microsoft.com/office/drawing/2014/main" id="{1A80F09C-FC59-125B-9CAA-89315B70076D}"/>
              </a:ext>
            </a:extLst>
          </p:cNvPr>
          <p:cNvSpPr txBox="1">
            <a:spLocks/>
          </p:cNvSpPr>
          <p:nvPr/>
        </p:nvSpPr>
        <p:spPr>
          <a:xfrm>
            <a:off x="661169" y="346276"/>
            <a:ext cx="8229600" cy="854071"/>
          </a:xfrm>
          <a:prstGeom prst="rect">
            <a:avLst/>
          </a:prstGeom>
          <a:ln>
            <a:solidFill>
              <a:schemeClr val="tx1"/>
            </a:solidFill>
          </a:ln>
        </p:spPr>
        <p:txBody>
          <a:bodyPr/>
          <a:lst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a:lstStyle>
          <a:p>
            <a:r>
              <a:rPr lang="cs-CZ" altLang="cs-CZ" dirty="0"/>
              <a:t>1. </a:t>
            </a:r>
            <a:r>
              <a:rPr lang="cs-CZ" altLang="cs-CZ" sz="3600" dirty="0"/>
              <a:t>Transformační trendy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30A79076-5AFF-40A9-BFDA-A63B7B5F5287}"/>
              </a:ext>
            </a:extLst>
          </p:cNvPr>
          <p:cNvSpPr>
            <a:spLocks noGrp="1"/>
          </p:cNvSpPr>
          <p:nvPr>
            <p:ph type="title"/>
          </p:nvPr>
        </p:nvSpPr>
        <p:spPr>
          <a:xfrm>
            <a:off x="457200" y="365129"/>
            <a:ext cx="8229600" cy="854071"/>
          </a:xfrm>
          <a:ln>
            <a:solidFill>
              <a:schemeClr val="tx1"/>
            </a:solidFill>
          </a:ln>
        </p:spPr>
        <p:txBody>
          <a:bodyPr/>
          <a:lstStyle/>
          <a:p>
            <a:pPr eaLnBrk="1" hangingPunct="1"/>
            <a:r>
              <a:rPr lang="cs-CZ" altLang="cs-CZ" dirty="0"/>
              <a:t>1. </a:t>
            </a:r>
            <a:r>
              <a:rPr lang="cs-CZ" altLang="cs-CZ" sz="3600" dirty="0"/>
              <a:t>Transformační trendy</a:t>
            </a:r>
          </a:p>
        </p:txBody>
      </p:sp>
      <p:sp>
        <p:nvSpPr>
          <p:cNvPr id="15363" name="Zástupný symbol pro obsah 2">
            <a:extLst>
              <a:ext uri="{FF2B5EF4-FFF2-40B4-BE49-F238E27FC236}">
                <a16:creationId xmlns:a16="http://schemas.microsoft.com/office/drawing/2014/main" id="{0F9B98E6-658E-45F5-8FD2-4DE802763378}"/>
              </a:ext>
            </a:extLst>
          </p:cNvPr>
          <p:cNvSpPr>
            <a:spLocks noGrp="1"/>
          </p:cNvSpPr>
          <p:nvPr>
            <p:ph sz="quarter" idx="1"/>
          </p:nvPr>
        </p:nvSpPr>
        <p:spPr>
          <a:xfrm>
            <a:off x="457200" y="1219200"/>
            <a:ext cx="8229600" cy="4937125"/>
          </a:xfrm>
          <a:ln>
            <a:solidFill>
              <a:schemeClr val="tx1"/>
            </a:solidFill>
            <a:miter lim="800000"/>
            <a:headEnd/>
            <a:tailEnd/>
          </a:ln>
        </p:spPr>
        <p:txBody>
          <a:bodyPr/>
          <a:lstStyle/>
          <a:p>
            <a:pPr algn="just" eaLnBrk="1" hangingPunct="1">
              <a:buFont typeface="Wingdings" panose="05000000000000000000" pitchFamily="2" charset="2"/>
              <a:buChar char="Ø"/>
            </a:pPr>
            <a:r>
              <a:rPr lang="cs-CZ" altLang="cs-CZ" sz="3200" dirty="0"/>
              <a:t>Jsou důsledkem působení průlomových technologií.</a:t>
            </a:r>
          </a:p>
          <a:p>
            <a:pPr algn="just" eaLnBrk="1" hangingPunct="1">
              <a:buFont typeface="Wingdings" panose="05000000000000000000" pitchFamily="2" charset="2"/>
              <a:buChar char="Ø"/>
            </a:pPr>
            <a:r>
              <a:rPr lang="cs-CZ" altLang="cs-CZ" sz="3200" dirty="0"/>
              <a:t>Vedou k dlouhodobé proměně a k nadefinování nového normálu.</a:t>
            </a:r>
          </a:p>
          <a:p>
            <a:pPr algn="just" eaLnBrk="1" hangingPunct="1">
              <a:buFont typeface="Wingdings" panose="05000000000000000000" pitchFamily="2" charset="2"/>
              <a:buChar char="Ø"/>
            </a:pPr>
            <a:r>
              <a:rPr lang="cs-CZ" altLang="cs-CZ" sz="3200" b="1" dirty="0"/>
              <a:t>Transformační trendy </a:t>
            </a:r>
            <a:r>
              <a:rPr lang="cs-CZ" altLang="cs-CZ" sz="3200" dirty="0"/>
              <a:t>= </a:t>
            </a:r>
            <a:r>
              <a:rPr lang="cs-CZ" altLang="cs-CZ" sz="3200" b="1" dirty="0">
                <a:solidFill>
                  <a:srgbClr val="C00000"/>
                </a:solidFill>
              </a:rPr>
              <a:t>lokální výroba</a:t>
            </a:r>
            <a:r>
              <a:rPr lang="cs-CZ" altLang="cs-CZ" sz="3200" dirty="0"/>
              <a:t>, </a:t>
            </a:r>
            <a:r>
              <a:rPr lang="cs-CZ" altLang="cs-CZ" sz="3200" b="1" dirty="0">
                <a:solidFill>
                  <a:schemeClr val="tx1"/>
                </a:solidFill>
              </a:rPr>
              <a:t>odstraňování mezičlánku</a:t>
            </a:r>
            <a:r>
              <a:rPr lang="cs-CZ" altLang="cs-CZ" sz="3200" dirty="0"/>
              <a:t>, </a:t>
            </a:r>
            <a:r>
              <a:rPr lang="cs-CZ" altLang="cs-CZ" sz="3200" b="1" dirty="0">
                <a:solidFill>
                  <a:srgbClr val="C00000"/>
                </a:solidFill>
              </a:rPr>
              <a:t>samoobsluha,</a:t>
            </a:r>
            <a:r>
              <a:rPr lang="cs-CZ" altLang="cs-CZ" sz="3200" dirty="0"/>
              <a:t> </a:t>
            </a:r>
            <a:r>
              <a:rPr lang="cs-CZ" altLang="cs-CZ" sz="3200" b="1" dirty="0"/>
              <a:t>masová </a:t>
            </a:r>
            <a:r>
              <a:rPr lang="cs-CZ" altLang="cs-CZ" sz="3200" b="1" dirty="0" err="1"/>
              <a:t>kustomizace</a:t>
            </a:r>
            <a:r>
              <a:rPr lang="cs-CZ" altLang="cs-CZ" sz="3200" b="1" dirty="0"/>
              <a:t>, </a:t>
            </a:r>
            <a:r>
              <a:rPr lang="cs-CZ" altLang="cs-CZ" sz="3200" b="1" dirty="0">
                <a:solidFill>
                  <a:srgbClr val="C00000"/>
                </a:solidFill>
              </a:rPr>
              <a:t>sdílení věcí a služeb</a:t>
            </a:r>
            <a:r>
              <a:rPr lang="cs-CZ" altLang="cs-CZ" sz="3200" dirty="0"/>
              <a:t>, </a:t>
            </a:r>
            <a:r>
              <a:rPr lang="cs-CZ" altLang="cs-CZ" sz="3200" b="1" dirty="0"/>
              <a:t>digitalizace,</a:t>
            </a:r>
            <a:r>
              <a:rPr lang="cs-CZ" altLang="cs-CZ" sz="3200" dirty="0"/>
              <a:t> </a:t>
            </a:r>
            <a:r>
              <a:rPr lang="cs-CZ" altLang="cs-CZ" sz="3200" b="1" dirty="0">
                <a:solidFill>
                  <a:srgbClr val="C00000"/>
                </a:solidFill>
              </a:rPr>
              <a:t>nové formy organizace</a:t>
            </a:r>
            <a:r>
              <a:rPr lang="cs-CZ" altLang="cs-CZ" sz="3200" dirty="0"/>
              <a:t>, </a:t>
            </a:r>
            <a:r>
              <a:rPr lang="cs-CZ" altLang="cs-CZ" sz="3200" b="1" dirty="0"/>
              <a:t>recyklace</a:t>
            </a:r>
            <a:r>
              <a:rPr lang="cs-CZ" altLang="cs-CZ" sz="3200" dirty="0"/>
              <a:t>, </a:t>
            </a:r>
            <a:r>
              <a:rPr lang="cs-CZ" altLang="cs-CZ" sz="3200" dirty="0">
                <a:solidFill>
                  <a:srgbClr val="C00000"/>
                </a:solidFill>
              </a:rPr>
              <a:t>robotizace a automatizace. </a:t>
            </a:r>
          </a:p>
          <a:p>
            <a:pPr algn="just" eaLnBrk="1" hangingPunct="1"/>
            <a:endParaRPr lang="cs-CZ" altLang="cs-CZ"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531C593-5ADF-4654-9C5B-84485F73EA7E}"/>
              </a:ext>
            </a:extLst>
          </p:cNvPr>
          <p:cNvSpPr>
            <a:spLocks noGrp="1"/>
          </p:cNvSpPr>
          <p:nvPr>
            <p:ph sz="quarter" idx="1"/>
          </p:nvPr>
        </p:nvSpPr>
        <p:spPr>
          <a:xfrm>
            <a:off x="540000" y="674703"/>
            <a:ext cx="8229600" cy="5552643"/>
          </a:xfrm>
          <a:ln>
            <a:solidFill>
              <a:schemeClr val="tx1"/>
            </a:solidFill>
          </a:ln>
        </p:spPr>
        <p:txBody>
          <a:bodyPr>
            <a:normAutofit fontScale="77500" lnSpcReduction="20000"/>
          </a:bodyPr>
          <a:lstStyle/>
          <a:p>
            <a:pPr marL="0" indent="0" algn="just" fontAlgn="auto">
              <a:lnSpc>
                <a:spcPct val="120000"/>
              </a:lnSpc>
              <a:spcAft>
                <a:spcPts val="0"/>
              </a:spcAft>
              <a:buNone/>
              <a:defRPr/>
            </a:pPr>
            <a:r>
              <a:rPr lang="cs-CZ" altLang="cs-CZ" sz="3600" b="1" dirty="0">
                <a:solidFill>
                  <a:srgbClr val="C00000"/>
                </a:solidFill>
              </a:rPr>
              <a:t>1.1 Lokální výroba</a:t>
            </a:r>
            <a:endParaRPr lang="cs-CZ" sz="3600" b="1" dirty="0">
              <a:solidFill>
                <a:srgbClr val="C00000"/>
              </a:solidFill>
            </a:endParaRPr>
          </a:p>
          <a:p>
            <a:pPr marL="274320" indent="-274320" algn="just" eaLnBrk="1" fontAlgn="auto" hangingPunct="1">
              <a:spcAft>
                <a:spcPts val="0"/>
              </a:spcAft>
              <a:buFont typeface="Wingdings 3"/>
              <a:buChar char=""/>
              <a:defRPr/>
            </a:pPr>
            <a:r>
              <a:rPr lang="cs-CZ" sz="3100" dirty="0"/>
              <a:t>Podnik vyrábí v malých množstvích podle potřeby, lokálně a bez požadavků na zbytečnou dopravu a skladování. (např. vertikální farmy, 3D tisk atd.) </a:t>
            </a:r>
            <a:r>
              <a:rPr lang="cs-CZ" sz="2400" dirty="0" err="1">
                <a:hlinkClick r:id="rId2"/>
              </a:rPr>
              <a:t>Helmičky</a:t>
            </a:r>
            <a:r>
              <a:rPr lang="cs-CZ" sz="2400" dirty="0">
                <a:hlinkClick r:id="rId2"/>
              </a:rPr>
              <a:t> pro kojence: americký fenomén, který se dostává do Česka. Mají smysl? </a:t>
            </a:r>
            <a:r>
              <a:rPr lang="cs-CZ" sz="2400">
                <a:hlinkClick r:id="rId2"/>
              </a:rPr>
              <a:t>— ČT24 — Česká televize (ceskatelevize.cz)</a:t>
            </a:r>
            <a:endParaRPr lang="cs-CZ" sz="3100" dirty="0"/>
          </a:p>
          <a:p>
            <a:pPr marL="274320" indent="-274320" algn="just" eaLnBrk="1" fontAlgn="auto" hangingPunct="1">
              <a:spcAft>
                <a:spcPts val="0"/>
              </a:spcAft>
              <a:buFont typeface="Wingdings 3"/>
              <a:buChar char=""/>
              <a:defRPr/>
            </a:pPr>
            <a:r>
              <a:rPr lang="cs-CZ" sz="3100" b="1" dirty="0"/>
              <a:t>Lokální výroba a služby mají několik výhod:</a:t>
            </a:r>
            <a:endParaRPr lang="cs-CZ" sz="3100" dirty="0"/>
          </a:p>
          <a:p>
            <a:pPr marL="274320" indent="-274320" algn="just" eaLnBrk="1" fontAlgn="auto" hangingPunct="1">
              <a:spcAft>
                <a:spcPts val="0"/>
              </a:spcAft>
              <a:buFont typeface="Wingdings 3"/>
              <a:buChar char=""/>
              <a:defRPr/>
            </a:pPr>
            <a:r>
              <a:rPr lang="cs-CZ" sz="3100" dirty="0"/>
              <a:t>redukují zbytečné mezičlánky (např. přepravu, skladování, složitou komunikaci), a tím prospívají životnímu prostředí a eliminují zbytečné plýtvání;</a:t>
            </a:r>
          </a:p>
          <a:p>
            <a:pPr marL="274320" indent="-274320" algn="just" eaLnBrk="1" fontAlgn="auto" hangingPunct="1">
              <a:spcAft>
                <a:spcPts val="0"/>
              </a:spcAft>
              <a:buFont typeface="Wingdings 3"/>
              <a:buChar char=""/>
              <a:defRPr/>
            </a:pPr>
            <a:r>
              <a:rPr lang="cs-CZ" sz="3100" dirty="0"/>
              <a:t>podporují rozvoj lokálního podnikatelství, ekonomiky, rozvoj znalostí a spolupráce, vytvářejí podmínky pro tvorbu vyšší hodnoty pro zákazníka – čerstvost, cena bez zbytečných nákladů na skladování a manipulaci, rychlost dodávky;</a:t>
            </a:r>
          </a:p>
          <a:p>
            <a:pPr marL="274320" indent="-274320" algn="just" eaLnBrk="1" fontAlgn="auto" hangingPunct="1">
              <a:spcAft>
                <a:spcPts val="0"/>
              </a:spcAft>
              <a:buFont typeface="Wingdings 3"/>
              <a:buChar char=""/>
              <a:defRPr/>
            </a:pPr>
            <a:r>
              <a:rPr lang="cs-CZ" sz="3100" dirty="0"/>
              <a:t>zjednodušují zajištění a sledování kvality a bezpečnosti produktů a služeb bez byrokratických a nefunkčních certifikátů, standardů a auditů.</a:t>
            </a:r>
          </a:p>
          <a:p>
            <a:pPr marL="274320" indent="-274320" algn="just" eaLnBrk="1" fontAlgn="auto" hangingPunct="1">
              <a:spcAft>
                <a:spcPts val="0"/>
              </a:spcAft>
              <a:buFont typeface="Wingdings 3"/>
              <a:buNone/>
              <a:defRPr/>
            </a:pPr>
            <a:endParaRPr lang="cs-CZ"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obsah 2">
            <a:extLst>
              <a:ext uri="{FF2B5EF4-FFF2-40B4-BE49-F238E27FC236}">
                <a16:creationId xmlns:a16="http://schemas.microsoft.com/office/drawing/2014/main" id="{577DFA70-7154-458C-8891-BA3DD0C71767}"/>
              </a:ext>
            </a:extLst>
          </p:cNvPr>
          <p:cNvSpPr>
            <a:spLocks noGrp="1"/>
          </p:cNvSpPr>
          <p:nvPr>
            <p:ph sz="quarter" idx="1"/>
          </p:nvPr>
        </p:nvSpPr>
        <p:spPr>
          <a:xfrm>
            <a:off x="540000" y="621438"/>
            <a:ext cx="8064000" cy="5871434"/>
          </a:xfrm>
          <a:ln>
            <a:solidFill>
              <a:schemeClr val="tx1"/>
            </a:solidFill>
          </a:ln>
        </p:spPr>
        <p:txBody>
          <a:bodyPr>
            <a:normAutofit/>
          </a:bodyPr>
          <a:lstStyle/>
          <a:p>
            <a:pPr marL="0" indent="0" algn="just" eaLnBrk="1" hangingPunct="1">
              <a:buNone/>
            </a:pPr>
            <a:r>
              <a:rPr lang="cs-CZ" sz="2800" b="1" dirty="0">
                <a:solidFill>
                  <a:srgbClr val="C00000"/>
                </a:solidFill>
              </a:rPr>
              <a:t>1.2 Odstraňování mezičlánku (</a:t>
            </a:r>
            <a:r>
              <a:rPr lang="cs-CZ" sz="2800" b="1" i="1" dirty="0">
                <a:solidFill>
                  <a:srgbClr val="C00000"/>
                </a:solidFill>
              </a:rPr>
              <a:t>Dezintermediace)</a:t>
            </a:r>
            <a:endParaRPr lang="cs-CZ" altLang="cs-CZ" sz="2800" b="1" dirty="0">
              <a:solidFill>
                <a:srgbClr val="C00000"/>
              </a:solidFill>
            </a:endParaRPr>
          </a:p>
          <a:p>
            <a:pPr algn="just" eaLnBrk="1" hangingPunct="1">
              <a:buFont typeface="Wingdings" panose="05000000000000000000" pitchFamily="2" charset="2"/>
              <a:buChar char="Ø"/>
            </a:pPr>
            <a:r>
              <a:rPr lang="cs-CZ" altLang="cs-CZ" sz="2800" dirty="0"/>
              <a:t>Vyloučení mezičlánků, hledání přímého propojení mezi výrobcem a poskytovatelem služeb a zákazníkem. Moderní technologie mění potřebu i role agentů, dealerů a úředníků. (např. taxislužba Uber, přímý prodej automobilů Tesla přes internet atd.)</a:t>
            </a:r>
          </a:p>
          <a:p>
            <a:pPr marL="0" indent="0" algn="just">
              <a:buNone/>
            </a:pPr>
            <a:r>
              <a:rPr lang="cs-CZ" altLang="cs-CZ" sz="2800" b="1" dirty="0">
                <a:solidFill>
                  <a:srgbClr val="C00000"/>
                </a:solidFill>
              </a:rPr>
              <a:t>1.3 Samoobsluha</a:t>
            </a:r>
          </a:p>
          <a:p>
            <a:pPr marL="0" indent="0" algn="just">
              <a:buNone/>
            </a:pPr>
            <a:r>
              <a:rPr lang="cs-CZ" altLang="cs-CZ" sz="2800" dirty="0"/>
              <a:t>Zákazník je stále více vybaven a připraven k </a:t>
            </a:r>
            <a:r>
              <a:rPr lang="cs-CZ" altLang="cs-CZ" sz="2800" dirty="0" err="1"/>
              <a:t>samoposkytování</a:t>
            </a:r>
            <a:r>
              <a:rPr lang="cs-CZ" altLang="cs-CZ" sz="2800" dirty="0"/>
              <a:t> služeb, od bankomatů a čerpání benzinu až po nákupy přes internet, drobné zdravotní úkony a práce v domácí ekonomice. (např. samoobslužné </a:t>
            </a:r>
            <a:r>
              <a:rPr lang="cs-CZ" altLang="cs-CZ" sz="2800" dirty="0" err="1"/>
              <a:t>pivomaty</a:t>
            </a:r>
            <a:r>
              <a:rPr lang="cs-CZ" altLang="cs-CZ" sz="2800" dirty="0"/>
              <a:t>, auto bez řidiče atd.)</a:t>
            </a:r>
          </a:p>
          <a:p>
            <a:pPr marL="0" indent="0" algn="just">
              <a:buNone/>
            </a:pPr>
            <a:endParaRPr lang="cs-CZ" altLang="cs-CZ" sz="28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obsah 2">
            <a:extLst>
              <a:ext uri="{FF2B5EF4-FFF2-40B4-BE49-F238E27FC236}">
                <a16:creationId xmlns:a16="http://schemas.microsoft.com/office/drawing/2014/main" id="{4D0DDC48-63AF-4045-BBBD-AFF408F19F74}"/>
              </a:ext>
            </a:extLst>
          </p:cNvPr>
          <p:cNvSpPr>
            <a:spLocks noGrp="1"/>
          </p:cNvSpPr>
          <p:nvPr>
            <p:ph sz="quarter" idx="1"/>
          </p:nvPr>
        </p:nvSpPr>
        <p:spPr>
          <a:xfrm>
            <a:off x="457200" y="488272"/>
            <a:ext cx="8229600" cy="5668053"/>
          </a:xfrm>
          <a:ln>
            <a:solidFill>
              <a:schemeClr val="tx1"/>
            </a:solidFill>
          </a:ln>
        </p:spPr>
        <p:txBody>
          <a:bodyPr>
            <a:normAutofit/>
          </a:bodyPr>
          <a:lstStyle/>
          <a:p>
            <a:pPr marL="0" indent="0" algn="just">
              <a:buNone/>
            </a:pPr>
            <a:r>
              <a:rPr lang="cs-CZ" altLang="cs-CZ" sz="2800" b="1" dirty="0">
                <a:solidFill>
                  <a:srgbClr val="C00000"/>
                </a:solidFill>
              </a:rPr>
              <a:t>1.4 Masová </a:t>
            </a:r>
            <a:r>
              <a:rPr lang="cs-CZ" altLang="cs-CZ" sz="2800" b="1" dirty="0" err="1">
                <a:solidFill>
                  <a:srgbClr val="C00000"/>
                </a:solidFill>
              </a:rPr>
              <a:t>kustomizace</a:t>
            </a:r>
            <a:endParaRPr lang="cs-CZ" altLang="cs-CZ" sz="2800" b="1" dirty="0">
              <a:solidFill>
                <a:srgbClr val="C00000"/>
              </a:solidFill>
            </a:endParaRPr>
          </a:p>
          <a:p>
            <a:pPr algn="just" eaLnBrk="1" hangingPunct="1">
              <a:buFont typeface="Wingdings" panose="05000000000000000000" pitchFamily="2" charset="2"/>
              <a:buChar char="Ø"/>
            </a:pPr>
            <a:r>
              <a:rPr lang="cs-CZ" altLang="cs-CZ" sz="2400" dirty="0"/>
              <a:t>Podnik dělá to, co chce zákazník a to při nízkých nákladech a v krátkých termínech. Vyžaduje to od základu přepracovat koncept výrobku. Firmy používají například modulární design nebo koncept platforem, tj. ze stavebnice stejných prvků se poskládají různé produkty, podobně jako lego, (např. digitální automatizace Industrie 4.0).</a:t>
            </a:r>
          </a:p>
          <a:p>
            <a:pPr marL="0" indent="0" algn="just">
              <a:buNone/>
            </a:pPr>
            <a:r>
              <a:rPr lang="cs-CZ" altLang="cs-CZ" sz="2800" b="1" dirty="0">
                <a:solidFill>
                  <a:srgbClr val="C00000"/>
                </a:solidFill>
              </a:rPr>
              <a:t>1.5 Sdílení věcí a služeb</a:t>
            </a:r>
          </a:p>
          <a:p>
            <a:pPr algn="just">
              <a:lnSpc>
                <a:spcPct val="110000"/>
              </a:lnSpc>
              <a:buFont typeface="Wingdings" panose="05000000000000000000" pitchFamily="2" charset="2"/>
              <a:buChar char="Ø"/>
            </a:pPr>
            <a:r>
              <a:rPr lang="cs-CZ" altLang="cs-CZ" sz="2400" dirty="0"/>
              <a:t>Zdroje není nutné vlastnit: lze je pronajímat a sdílet. Sdílení kapitálových zdrojů (</a:t>
            </a:r>
            <a:r>
              <a:rPr lang="cs-CZ" altLang="cs-CZ" sz="2400" dirty="0" err="1"/>
              <a:t>Komatsu</a:t>
            </a:r>
            <a:r>
              <a:rPr lang="cs-CZ" altLang="cs-CZ" sz="2400" dirty="0"/>
              <a:t>), pronajímání obchodních prostorů (Pop-up </a:t>
            </a:r>
            <a:r>
              <a:rPr lang="cs-CZ" altLang="cs-CZ" sz="2400" dirty="0" err="1"/>
              <a:t>store</a:t>
            </a:r>
            <a:r>
              <a:rPr lang="cs-CZ" altLang="cs-CZ" sz="2400" dirty="0"/>
              <a:t>), pronajímání dopravních a spotřebních zdrojů. I výroba se stala službou – lze ji též pronajmout. (např. </a:t>
            </a:r>
            <a:r>
              <a:rPr lang="cs-CZ" altLang="cs-CZ" sz="2400" dirty="0" err="1"/>
              <a:t>Impact</a:t>
            </a:r>
            <a:r>
              <a:rPr lang="cs-CZ" altLang="cs-CZ" sz="2400" dirty="0"/>
              <a:t> hub, Car To Go atd.)</a:t>
            </a:r>
          </a:p>
          <a:p>
            <a:pPr marL="0" indent="0" algn="just">
              <a:buNone/>
            </a:pPr>
            <a:endParaRPr lang="cs-CZ" altLang="cs-CZ" sz="2800" b="1" dirty="0">
              <a:solidFill>
                <a:srgbClr val="C00000"/>
              </a:solidFill>
            </a:endParaRPr>
          </a:p>
        </p:txBody>
      </p:sp>
    </p:spTree>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 PPT_základní_CZ</Template>
  <TotalTime>4684</TotalTime>
  <Words>1947</Words>
  <Application>Microsoft Office PowerPoint</Application>
  <PresentationFormat>Předvádění na obrazovce (4:3)</PresentationFormat>
  <Paragraphs>118</Paragraphs>
  <Slides>24</Slides>
  <Notes>4</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24</vt:i4>
      </vt:variant>
    </vt:vector>
  </HeadingPairs>
  <TitlesOfParts>
    <vt:vector size="33" baseType="lpstr">
      <vt:lpstr>Arial</vt:lpstr>
      <vt:lpstr>Calibri</vt:lpstr>
      <vt:lpstr>Calibri Light</vt:lpstr>
      <vt:lpstr>Cambria</vt:lpstr>
      <vt:lpstr>Gill Sans MT</vt:lpstr>
      <vt:lpstr>Söhne</vt:lpstr>
      <vt:lpstr>Wingdings</vt:lpstr>
      <vt:lpstr>Wingdings 3</vt:lpstr>
      <vt:lpstr>Motiv Office</vt:lpstr>
      <vt:lpstr>Management inovací  T1. Uvedení do problematiky managementu inovací</vt:lpstr>
      <vt:lpstr>Osnova předmětu</vt:lpstr>
      <vt:lpstr>Prezentace aplikace PowerPoint</vt:lpstr>
      <vt:lpstr>Management inovací</vt:lpstr>
      <vt:lpstr>Prezentace aplikace PowerPoint</vt:lpstr>
      <vt:lpstr>1. Transformační trendy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 Nové podnikatelské příležitosti s ohledem na nové technologie</vt:lpstr>
      <vt:lpstr>10 inovací, které změní světovou ekonomiku </vt:lpstr>
      <vt:lpstr>Prezentace aplikace PowerPoint</vt:lpstr>
      <vt:lpstr>Prezentace aplikace PowerPoint</vt:lpstr>
      <vt:lpstr>3. Rozdíl mezi výrobním a inovativním podnikem</vt:lpstr>
      <vt:lpstr>Prezentace aplikace PowerPoint</vt:lpstr>
      <vt:lpstr>Rozdíl mezi výrobním a inovativním podnikem</vt:lpstr>
      <vt:lpstr>4. Proč realizovat inovace?</vt:lpstr>
      <vt:lpstr>5.  Vymezení pojmu inovace </vt:lpstr>
      <vt:lpstr>6. Přínosy z realizovaných inovací </vt:lpstr>
      <vt:lpstr>Prezentace aplikace PowerPoint</vt:lpstr>
      <vt:lpstr>Literatura</vt:lpstr>
    </vt:vector>
  </TitlesOfParts>
  <Company>TESCO SW,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Ameir Omar</dc:creator>
  <cp:lastModifiedBy>Peterková Jindra</cp:lastModifiedBy>
  <cp:revision>109</cp:revision>
  <dcterms:created xsi:type="dcterms:W3CDTF">2017-08-29T14:48:16Z</dcterms:created>
  <dcterms:modified xsi:type="dcterms:W3CDTF">2024-02-19T20:35:47Z</dcterms:modified>
</cp:coreProperties>
</file>