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22" r:id="rId2"/>
    <p:sldId id="289" r:id="rId3"/>
    <p:sldId id="525" r:id="rId4"/>
    <p:sldId id="526" r:id="rId5"/>
    <p:sldId id="527" r:id="rId6"/>
    <p:sldId id="528" r:id="rId7"/>
    <p:sldId id="529" r:id="rId8"/>
    <p:sldId id="530" r:id="rId9"/>
    <p:sldId id="531" r:id="rId10"/>
    <p:sldId id="533" r:id="rId11"/>
    <p:sldId id="534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20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22.04.2025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BF9E6A86-115B-4527-8EFA-B195C6ACE1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0A6E3482-3B24-4CAC-8187-7F35E95B7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064C49-768D-4BBD-9415-863CB6D3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410A3-5A25-4FEE-86DF-ED5553F826F1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 obecném významu lze chápat jako nástroj (prostředek) poznávání. Metoda je zpravidla formulována jako souhrn zvláštních pravidel, kterými je nutné se v procesu poznávání řídit, aby byly získány potřebné poznatky. Je to cesta či postup, jak dojít k poznatkům o určité reálné skutečnosti. Metody tvoří základ technologie lidského poznávání.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Každá vědecká disciplína se snaží soustředit a systematicky uspořádat nejen výsledky své činnosti, ale také zkušenosti získané v použitých postupech a využít je k rozvoji své metodologie</a:t>
            </a:r>
          </a:p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Metodiku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 specifickém pojetí lze chápat jako určitý návod k provádění dané činnosti či metodu. Je to specifický „recept“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jak v praxi postupně realizovat metody. Představuje postup řešení určitého problému již opakovaně řešeného.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Metody mohou být doplněny určitou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technikou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provedení (realizace). Technika provedení se obvykle chápe jako převládající vnější způsoby činností, např. může jít o ruční nebo počítačovou techniku zpracování dat apod.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9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empirických metod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zahrnují takové metody, v nichž se odraz jevů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předmětů uskutečňuje prostřednictvím smyslových počitků a vjemů, zdokonalovaných úrovní techniky. Jimi lze zjistit především konkrétní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jedinečné vlastnosti reality, dospět k měření těchto vlastností a jejich četnosti. S jejich využitím lze experimentovat trvalost a proměnlivost vlastností reality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kontrolovaně proměnných podmínkách.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teoretické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jsou založeny na rozumovém odrazu reality. Zkoumanou realitu bezprostředně neodrážejí, ale vysvětlují ji, verifikují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predikují pomocí teoretického myšlení. Jsou vytvářeny hypotézy o struktuře, vnitřní organizaci, zákonitostech vývoje, typech a těsnosti souvislostí apod. Jsou verifikovány vnitřní logikou úvah i vztahem k praxi. </a:t>
            </a:r>
          </a:p>
          <a:p>
            <a:pPr marL="0" marR="0" lvl="0" indent="1803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Vedle toho se lze také setkat s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intuitivními metodami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Intuice bývá charakterizována jako bezprostřední, vnitřní pohled subjektu na určitý objekt, pramení v jeho pocitech, představách apod. Čistě intuitivní postupy přinášejí zpravidla neověřená východiska (jejich rozbor spadá spíše do oblasti psychologie). Na druhé straně intuice může stát – a taky mnohdy stojí – na počátku vědeckého bádání a tvůrčí aktivity (záblesk geniální myšlenky). Právě tato druhá stránka je velmi zajímavá v souvislosti s inovacemi. </a:t>
            </a:r>
          </a:p>
          <a:p>
            <a:pPr indent="180340" algn="just"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8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Při volbě metody nestačí jen vědět, jak metoda pracuje, je nutné respektovat další aspekty. K nim patří: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účel použití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vědět, co a hlavně proč se má řešit,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charakter řešeného problému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zvolená metoda musí odpovídat řešenému problému a situaci, ve které k jeho řešení dochází,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proveditelnost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využitelnost metody při řešení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uplatnění metody musí být rovněž efektivní,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složitost řešeného problému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složité problémy mají obvykle složitou cestu k řešení.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 užitečné upozornit na tzv. negativní metody řízení inovací. Stručně je lze charakterizovat tak, že spolehlivě a systematicky ničí inovační aktivity. Jsou dokonce schopny zahubit celý podnik. Často se používají bezděčně, bez prvotního záměru dělat chyby, škody, likvidovat daný podnik. V těchto metodách se objevují následující doporučení zpravidla s negativními důsledky – viz kupř.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Košturiak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Chaľ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(2008):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Vytvořte dokonalou vizi, poslání a strategii firmy.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Podniky jsou často plné dokonalých vizí, poslání a strategií pečlivě uložených v archivech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počítačích. Mezi napsáním a realizací je hustá mlha.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Řiďte se výlučně heslem „zákazník — náš pán“ a bez diskuze splňte všechny požadavky zákazníků.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Dělat přesně to, co chce zákazník, může být nejrychlejší cesta ke zničení firmy.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Nekompromisně a radikálně snižujte náklady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šetřit, ať to stojí, co to stojí!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Snažte se o to, aby byli všichni pracovníci produktivní a udělali v daném čase co nejvíc činností.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Produktivita neznamená dělat činnosti jen rychle a co nejvíc, důležitější je vybrat správné činnosti a vykonávat je správně.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Neustále inovujte výrobky a podnikové procesy.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Nikdo nepochybuje, že bez inovací výrobků, služeb, ale i podnikatelských procesů dlouhodobě nepřežije žádná firma. Přesto při inovacích není důležité jen to, co a jak se změní na daném výrobku, jak se přeorganizují podnikové procesy, je důležité i správné načasování této změny.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školení by měli chodit hlavně šéfové a majitelé firem, aby podrobněji poznali jednotlivé metody postupy a souvislosti mezi nimi.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Investujte do dokonalého informačního systému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abyste měli co nejvíc informací a reportů z podnikových procesů. Podnik nepotřebuje informační systém, ale informace. Klíčovým problémem v mnoha podnicích je technologie a systém sběru údajů, a ne samotný informační systém.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Začněte organizovat volnočasové tréninky a angažujte psychology </a:t>
            </a:r>
            <a:b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trenéry na zlepšení podnikové komunikace.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Dobrá komunikace je však postavená na důvěře, ne na komunikačních technikách. Vyšší důvěra znamená vyšší rychlost a nižší náklady.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Klíčové manažerské pozice obsazujte zásadně špičkovými manažery z jiných firem.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Vytváření silného tlaku na výkony pracovníků, udržování nejistoty a konkurence není dobrou motivací. Strach a nejistotu je třeba nahradit důvěrou a stabilitou.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Nedůvěřujte lidem a snažte se držet všechno pod osobní kontrolou.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Nedůvěra je velmi drahá — vyžaduje kontrolu, čas a energii. Chyby člověka vyplývají často z nedostatečné motivace, nepozornosti, ale nejčastěji z toho, že jsou nesprávní lidé na nesprávných místech.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Nakupujte nejmodernější a nejkomplexnější výrobní technologie.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co s nevyužitým existujícím potenciálem, kapacitou strojů a lidí?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Veďte manažery k tomu, aby zaměřovali svou pozornost zásadně na výsledky.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Zaměření na výsledky nestačí. Výsledky jsou jen následkem využití nebo nevyužiti potenciálu, který daný proces nebo podnik má. Je třeba se zabývat i rozvojem potenciálu.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Lze říci, že způsobů negativního řízení inovačního procesu je mnoho. Lidská a manažerská „tvořivost“ v tomto směru je velká.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7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/>
            </a:br>
            <a:r>
              <a:rPr lang="cs-CZ" sz="2800">
                <a:solidFill>
                  <a:schemeClr val="tx1"/>
                </a:solidFill>
              </a:rPr>
              <a:t>T10. </a:t>
            </a:r>
            <a:r>
              <a:rPr lang="cs-CZ" sz="2800" dirty="0">
                <a:solidFill>
                  <a:schemeClr val="tx1"/>
                </a:solidFill>
              </a:rPr>
              <a:t>vybrané metody pro řízení inovací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</a:t>
            </a:r>
            <a:r>
              <a:rPr lang="cs-CZ" dirty="0" err="1">
                <a:solidFill>
                  <a:schemeClr val="tx1"/>
                </a:solidFill>
              </a:rPr>
              <a:t>Ph,D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15293-47B4-4EC2-BCC5-6EE7B16A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50449"/>
            <a:ext cx="8064000" cy="5256380"/>
          </a:xfrm>
          <a:ln>
            <a:solidFill>
              <a:schemeClr val="tx1"/>
            </a:solidFill>
          </a:ln>
        </p:spPr>
        <p:txBody>
          <a:bodyPr/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Nedůvěřujte lidem a snažte se držet všechno pod osobní kontrolou.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Nakupujte nejmodernější a nejkomplexnější výrobní technologie.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Veďte manažery k tomu, aby zaměřovali svou pozornost zásadně na výsledky.</a:t>
            </a:r>
            <a:r>
              <a:rPr lang="cs-CZ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Zaměření na výsledky nestačí. Výsledky jsou jen následkem využití nebo nevyužiti potenciálu, který daný proces nebo podnik má. Je třeba se zabývat i rozvojem potenciálu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8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7D750-CB2A-4D49-8C2E-AFCD90A5DD5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7. Pasport inovační metody (struktura)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D8B6C-C8C9-4F82-BFE7-B77835406BE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údaje: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název metody, klíčová slova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stručný popis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Následují údaje o možném uplatnění dané metody z hlediska typu inovací konkrétně: 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předmětný charakter změny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daná metoda vhodná</a:t>
            </a:r>
          </a:p>
          <a:p>
            <a:pPr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řád inovačního problému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metoda vhodná.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Fáze v inovačním procesu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kde obvykle metoda nachází své využití. Fáze v inovačním procesu jsou členěny na: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fázi 1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invencí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(hledání a vytváření nápadů, badatelské přístupy k řešení problémů, průzkum potřeb, trhu apod., podnikatelské síto), fázi 2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inovací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(příprava inovačního programu /inovačního projektu/, aplikovaný výzkum a vývoj, výroba, fázi 3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Šíření inovací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(obchodní využití /zpeněžení/, využití další /transfer inovací/, likvidace /resp. recyklace/).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Podmínky a nároky pro aplikaci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Poznámka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která slouží ke zvýraznění některých aspektů metody.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Odkazy na 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prameny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další informace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případnému podrobnějšímu studiu dané metody.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07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054700DF-E4A5-48C0-A2AF-B936F40F9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VYMEZENÍ ZÁKLADNÍCH POJMŮ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INOVAČNÍCH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KRITÉRIA VOLBY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VŠEOBECNÝ POSTUP HLEDÁNÍ INOVAČNÍHO ŘEŠENÍ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NEGATIVNÍ METODY ŘÍZENÍ INOVACÍ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PASPORT INOVAČNÍ METODY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A6393-68DA-40C1-84B3-41294FA91AF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Vymezení základních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9950E-A57E-48B6-BBF4-672A2C5B680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(prostředek) poznávání. Souhrn zvláštních pravidel, kterými je nutné se v procesu poznávání řídit, aby byly získány potřebné poznatky. Je to cesta či postup, jak dojít k poznatkům o určité reálné skutečnosti. 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</a:rPr>
              <a:t>Metodologie</a:t>
            </a:r>
            <a:r>
              <a:rPr lang="cs-CZ" sz="1800" dirty="0"/>
              <a:t> - nauka o metodách a jejich využívání. Do metodologie spadá studium principů určité činnosti a jazyk (terminologie) dané disciplíny.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Metodika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návod k provádění dané činnosti či metody. Je to specifický „recept“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,</a:t>
            </a:r>
            <a:r>
              <a:rPr lang="cs-CZ" sz="1800" dirty="0">
                <a:effectLst/>
                <a:ea typeface="Calibri" panose="020F0502020204030204" pitchFamily="34" charset="0"/>
              </a:rPr>
              <a:t> jak v praxi postupně realizovat metody. Představuje postup řešení určitého problému již opakovaně řešeného.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ea typeface="Calibri" panose="020F0502020204030204" pitchFamily="34" charset="0"/>
              </a:rPr>
              <a:t>Metody mohou být doplněny určitou </a:t>
            </a: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technikou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provedení (realizace).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a typeface="Calibri" panose="020F0502020204030204" pitchFamily="34" charset="0"/>
              </a:rPr>
              <a:t>I</a:t>
            </a: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novační metoda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pro hledání a realizaci inovačních řešení. 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22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F9865-AADC-4BD0-B9DF-CD0044642AD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Členění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D502F-EF9B-49A4-8690-F5ABF6F9A9A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Empirické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000" dirty="0">
                <a:effectLst/>
                <a:ea typeface="Calibri" panose="020F0502020204030204" pitchFamily="34" charset="0"/>
              </a:rPr>
              <a:t>metody, v nichž se odraz jevů a předmětů uskutečňuje prostřednictvím smyslových vjemů. S jejich využitím lze experimentovat trvalost a proměnlivost vlastností reality v kontrolovaně proměnných podmínkách.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a typeface="Calibri" panose="020F0502020204030204" pitchFamily="34" charset="0"/>
              </a:rPr>
              <a:t>T</a:t>
            </a:r>
            <a:r>
              <a:rPr lang="cs-CZ" sz="20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eoretické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000" dirty="0">
                <a:effectLst/>
                <a:ea typeface="Calibri" panose="020F0502020204030204" pitchFamily="34" charset="0"/>
              </a:rPr>
              <a:t>jsou založeny na rozumovém odrazu reality. Jsou vytvářeny hypotézy o struktuře, vnitřní organizaci, zákonitostech vývoje, typech a těsnosti souvislostí apod. Jsou verifikovány vnitřní logikou úvah i vztahem k praxi.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Intuitivní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i</a:t>
            </a:r>
            <a:r>
              <a:rPr lang="cs-CZ" sz="2000" dirty="0">
                <a:effectLst/>
                <a:ea typeface="Calibri" panose="020F0502020204030204" pitchFamily="34" charset="0"/>
              </a:rPr>
              <a:t>ntuice bývá charakterizována jako bezprostřední, vnitřní pohled subjektu na určitý objekt, pramení v jeho pocitech.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16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E1B1D-E101-490F-A290-41A633E95E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3. Členění inovačních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E9E1C-7F82-4E4F-AC82-C46B921C425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Inovační metody se z hlediska charakteru inovačních činností a hledání inovačního řešení člení do dvou skupin: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Intuitivní metody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- brainstormingu, metodu šesti klobouků, bioniku, myšlenkové mapy apod.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Systematické metody</a:t>
            </a:r>
            <a:r>
              <a:rPr lang="cs-CZ" sz="2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- 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strukturují proces hledání inovačního řešení, např. WOIS, metoda TRIZ, metoda CREAX aj.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34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6153F-77CD-42CB-AF4B-B02C2AAC487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4.Kritéria volby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EE9BF-4E32-4C12-B2B0-A4CEC87E134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Účel použití metody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je třeba vědět, co a hlavně proč se má řešit.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Charakter řešeného problému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zvolená metoda musí odpovídat řešenému problému a situaci, ve které k jeho řešení dochází.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proveditelnost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využitelnost metody při řešení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uplatnění metody musí být rovněž efektivní.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Složitost řešeného problému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složité problémy mají obvykle složitou cestu k řešení.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038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C01-5228-42DE-8315-B6C668B1F7E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b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Všeobecný postup hledání inovačního řešení</a:t>
            </a:r>
            <a:b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E4D9BB-402A-4AB8-BC87-6E01C23AE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367785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Uvedení do problému, definování problému a inovačního projektu.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Měření — trh, zákazníkovy potřeby, procesy, požadavky, parametry.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Analýza příčin problému, analýza omezení a úzkých míst, kritické procesy a funkce, identifikace dilemat – protiřečení (rozporů). 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Hledání řešení, překonání protiřečení, generování nápadů, vyhledávání variací vlastností inovace, hledání analogií a inovační inspirace.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nápadů, testování řešení, pilotní projekty; prototypy, testy na trhu, experimenty.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Plošné rozšíření inovace, absorpce inovace v podniku, podnikatelské plány, investice.</a:t>
            </a:r>
          </a:p>
          <a:p>
            <a:pPr marL="342900" lvl="0" indent="-342900" algn="just">
              <a:spcAft>
                <a:spcPts val="6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inovace na trhu, sledování a vyhodnocování inovace a jejích efektů.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06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DD3F-0C7B-4D1C-BEFF-484407277DB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6. Negativní metody řízení inovací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B9713-753C-4D30-85E8-0824E680B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8"/>
            <a:ext cx="8064000" cy="40812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Negativní metody řízení inovací - spolehlivě a systematicky ničí inovační aktivity.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 těchto metodách se objevují následující doporučení zpravidla s negativními důsledky – viz kupř.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Košturiak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a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Chaľ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(2008):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Vytvořte dokonalou vizi, poslání a strategii firmy.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Řiďte se výlučně heslem „zákazník — náš pán“ a bez diskuze splňte všechny požadavky zákazníků</a:t>
            </a:r>
            <a:endParaRPr lang="cs-CZ" sz="2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Nekompromisně a radikálně snižujte náklady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– je třeba šetřit, ať to stojí, co to stojí!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8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C3CDD-7E31-4208-99ED-BAC70B512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565608"/>
            <a:ext cx="8064000" cy="555238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Snažte se o to, aby byli všichni pracovníci produktivní a udělali v daném čase co nejvíc činností.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Neustále inovujte výrobky a podnikové procesy.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Investujte do dokonalého informačního systému, abyste měli co nejvíc informací a reportů z podnikových procesů.</a:t>
            </a:r>
          </a:p>
          <a:p>
            <a:pPr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Začněte organizovat volnočasové tréninky a angažujte psychology a trenéry na zlepšení podnikové komunikace.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Klíčové manažerské pozice obsazujte zásadně špičkovými manažery z jiných firem. </a:t>
            </a:r>
          </a:p>
        </p:txBody>
      </p:sp>
    </p:spTree>
    <p:extLst>
      <p:ext uri="{BB962C8B-B14F-4D97-AF65-F5344CB8AC3E}">
        <p14:creationId xmlns:p14="http://schemas.microsoft.com/office/powerpoint/2010/main" val="970102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3679</TotalTime>
  <Words>1988</Words>
  <Application>Microsoft Office PowerPoint</Application>
  <PresentationFormat>Předvádění na obrazovce (4:3)</PresentationFormat>
  <Paragraphs>94</Paragraphs>
  <Slides>11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Motiv Office</vt:lpstr>
      <vt:lpstr>Management inovací  T10. vybrané metody pro řízení inovací</vt:lpstr>
      <vt:lpstr>OBSAH</vt:lpstr>
      <vt:lpstr>1. Vymezení základních pojmů</vt:lpstr>
      <vt:lpstr>2. Členění metod</vt:lpstr>
      <vt:lpstr>3. Členění inovačních metod</vt:lpstr>
      <vt:lpstr>4.Kritéria volby metody</vt:lpstr>
      <vt:lpstr> 5. Všeobecný postup hledání inovačního řešení </vt:lpstr>
      <vt:lpstr>6. Negativní metody řízení inovací</vt:lpstr>
      <vt:lpstr>Prezentace aplikace PowerPoint</vt:lpstr>
      <vt:lpstr>Prezentace aplikace PowerPoint</vt:lpstr>
      <vt:lpstr>7. Pasport inovační metody (struktura)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Peterková Jindra</cp:lastModifiedBy>
  <cp:revision>119</cp:revision>
  <cp:lastPrinted>2021-03-11T07:12:39Z</cp:lastPrinted>
  <dcterms:created xsi:type="dcterms:W3CDTF">2017-08-29T14:48:16Z</dcterms:created>
  <dcterms:modified xsi:type="dcterms:W3CDTF">2025-04-22T05:59:22Z</dcterms:modified>
</cp:coreProperties>
</file>