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522" r:id="rId2"/>
    <p:sldId id="535" r:id="rId3"/>
    <p:sldId id="314" r:id="rId4"/>
    <p:sldId id="335" r:id="rId5"/>
    <p:sldId id="336" r:id="rId6"/>
    <p:sldId id="337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34" r:id="rId18"/>
    <p:sldId id="536" r:id="rId19"/>
    <p:sldId id="320" r:id="rId20"/>
    <p:sldId id="350" r:id="rId21"/>
    <p:sldId id="351" r:id="rId22"/>
    <p:sldId id="352" r:id="rId23"/>
    <p:sldId id="353" r:id="rId24"/>
    <p:sldId id="537" r:id="rId25"/>
    <p:sldId id="355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29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22.04.2025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B9CA8-9287-41EE-AEEB-BEB51D63C3F2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C4FD55-3C51-402E-A223-761A18F9E6DB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A85C67-F39F-4049-B8B2-8BAA62729161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384199-44B0-47E1-A9F7-7A1884B6A1F5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3378BA-05B9-4D71-805D-82AE88AB48B3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667FEAE-364B-4BE8-9348-C450AA517947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F1F827-3962-40C6-924A-97D1BD9859FE}" type="slidenum">
              <a:rPr lang="cs-CZ" altLang="cs-CZ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AF9EA5-C459-43B2-87A6-FB48310F3903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F6F09D-62DA-4CD7-9E34-B8101DA55759}" type="slidenum">
              <a:rPr lang="cs-CZ" altLang="cs-CZ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5D77DB-9C69-43EF-A737-99926EAFC1EB}" type="slidenum">
              <a:rPr lang="cs-CZ" altLang="cs-CZ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C11E4E-59A1-48F1-8848-6ABEDF3D97BA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B4D7A1-CF5D-4E1A-9A5E-EF75CA1EF9E3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E643CA-2D85-49BE-9519-EE215E807BA9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3C456-DB6F-4996-9A3C-FC18F678570B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E9BF63-C01D-4617-A1F8-1213F4DBAB7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2220F-194A-4D5A-918A-2F881CC496CD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3ECCE-9C1F-4448-811F-CDE704A750B9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365CCF-A033-4C06-B47B-AB683FDFEAF1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/>
            </a:br>
            <a:r>
              <a:rPr lang="cs-CZ" sz="2800">
                <a:solidFill>
                  <a:schemeClr val="tx1"/>
                </a:solidFill>
              </a:rPr>
              <a:t>T11. </a:t>
            </a:r>
            <a:r>
              <a:rPr lang="cs-CZ" sz="2800" dirty="0">
                <a:solidFill>
                  <a:schemeClr val="tx1"/>
                </a:solidFill>
              </a:rPr>
              <a:t>Efektivní integrace procesů a učení – podmínka úspěchu inovační 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8" y="657944"/>
            <a:ext cx="7290197" cy="5120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Organizace inovací v globálním měřítku je struktura na bázi specializace a struktura na bázi integrace (sítě).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U struktury na bázi specializace firma vytváří globální specializovaná centra (tzv. centre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excellence) pro různé obory, která jsou zodpovědná globálně za vývoj určité technologie nebo produktu nebo procesní schopnosti. Nevýhodou globální specializace je potenciální izolovanost specializovaného centra od globálních potřeb a následného přenosu technologií do jednotlivých dceřiných společností nebo divizí společnosti ve světě.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U struktury na bázi integrace k vývoji technologických projektů přispívají jednotlivé jednotky rozmístěné po celém světě. Výhodou je využití širšího, různorodějšího spektra dovedností a mezinárodní perspektivy. Nevýhodou jsou vysoké náklady na koordinaci, dochází k duplicitním aktivitám a neefektivnímu využití vzácných zdrojů.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V praxi jsou využívána hybridní řešení.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838986"/>
            <a:ext cx="7290197" cy="521302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Hlavní faktory ovlivňující rozhodnutí o umístění výzkumu a vývoje v globálním měřítku: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Dostupnost kriticky důležitých kompetencí pro projekt.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Mezinárodní kredibilita manažera výzkumu/vývoje zodpovědného za daný projekt.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Důležitost a náklady interních transakcí, např. mezi konstrukcí a výrobou.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Náklady na převedení klíčových pracovníků na zvolené místo.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10207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3. </a:t>
            </a:r>
            <a:r>
              <a:rPr lang="cs-CZ" altLang="cs-CZ" sz="2325" b="1" dirty="0">
                <a:solidFill>
                  <a:srgbClr val="C00000"/>
                </a:solidFill>
              </a:rPr>
              <a:t>Přidělování zdrojů na realizaci inovací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61155"/>
            <a:ext cx="7290197" cy="4394339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Charakter podnikových investic do inovačních aktivit: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Jsou nejisté, úspěch nemůže být zaručen.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Zahrnují různá stadia, jež mají různé výstupy, které vyžadují odlišné metody hodnocení.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Mnohé z proměnných v hodnocení nelze zredukovat do nějaké spolehlivé sady údajů, ale závisí na úsudku expertů.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3.1 Nejistota investic do inovací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Manažeři a pracovníci výzkumu a vývoje nedokážou přesně předpovědět vývojové náklady, časové období, trhy a zisky výzkumně vývojových projektů.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Zhruba polovina podnikových výdajů na výzkum a vývoj jde na neúspěšné projekty.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Pracovníci výzkumu a vývoje jsou často záměrně ve svých odhadech nadměrně optimističtí.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  <a:p>
            <a:pPr algn="just" eaLnBrk="1" hangingPunct="1">
              <a:buClrTx/>
              <a:buFontTx/>
              <a:buChar char="-"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490195"/>
            <a:ext cx="7290197" cy="53831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Pravděpodobnost technického úspěchu projektů= 0,80.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/>
              <a:t>Následná pravděpodobnost komerčního úspěchu= 0,20.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/>
              <a:t>Sloučená pravděpodobnost pro všechna stadia: 0,8 x 0,2 = 0,16.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3.2 Jak ohodnotit získávání poznatků – učení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>
                <a:solidFill>
                  <a:srgbClr val="C00000"/>
                </a:solidFill>
              </a:rPr>
              <a:t>Inovační aktivity přinášejí podniku dva typy potenciálních přínosů: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000" dirty="0"/>
              <a:t>Zisky navíc ze zvýšených prodejů nebo vyšších cen díky dokonalejšímu produktu nebo z nižších nákladů nebo zvýšených prodejů díky zdokonaleným výrobním procesům. (hodnota přínosů se zjistí porovnání nákladů a přínosů na jejich dosažení)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000" dirty="0"/>
              <a:t>Akumulované specifické znalosti firmy (know-how, nehmotná aktiva), které mohou být užitečné pro vývoj budoucích inovací. (nelze použít konvenční metody)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  <a:p>
            <a:pPr algn="just" eaLnBrk="1" hangingPunct="1">
              <a:buClrTx/>
              <a:buFontTx/>
              <a:buChar char="-"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499622"/>
            <a:ext cx="7290197" cy="97096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dirty="0"/>
              <a:t>Jak manažeři přidělují zdroje na technologické aktivity v praxi:</a:t>
            </a:r>
            <a:br>
              <a:rPr lang="cs-CZ" altLang="cs-CZ" sz="2800" dirty="0"/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640264"/>
            <a:ext cx="7290197" cy="435518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Podporují </a:t>
            </a:r>
            <a:r>
              <a:rPr lang="cs-CZ" altLang="cs-CZ" sz="2000" dirty="0" err="1"/>
              <a:t>inkrementalismus</a:t>
            </a:r>
            <a:r>
              <a:rPr lang="cs-CZ" altLang="cs-CZ" sz="2000" dirty="0"/>
              <a:t> – tzn. pravidelnou postupnou modifikaci cílů a zdrojů v reakci na dosažený vývoj a nové skutečnosti.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Jsou používány modely na bázi jednoduchých pravidel, aby bylo možné snadno chápat důsledky změn.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Jsou stanoveny kritéria pro zastavení projektu nebo programu.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Využívají analýzu citlivosti pro zjištění, zda budou výsledky projektu dostatečně odolné vzhledem k širšímu spektru předpokladů.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Snaží se minimalizovat klíčové nejistoty (technické nebo tržní) než dojde k nenávratnému závazku a nákladné komercionalizaci produktu.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Různé typy výzkumu a vývoje je nutno hodnotit podle různých kritérií.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301658"/>
            <a:ext cx="7290197" cy="92382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b="1" dirty="0">
                <a:solidFill>
                  <a:srgbClr val="C00000"/>
                </a:solidFill>
              </a:rPr>
              <a:t>3.3 Jak organizovat přidělování zdrojů na inovační aktivity</a:t>
            </a: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319753"/>
            <a:ext cx="7290197" cy="45641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1800" dirty="0"/>
              <a:t>Existují tři kategorie výzkumu a vývoje, které musí velké firmy financovat. Každá z těchto kategorií má odlišné cíle a kritéria hodnocení viz tab. 3.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Budování znalostní báze </a:t>
            </a:r>
            <a:r>
              <a:rPr lang="cs-CZ" altLang="cs-CZ" sz="1800" dirty="0"/>
              <a:t>– prvotní a nenákladný výzkum, jehož cílem je udržovat a rozšiřovat expertizu v oborech, které by mohly vést k budoucím příležitostem nebo hrozbám. Zahrnuje se mezi režijní náklady.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Vytváření strategické pozice </a:t>
            </a:r>
            <a:r>
              <a:rPr lang="cs-CZ" altLang="cs-CZ" sz="1800" dirty="0"/>
              <a:t>– aktivity stojící mezi budováním znalostí a konkrétními obchodními investicemi podniku. Zahrnují aplikovaný výzkum a vývoj a demonstraci proveditelnosti, jejich účelem je odstranit technické neurčitosti a vybudovat vnitřní kompetence. 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Obchodní investice </a:t>
            </a:r>
            <a:r>
              <a:rPr lang="cs-CZ" altLang="cs-CZ" sz="1800" dirty="0"/>
              <a:t>– zahrnují vývoj, výrobu a marketing nových, resp. Vylepšených produktů, procesů nebo služeb. Jedná se o poměrně velké investice, které se hodnotí pomocí konvenčních finančních metod, jako je třeba kalkulace současné čisté hodnoty investice.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8F1C549-046D-40B6-8F5A-1C13FB882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534229"/>
              </p:ext>
            </p:extLst>
          </p:nvPr>
        </p:nvGraphicFramePr>
        <p:xfrm>
          <a:off x="152400" y="1508289"/>
          <a:ext cx="8737077" cy="3784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629">
                  <a:extLst>
                    <a:ext uri="{9D8B030D-6E8A-4147-A177-3AD203B41FA5}">
                      <a16:colId xmlns:a16="http://schemas.microsoft.com/office/drawing/2014/main" val="277635766"/>
                    </a:ext>
                  </a:extLst>
                </a:gridCol>
                <a:gridCol w="1144459">
                  <a:extLst>
                    <a:ext uri="{9D8B030D-6E8A-4147-A177-3AD203B41FA5}">
                      <a16:colId xmlns:a16="http://schemas.microsoft.com/office/drawing/2014/main" val="2504041328"/>
                    </a:ext>
                  </a:extLst>
                </a:gridCol>
                <a:gridCol w="940785">
                  <a:extLst>
                    <a:ext uri="{9D8B030D-6E8A-4147-A177-3AD203B41FA5}">
                      <a16:colId xmlns:a16="http://schemas.microsoft.com/office/drawing/2014/main" val="2344722518"/>
                    </a:ext>
                  </a:extLst>
                </a:gridCol>
                <a:gridCol w="929463">
                  <a:extLst>
                    <a:ext uri="{9D8B030D-6E8A-4147-A177-3AD203B41FA5}">
                      <a16:colId xmlns:a16="http://schemas.microsoft.com/office/drawing/2014/main" val="2228961953"/>
                    </a:ext>
                  </a:extLst>
                </a:gridCol>
                <a:gridCol w="884549">
                  <a:extLst>
                    <a:ext uri="{9D8B030D-6E8A-4147-A177-3AD203B41FA5}">
                      <a16:colId xmlns:a16="http://schemas.microsoft.com/office/drawing/2014/main" val="2766341011"/>
                    </a:ext>
                  </a:extLst>
                </a:gridCol>
                <a:gridCol w="1221688">
                  <a:extLst>
                    <a:ext uri="{9D8B030D-6E8A-4147-A177-3AD203B41FA5}">
                      <a16:colId xmlns:a16="http://schemas.microsoft.com/office/drawing/2014/main" val="871234204"/>
                    </a:ext>
                  </a:extLst>
                </a:gridCol>
                <a:gridCol w="832221">
                  <a:extLst>
                    <a:ext uri="{9D8B030D-6E8A-4147-A177-3AD203B41FA5}">
                      <a16:colId xmlns:a16="http://schemas.microsoft.com/office/drawing/2014/main" val="1509321122"/>
                    </a:ext>
                  </a:extLst>
                </a:gridCol>
                <a:gridCol w="945238">
                  <a:extLst>
                    <a:ext uri="{9D8B030D-6E8A-4147-A177-3AD203B41FA5}">
                      <a16:colId xmlns:a16="http://schemas.microsoft.com/office/drawing/2014/main" val="2068978947"/>
                    </a:ext>
                  </a:extLst>
                </a:gridCol>
                <a:gridCol w="900045">
                  <a:extLst>
                    <a:ext uri="{9D8B030D-6E8A-4147-A177-3AD203B41FA5}">
                      <a16:colId xmlns:a16="http://schemas.microsoft.com/office/drawing/2014/main" val="4267709930"/>
                    </a:ext>
                  </a:extLst>
                </a:gridCol>
              </a:tblGrid>
              <a:tr h="806436">
                <a:tc>
                  <a:txBody>
                    <a:bodyPr/>
                    <a:lstStyle/>
                    <a:p>
                      <a:r>
                        <a:rPr lang="cs-CZ" sz="1100" dirty="0"/>
                        <a:t>Cíl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Technická aktivita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Hodnotící kritérium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Rozhodovací jednotka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Tržní analýza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Charakter rizik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Vyšší nestabilita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Delší časový horizont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Charakter vnějších aliancí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95685"/>
                  </a:ext>
                </a:extLst>
              </a:tr>
              <a:tr h="806436">
                <a:tc>
                  <a:txBody>
                    <a:bodyPr/>
                    <a:lstStyle/>
                    <a:p>
                      <a:r>
                        <a:rPr lang="cs-CZ" sz="1100" dirty="0"/>
                        <a:t>Budování znalostní báze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Základní výzkum, monitorování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Přidělení režijní nákladů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Úsek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žádná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Malá=náklady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Odráží široký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Zvyšuje zkoumaný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Výzkumné granty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99576"/>
                  </a:ext>
                </a:extLst>
              </a:tr>
              <a:tr h="1178636">
                <a:tc>
                  <a:txBody>
                    <a:bodyPr/>
                    <a:lstStyle/>
                    <a:p>
                      <a:r>
                        <a:rPr lang="cs-CZ" sz="1100" dirty="0"/>
                        <a:t>Vytvoření strategické pozice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Zaměřený tematický výzkum, testovací vývoj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Hodnocení voleb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Nejvyšší vedení, Úsek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Široká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Malá=náklady výzkumu a vývoje</a:t>
                      </a:r>
                    </a:p>
                    <a:p>
                      <a:endParaRPr lang="cs-CZ" sz="1100" dirty="0"/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Odráží široký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Zvyšuje zkoumaný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Smlouvy o výzkumu a vývoji, Rovnost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670252"/>
                  </a:ext>
                </a:extLst>
              </a:tr>
              <a:tr h="992535">
                <a:tc>
                  <a:txBody>
                    <a:bodyPr/>
                    <a:lstStyle/>
                    <a:p>
                      <a:r>
                        <a:rPr lang="cs-CZ" sz="1100" dirty="0"/>
                        <a:t>Obchodní investice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Vývoj a výrobní inženýring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Analýza NPV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Divize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Specifická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Velká=celkové náklady realizace investice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Nejistota snižuje NPV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Snižuje současnou hodnotu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Společné podniky, Většinová kontrola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187650"/>
                  </a:ext>
                </a:extLst>
              </a:tr>
            </a:tbl>
          </a:graphicData>
        </a:graphic>
      </p:graphicFrame>
      <p:sp>
        <p:nvSpPr>
          <p:cNvPr id="49206" name="TextovéPole 2"/>
          <p:cNvSpPr txBox="1">
            <a:spLocks noChangeArrowheads="1"/>
          </p:cNvSpPr>
          <p:nvPr/>
        </p:nvSpPr>
        <p:spPr bwMode="auto">
          <a:xfrm>
            <a:off x="152400" y="865045"/>
            <a:ext cx="634126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 dirty="0"/>
              <a:t>Tab. 3 Kritéria a procesy pro hodnocení různých typů výzkumu a vývoje </a:t>
            </a:r>
          </a:p>
        </p:txBody>
      </p:sp>
      <p:sp>
        <p:nvSpPr>
          <p:cNvPr id="49207" name="TextovéPole 3"/>
          <p:cNvSpPr txBox="1">
            <a:spLocks noChangeArrowheads="1"/>
          </p:cNvSpPr>
          <p:nvPr/>
        </p:nvSpPr>
        <p:spPr bwMode="auto">
          <a:xfrm>
            <a:off x="152400" y="5469731"/>
            <a:ext cx="26300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Tidd, Bessant a Pavitt (2007)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07928" y="386499"/>
            <a:ext cx="7553195" cy="5627802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Další přístup (</a:t>
            </a:r>
            <a:r>
              <a:rPr lang="cs-CZ" sz="3600" dirty="0" err="1"/>
              <a:t>Wolcottom</a:t>
            </a:r>
            <a:r>
              <a:rPr lang="cs-CZ" sz="3600" dirty="0"/>
              <a:t>, R. a </a:t>
            </a:r>
            <a:r>
              <a:rPr lang="cs-CZ" sz="3600" dirty="0" err="1"/>
              <a:t>Lippitzom</a:t>
            </a:r>
            <a:r>
              <a:rPr lang="cs-CZ" sz="3600" dirty="0"/>
              <a:t>, </a:t>
            </a:r>
            <a:r>
              <a:rPr lang="cs-CZ" sz="3600"/>
              <a:t>M.) </a:t>
            </a:r>
            <a:r>
              <a:rPr lang="cs-CZ" sz="3600" dirty="0"/>
              <a:t>identifikovali dvě dimenze v přístupu organizace k  vnitropodnikovému inovačnímu podnikání a to dimenzi organizační zodpovědnosti a dimenzi zdrojové </a:t>
            </a:r>
            <a:r>
              <a:rPr lang="cs-CZ" sz="3600" dirty="0" err="1"/>
              <a:t>pravomoce</a:t>
            </a:r>
            <a:r>
              <a:rPr lang="cs-CZ" sz="36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Na základě těchto dimenzí sestrojili matici čtyř hlavních modelů inovačního podnikání uvnitř podniku. Rozlišují:  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příležitostný</a:t>
            </a:r>
            <a:r>
              <a:rPr lang="cs-CZ" sz="3800" dirty="0">
                <a:solidFill>
                  <a:schemeClr val="accent6"/>
                </a:solidFill>
              </a:rPr>
              <a:t>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Opportinist</a:t>
            </a:r>
            <a:r>
              <a:rPr lang="cs-CZ" sz="3800" dirty="0"/>
              <a:t>): neexistuje záměrné soustředění na inovační činnost a rovněž finanční prostředky nejsou systematické, ale jsou přidělovány až po posouzení vhodnosti inovačního projektu.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umožňující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Enabler</a:t>
            </a:r>
            <a:r>
              <a:rPr lang="cs-CZ" sz="3800" dirty="0"/>
              <a:t>): realizování inovačních projektů je rozptýlené, jsou podporovány pouze vybrané projekty a ty jsou systematicky finančně podporovány.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prosazující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Advocat</a:t>
            </a:r>
            <a:r>
              <a:rPr lang="cs-CZ" sz="3800" dirty="0"/>
              <a:t>): podnik výrazně šíří firemní podnikání, ale finanční prostředky poskytuje až po zhodnocení projektu. 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producentský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Prodecer</a:t>
            </a:r>
            <a:r>
              <a:rPr lang="cs-CZ" sz="3800" dirty="0"/>
              <a:t>): existuje podpora zřízeného řešitelského týmu za celý podnik a jeho systematická finanční podpora.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cs-CZ" sz="1500" dirty="0"/>
              <a:t>   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cs-CZ" sz="1500" dirty="0"/>
              <a:t>      </a:t>
            </a:r>
          </a:p>
          <a:p>
            <a:pPr>
              <a:defRPr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4668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1050" dirty="0"/>
              <a:t>Čtyři modely vnitropodnikového podnikání</a:t>
            </a:r>
          </a:p>
        </p:txBody>
      </p:sp>
      <p:sp>
        <p:nvSpPr>
          <p:cNvPr id="49156" name="TextovéPole 3"/>
          <p:cNvSpPr txBox="1">
            <a:spLocks noChangeArrowheads="1"/>
          </p:cNvSpPr>
          <p:nvPr/>
        </p:nvSpPr>
        <p:spPr bwMode="auto">
          <a:xfrm>
            <a:off x="1494236" y="5697141"/>
            <a:ext cx="5292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4471A6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2C1D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900">
                <a:latin typeface="Arial" panose="020B0604020202020204" pitchFamily="34" charset="0"/>
              </a:rPr>
              <a:t>Zdroj: Hučka, M.; Kislingerová, E.; Malý, M. a kol. Vývojové tendence velkých podniků. Podniky v 21. století. 1. vydání. Praha: C. H. Beck, 2011.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6E54536-3F41-47DA-A8DF-41F1FEB75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266700"/>
            <a:ext cx="85153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65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495313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4. Inovační (</a:t>
            </a:r>
            <a:r>
              <a:rPr lang="cs-CZ" altLang="cs-CZ" sz="2700" b="1" dirty="0" err="1">
                <a:solidFill>
                  <a:srgbClr val="C00000"/>
                </a:solidFill>
              </a:rPr>
              <a:t>VaV</a:t>
            </a:r>
            <a:r>
              <a:rPr lang="cs-CZ" altLang="cs-CZ" sz="2700" b="1" dirty="0">
                <a:solidFill>
                  <a:srgbClr val="C00000"/>
                </a:solidFill>
              </a:rPr>
              <a:t>) a podniková strategie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4DACB70-4131-413A-943A-0873E8C3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06631"/>
            <a:ext cx="7290197" cy="46488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4.1 Vztah </a:t>
            </a:r>
            <a:r>
              <a:rPr lang="cs-CZ" altLang="cs-CZ" sz="2400" b="1" dirty="0" err="1">
                <a:solidFill>
                  <a:srgbClr val="C00000"/>
                </a:solidFill>
              </a:rPr>
              <a:t>Vav</a:t>
            </a:r>
            <a:r>
              <a:rPr lang="cs-CZ" altLang="cs-CZ" sz="2400" b="1" dirty="0">
                <a:solidFill>
                  <a:srgbClr val="C00000"/>
                </a:solidFill>
              </a:rPr>
              <a:t> k podnikové strategii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Vnášet do rozhodování společnosti technické aspekty a poskytovat okno do vnějšího světa technologie.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Zajišťovat potřebnou úroveň technologie nutné pro udržování nebo obnovování existujícího podnikání společnosti.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Poskytovat technické vstupy do hodnocení nových obchodních příležitostí.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Určovat celkovou technickou strategii konzistentní s podnikovými požadavky.</a:t>
            </a:r>
          </a:p>
          <a:p>
            <a:pPr marL="0" indent="0">
              <a:buClrTx/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664698"/>
            <a:ext cx="7290197" cy="41326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1. Umístění aktivit výzkumu a vývoje – centrální versus distribuované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2. Umístění výzkumu a vývoje – globální versus lokální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3. Přidělování zdrojů na inovace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4. inovační a podniková strategie</a:t>
            </a: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sz="1800" b="1" i="1" dirty="0">
              <a:solidFill>
                <a:srgbClr val="008080"/>
              </a:solidFill>
            </a:endParaRP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b="1" dirty="0">
              <a:solidFill>
                <a:srgbClr val="008080"/>
              </a:solidFill>
            </a:endParaRP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329939"/>
            <a:ext cx="7290197" cy="9573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b="1" dirty="0">
                <a:solidFill>
                  <a:srgbClr val="C00000"/>
                </a:solidFill>
              </a:rPr>
              <a:t>4.2 Kompatibilita mezi podnikovou strategii a povahou technologických příležitostí</a:t>
            </a:r>
            <a:br>
              <a:rPr lang="cs-CZ" altLang="cs-CZ" sz="28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4DACB70-4131-413A-943A-0873E8C3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61155"/>
            <a:ext cx="7290197" cy="446934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1800" dirty="0"/>
              <a:t>Existují tři podnikové strategické styly, pro které je charakteristická různá rovnováha mezi podnikatelskou a administrativní funkcí. Každý z těchto tří strategických stylů je vhodný pro jiný typ technologie a trhu: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Strategie finanční kontroly </a:t>
            </a:r>
            <a:r>
              <a:rPr lang="cs-CZ" altLang="cs-CZ" sz="1800" dirty="0">
                <a:solidFill>
                  <a:srgbClr val="008080"/>
                </a:solidFill>
              </a:rPr>
              <a:t>– </a:t>
            </a:r>
            <a:r>
              <a:rPr lang="cs-CZ" altLang="cs-CZ" sz="1800" dirty="0"/>
              <a:t>vhodný pro velké konglomeráty v odvětvích, která nejsou náročná na technologie. Promítá se do silné administrativní monitorovací funkce podnikového ředitelství a kladou důraz na vysokou finanční návratnost v krátkých časových horizontech. Soustřeďují se na inkrementální zlepšování s nízkými riziky v rámci zavedeného podnikání.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Strategie strategického plánování </a:t>
            </a:r>
            <a:r>
              <a:rPr lang="cs-CZ" altLang="cs-CZ" sz="1800" dirty="0">
                <a:solidFill>
                  <a:srgbClr val="008080"/>
                </a:solidFill>
              </a:rPr>
              <a:t>– </a:t>
            </a:r>
            <a:r>
              <a:rPr lang="cs-CZ" altLang="cs-CZ" sz="1800" dirty="0"/>
              <a:t>vhodný pro </a:t>
            </a:r>
            <a:r>
              <a:rPr lang="cs-CZ" altLang="cs-CZ" sz="1800" dirty="0" err="1"/>
              <a:t>hi-tech</a:t>
            </a:r>
            <a:r>
              <a:rPr lang="cs-CZ" altLang="cs-CZ" sz="1800" dirty="0"/>
              <a:t> a jiná specializovaná odvětví, kde je experimentátorství velmi nákladné a kde existují jasné definované zákaznické trhy. Promítá se do silného centrálního podnikatelského zaměření, přičemž podnikové ředitelství podporuje investice do budování znalostí a strategických pozic.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767953" y="1018095"/>
            <a:ext cx="7290197" cy="465880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just">
              <a:buClrTx/>
              <a:buFont typeface="Tw Cen MT Condensed" pitchFamily="34" charset="-18"/>
              <a:buAutoNum type="arabicPeriod" startAt="3"/>
            </a:pPr>
            <a:r>
              <a:rPr lang="cs-CZ" altLang="cs-CZ" sz="2400" b="1" dirty="0">
                <a:solidFill>
                  <a:srgbClr val="C00000"/>
                </a:solidFill>
              </a:rPr>
              <a:t>Strategie strategické kontroly </a:t>
            </a:r>
            <a:r>
              <a:rPr lang="cs-CZ" altLang="cs-CZ" sz="2400" dirty="0">
                <a:solidFill>
                  <a:srgbClr val="008080"/>
                </a:solidFill>
              </a:rPr>
              <a:t>– </a:t>
            </a:r>
            <a:r>
              <a:rPr lang="cs-CZ" altLang="cs-CZ" sz="2400" dirty="0"/>
              <a:t>je vhodný pro hitech podniky s technologiemi, které překračují rámec jednoho oboru, kde existují variabilní trhy, relativně nízké náklady na experimentování. Dávají podnikatelským technologickým investicím vysokou prioritu, ale přenášejí formulaci a realizaci strategií ve větší míře na divize a obchodní jednotky podniku. Strategické ředitelství uznává a potvrzuje úspěšné podnikatelské záměry vzešlé z divizí.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627288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325" b="1" dirty="0">
                <a:solidFill>
                  <a:srgbClr val="C00000"/>
                </a:solidFill>
              </a:rPr>
              <a:t>5. Organizační procesy v malých firmách</a:t>
            </a:r>
            <a:br>
              <a:rPr lang="cs-CZ" altLang="cs-CZ" sz="2325" b="1" dirty="0">
                <a:solidFill>
                  <a:schemeClr val="bg1"/>
                </a:solidFill>
              </a:rPr>
            </a:br>
            <a:endParaRPr lang="cs-CZ" sz="2325" b="1" dirty="0">
              <a:solidFill>
                <a:schemeClr val="bg1"/>
              </a:solidFill>
            </a:endParaRP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767953" y="1498862"/>
            <a:ext cx="7290197" cy="463798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 malých firmách mají systematické organizační procesy zaměřené na integraci technického úseku firmy s výrobou, marketingem, strategií a přidělováním zdrojů menší význam než ve velkých podnicích.</a:t>
            </a:r>
          </a:p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Většinou jsou tyto úseky méně specializované a existuje menší pravděpodobnost jejich fyzického a organizačního oddělení.</a:t>
            </a:r>
          </a:p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 malých firmách hraje ústřední roli kvalifikace managementu a vlastníka – jejich vzdělání, zkušenosti, zodpovědnosti a externí vazby. Schopnost vyvinout a komerčně využití specifickou firemní technologickou výhodu určuje její technické a organizační dovednosti.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0675DB-454C-4BFB-8E62-65D5EB87879B}"/>
              </a:ext>
            </a:extLst>
          </p:cNvPr>
          <p:cNvGraphicFramePr>
            <a:graphicFrameLocks noGrp="1"/>
          </p:cNvGraphicFramePr>
          <p:nvPr/>
        </p:nvGraphicFramePr>
        <p:xfrm>
          <a:off x="903685" y="1359694"/>
          <a:ext cx="6096000" cy="397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638218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43706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37088369"/>
                    </a:ext>
                  </a:extLst>
                </a:gridCol>
              </a:tblGrid>
              <a:tr h="278147">
                <a:tc>
                  <a:txBody>
                    <a:bodyPr/>
                    <a:lstStyle/>
                    <a:p>
                      <a:r>
                        <a:rPr lang="cs-CZ" sz="1400" dirty="0"/>
                        <a:t>Strategické úkoly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Velké firmy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Malé firmy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34404"/>
                  </a:ext>
                </a:extLst>
              </a:tr>
              <a:tr h="891596">
                <a:tc>
                  <a:txBody>
                    <a:bodyPr/>
                    <a:lstStyle/>
                    <a:p>
                      <a:r>
                        <a:rPr lang="cs-CZ" sz="1400" dirty="0"/>
                        <a:t>Integrace technologie s výrobou a marketingem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Organizační design</a:t>
                      </a:r>
                    </a:p>
                    <a:p>
                      <a:r>
                        <a:rPr lang="cs-CZ" sz="1400" dirty="0"/>
                        <a:t>Organizační procesy</a:t>
                      </a:r>
                    </a:p>
                    <a:p>
                      <a:r>
                        <a:rPr lang="cs-CZ" sz="1400" dirty="0"/>
                        <a:t>pro přenos znalostí mezi úseky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Zodpovědnost managementu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98623"/>
                  </a:ext>
                </a:extLst>
              </a:tr>
              <a:tr h="1303100">
                <a:tc>
                  <a:txBody>
                    <a:bodyPr/>
                    <a:lstStyle/>
                    <a:p>
                      <a:r>
                        <a:rPr lang="cs-CZ" sz="1400" dirty="0"/>
                        <a:t>Monitorování a asimilování nových technických znalostí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Vlastní výzkum a vývoj a externí sítě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Oborové a technické publikace</a:t>
                      </a:r>
                    </a:p>
                    <a:p>
                      <a:r>
                        <a:rPr lang="cs-CZ" sz="1400" dirty="0"/>
                        <a:t>Školení a poradenské služby</a:t>
                      </a:r>
                    </a:p>
                    <a:p>
                      <a:r>
                        <a:rPr lang="cs-CZ" sz="1400" dirty="0"/>
                        <a:t>Konzultanti</a:t>
                      </a:r>
                    </a:p>
                    <a:p>
                      <a:r>
                        <a:rPr lang="cs-CZ" sz="1400" dirty="0"/>
                        <a:t>Dodavatelé a zákazníci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67381"/>
                  </a:ext>
                </a:extLst>
              </a:tr>
              <a:tr h="685843">
                <a:tc>
                  <a:txBody>
                    <a:bodyPr/>
                    <a:lstStyle/>
                    <a:p>
                      <a:r>
                        <a:rPr lang="cs-CZ" sz="1400" dirty="0"/>
                        <a:t>Posuzování znalostních přínosů investic do technologií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Hodnocení založená na formálních kritériích a procesech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Hodnocení vycházející z kvalifikace a zkušeností managementu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11510"/>
                  </a:ext>
                </a:extLst>
              </a:tr>
              <a:tr h="685843">
                <a:tc>
                  <a:txBody>
                    <a:bodyPr/>
                    <a:lstStyle/>
                    <a:p>
                      <a:r>
                        <a:rPr lang="cs-CZ" sz="1400" dirty="0"/>
                        <a:t>Soulad strategického stylu s technologickými příležitostmi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Systematický organizační design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Kvalifikace manažerů a pracovníků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46926"/>
                  </a:ext>
                </a:extLst>
              </a:tr>
            </a:tbl>
          </a:graphicData>
        </a:graphic>
      </p:graphicFrame>
      <p:sp>
        <p:nvSpPr>
          <p:cNvPr id="58396" name="TextovéPole 2"/>
          <p:cNvSpPr txBox="1">
            <a:spLocks noChangeArrowheads="1"/>
          </p:cNvSpPr>
          <p:nvPr/>
        </p:nvSpPr>
        <p:spPr bwMode="auto">
          <a:xfrm>
            <a:off x="977504" y="1082278"/>
            <a:ext cx="637817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Tab. 4 Jak se realizují úkoly inovační strategie ve velkých versus malých firmách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B226D-4AAE-467B-AA30-A409208F459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D630F-00AE-4CCE-A386-7BB382A63D2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Neexistuje univerzální recept na umístění úseku </a:t>
            </a:r>
            <a:r>
              <a:rPr lang="cs-CZ" sz="2400" dirty="0" err="1"/>
              <a:t>VaV</a:t>
            </a:r>
            <a:r>
              <a:rPr lang="cs-CZ" sz="2400" dirty="0"/>
              <a:t> v podniku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C00000"/>
                </a:solidFill>
              </a:rPr>
              <a:t>Hlavní úkoly vedení podniku: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sladění rychlého vývoje produktů a rychlé finanční návratnosti s dlouhodobým zkoumáním technologických příležitost,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sladění efektivní realizace nových produktů s přizpůsobením kompetencí v jiných zemích.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velký význam mají procesy přidělování zdrojů.</a:t>
            </a:r>
          </a:p>
        </p:txBody>
      </p:sp>
    </p:spTree>
    <p:extLst>
      <p:ext uri="{BB962C8B-B14F-4D97-AF65-F5344CB8AC3E}">
        <p14:creationId xmlns:p14="http://schemas.microsoft.com/office/powerpoint/2010/main" val="4171279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TIDD, J., BESSANT, J., PAVITT, K. (2007). Řízení inovací. Zavádění technologických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r>
              <a:rPr lang="cs-CZ" altLang="cs-CZ" sz="1800" b="1" dirty="0">
                <a:solidFill>
                  <a:srgbClr val="008080"/>
                </a:solidFill>
              </a:rPr>
              <a:t>(Doporučeno ke studiu: str. 199 – 226)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49836"/>
            <a:ext cx="7290197" cy="68733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Umístění aktivit výzkumu a vývoje – centrální versus distribuované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545996"/>
            <a:ext cx="7290197" cy="456216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Jedním z hlavních úkolů inovační strategie je vybudovat podnik, který je schopen reagovat na změny, tj. je schopen se neustále učit.</a:t>
            </a: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Hlavní význam pro schopnost učit se v rámci podniku má úsek výzkumu a vývoje a související technické úseky.</a:t>
            </a:r>
          </a:p>
          <a:p>
            <a:pPr marL="0" indent="0" algn="just">
              <a:buClrTx/>
              <a:buNone/>
              <a:defRPr/>
            </a:pPr>
            <a:r>
              <a:rPr lang="cs-CZ" sz="1800" dirty="0"/>
              <a:t> Činnosti </a:t>
            </a:r>
            <a:r>
              <a:rPr lang="cs-CZ" sz="1800" dirty="0" err="1"/>
              <a:t>VaV</a:t>
            </a:r>
            <a:r>
              <a:rPr lang="cs-CZ" sz="1800" dirty="0"/>
              <a:t> důležité pro určité úrovně podniku: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dirty="0">
                <a:solidFill>
                  <a:srgbClr val="C00000"/>
                </a:solidFill>
              </a:rPr>
              <a:t>Podniková úroveň </a:t>
            </a:r>
            <a:r>
              <a:rPr lang="cs-CZ" altLang="cs-CZ" dirty="0"/>
              <a:t>– časový horizont je delší, zpětná vazba učící smyčky pomalá, interní vazby slabé, vazby na externí zdroje znalostí silné a projekty relativně levné.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dirty="0">
                <a:solidFill>
                  <a:srgbClr val="C00000"/>
                </a:solidFill>
              </a:rPr>
              <a:t>Úroveň obchodních jednotek </a:t>
            </a:r>
            <a:r>
              <a:rPr lang="cs-CZ" altLang="cs-CZ" dirty="0"/>
              <a:t>– časový horizont je kratší, zpětná vazba učící křivky rychlá, interní vazby silné, projekty nákladné.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Uvedení výzkumných aktivit do rovnováhy vyžaduje následující rozhodnutí: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Realizovat výzkum a vývoj v operačních divizích nebo v podnikových laboratořích.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Realizovat výzkum a vývoj v domovské zemi, nebo v jiných zemích.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313ACB2-1AE3-499B-AA7A-5AF878610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74706"/>
              </p:ext>
            </p:extLst>
          </p:nvPr>
        </p:nvGraphicFramePr>
        <p:xfrm>
          <a:off x="1543050" y="1348033"/>
          <a:ext cx="6356612" cy="406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871">
                  <a:extLst>
                    <a:ext uri="{9D8B030D-6E8A-4147-A177-3AD203B41FA5}">
                      <a16:colId xmlns:a16="http://schemas.microsoft.com/office/drawing/2014/main" val="2579182743"/>
                    </a:ext>
                  </a:extLst>
                </a:gridCol>
                <a:gridCol w="1288012">
                  <a:extLst>
                    <a:ext uri="{9D8B030D-6E8A-4147-A177-3AD203B41FA5}">
                      <a16:colId xmlns:a16="http://schemas.microsoft.com/office/drawing/2014/main" val="212128642"/>
                    </a:ext>
                  </a:extLst>
                </a:gridCol>
                <a:gridCol w="2949729">
                  <a:extLst>
                    <a:ext uri="{9D8B030D-6E8A-4147-A177-3AD203B41FA5}">
                      <a16:colId xmlns:a16="http://schemas.microsoft.com/office/drawing/2014/main" val="926000839"/>
                    </a:ext>
                  </a:extLst>
                </a:gridCol>
              </a:tblGrid>
              <a:tr h="758647">
                <a:tc>
                  <a:txBody>
                    <a:bodyPr/>
                    <a:lstStyle/>
                    <a:p>
                      <a:r>
                        <a:rPr lang="cs-CZ" sz="1100" dirty="0"/>
                        <a:t>Úroveň zájmu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Časový horizont (roky)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Zaměření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711449"/>
                  </a:ext>
                </a:extLst>
              </a:tr>
              <a:tr h="1562204">
                <a:tc>
                  <a:txBody>
                    <a:bodyPr/>
                    <a:lstStyle/>
                    <a:p>
                      <a:r>
                        <a:rPr lang="cs-CZ" sz="1100" dirty="0"/>
                        <a:t>Celopodnikový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10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Monitorování významných vědeckých a technických událostí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Budování znalostí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Tvorba nových možností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Umístění technologie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Rozvoj technických a lidských zdrojů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02933"/>
                  </a:ext>
                </a:extLst>
              </a:tr>
              <a:tr h="531054">
                <a:tc>
                  <a:txBody>
                    <a:bodyPr/>
                    <a:lstStyle/>
                    <a:p>
                      <a:r>
                        <a:rPr lang="cs-CZ" sz="1100" dirty="0"/>
                        <a:t>Skupiny/divize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5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Využití synergie mezi obchodními jednotkami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29305"/>
                  </a:ext>
                </a:extLst>
              </a:tr>
              <a:tr h="1213835">
                <a:tc>
                  <a:txBody>
                    <a:bodyPr/>
                    <a:lstStyle/>
                    <a:p>
                      <a:r>
                        <a:rPr lang="cs-CZ" sz="1100" dirty="0"/>
                        <a:t>Obchodní jednotky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2-3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Realizace obchodních cílů v produktech: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Náklady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Kvalita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Doba vývoje atd.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24297"/>
                  </a:ext>
                </a:extLst>
              </a:tr>
            </a:tbl>
          </a:graphicData>
        </a:graphic>
      </p:graphicFrame>
      <p:sp>
        <p:nvSpPr>
          <p:cNvPr id="22552" name="TextovéPole 2"/>
          <p:cNvSpPr txBox="1">
            <a:spLocks noChangeArrowheads="1"/>
          </p:cNvSpPr>
          <p:nvPr/>
        </p:nvSpPr>
        <p:spPr bwMode="auto">
          <a:xfrm>
            <a:off x="1543050" y="912767"/>
            <a:ext cx="4489847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 dirty="0"/>
              <a:t>Tab. 1 Heterogennost technologických činností velkých firem</a:t>
            </a:r>
          </a:p>
        </p:txBody>
      </p:sp>
      <p:sp>
        <p:nvSpPr>
          <p:cNvPr id="22553" name="TextovéPole 3"/>
          <p:cNvSpPr txBox="1">
            <a:spLocks noChangeArrowheads="1"/>
          </p:cNvSpPr>
          <p:nvPr/>
        </p:nvSpPr>
        <p:spPr bwMode="auto">
          <a:xfrm>
            <a:off x="1543050" y="5413772"/>
            <a:ext cx="26300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Tidd, Bessant a Pavitt (2007)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961534"/>
            <a:ext cx="7290197" cy="489396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Rozhodování o místě výzkumu a vývoje je ovlivněno následujícím pravidlem: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současné podnikání (tj. produkty, procesy, divize) by měl být umístěn v zavedených divizích.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nové podnikání (tj. produkty, procesy, divize) by měl být nejprve umístěn v centrálních laboratořích, a pak přenesen do divizí (zavedených nebo nově vytvořených) pro další vývoj.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zahraniční výrobu by měl být umístěn blízko této zahraniční výroby a měl by se zabývat hlavně přizpůsobováním produktů a procesů místním podmínkám.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627287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1400" b="1" dirty="0">
                <a:solidFill>
                  <a:srgbClr val="008080"/>
                </a:solidFill>
              </a:rPr>
            </a:br>
            <a:r>
              <a:rPr lang="cs-CZ" altLang="cs-CZ" sz="2800" dirty="0"/>
              <a:t>Rozhodnutí o umístění výzkumu a vývoje závisí na:</a:t>
            </a:r>
            <a:br>
              <a:rPr lang="cs-CZ" altLang="cs-CZ" sz="2800" dirty="0"/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329179"/>
            <a:ext cx="7290197" cy="49015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Low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Fyzickém umístění </a:t>
            </a:r>
            <a:r>
              <a:rPr lang="cs-CZ" altLang="cs-CZ" sz="1800" dirty="0"/>
              <a:t>– vyplývá z hlavního organizačního rozhraní: podnikové laboratoře za účelem obecného rozvoje základních vědních a technologických oborů a divizní laboratoře za účelem každodenního podnikání.</a:t>
            </a:r>
          </a:p>
          <a:p>
            <a:pPr algn="justLow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Financování</a:t>
            </a:r>
            <a:r>
              <a:rPr lang="cs-CZ" altLang="cs-CZ" sz="1800" dirty="0"/>
              <a:t> – odvíjí se od toho, kde budou získávány potenciální přínosy, zda v některé ze zavedených divizí nebo v podniku jako celku.</a:t>
            </a:r>
          </a:p>
          <a:p>
            <a:pPr marL="0" indent="0" algn="justLow">
              <a:buClrTx/>
              <a:buNone/>
              <a:defRPr/>
            </a:pPr>
            <a:r>
              <a:rPr lang="cs-CZ" altLang="cs-CZ" sz="1800" dirty="0"/>
              <a:t>Rozhodnutí o umístění a financování výzkumu a vývoje vede ke vzniku čtyř potenciálních kategorií výzkumně vývojové činností ve firmě.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financované a prováděné podnikovými laboratořemi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financované i prováděné na úrovni divizí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vedoucí k zajištění silnějších vazeb mezi centrálními a divizními laboratořemi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odrážející plnohodnotné obchodní využití radikálně nových technologií a jejich centrální financování a iniciativa.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561300"/>
            <a:ext cx="7290197" cy="746114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2. Umístění výzkumu a vývoje – globální versus lokální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42300"/>
            <a:ext cx="7290197" cy="472282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 eaLnBrk="1" hangingPunct="1">
              <a:buClrTx/>
              <a:buNone/>
              <a:defRPr/>
            </a:pPr>
            <a:r>
              <a:rPr lang="cs-CZ" altLang="cs-CZ" sz="1800" dirty="0"/>
              <a:t>S ohledem na globalizaci produktových trhů, finančních transakcí a přímých investic by se měly aktivity velkých společností v oblasti výzkumu a vývoje také globalizovat, avšak situace je odlišná: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Velké světové společnosti realizují cca 12 % svých inovačních aktivit mimo svoji domovskou zemi. Ekvivalentní podíl produkce činí asi 25 %.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Faktor, který vysvětluje podíl zahraničních inovačních aktivit u jednotlivých firem, je jejich podíl zahraniční produkce. Firmy z menších zemí mají vyšší podíl zahraničních inovačních aktivit. V průměru je zahraniční produkce méně náročná na inovace než domácí produkce. 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Většinu zahraničních inovačních aktivit je realizována v USA a v Evropě (zejména v Německu).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Od konce 80 let uskutečňují evropské firmy rostoucí podíl svých inovačních aktivit v USA, proto aby využily lokálních dovedností a znalostí v biotechnologii nebo IT.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545075"/>
            <a:ext cx="7290197" cy="104821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dirty="0">
                <a:solidFill>
                  <a:srgbClr val="C00000"/>
                </a:solidFill>
              </a:rPr>
              <a:t>Postoje k techno-globalismu:</a:t>
            </a:r>
            <a:br>
              <a:rPr lang="cs-CZ" altLang="cs-CZ" sz="2800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668544"/>
            <a:ext cx="7290197" cy="4120275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Geografická koncentrace strategického výzkumu a vývoje na jednom místě přináší ekonomické výhody při zavádění hlavních nových produktů a procesů. Umožňuje řešení nepředvídaných problémů a integrace výzkumu/vývoje, výroby a marketingu, protože malá vzdálenost umožňuje integraci </a:t>
            </a:r>
            <a:r>
              <a:rPr lang="cs-CZ" altLang="cs-CZ" sz="2400" dirty="0" err="1"/>
              <a:t>tacitních</a:t>
            </a:r>
            <a:r>
              <a:rPr lang="cs-CZ" altLang="cs-CZ" sz="2400" dirty="0"/>
              <a:t> znalostí prostřednictvím úzkých osobních kontaktů. 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Charakter a míra mezinárodního rozptýlení výzkumu a vývoje závisí na hlavní technologické orientaci firmy a strategicky důležitých bodech pro integraci a učení.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650449"/>
            <a:ext cx="7290197" cy="5120511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+mj-lt"/>
              <a:buAutoNum type="arabicPeriod" startAt="3"/>
              <a:defRPr/>
            </a:pPr>
            <a:r>
              <a:rPr lang="cs-CZ" altLang="cs-CZ" sz="2000" dirty="0"/>
              <a:t>Při rozhodování o internacionalizaci svého výzkumu a vývoje musí management rozlišovat mezi dvěma věcmi: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Zdali se firma stala součástí globálních znalostních sítí – neboli musí být schopna absorbovat výsledky výzkumu a vývoje realizovaného globálně.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Zdali jde o realizaci významných inovací, což je složité, nákladné a kriticky to závisí na integraci </a:t>
            </a:r>
            <a:r>
              <a:rPr lang="cs-CZ" altLang="cs-CZ" sz="2000" dirty="0" err="1"/>
              <a:t>tacitních</a:t>
            </a:r>
            <a:r>
              <a:rPr lang="cs-CZ" altLang="cs-CZ" sz="2000" dirty="0"/>
              <a:t> znalostí.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2000" dirty="0"/>
              <a:t>Uvést do souladu globální znalostní sítě s lokalizovaným uváděním významných inovací – to vyžaduje jednak zvýšené mezinárodní přesuny v rámci technických pracovníků firmy, a jednak zvýšené použití multinárodnostních týmů při zavádění inovací.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2000" dirty="0"/>
              <a:t>Pokrok v informačních technologiích umožní výrazný vzrůst mezinárodního přenosu kodifikovaných znalostí ve formě operačních pokynů, manuálů a softwaru.</a:t>
            </a:r>
          </a:p>
          <a:p>
            <a:pPr marL="0" indent="0" algn="just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0</TotalTime>
  <Words>2423</Words>
  <Application>Microsoft Office PowerPoint</Application>
  <PresentationFormat>Předvádění na obrazovce (4:3)</PresentationFormat>
  <Paragraphs>218</Paragraphs>
  <Slides>25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Tw Cen MT</vt:lpstr>
      <vt:lpstr>Tw Cen MT Condensed</vt:lpstr>
      <vt:lpstr>Wingdings</vt:lpstr>
      <vt:lpstr>Motiv Office</vt:lpstr>
      <vt:lpstr>Management inovací  T11. Efektivní integrace procesů a učení – podmínka úspěchu inovační strategie</vt:lpstr>
      <vt:lpstr>OBSAH</vt:lpstr>
      <vt:lpstr>  1. Umístění aktivit výzkumu a vývoje – centrální versus distribuované  </vt:lpstr>
      <vt:lpstr>Prezentace aplikace PowerPoint</vt:lpstr>
      <vt:lpstr>Prezentace aplikace PowerPoint</vt:lpstr>
      <vt:lpstr>   Rozhodnutí o umístění výzkumu a vývoje závisí na:   </vt:lpstr>
      <vt:lpstr>  2. Umístění výzkumu a vývoje – globální versus lokální  </vt:lpstr>
      <vt:lpstr>  Postoje k techno-globalismu:   </vt:lpstr>
      <vt:lpstr>Prezentace aplikace PowerPoint</vt:lpstr>
      <vt:lpstr>Prezentace aplikace PowerPoint</vt:lpstr>
      <vt:lpstr>Prezentace aplikace PowerPoint</vt:lpstr>
      <vt:lpstr>  3. Přidělování zdrojů na realizaci inovací  </vt:lpstr>
      <vt:lpstr>Prezentace aplikace PowerPoint</vt:lpstr>
      <vt:lpstr>  Jak manažeři přidělují zdroje na technologické aktivity v praxi:   </vt:lpstr>
      <vt:lpstr> 3.3 Jak organizovat přidělování zdrojů na inovační aktivity</vt:lpstr>
      <vt:lpstr>Prezentace aplikace PowerPoint</vt:lpstr>
      <vt:lpstr>Prezentace aplikace PowerPoint</vt:lpstr>
      <vt:lpstr>Čtyři modely vnitropodnikového podnikání</vt:lpstr>
      <vt:lpstr> 4. Inovační (VaV) a podniková strategie </vt:lpstr>
      <vt:lpstr> 4.2 Kompatibilita mezi podnikovou strategii a povahou technologických příležitostí  </vt:lpstr>
      <vt:lpstr>Prezentace aplikace PowerPoint</vt:lpstr>
      <vt:lpstr> 5. Organizační procesy v malých firmách </vt:lpstr>
      <vt:lpstr>Prezentace aplikace PowerPoint</vt:lpstr>
      <vt:lpstr>Závěr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2021-05-06T06:01:03Z</dcterms:created>
  <dcterms:modified xsi:type="dcterms:W3CDTF">2025-04-22T05:52:17Z</dcterms:modified>
</cp:coreProperties>
</file>