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67" r:id="rId6"/>
    <p:sldId id="268" r:id="rId7"/>
    <p:sldId id="288" r:id="rId8"/>
    <p:sldId id="289" r:id="rId9"/>
    <p:sldId id="269" r:id="rId10"/>
    <p:sldId id="271" r:id="rId11"/>
    <p:sldId id="272" r:id="rId12"/>
    <p:sldId id="273" r:id="rId13"/>
    <p:sldId id="274" r:id="rId14"/>
    <p:sldId id="275" r:id="rId15"/>
    <p:sldId id="287" r:id="rId16"/>
    <p:sldId id="276" r:id="rId17"/>
    <p:sldId id="278" r:id="rId18"/>
    <p:sldId id="279" r:id="rId19"/>
    <p:sldId id="280" r:id="rId20"/>
    <p:sldId id="257" r:id="rId21"/>
    <p:sldId id="294" r:id="rId22"/>
    <p:sldId id="295" r:id="rId23"/>
    <p:sldId id="291" r:id="rId24"/>
    <p:sldId id="263" r:id="rId25"/>
    <p:sldId id="258" r:id="rId26"/>
    <p:sldId id="259" r:id="rId27"/>
    <p:sldId id="260" r:id="rId28"/>
    <p:sldId id="261" r:id="rId29"/>
    <p:sldId id="262" r:id="rId30"/>
    <p:sldId id="264" r:id="rId31"/>
    <p:sldId id="265" r:id="rId32"/>
    <p:sldId id="266" r:id="rId33"/>
    <p:sldId id="281" r:id="rId34"/>
    <p:sldId id="282" r:id="rId35"/>
    <p:sldId id="283" r:id="rId36"/>
    <p:sldId id="284" r:id="rId37"/>
    <p:sldId id="293"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showGuides="1">
      <p:cViewPr varScale="1">
        <p:scale>
          <a:sx n="77" d="100"/>
          <a:sy n="77" d="100"/>
        </p:scale>
        <p:origin x="102" y="10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6EC34-D9A7-4F2A-9783-6C1D569DF381}" type="doc">
      <dgm:prSet loTypeId="urn:microsoft.com/office/officeart/2005/8/layout/radial3" loCatId="cycle" qsTypeId="urn:microsoft.com/office/officeart/2005/8/quickstyle/simple4" qsCatId="simple" csTypeId="urn:microsoft.com/office/officeart/2005/8/colors/colorful4" csCatId="colorful" phldr="1"/>
      <dgm:spPr/>
      <dgm:t>
        <a:bodyPr/>
        <a:lstStyle/>
        <a:p>
          <a:endParaRPr lang="cs-CZ"/>
        </a:p>
      </dgm:t>
    </dgm:pt>
    <dgm:pt modelId="{94D20A08-4FC5-43A4-B346-77C7F517D004}">
      <dgm:prSet phldrT="[Text]"/>
      <dgm:spPr/>
      <dgm:t>
        <a:bodyPr/>
        <a:lstStyle/>
        <a:p>
          <a:r>
            <a:rPr lang="cs-CZ" dirty="0" err="1"/>
            <a:t>Other</a:t>
          </a:r>
          <a:r>
            <a:rPr lang="cs-CZ" dirty="0"/>
            <a:t> </a:t>
          </a:r>
          <a:r>
            <a:rPr lang="cs-CZ" dirty="0" err="1"/>
            <a:t>characteristics</a:t>
          </a:r>
          <a:r>
            <a:rPr lang="cs-CZ" dirty="0"/>
            <a:t> </a:t>
          </a:r>
          <a:r>
            <a:rPr lang="cs-CZ" dirty="0" err="1"/>
            <a:t>include</a:t>
          </a:r>
          <a:r>
            <a:rPr lang="cs-CZ" dirty="0"/>
            <a:t>:</a:t>
          </a:r>
        </a:p>
      </dgm:t>
    </dgm:pt>
    <dgm:pt modelId="{604D7394-80CD-4592-8461-372F47BECEF6}" type="parTrans" cxnId="{80BC36F0-17BF-42D5-B1D6-491476EECED0}">
      <dgm:prSet/>
      <dgm:spPr/>
      <dgm:t>
        <a:bodyPr/>
        <a:lstStyle/>
        <a:p>
          <a:endParaRPr lang="cs-CZ"/>
        </a:p>
      </dgm:t>
    </dgm:pt>
    <dgm:pt modelId="{5A6D7137-48DC-4557-B505-3C24FB793956}" type="sibTrans" cxnId="{80BC36F0-17BF-42D5-B1D6-491476EECED0}">
      <dgm:prSet/>
      <dgm:spPr/>
      <dgm:t>
        <a:bodyPr/>
        <a:lstStyle/>
        <a:p>
          <a:endParaRPr lang="cs-CZ"/>
        </a:p>
      </dgm:t>
    </dgm:pt>
    <dgm:pt modelId="{BC8FAE19-C812-4B0F-9034-A239F0CA8536}">
      <dgm:prSet phldrT="[Text]" custT="1"/>
      <dgm:spPr/>
      <dgm:t>
        <a:bodyPr/>
        <a:lstStyle/>
        <a:p>
          <a:r>
            <a:rPr lang="cs-CZ" sz="1100" dirty="0" err="1"/>
            <a:t>aggresiveness</a:t>
          </a:r>
          <a:r>
            <a:rPr lang="cs-CZ" sz="1100" dirty="0"/>
            <a:t> </a:t>
          </a:r>
        </a:p>
      </dgm:t>
    </dgm:pt>
    <dgm:pt modelId="{80CF1421-6F39-44F2-B3A7-7F2163E2EF24}" type="parTrans" cxnId="{953535F2-BAAC-43EE-BB24-AABF7F68D2AC}">
      <dgm:prSet/>
      <dgm:spPr/>
      <dgm:t>
        <a:bodyPr/>
        <a:lstStyle/>
        <a:p>
          <a:endParaRPr lang="cs-CZ"/>
        </a:p>
      </dgm:t>
    </dgm:pt>
    <dgm:pt modelId="{09BF13E2-ABD1-4969-B2F8-AEA84137ACA4}" type="sibTrans" cxnId="{953535F2-BAAC-43EE-BB24-AABF7F68D2AC}">
      <dgm:prSet/>
      <dgm:spPr/>
      <dgm:t>
        <a:bodyPr/>
        <a:lstStyle/>
        <a:p>
          <a:endParaRPr lang="cs-CZ"/>
        </a:p>
      </dgm:t>
    </dgm:pt>
    <dgm:pt modelId="{AEAAF1CF-3F9C-455E-A3CB-2B4F9B35A4FA}">
      <dgm:prSet phldrT="[Text]" custT="1"/>
      <dgm:spPr/>
      <dgm:t>
        <a:bodyPr/>
        <a:lstStyle/>
        <a:p>
          <a:r>
            <a:rPr lang="cs-CZ" sz="1100" dirty="0" err="1"/>
            <a:t>confidence</a:t>
          </a:r>
          <a:r>
            <a:rPr lang="cs-CZ" sz="1100" dirty="0"/>
            <a:t> </a:t>
          </a:r>
        </a:p>
      </dgm:t>
    </dgm:pt>
    <dgm:pt modelId="{8D492348-62FB-40E5-8A7A-92FF02A5D30E}" type="parTrans" cxnId="{EB7AE385-8761-4C06-83B3-757AAB63137E}">
      <dgm:prSet/>
      <dgm:spPr/>
      <dgm:t>
        <a:bodyPr/>
        <a:lstStyle/>
        <a:p>
          <a:endParaRPr lang="cs-CZ"/>
        </a:p>
      </dgm:t>
    </dgm:pt>
    <dgm:pt modelId="{04C4CD62-93B2-425C-8546-ECA4A13AFB93}" type="sibTrans" cxnId="{EB7AE385-8761-4C06-83B3-757AAB63137E}">
      <dgm:prSet/>
      <dgm:spPr/>
      <dgm:t>
        <a:bodyPr/>
        <a:lstStyle/>
        <a:p>
          <a:endParaRPr lang="cs-CZ"/>
        </a:p>
      </dgm:t>
    </dgm:pt>
    <dgm:pt modelId="{2D1AC85B-17E7-45AA-BAAA-F488CE424BDD}">
      <dgm:prSet phldrT="[Text]"/>
      <dgm:spPr/>
      <dgm:t>
        <a:bodyPr/>
        <a:lstStyle/>
        <a:p>
          <a:r>
            <a:rPr lang="cs-CZ" dirty="0" err="1"/>
            <a:t>goal-oriented</a:t>
          </a:r>
          <a:r>
            <a:rPr lang="cs-CZ" dirty="0"/>
            <a:t> </a:t>
          </a:r>
          <a:r>
            <a:rPr lang="cs-CZ" dirty="0" err="1"/>
            <a:t>behavior</a:t>
          </a:r>
          <a:endParaRPr lang="cs-CZ" dirty="0"/>
        </a:p>
      </dgm:t>
    </dgm:pt>
    <dgm:pt modelId="{D122AF46-4BEA-4BA2-83FA-CF51EEC25914}" type="parTrans" cxnId="{9546DF3E-CD6E-4468-B2FF-6003CEEEB166}">
      <dgm:prSet/>
      <dgm:spPr/>
      <dgm:t>
        <a:bodyPr/>
        <a:lstStyle/>
        <a:p>
          <a:endParaRPr lang="cs-CZ"/>
        </a:p>
      </dgm:t>
    </dgm:pt>
    <dgm:pt modelId="{5F2A1228-32D5-4BAB-AF01-C8EFB474159A}" type="sibTrans" cxnId="{9546DF3E-CD6E-4468-B2FF-6003CEEEB166}">
      <dgm:prSet/>
      <dgm:spPr/>
      <dgm:t>
        <a:bodyPr/>
        <a:lstStyle/>
        <a:p>
          <a:endParaRPr lang="cs-CZ"/>
        </a:p>
      </dgm:t>
    </dgm:pt>
    <dgm:pt modelId="{2276D8AF-3D05-4B7C-98C8-082B7C6262AB}">
      <dgm:prSet phldrT="[Text]" custT="1"/>
      <dgm:spPr/>
      <dgm:t>
        <a:bodyPr/>
        <a:lstStyle/>
        <a:p>
          <a:r>
            <a:rPr lang="cs-CZ" sz="1000" dirty="0" err="1"/>
            <a:t>competitiveness</a:t>
          </a:r>
          <a:endParaRPr lang="cs-CZ" sz="1000" dirty="0"/>
        </a:p>
      </dgm:t>
    </dgm:pt>
    <dgm:pt modelId="{FEBB397F-C3D9-469A-89F2-81CEB9A294D9}" type="parTrans" cxnId="{BB1B6A1D-3983-44B0-A522-A4A570A01FC0}">
      <dgm:prSet/>
      <dgm:spPr/>
      <dgm:t>
        <a:bodyPr/>
        <a:lstStyle/>
        <a:p>
          <a:endParaRPr lang="cs-CZ"/>
        </a:p>
      </dgm:t>
    </dgm:pt>
    <dgm:pt modelId="{A2319F9B-334F-42E8-A610-935FF6A24679}" type="sibTrans" cxnId="{BB1B6A1D-3983-44B0-A522-A4A570A01FC0}">
      <dgm:prSet/>
      <dgm:spPr/>
      <dgm:t>
        <a:bodyPr/>
        <a:lstStyle/>
        <a:p>
          <a:endParaRPr lang="cs-CZ"/>
        </a:p>
      </dgm:t>
    </dgm:pt>
    <dgm:pt modelId="{045CFF6B-AF86-4C9E-8D75-7F6869BD7255}">
      <dgm:prSet phldrT="[Text]"/>
      <dgm:spPr/>
      <dgm:t>
        <a:bodyPr/>
        <a:lstStyle/>
        <a:p>
          <a:r>
            <a:rPr lang="cs-CZ" dirty="0" err="1"/>
            <a:t>opportunistic</a:t>
          </a:r>
          <a:r>
            <a:rPr lang="cs-CZ" dirty="0"/>
            <a:t> </a:t>
          </a:r>
          <a:r>
            <a:rPr lang="cs-CZ" dirty="0" err="1"/>
            <a:t>behavior</a:t>
          </a:r>
          <a:r>
            <a:rPr lang="cs-CZ" dirty="0"/>
            <a:t>, </a:t>
          </a:r>
        </a:p>
      </dgm:t>
    </dgm:pt>
    <dgm:pt modelId="{CF32FFCB-D42D-4E64-933D-3E60934182B7}" type="parTrans" cxnId="{36CBCDCE-9D8D-49BA-BF7F-7FD8C779F98C}">
      <dgm:prSet/>
      <dgm:spPr/>
      <dgm:t>
        <a:bodyPr/>
        <a:lstStyle/>
        <a:p>
          <a:endParaRPr lang="cs-CZ"/>
        </a:p>
      </dgm:t>
    </dgm:pt>
    <dgm:pt modelId="{843DBD87-C8E9-461C-A712-CEFCF51C91E5}" type="sibTrans" cxnId="{36CBCDCE-9D8D-49BA-BF7F-7FD8C779F98C}">
      <dgm:prSet/>
      <dgm:spPr/>
      <dgm:t>
        <a:bodyPr/>
        <a:lstStyle/>
        <a:p>
          <a:endParaRPr lang="cs-CZ"/>
        </a:p>
      </dgm:t>
    </dgm:pt>
    <dgm:pt modelId="{FD54C210-810D-477F-B671-5C5F01FF8A47}">
      <dgm:prSet phldrT="[Text]" custT="1"/>
      <dgm:spPr/>
      <dgm:t>
        <a:bodyPr/>
        <a:lstStyle/>
        <a:p>
          <a:r>
            <a:rPr lang="cs-CZ" sz="1200" dirty="0" err="1"/>
            <a:t>intuitivness</a:t>
          </a:r>
          <a:r>
            <a:rPr lang="cs-CZ" sz="1200" dirty="0"/>
            <a:t> </a:t>
          </a:r>
        </a:p>
      </dgm:t>
    </dgm:pt>
    <dgm:pt modelId="{9481A986-A7BF-49F6-8D95-1A2126B894CE}" type="parTrans" cxnId="{ACD83D41-C008-4D71-87C4-D3E170093426}">
      <dgm:prSet/>
      <dgm:spPr/>
      <dgm:t>
        <a:bodyPr/>
        <a:lstStyle/>
        <a:p>
          <a:endParaRPr lang="cs-CZ"/>
        </a:p>
      </dgm:t>
    </dgm:pt>
    <dgm:pt modelId="{C0E1CE77-6A21-4FF3-B8A6-81F7313F005E}" type="sibTrans" cxnId="{ACD83D41-C008-4D71-87C4-D3E170093426}">
      <dgm:prSet/>
      <dgm:spPr/>
      <dgm:t>
        <a:bodyPr/>
        <a:lstStyle/>
        <a:p>
          <a:endParaRPr lang="cs-CZ"/>
        </a:p>
      </dgm:t>
    </dgm:pt>
    <dgm:pt modelId="{FD34FCC0-FEB7-4B7E-B68F-74583194EE8A}">
      <dgm:prSet phldrT="[Text]"/>
      <dgm:spPr/>
      <dgm:t>
        <a:bodyPr/>
        <a:lstStyle/>
        <a:p>
          <a:r>
            <a:rPr lang="cs-CZ" dirty="0" err="1"/>
            <a:t>the</a:t>
          </a:r>
          <a:r>
            <a:rPr lang="cs-CZ" dirty="0"/>
            <a:t> </a:t>
          </a:r>
          <a:r>
            <a:rPr lang="cs-CZ" dirty="0" err="1"/>
            <a:t>ability</a:t>
          </a:r>
          <a:r>
            <a:rPr lang="cs-CZ" dirty="0"/>
            <a:t> to </a:t>
          </a:r>
          <a:r>
            <a:rPr lang="cs-CZ" dirty="0" err="1"/>
            <a:t>learn</a:t>
          </a:r>
          <a:r>
            <a:rPr lang="cs-CZ" dirty="0"/>
            <a:t> </a:t>
          </a:r>
          <a:r>
            <a:rPr lang="cs-CZ" dirty="0" err="1"/>
            <a:t>from</a:t>
          </a:r>
          <a:r>
            <a:rPr lang="cs-CZ" dirty="0"/>
            <a:t> </a:t>
          </a:r>
          <a:r>
            <a:rPr lang="cs-CZ" dirty="0" err="1"/>
            <a:t>mistakes</a:t>
          </a:r>
          <a:r>
            <a:rPr lang="cs-CZ" dirty="0"/>
            <a:t>, </a:t>
          </a:r>
        </a:p>
      </dgm:t>
    </dgm:pt>
    <dgm:pt modelId="{EFE757D8-9631-4FE7-9F9D-8D1D30F4EE16}" type="parTrans" cxnId="{7D7D839F-87A7-4EE2-B497-031509ACDB56}">
      <dgm:prSet/>
      <dgm:spPr/>
      <dgm:t>
        <a:bodyPr/>
        <a:lstStyle/>
        <a:p>
          <a:endParaRPr lang="cs-CZ"/>
        </a:p>
      </dgm:t>
    </dgm:pt>
    <dgm:pt modelId="{1879DF2E-197B-4A98-85E5-3C93EDFDB0F3}" type="sibTrans" cxnId="{7D7D839F-87A7-4EE2-B497-031509ACDB56}">
      <dgm:prSet/>
      <dgm:spPr/>
      <dgm:t>
        <a:bodyPr/>
        <a:lstStyle/>
        <a:p>
          <a:endParaRPr lang="cs-CZ"/>
        </a:p>
      </dgm:t>
    </dgm:pt>
    <dgm:pt modelId="{CEA041FA-8D41-46D4-ADBE-DE8348C05674}">
      <dgm:prSet phldrT="[Text]"/>
      <dgm:spPr/>
      <dgm:t>
        <a:bodyPr/>
        <a:lstStyle/>
        <a:p>
          <a:r>
            <a:rPr lang="cs-CZ" dirty="0"/>
            <a:t>and </a:t>
          </a:r>
          <a:r>
            <a:rPr lang="cs-CZ" dirty="0" err="1"/>
            <a:t>the</a:t>
          </a:r>
          <a:r>
            <a:rPr lang="cs-CZ" dirty="0"/>
            <a:t> </a:t>
          </a:r>
          <a:r>
            <a:rPr lang="cs-CZ" dirty="0" err="1"/>
            <a:t>ability</a:t>
          </a:r>
          <a:r>
            <a:rPr lang="cs-CZ" dirty="0"/>
            <a:t> to </a:t>
          </a:r>
          <a:r>
            <a:rPr lang="cs-CZ" dirty="0" err="1"/>
            <a:t>employ</a:t>
          </a:r>
          <a:r>
            <a:rPr lang="cs-CZ" dirty="0"/>
            <a:t> </a:t>
          </a:r>
          <a:r>
            <a:rPr lang="cs-CZ" dirty="0" err="1"/>
            <a:t>human</a:t>
          </a:r>
          <a:r>
            <a:rPr lang="cs-CZ" dirty="0"/>
            <a:t> relations </a:t>
          </a:r>
          <a:r>
            <a:rPr lang="cs-CZ" dirty="0" err="1"/>
            <a:t>skills</a:t>
          </a:r>
          <a:endParaRPr lang="cs-CZ" dirty="0"/>
        </a:p>
      </dgm:t>
    </dgm:pt>
    <dgm:pt modelId="{62F76AF3-C9C9-4ECE-B6C3-9B89B80A58E1}" type="parTrans" cxnId="{FCD47784-531C-4B88-AC51-C8378B2A9682}">
      <dgm:prSet/>
      <dgm:spPr/>
      <dgm:t>
        <a:bodyPr/>
        <a:lstStyle/>
        <a:p>
          <a:endParaRPr lang="cs-CZ"/>
        </a:p>
      </dgm:t>
    </dgm:pt>
    <dgm:pt modelId="{B3BF7B67-20D2-44CB-8918-D9B9E1EC5ADD}" type="sibTrans" cxnId="{FCD47784-531C-4B88-AC51-C8378B2A9682}">
      <dgm:prSet/>
      <dgm:spPr/>
      <dgm:t>
        <a:bodyPr/>
        <a:lstStyle/>
        <a:p>
          <a:endParaRPr lang="cs-CZ"/>
        </a:p>
      </dgm:t>
    </dgm:pt>
    <dgm:pt modelId="{FA3B7404-E898-41F1-8AB4-44EBD5E5D61C}">
      <dgm:prSet custT="1"/>
      <dgm:spPr/>
      <dgm:t>
        <a:bodyPr/>
        <a:lstStyle/>
        <a:p>
          <a:r>
            <a:rPr lang="cs-CZ" sz="1100" dirty="0"/>
            <a:t>reality-</a:t>
          </a:r>
          <a:r>
            <a:rPr lang="cs-CZ" sz="1100" dirty="0" err="1"/>
            <a:t>based</a:t>
          </a:r>
          <a:r>
            <a:rPr lang="cs-CZ" sz="1100" dirty="0"/>
            <a:t> </a:t>
          </a:r>
          <a:r>
            <a:rPr lang="cs-CZ" sz="1100" dirty="0" err="1"/>
            <a:t>actions</a:t>
          </a:r>
          <a:r>
            <a:rPr lang="cs-CZ" sz="1100" dirty="0"/>
            <a:t>, </a:t>
          </a:r>
        </a:p>
      </dgm:t>
    </dgm:pt>
    <dgm:pt modelId="{F523979F-877F-469D-B961-AF999804D69B}" type="parTrans" cxnId="{6E9A4841-E90D-4E6D-B309-60F947368E3B}">
      <dgm:prSet/>
      <dgm:spPr/>
      <dgm:t>
        <a:bodyPr/>
        <a:lstStyle/>
        <a:p>
          <a:endParaRPr lang="cs-CZ"/>
        </a:p>
      </dgm:t>
    </dgm:pt>
    <dgm:pt modelId="{91C741CF-D7C8-434A-9707-692F8D51D795}" type="sibTrans" cxnId="{6E9A4841-E90D-4E6D-B309-60F947368E3B}">
      <dgm:prSet/>
      <dgm:spPr/>
      <dgm:t>
        <a:bodyPr/>
        <a:lstStyle/>
        <a:p>
          <a:endParaRPr lang="cs-CZ"/>
        </a:p>
      </dgm:t>
    </dgm:pt>
    <dgm:pt modelId="{A0096941-D62D-4214-A31D-639261E84AFA}" type="pres">
      <dgm:prSet presAssocID="{0686EC34-D9A7-4F2A-9783-6C1D569DF381}" presName="composite" presStyleCnt="0">
        <dgm:presLayoutVars>
          <dgm:chMax val="1"/>
          <dgm:dir/>
          <dgm:resizeHandles val="exact"/>
        </dgm:presLayoutVars>
      </dgm:prSet>
      <dgm:spPr/>
    </dgm:pt>
    <dgm:pt modelId="{F08D15EE-4D25-4482-85D2-0DA4C709418A}" type="pres">
      <dgm:prSet presAssocID="{0686EC34-D9A7-4F2A-9783-6C1D569DF381}" presName="radial" presStyleCnt="0">
        <dgm:presLayoutVars>
          <dgm:animLvl val="ctr"/>
        </dgm:presLayoutVars>
      </dgm:prSet>
      <dgm:spPr/>
    </dgm:pt>
    <dgm:pt modelId="{0BC93555-2450-4E9D-AFD2-BB4E35F2F9E6}" type="pres">
      <dgm:prSet presAssocID="{94D20A08-4FC5-43A4-B346-77C7F517D004}" presName="centerShape" presStyleLbl="vennNode1" presStyleIdx="0" presStyleCnt="10"/>
      <dgm:spPr/>
    </dgm:pt>
    <dgm:pt modelId="{A0708E79-14AD-4549-8FDC-954A8F32E8A5}" type="pres">
      <dgm:prSet presAssocID="{BC8FAE19-C812-4B0F-9034-A239F0CA8536}" presName="node" presStyleLbl="vennNode1" presStyleIdx="1" presStyleCnt="10">
        <dgm:presLayoutVars>
          <dgm:bulletEnabled val="1"/>
        </dgm:presLayoutVars>
      </dgm:prSet>
      <dgm:spPr/>
    </dgm:pt>
    <dgm:pt modelId="{CCC50A0E-094A-4D05-8398-832A47874AA2}" type="pres">
      <dgm:prSet presAssocID="{AEAAF1CF-3F9C-455E-A3CB-2B4F9B35A4FA}" presName="node" presStyleLbl="vennNode1" presStyleIdx="2" presStyleCnt="10">
        <dgm:presLayoutVars>
          <dgm:bulletEnabled val="1"/>
        </dgm:presLayoutVars>
      </dgm:prSet>
      <dgm:spPr/>
    </dgm:pt>
    <dgm:pt modelId="{C54F0E12-5BFC-4B0F-AD28-BAE9FB286898}" type="pres">
      <dgm:prSet presAssocID="{2D1AC85B-17E7-45AA-BAAA-F488CE424BDD}" presName="node" presStyleLbl="vennNode1" presStyleIdx="3" presStyleCnt="10">
        <dgm:presLayoutVars>
          <dgm:bulletEnabled val="1"/>
        </dgm:presLayoutVars>
      </dgm:prSet>
      <dgm:spPr/>
    </dgm:pt>
    <dgm:pt modelId="{6D76FBD1-B48A-40FC-A27E-0FC9425213F2}" type="pres">
      <dgm:prSet presAssocID="{2276D8AF-3D05-4B7C-98C8-082B7C6262AB}" presName="node" presStyleLbl="vennNode1" presStyleIdx="4" presStyleCnt="10">
        <dgm:presLayoutVars>
          <dgm:bulletEnabled val="1"/>
        </dgm:presLayoutVars>
      </dgm:prSet>
      <dgm:spPr/>
    </dgm:pt>
    <dgm:pt modelId="{C911A172-BA19-49EB-8650-3D9CF2EA2D78}" type="pres">
      <dgm:prSet presAssocID="{045CFF6B-AF86-4C9E-8D75-7F6869BD7255}" presName="node" presStyleLbl="vennNode1" presStyleIdx="5" presStyleCnt="10">
        <dgm:presLayoutVars>
          <dgm:bulletEnabled val="1"/>
        </dgm:presLayoutVars>
      </dgm:prSet>
      <dgm:spPr/>
    </dgm:pt>
    <dgm:pt modelId="{68B63B58-34F2-454B-BBD0-02F5117DE994}" type="pres">
      <dgm:prSet presAssocID="{FD34FCC0-FEB7-4B7E-B68F-74583194EE8A}" presName="node" presStyleLbl="vennNode1" presStyleIdx="6" presStyleCnt="10">
        <dgm:presLayoutVars>
          <dgm:bulletEnabled val="1"/>
        </dgm:presLayoutVars>
      </dgm:prSet>
      <dgm:spPr/>
    </dgm:pt>
    <dgm:pt modelId="{1BE55745-F867-4499-8715-D530C05EE8FD}" type="pres">
      <dgm:prSet presAssocID="{CEA041FA-8D41-46D4-ADBE-DE8348C05674}" presName="node" presStyleLbl="vennNode1" presStyleIdx="7" presStyleCnt="10">
        <dgm:presLayoutVars>
          <dgm:bulletEnabled val="1"/>
        </dgm:presLayoutVars>
      </dgm:prSet>
      <dgm:spPr/>
    </dgm:pt>
    <dgm:pt modelId="{58E4ABCA-2828-4337-9721-C9A86BBEB163}" type="pres">
      <dgm:prSet presAssocID="{FA3B7404-E898-41F1-8AB4-44EBD5E5D61C}" presName="node" presStyleLbl="vennNode1" presStyleIdx="8" presStyleCnt="10">
        <dgm:presLayoutVars>
          <dgm:bulletEnabled val="1"/>
        </dgm:presLayoutVars>
      </dgm:prSet>
      <dgm:spPr/>
    </dgm:pt>
    <dgm:pt modelId="{D88145BE-3F87-4CDC-BE49-A3B1B53473C6}" type="pres">
      <dgm:prSet presAssocID="{FD54C210-810D-477F-B671-5C5F01FF8A47}" presName="node" presStyleLbl="vennNode1" presStyleIdx="9" presStyleCnt="10">
        <dgm:presLayoutVars>
          <dgm:bulletEnabled val="1"/>
        </dgm:presLayoutVars>
      </dgm:prSet>
      <dgm:spPr/>
    </dgm:pt>
  </dgm:ptLst>
  <dgm:cxnLst>
    <dgm:cxn modelId="{6AAB9015-DF83-401F-B2C1-076050782750}" type="presOf" srcId="{CEA041FA-8D41-46D4-ADBE-DE8348C05674}" destId="{1BE55745-F867-4499-8715-D530C05EE8FD}" srcOrd="0" destOrd="0" presId="urn:microsoft.com/office/officeart/2005/8/layout/radial3"/>
    <dgm:cxn modelId="{1A0B281C-C399-41AB-B308-8322DEC68ED4}" type="presOf" srcId="{AEAAF1CF-3F9C-455E-A3CB-2B4F9B35A4FA}" destId="{CCC50A0E-094A-4D05-8398-832A47874AA2}" srcOrd="0" destOrd="0" presId="urn:microsoft.com/office/officeart/2005/8/layout/radial3"/>
    <dgm:cxn modelId="{BB1B6A1D-3983-44B0-A522-A4A570A01FC0}" srcId="{94D20A08-4FC5-43A4-B346-77C7F517D004}" destId="{2276D8AF-3D05-4B7C-98C8-082B7C6262AB}" srcOrd="3" destOrd="0" parTransId="{FEBB397F-C3D9-469A-89F2-81CEB9A294D9}" sibTransId="{A2319F9B-334F-42E8-A610-935FF6A24679}"/>
    <dgm:cxn modelId="{8ACD0236-7003-4E14-925E-6CCD6C11ACD9}" type="presOf" srcId="{045CFF6B-AF86-4C9E-8D75-7F6869BD7255}" destId="{C911A172-BA19-49EB-8650-3D9CF2EA2D78}" srcOrd="0" destOrd="0" presId="urn:microsoft.com/office/officeart/2005/8/layout/radial3"/>
    <dgm:cxn modelId="{9546DF3E-CD6E-4468-B2FF-6003CEEEB166}" srcId="{94D20A08-4FC5-43A4-B346-77C7F517D004}" destId="{2D1AC85B-17E7-45AA-BAAA-F488CE424BDD}" srcOrd="2" destOrd="0" parTransId="{D122AF46-4BEA-4BA2-83FA-CF51EEC25914}" sibTransId="{5F2A1228-32D5-4BAB-AF01-C8EFB474159A}"/>
    <dgm:cxn modelId="{ACD83D41-C008-4D71-87C4-D3E170093426}" srcId="{94D20A08-4FC5-43A4-B346-77C7F517D004}" destId="{FD54C210-810D-477F-B671-5C5F01FF8A47}" srcOrd="8" destOrd="0" parTransId="{9481A986-A7BF-49F6-8D95-1A2126B894CE}" sibTransId="{C0E1CE77-6A21-4FF3-B8A6-81F7313F005E}"/>
    <dgm:cxn modelId="{6E9A4841-E90D-4E6D-B309-60F947368E3B}" srcId="{94D20A08-4FC5-43A4-B346-77C7F517D004}" destId="{FA3B7404-E898-41F1-8AB4-44EBD5E5D61C}" srcOrd="7" destOrd="0" parTransId="{F523979F-877F-469D-B961-AF999804D69B}" sibTransId="{91C741CF-D7C8-434A-9707-692F8D51D795}"/>
    <dgm:cxn modelId="{4C79B862-E527-4B84-AC08-6EC5C9B5C168}" type="presOf" srcId="{2276D8AF-3D05-4B7C-98C8-082B7C6262AB}" destId="{6D76FBD1-B48A-40FC-A27E-0FC9425213F2}" srcOrd="0" destOrd="0" presId="urn:microsoft.com/office/officeart/2005/8/layout/radial3"/>
    <dgm:cxn modelId="{3CC5014B-FD17-468C-92AA-7A968FD95C97}" type="presOf" srcId="{94D20A08-4FC5-43A4-B346-77C7F517D004}" destId="{0BC93555-2450-4E9D-AFD2-BB4E35F2F9E6}" srcOrd="0" destOrd="0" presId="urn:microsoft.com/office/officeart/2005/8/layout/radial3"/>
    <dgm:cxn modelId="{415B1D81-3670-4BE5-A2DF-6A566CF86FFE}" type="presOf" srcId="{FA3B7404-E898-41F1-8AB4-44EBD5E5D61C}" destId="{58E4ABCA-2828-4337-9721-C9A86BBEB163}" srcOrd="0" destOrd="0" presId="urn:microsoft.com/office/officeart/2005/8/layout/radial3"/>
    <dgm:cxn modelId="{FCD47784-531C-4B88-AC51-C8378B2A9682}" srcId="{94D20A08-4FC5-43A4-B346-77C7F517D004}" destId="{CEA041FA-8D41-46D4-ADBE-DE8348C05674}" srcOrd="6" destOrd="0" parTransId="{62F76AF3-C9C9-4ECE-B6C3-9B89B80A58E1}" sibTransId="{B3BF7B67-20D2-44CB-8918-D9B9E1EC5ADD}"/>
    <dgm:cxn modelId="{EB7AE385-8761-4C06-83B3-757AAB63137E}" srcId="{94D20A08-4FC5-43A4-B346-77C7F517D004}" destId="{AEAAF1CF-3F9C-455E-A3CB-2B4F9B35A4FA}" srcOrd="1" destOrd="0" parTransId="{8D492348-62FB-40E5-8A7A-92FF02A5D30E}" sibTransId="{04C4CD62-93B2-425C-8546-ECA4A13AFB93}"/>
    <dgm:cxn modelId="{CB284595-5774-4901-A3BF-64221DC2878C}" type="presOf" srcId="{FD34FCC0-FEB7-4B7E-B68F-74583194EE8A}" destId="{68B63B58-34F2-454B-BBD0-02F5117DE994}" srcOrd="0" destOrd="0" presId="urn:microsoft.com/office/officeart/2005/8/layout/radial3"/>
    <dgm:cxn modelId="{7D7D839F-87A7-4EE2-B497-031509ACDB56}" srcId="{94D20A08-4FC5-43A4-B346-77C7F517D004}" destId="{FD34FCC0-FEB7-4B7E-B68F-74583194EE8A}" srcOrd="5" destOrd="0" parTransId="{EFE757D8-9631-4FE7-9F9D-8D1D30F4EE16}" sibTransId="{1879DF2E-197B-4A98-85E5-3C93EDFDB0F3}"/>
    <dgm:cxn modelId="{F5CC57B1-3ADE-4D07-8882-7DA02D968824}" type="presOf" srcId="{FD54C210-810D-477F-B671-5C5F01FF8A47}" destId="{D88145BE-3F87-4CDC-BE49-A3B1B53473C6}" srcOrd="0" destOrd="0" presId="urn:microsoft.com/office/officeart/2005/8/layout/radial3"/>
    <dgm:cxn modelId="{AA227FBA-D8E6-407D-897F-D4F3436FA042}" type="presOf" srcId="{2D1AC85B-17E7-45AA-BAAA-F488CE424BDD}" destId="{C54F0E12-5BFC-4B0F-AD28-BAE9FB286898}" srcOrd="0" destOrd="0" presId="urn:microsoft.com/office/officeart/2005/8/layout/radial3"/>
    <dgm:cxn modelId="{36CBCDCE-9D8D-49BA-BF7F-7FD8C779F98C}" srcId="{94D20A08-4FC5-43A4-B346-77C7F517D004}" destId="{045CFF6B-AF86-4C9E-8D75-7F6869BD7255}" srcOrd="4" destOrd="0" parTransId="{CF32FFCB-D42D-4E64-933D-3E60934182B7}" sibTransId="{843DBD87-C8E9-461C-A712-CEFCF51C91E5}"/>
    <dgm:cxn modelId="{563224DB-3BCA-4143-AAD6-5C368FD70081}" type="presOf" srcId="{0686EC34-D9A7-4F2A-9783-6C1D569DF381}" destId="{A0096941-D62D-4214-A31D-639261E84AFA}" srcOrd="0" destOrd="0" presId="urn:microsoft.com/office/officeart/2005/8/layout/radial3"/>
    <dgm:cxn modelId="{80BC36F0-17BF-42D5-B1D6-491476EECED0}" srcId="{0686EC34-D9A7-4F2A-9783-6C1D569DF381}" destId="{94D20A08-4FC5-43A4-B346-77C7F517D004}" srcOrd="0" destOrd="0" parTransId="{604D7394-80CD-4592-8461-372F47BECEF6}" sibTransId="{5A6D7137-48DC-4557-B505-3C24FB793956}"/>
    <dgm:cxn modelId="{953535F2-BAAC-43EE-BB24-AABF7F68D2AC}" srcId="{94D20A08-4FC5-43A4-B346-77C7F517D004}" destId="{BC8FAE19-C812-4B0F-9034-A239F0CA8536}" srcOrd="0" destOrd="0" parTransId="{80CF1421-6F39-44F2-B3A7-7F2163E2EF24}" sibTransId="{09BF13E2-ABD1-4969-B2F8-AEA84137ACA4}"/>
    <dgm:cxn modelId="{6CA50EF7-B124-407A-892B-0CE7BFF8BB3C}" type="presOf" srcId="{BC8FAE19-C812-4B0F-9034-A239F0CA8536}" destId="{A0708E79-14AD-4549-8FDC-954A8F32E8A5}" srcOrd="0" destOrd="0" presId="urn:microsoft.com/office/officeart/2005/8/layout/radial3"/>
    <dgm:cxn modelId="{2A036B5E-09F6-44CB-AC0B-AE410D01C88F}" type="presParOf" srcId="{A0096941-D62D-4214-A31D-639261E84AFA}" destId="{F08D15EE-4D25-4482-85D2-0DA4C709418A}" srcOrd="0" destOrd="0" presId="urn:microsoft.com/office/officeart/2005/8/layout/radial3"/>
    <dgm:cxn modelId="{0681D655-428F-440C-9C6E-8BB0F1F7A92E}" type="presParOf" srcId="{F08D15EE-4D25-4482-85D2-0DA4C709418A}" destId="{0BC93555-2450-4E9D-AFD2-BB4E35F2F9E6}" srcOrd="0" destOrd="0" presId="urn:microsoft.com/office/officeart/2005/8/layout/radial3"/>
    <dgm:cxn modelId="{289BA0D3-AE22-45A9-A774-A2979BAFCCF7}" type="presParOf" srcId="{F08D15EE-4D25-4482-85D2-0DA4C709418A}" destId="{A0708E79-14AD-4549-8FDC-954A8F32E8A5}" srcOrd="1" destOrd="0" presId="urn:microsoft.com/office/officeart/2005/8/layout/radial3"/>
    <dgm:cxn modelId="{E582DAD6-BA10-47AE-BAB0-AB2D2050A14E}" type="presParOf" srcId="{F08D15EE-4D25-4482-85D2-0DA4C709418A}" destId="{CCC50A0E-094A-4D05-8398-832A47874AA2}" srcOrd="2" destOrd="0" presId="urn:microsoft.com/office/officeart/2005/8/layout/radial3"/>
    <dgm:cxn modelId="{B41FC96B-C8AF-49A7-A675-42E41D306116}" type="presParOf" srcId="{F08D15EE-4D25-4482-85D2-0DA4C709418A}" destId="{C54F0E12-5BFC-4B0F-AD28-BAE9FB286898}" srcOrd="3" destOrd="0" presId="urn:microsoft.com/office/officeart/2005/8/layout/radial3"/>
    <dgm:cxn modelId="{92E66EA8-C8A6-45D1-B37F-F9AD7B148D44}" type="presParOf" srcId="{F08D15EE-4D25-4482-85D2-0DA4C709418A}" destId="{6D76FBD1-B48A-40FC-A27E-0FC9425213F2}" srcOrd="4" destOrd="0" presId="urn:microsoft.com/office/officeart/2005/8/layout/radial3"/>
    <dgm:cxn modelId="{FF0BD2EF-B625-41E8-BB0B-943BF031D062}" type="presParOf" srcId="{F08D15EE-4D25-4482-85D2-0DA4C709418A}" destId="{C911A172-BA19-49EB-8650-3D9CF2EA2D78}" srcOrd="5" destOrd="0" presId="urn:microsoft.com/office/officeart/2005/8/layout/radial3"/>
    <dgm:cxn modelId="{22833733-BB3A-4156-A752-CF39155B6314}" type="presParOf" srcId="{F08D15EE-4D25-4482-85D2-0DA4C709418A}" destId="{68B63B58-34F2-454B-BBD0-02F5117DE994}" srcOrd="6" destOrd="0" presId="urn:microsoft.com/office/officeart/2005/8/layout/radial3"/>
    <dgm:cxn modelId="{12BD54D4-2C7E-40D9-879E-963C39425C93}" type="presParOf" srcId="{F08D15EE-4D25-4482-85D2-0DA4C709418A}" destId="{1BE55745-F867-4499-8715-D530C05EE8FD}" srcOrd="7" destOrd="0" presId="urn:microsoft.com/office/officeart/2005/8/layout/radial3"/>
    <dgm:cxn modelId="{5B8977C9-6F8E-4319-A81E-76BFD059848C}" type="presParOf" srcId="{F08D15EE-4D25-4482-85D2-0DA4C709418A}" destId="{58E4ABCA-2828-4337-9721-C9A86BBEB163}" srcOrd="8" destOrd="0" presId="urn:microsoft.com/office/officeart/2005/8/layout/radial3"/>
    <dgm:cxn modelId="{2B93718B-108D-458C-A852-0C0F55674072}" type="presParOf" srcId="{F08D15EE-4D25-4482-85D2-0DA4C709418A}" destId="{D88145BE-3F87-4CDC-BE49-A3B1B53473C6}"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93555-2450-4E9D-AFD2-BB4E35F2F9E6}">
      <dsp:nvSpPr>
        <dsp:cNvPr id="0" name=""/>
        <dsp:cNvSpPr/>
      </dsp:nvSpPr>
      <dsp:spPr>
        <a:xfrm>
          <a:off x="2254416" y="1018385"/>
          <a:ext cx="2473978" cy="2473978"/>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cs-CZ" sz="2200" kern="1200" dirty="0" err="1"/>
            <a:t>Other</a:t>
          </a:r>
          <a:r>
            <a:rPr lang="cs-CZ" sz="2200" kern="1200" dirty="0"/>
            <a:t> </a:t>
          </a:r>
          <a:r>
            <a:rPr lang="cs-CZ" sz="2200" kern="1200" dirty="0" err="1"/>
            <a:t>characteristics</a:t>
          </a:r>
          <a:r>
            <a:rPr lang="cs-CZ" sz="2200" kern="1200" dirty="0"/>
            <a:t> </a:t>
          </a:r>
          <a:r>
            <a:rPr lang="cs-CZ" sz="2200" kern="1200" dirty="0" err="1"/>
            <a:t>include</a:t>
          </a:r>
          <a:r>
            <a:rPr lang="cs-CZ" sz="2200" kern="1200" dirty="0"/>
            <a:t>:</a:t>
          </a:r>
        </a:p>
      </dsp:txBody>
      <dsp:txXfrm>
        <a:off x="2616722" y="1380691"/>
        <a:ext cx="1749366" cy="1749366"/>
      </dsp:txXfrm>
    </dsp:sp>
    <dsp:sp modelId="{A0708E79-14AD-4549-8FDC-954A8F32E8A5}">
      <dsp:nvSpPr>
        <dsp:cNvPr id="0" name=""/>
        <dsp:cNvSpPr/>
      </dsp:nvSpPr>
      <dsp:spPr>
        <a:xfrm>
          <a:off x="2872910" y="24462"/>
          <a:ext cx="1236989" cy="1236989"/>
        </a:xfrm>
        <a:prstGeom prst="ellipse">
          <a:avLst/>
        </a:prstGeom>
        <a:gradFill rotWithShape="0">
          <a:gsLst>
            <a:gs pos="0">
              <a:schemeClr val="accent4">
                <a:alpha val="50000"/>
                <a:hueOff val="1155077"/>
                <a:satOff val="-5330"/>
                <a:lumOff val="196"/>
                <a:alphaOff val="0"/>
                <a:satMod val="103000"/>
                <a:lumMod val="102000"/>
                <a:tint val="94000"/>
              </a:schemeClr>
            </a:gs>
            <a:gs pos="50000">
              <a:schemeClr val="accent4">
                <a:alpha val="50000"/>
                <a:hueOff val="1155077"/>
                <a:satOff val="-5330"/>
                <a:lumOff val="196"/>
                <a:alphaOff val="0"/>
                <a:satMod val="110000"/>
                <a:lumMod val="100000"/>
                <a:shade val="100000"/>
              </a:schemeClr>
            </a:gs>
            <a:gs pos="100000">
              <a:schemeClr val="accent4">
                <a:alpha val="50000"/>
                <a:hueOff val="1155077"/>
                <a:satOff val="-5330"/>
                <a:lumOff val="19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err="1"/>
            <a:t>aggresiveness</a:t>
          </a:r>
          <a:r>
            <a:rPr lang="cs-CZ" sz="1100" kern="1200" dirty="0"/>
            <a:t> </a:t>
          </a:r>
        </a:p>
      </dsp:txBody>
      <dsp:txXfrm>
        <a:off x="3054063" y="205615"/>
        <a:ext cx="874683" cy="874683"/>
      </dsp:txXfrm>
    </dsp:sp>
    <dsp:sp modelId="{CCC50A0E-094A-4D05-8398-832A47874AA2}">
      <dsp:nvSpPr>
        <dsp:cNvPr id="0" name=""/>
        <dsp:cNvSpPr/>
      </dsp:nvSpPr>
      <dsp:spPr>
        <a:xfrm>
          <a:off x="3909353" y="401696"/>
          <a:ext cx="1236989" cy="1236989"/>
        </a:xfrm>
        <a:prstGeom prst="ellipse">
          <a:avLst/>
        </a:prstGeom>
        <a:gradFill rotWithShape="0">
          <a:gsLst>
            <a:gs pos="0">
              <a:schemeClr val="accent4">
                <a:alpha val="50000"/>
                <a:hueOff val="2310154"/>
                <a:satOff val="-10660"/>
                <a:lumOff val="392"/>
                <a:alphaOff val="0"/>
                <a:satMod val="103000"/>
                <a:lumMod val="102000"/>
                <a:tint val="94000"/>
              </a:schemeClr>
            </a:gs>
            <a:gs pos="50000">
              <a:schemeClr val="accent4">
                <a:alpha val="50000"/>
                <a:hueOff val="2310154"/>
                <a:satOff val="-10660"/>
                <a:lumOff val="392"/>
                <a:alphaOff val="0"/>
                <a:satMod val="110000"/>
                <a:lumMod val="100000"/>
                <a:shade val="100000"/>
              </a:schemeClr>
            </a:gs>
            <a:gs pos="100000">
              <a:schemeClr val="accent4">
                <a:alpha val="50000"/>
                <a:hueOff val="2310154"/>
                <a:satOff val="-10660"/>
                <a:lumOff val="39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err="1"/>
            <a:t>confidence</a:t>
          </a:r>
          <a:r>
            <a:rPr lang="cs-CZ" sz="1100" kern="1200" dirty="0"/>
            <a:t> </a:t>
          </a:r>
        </a:p>
      </dsp:txBody>
      <dsp:txXfrm>
        <a:off x="4090506" y="582849"/>
        <a:ext cx="874683" cy="874683"/>
      </dsp:txXfrm>
    </dsp:sp>
    <dsp:sp modelId="{C54F0E12-5BFC-4B0F-AD28-BAE9FB286898}">
      <dsp:nvSpPr>
        <dsp:cNvPr id="0" name=""/>
        <dsp:cNvSpPr/>
      </dsp:nvSpPr>
      <dsp:spPr>
        <a:xfrm>
          <a:off x="4460832" y="1356886"/>
          <a:ext cx="1236989" cy="1236989"/>
        </a:xfrm>
        <a:prstGeom prst="ellipse">
          <a:avLst/>
        </a:prstGeom>
        <a:gradFill rotWithShape="0">
          <a:gsLst>
            <a:gs pos="0">
              <a:schemeClr val="accent4">
                <a:alpha val="50000"/>
                <a:hueOff val="3465231"/>
                <a:satOff val="-15989"/>
                <a:lumOff val="588"/>
                <a:alphaOff val="0"/>
                <a:satMod val="103000"/>
                <a:lumMod val="102000"/>
                <a:tint val="94000"/>
              </a:schemeClr>
            </a:gs>
            <a:gs pos="50000">
              <a:schemeClr val="accent4">
                <a:alpha val="50000"/>
                <a:hueOff val="3465231"/>
                <a:satOff val="-15989"/>
                <a:lumOff val="588"/>
                <a:alphaOff val="0"/>
                <a:satMod val="110000"/>
                <a:lumMod val="100000"/>
                <a:shade val="100000"/>
              </a:schemeClr>
            </a:gs>
            <a:gs pos="100000">
              <a:schemeClr val="accent4">
                <a:alpha val="50000"/>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err="1"/>
            <a:t>goal-oriented</a:t>
          </a:r>
          <a:r>
            <a:rPr lang="cs-CZ" sz="1100" kern="1200" dirty="0"/>
            <a:t> </a:t>
          </a:r>
          <a:r>
            <a:rPr lang="cs-CZ" sz="1100" kern="1200" dirty="0" err="1"/>
            <a:t>behavior</a:t>
          </a:r>
          <a:endParaRPr lang="cs-CZ" sz="1100" kern="1200" dirty="0"/>
        </a:p>
      </dsp:txBody>
      <dsp:txXfrm>
        <a:off x="4641985" y="1538039"/>
        <a:ext cx="874683" cy="874683"/>
      </dsp:txXfrm>
    </dsp:sp>
    <dsp:sp modelId="{6D76FBD1-B48A-40FC-A27E-0FC9425213F2}">
      <dsp:nvSpPr>
        <dsp:cNvPr id="0" name=""/>
        <dsp:cNvSpPr/>
      </dsp:nvSpPr>
      <dsp:spPr>
        <a:xfrm>
          <a:off x="4269305" y="2443089"/>
          <a:ext cx="1236989" cy="1236989"/>
        </a:xfrm>
        <a:prstGeom prst="ellipse">
          <a:avLst/>
        </a:prstGeom>
        <a:gradFill rotWithShape="0">
          <a:gsLst>
            <a:gs pos="0">
              <a:schemeClr val="accent4">
                <a:alpha val="50000"/>
                <a:hueOff val="4620308"/>
                <a:satOff val="-21319"/>
                <a:lumOff val="784"/>
                <a:alphaOff val="0"/>
                <a:satMod val="103000"/>
                <a:lumMod val="102000"/>
                <a:tint val="94000"/>
              </a:schemeClr>
            </a:gs>
            <a:gs pos="50000">
              <a:schemeClr val="accent4">
                <a:alpha val="50000"/>
                <a:hueOff val="4620308"/>
                <a:satOff val="-21319"/>
                <a:lumOff val="784"/>
                <a:alphaOff val="0"/>
                <a:satMod val="110000"/>
                <a:lumMod val="100000"/>
                <a:shade val="100000"/>
              </a:schemeClr>
            </a:gs>
            <a:gs pos="100000">
              <a:schemeClr val="accent4">
                <a:alpha val="50000"/>
                <a:hueOff val="4620308"/>
                <a:satOff val="-21319"/>
                <a:lumOff val="7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err="1"/>
            <a:t>competitiveness</a:t>
          </a:r>
          <a:endParaRPr lang="cs-CZ" sz="1000" kern="1200" dirty="0"/>
        </a:p>
      </dsp:txBody>
      <dsp:txXfrm>
        <a:off x="4450458" y="2624242"/>
        <a:ext cx="874683" cy="874683"/>
      </dsp:txXfrm>
    </dsp:sp>
    <dsp:sp modelId="{C911A172-BA19-49EB-8650-3D9CF2EA2D78}">
      <dsp:nvSpPr>
        <dsp:cNvPr id="0" name=""/>
        <dsp:cNvSpPr/>
      </dsp:nvSpPr>
      <dsp:spPr>
        <a:xfrm>
          <a:off x="3424390" y="3152057"/>
          <a:ext cx="1236989" cy="1236989"/>
        </a:xfrm>
        <a:prstGeom prst="ellipse">
          <a:avLst/>
        </a:prstGeom>
        <a:gradFill rotWithShape="0">
          <a:gsLst>
            <a:gs pos="0">
              <a:schemeClr val="accent4">
                <a:alpha val="50000"/>
                <a:hueOff val="5775385"/>
                <a:satOff val="-26649"/>
                <a:lumOff val="981"/>
                <a:alphaOff val="0"/>
                <a:satMod val="103000"/>
                <a:lumMod val="102000"/>
                <a:tint val="94000"/>
              </a:schemeClr>
            </a:gs>
            <a:gs pos="50000">
              <a:schemeClr val="accent4">
                <a:alpha val="50000"/>
                <a:hueOff val="5775385"/>
                <a:satOff val="-26649"/>
                <a:lumOff val="981"/>
                <a:alphaOff val="0"/>
                <a:satMod val="110000"/>
                <a:lumMod val="100000"/>
                <a:shade val="100000"/>
              </a:schemeClr>
            </a:gs>
            <a:gs pos="100000">
              <a:schemeClr val="accent4">
                <a:alpha val="50000"/>
                <a:hueOff val="5775385"/>
                <a:satOff val="-26649"/>
                <a:lumOff val="98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err="1"/>
            <a:t>opportunistic</a:t>
          </a:r>
          <a:r>
            <a:rPr lang="cs-CZ" sz="1100" kern="1200" dirty="0"/>
            <a:t> </a:t>
          </a:r>
          <a:r>
            <a:rPr lang="cs-CZ" sz="1100" kern="1200" dirty="0" err="1"/>
            <a:t>behavior</a:t>
          </a:r>
          <a:r>
            <a:rPr lang="cs-CZ" sz="1100" kern="1200" dirty="0"/>
            <a:t>, </a:t>
          </a:r>
        </a:p>
      </dsp:txBody>
      <dsp:txXfrm>
        <a:off x="3605543" y="3333210"/>
        <a:ext cx="874683" cy="874683"/>
      </dsp:txXfrm>
    </dsp:sp>
    <dsp:sp modelId="{68B63B58-34F2-454B-BBD0-02F5117DE994}">
      <dsp:nvSpPr>
        <dsp:cNvPr id="0" name=""/>
        <dsp:cNvSpPr/>
      </dsp:nvSpPr>
      <dsp:spPr>
        <a:xfrm>
          <a:off x="2321431" y="3152057"/>
          <a:ext cx="1236989" cy="1236989"/>
        </a:xfrm>
        <a:prstGeom prst="ellipse">
          <a:avLst/>
        </a:prstGeom>
        <a:gradFill rotWithShape="0">
          <a:gsLst>
            <a:gs pos="0">
              <a:schemeClr val="accent4">
                <a:alpha val="50000"/>
                <a:hueOff val="6930461"/>
                <a:satOff val="-31979"/>
                <a:lumOff val="1177"/>
                <a:alphaOff val="0"/>
                <a:satMod val="103000"/>
                <a:lumMod val="102000"/>
                <a:tint val="94000"/>
              </a:schemeClr>
            </a:gs>
            <a:gs pos="50000">
              <a:schemeClr val="accent4">
                <a:alpha val="50000"/>
                <a:hueOff val="6930461"/>
                <a:satOff val="-31979"/>
                <a:lumOff val="1177"/>
                <a:alphaOff val="0"/>
                <a:satMod val="110000"/>
                <a:lumMod val="100000"/>
                <a:shade val="100000"/>
              </a:schemeClr>
            </a:gs>
            <a:gs pos="100000">
              <a:schemeClr val="accent4">
                <a:alpha val="50000"/>
                <a:hueOff val="6930461"/>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err="1"/>
            <a:t>the</a:t>
          </a:r>
          <a:r>
            <a:rPr lang="cs-CZ" sz="1100" kern="1200" dirty="0"/>
            <a:t> </a:t>
          </a:r>
          <a:r>
            <a:rPr lang="cs-CZ" sz="1100" kern="1200" dirty="0" err="1"/>
            <a:t>ability</a:t>
          </a:r>
          <a:r>
            <a:rPr lang="cs-CZ" sz="1100" kern="1200" dirty="0"/>
            <a:t> to </a:t>
          </a:r>
          <a:r>
            <a:rPr lang="cs-CZ" sz="1100" kern="1200" dirty="0" err="1"/>
            <a:t>learn</a:t>
          </a:r>
          <a:r>
            <a:rPr lang="cs-CZ" sz="1100" kern="1200" dirty="0"/>
            <a:t> </a:t>
          </a:r>
          <a:r>
            <a:rPr lang="cs-CZ" sz="1100" kern="1200" dirty="0" err="1"/>
            <a:t>from</a:t>
          </a:r>
          <a:r>
            <a:rPr lang="cs-CZ" sz="1100" kern="1200" dirty="0"/>
            <a:t> </a:t>
          </a:r>
          <a:r>
            <a:rPr lang="cs-CZ" sz="1100" kern="1200" dirty="0" err="1"/>
            <a:t>mistakes</a:t>
          </a:r>
          <a:r>
            <a:rPr lang="cs-CZ" sz="1100" kern="1200" dirty="0"/>
            <a:t>, </a:t>
          </a:r>
        </a:p>
      </dsp:txBody>
      <dsp:txXfrm>
        <a:off x="2502584" y="3333210"/>
        <a:ext cx="874683" cy="874683"/>
      </dsp:txXfrm>
    </dsp:sp>
    <dsp:sp modelId="{1BE55745-F867-4499-8715-D530C05EE8FD}">
      <dsp:nvSpPr>
        <dsp:cNvPr id="0" name=""/>
        <dsp:cNvSpPr/>
      </dsp:nvSpPr>
      <dsp:spPr>
        <a:xfrm>
          <a:off x="1476515" y="2443089"/>
          <a:ext cx="1236989" cy="1236989"/>
        </a:xfrm>
        <a:prstGeom prst="ellipse">
          <a:avLst/>
        </a:prstGeom>
        <a:gradFill rotWithShape="0">
          <a:gsLst>
            <a:gs pos="0">
              <a:schemeClr val="accent4">
                <a:alpha val="50000"/>
                <a:hueOff val="8085538"/>
                <a:satOff val="-37308"/>
                <a:lumOff val="1373"/>
                <a:alphaOff val="0"/>
                <a:satMod val="103000"/>
                <a:lumMod val="102000"/>
                <a:tint val="94000"/>
              </a:schemeClr>
            </a:gs>
            <a:gs pos="50000">
              <a:schemeClr val="accent4">
                <a:alpha val="50000"/>
                <a:hueOff val="8085538"/>
                <a:satOff val="-37308"/>
                <a:lumOff val="1373"/>
                <a:alphaOff val="0"/>
                <a:satMod val="110000"/>
                <a:lumMod val="100000"/>
                <a:shade val="100000"/>
              </a:schemeClr>
            </a:gs>
            <a:gs pos="100000">
              <a:schemeClr val="accent4">
                <a:alpha val="50000"/>
                <a:hueOff val="8085538"/>
                <a:satOff val="-37308"/>
                <a:lumOff val="137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a:t>and </a:t>
          </a:r>
          <a:r>
            <a:rPr lang="cs-CZ" sz="1100" kern="1200" dirty="0" err="1"/>
            <a:t>the</a:t>
          </a:r>
          <a:r>
            <a:rPr lang="cs-CZ" sz="1100" kern="1200" dirty="0"/>
            <a:t> </a:t>
          </a:r>
          <a:r>
            <a:rPr lang="cs-CZ" sz="1100" kern="1200" dirty="0" err="1"/>
            <a:t>ability</a:t>
          </a:r>
          <a:r>
            <a:rPr lang="cs-CZ" sz="1100" kern="1200" dirty="0"/>
            <a:t> to </a:t>
          </a:r>
          <a:r>
            <a:rPr lang="cs-CZ" sz="1100" kern="1200" dirty="0" err="1"/>
            <a:t>employ</a:t>
          </a:r>
          <a:r>
            <a:rPr lang="cs-CZ" sz="1100" kern="1200" dirty="0"/>
            <a:t> </a:t>
          </a:r>
          <a:r>
            <a:rPr lang="cs-CZ" sz="1100" kern="1200" dirty="0" err="1"/>
            <a:t>human</a:t>
          </a:r>
          <a:r>
            <a:rPr lang="cs-CZ" sz="1100" kern="1200" dirty="0"/>
            <a:t> relations </a:t>
          </a:r>
          <a:r>
            <a:rPr lang="cs-CZ" sz="1100" kern="1200" dirty="0" err="1"/>
            <a:t>skills</a:t>
          </a:r>
          <a:endParaRPr lang="cs-CZ" sz="1100" kern="1200" dirty="0"/>
        </a:p>
      </dsp:txBody>
      <dsp:txXfrm>
        <a:off x="1657668" y="2624242"/>
        <a:ext cx="874683" cy="874683"/>
      </dsp:txXfrm>
    </dsp:sp>
    <dsp:sp modelId="{58E4ABCA-2828-4337-9721-C9A86BBEB163}">
      <dsp:nvSpPr>
        <dsp:cNvPr id="0" name=""/>
        <dsp:cNvSpPr/>
      </dsp:nvSpPr>
      <dsp:spPr>
        <a:xfrm>
          <a:off x="1284988" y="1356886"/>
          <a:ext cx="1236989" cy="1236989"/>
        </a:xfrm>
        <a:prstGeom prst="ellipse">
          <a:avLst/>
        </a:prstGeom>
        <a:gradFill rotWithShape="0">
          <a:gsLst>
            <a:gs pos="0">
              <a:schemeClr val="accent4">
                <a:alpha val="50000"/>
                <a:hueOff val="9240615"/>
                <a:satOff val="-42638"/>
                <a:lumOff val="1569"/>
                <a:alphaOff val="0"/>
                <a:satMod val="103000"/>
                <a:lumMod val="102000"/>
                <a:tint val="94000"/>
              </a:schemeClr>
            </a:gs>
            <a:gs pos="50000">
              <a:schemeClr val="accent4">
                <a:alpha val="50000"/>
                <a:hueOff val="9240615"/>
                <a:satOff val="-42638"/>
                <a:lumOff val="1569"/>
                <a:alphaOff val="0"/>
                <a:satMod val="110000"/>
                <a:lumMod val="100000"/>
                <a:shade val="100000"/>
              </a:schemeClr>
            </a:gs>
            <a:gs pos="100000">
              <a:schemeClr val="accent4">
                <a:alpha val="50000"/>
                <a:hueOff val="9240615"/>
                <a:satOff val="-42638"/>
                <a:lumOff val="156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a:t>reality-</a:t>
          </a:r>
          <a:r>
            <a:rPr lang="cs-CZ" sz="1100" kern="1200" dirty="0" err="1"/>
            <a:t>based</a:t>
          </a:r>
          <a:r>
            <a:rPr lang="cs-CZ" sz="1100" kern="1200" dirty="0"/>
            <a:t> </a:t>
          </a:r>
          <a:r>
            <a:rPr lang="cs-CZ" sz="1100" kern="1200" dirty="0" err="1"/>
            <a:t>actions</a:t>
          </a:r>
          <a:r>
            <a:rPr lang="cs-CZ" sz="1100" kern="1200" dirty="0"/>
            <a:t>, </a:t>
          </a:r>
        </a:p>
      </dsp:txBody>
      <dsp:txXfrm>
        <a:off x="1466141" y="1538039"/>
        <a:ext cx="874683" cy="874683"/>
      </dsp:txXfrm>
    </dsp:sp>
    <dsp:sp modelId="{D88145BE-3F87-4CDC-BE49-A3B1B53473C6}">
      <dsp:nvSpPr>
        <dsp:cNvPr id="0" name=""/>
        <dsp:cNvSpPr/>
      </dsp:nvSpPr>
      <dsp:spPr>
        <a:xfrm>
          <a:off x="1836468" y="401696"/>
          <a:ext cx="1236989" cy="1236989"/>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kern="1200" dirty="0" err="1"/>
            <a:t>intuitivness</a:t>
          </a:r>
          <a:r>
            <a:rPr lang="cs-CZ" sz="1200" kern="1200" dirty="0"/>
            <a:t> </a:t>
          </a:r>
        </a:p>
      </dsp:txBody>
      <dsp:txXfrm>
        <a:off x="2017621" y="582849"/>
        <a:ext cx="874683" cy="87468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79C04-9676-453C-89AD-69E5E104D743}" type="datetimeFigureOut">
              <a:rPr lang="cs-CZ" smtClean="0"/>
              <a:t>19.02.2025</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5634A-6866-4D4C-A341-5A8EFDE012BE}" type="slidenum">
              <a:rPr lang="cs-CZ" smtClean="0"/>
              <a:t>‹#›</a:t>
            </a:fld>
            <a:endParaRPr lang="cs-CZ"/>
          </a:p>
        </p:txBody>
      </p:sp>
    </p:spTree>
    <p:extLst>
      <p:ext uri="{BB962C8B-B14F-4D97-AF65-F5344CB8AC3E}">
        <p14:creationId xmlns:p14="http://schemas.microsoft.com/office/powerpoint/2010/main" val="32439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4" name="Zástupný symbol pro obsah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DE39258-309D-D664-B722-0D608B95742C}"/>
              </a:ext>
            </a:extLst>
          </p:cNvPr>
          <p:cNvSpPr>
            <a:spLocks noGrp="1"/>
          </p:cNvSpPr>
          <p:nvPr>
            <p:ph type="ctrTitle"/>
          </p:nvPr>
        </p:nvSpPr>
        <p:spPr/>
        <p:txBody>
          <a:bodyPr anchor="ctr">
            <a:normAutofit/>
          </a:bodyPr>
          <a:lstStyle/>
          <a:p>
            <a:r>
              <a:rPr lang="cs-CZ" sz="3600" dirty="0" err="1">
                <a:cs typeface="Times New Roman" panose="02020603050405020304" pitchFamily="18" charset="0"/>
              </a:rPr>
              <a:t>the</a:t>
            </a:r>
            <a:r>
              <a:rPr lang="cs-CZ" sz="3600" dirty="0">
                <a:cs typeface="Times New Roman" panose="02020603050405020304" pitchFamily="18" charset="0"/>
              </a:rPr>
              <a:t> </a:t>
            </a:r>
            <a:r>
              <a:rPr lang="cs-CZ" sz="3600" dirty="0" err="1">
                <a:cs typeface="Times New Roman" panose="02020603050405020304" pitchFamily="18" charset="0"/>
              </a:rPr>
              <a:t>evolution</a:t>
            </a:r>
            <a:r>
              <a:rPr lang="cs-CZ" sz="3600" dirty="0">
                <a:cs typeface="Times New Roman" panose="02020603050405020304" pitchFamily="18" charset="0"/>
              </a:rPr>
              <a:t> </a:t>
            </a:r>
            <a:r>
              <a:rPr lang="cs-CZ" sz="3600" dirty="0" err="1">
                <a:cs typeface="Times New Roman" panose="02020603050405020304" pitchFamily="18" charset="0"/>
              </a:rPr>
              <a:t>of</a:t>
            </a:r>
            <a:r>
              <a:rPr lang="cs-CZ" sz="3600" dirty="0">
                <a:cs typeface="Times New Roman" panose="02020603050405020304" pitchFamily="18" charset="0"/>
              </a:rPr>
              <a:t> </a:t>
            </a:r>
            <a:r>
              <a:rPr lang="cs-CZ" sz="3600" dirty="0" err="1">
                <a:cs typeface="Times New Roman" panose="02020603050405020304" pitchFamily="18" charset="0"/>
              </a:rPr>
              <a:t>entrepreneurship</a:t>
            </a:r>
            <a:r>
              <a:rPr lang="cs-CZ" sz="3600" dirty="0">
                <a:cs typeface="Times New Roman" panose="02020603050405020304" pitchFamily="18" charset="0"/>
              </a:rPr>
              <a:t>. </a:t>
            </a:r>
            <a:r>
              <a:rPr lang="cs-CZ" sz="3600" dirty="0" err="1">
                <a:cs typeface="Times New Roman" panose="02020603050405020304" pitchFamily="18" charset="0"/>
              </a:rPr>
              <a:t>The</a:t>
            </a:r>
            <a:r>
              <a:rPr lang="cs-CZ" sz="3600" dirty="0">
                <a:cs typeface="Times New Roman" panose="02020603050405020304" pitchFamily="18" charset="0"/>
              </a:rPr>
              <a:t> </a:t>
            </a:r>
            <a:r>
              <a:rPr lang="cs-CZ" sz="3600" dirty="0" err="1">
                <a:cs typeface="Times New Roman" panose="02020603050405020304" pitchFamily="18" charset="0"/>
              </a:rPr>
              <a:t>myths</a:t>
            </a:r>
            <a:r>
              <a:rPr lang="cs-CZ" sz="3600" dirty="0">
                <a:cs typeface="Times New Roman" panose="02020603050405020304" pitchFamily="18" charset="0"/>
              </a:rPr>
              <a:t> </a:t>
            </a:r>
            <a:r>
              <a:rPr lang="cs-CZ" sz="3600" dirty="0" err="1">
                <a:cs typeface="Times New Roman" panose="02020603050405020304" pitchFamily="18" charset="0"/>
              </a:rPr>
              <a:t>of</a:t>
            </a:r>
            <a:r>
              <a:rPr lang="cs-CZ" sz="3600" dirty="0">
                <a:cs typeface="Times New Roman" panose="02020603050405020304" pitchFamily="18" charset="0"/>
              </a:rPr>
              <a:t> </a:t>
            </a:r>
            <a:r>
              <a:rPr lang="cs-CZ" sz="3600" dirty="0" err="1">
                <a:cs typeface="Times New Roman" panose="02020603050405020304" pitchFamily="18" charset="0"/>
              </a:rPr>
              <a:t>entrepreneurship</a:t>
            </a:r>
            <a:endParaRPr lang="cs-CZ" sz="3600" dirty="0">
              <a:cs typeface="Times New Roman" panose="02020603050405020304" pitchFamily="18" charset="0"/>
            </a:endParaRPr>
          </a:p>
        </p:txBody>
      </p:sp>
      <p:sp>
        <p:nvSpPr>
          <p:cNvPr id="3" name="Podnadpis 2"/>
          <p:cNvSpPr>
            <a:spLocks noGrp="1"/>
          </p:cNvSpPr>
          <p:nvPr>
            <p:ph type="subTitle" idx="1"/>
          </p:nvPr>
        </p:nvSpPr>
        <p:spPr/>
        <p:txBody>
          <a:bodyPr>
            <a:normAutofit/>
          </a:bodyPr>
          <a:lstStyle/>
          <a:p>
            <a:r>
              <a:rPr lang="cs-CZ" b="1" dirty="0">
                <a:latin typeface="Times New Roman" panose="02020603050405020304" pitchFamily="18" charset="0"/>
                <a:cs typeface="Times New Roman" panose="02020603050405020304" pitchFamily="18" charset="0"/>
              </a:rPr>
              <a:t>Ing. Veronika Volfová</a:t>
            </a:r>
          </a:p>
        </p:txBody>
      </p:sp>
    </p:spTree>
    <p:extLst>
      <p:ext uri="{BB962C8B-B14F-4D97-AF65-F5344CB8AC3E}">
        <p14:creationId xmlns:p14="http://schemas.microsoft.com/office/powerpoint/2010/main" val="265053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86C233-9EA4-9690-96D9-DB423F162B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7606E6C-73C0-C3E8-2F76-DAE5BB8DE052}"/>
              </a:ext>
            </a:extLst>
          </p:cNvPr>
          <p:cNvSpPr>
            <a:spLocks noGrp="1"/>
          </p:cNvSpPr>
          <p:nvPr>
            <p:ph idx="1"/>
          </p:nvPr>
        </p:nvSpPr>
        <p:spPr/>
        <p:txBody>
          <a:bodyPr anchor="ctr"/>
          <a:lstStyle/>
          <a:p>
            <a:r>
              <a:rPr lang="cs-CZ" i="1" dirty="0"/>
              <a:t>„</a:t>
            </a:r>
            <a:r>
              <a:rPr lang="cs-CZ" i="1" dirty="0" err="1"/>
              <a:t>Entrepreneurship</a:t>
            </a:r>
            <a:r>
              <a:rPr lang="cs-CZ" i="1" dirty="0"/>
              <a:t>, </a:t>
            </a:r>
            <a:r>
              <a:rPr lang="cs-CZ" i="1" dirty="0" err="1"/>
              <a:t>at</a:t>
            </a:r>
            <a:r>
              <a:rPr lang="cs-CZ" i="1" dirty="0"/>
              <a:t> least in </a:t>
            </a:r>
            <a:r>
              <a:rPr lang="cs-CZ" i="1" dirty="0" err="1"/>
              <a:t>all</a:t>
            </a:r>
            <a:r>
              <a:rPr lang="cs-CZ" i="1" dirty="0"/>
              <a:t> </a:t>
            </a:r>
            <a:r>
              <a:rPr lang="cs-CZ" i="1" dirty="0" err="1"/>
              <a:t>nonautoritarian</a:t>
            </a:r>
            <a:r>
              <a:rPr lang="cs-CZ" i="1" dirty="0"/>
              <a:t> </a:t>
            </a:r>
            <a:r>
              <a:rPr lang="cs-CZ" i="1" dirty="0" err="1"/>
              <a:t>societies</a:t>
            </a:r>
            <a:r>
              <a:rPr lang="cs-CZ" i="1" dirty="0"/>
              <a:t>, </a:t>
            </a:r>
            <a:r>
              <a:rPr lang="cs-CZ" i="1" dirty="0" err="1"/>
              <a:t>constituties</a:t>
            </a:r>
            <a:r>
              <a:rPr lang="cs-CZ" i="1" dirty="0"/>
              <a:t> a </a:t>
            </a:r>
            <a:r>
              <a:rPr lang="cs-CZ" i="1" dirty="0" err="1"/>
              <a:t>bridge</a:t>
            </a:r>
            <a:r>
              <a:rPr lang="cs-CZ" i="1" dirty="0"/>
              <a:t> </a:t>
            </a:r>
            <a:r>
              <a:rPr lang="cs-CZ" i="1" dirty="0" err="1"/>
              <a:t>between</a:t>
            </a:r>
            <a:r>
              <a:rPr lang="cs-CZ" i="1" dirty="0"/>
              <a:t> society as a </a:t>
            </a:r>
            <a:r>
              <a:rPr lang="cs-CZ" i="1" dirty="0" err="1"/>
              <a:t>whole</a:t>
            </a:r>
            <a:r>
              <a:rPr lang="cs-CZ" i="1" dirty="0"/>
              <a:t>, </a:t>
            </a:r>
            <a:r>
              <a:rPr lang="cs-CZ" i="1" dirty="0" err="1"/>
              <a:t>aspecially</a:t>
            </a:r>
            <a:r>
              <a:rPr lang="cs-CZ" i="1" dirty="0"/>
              <a:t> </a:t>
            </a:r>
            <a:r>
              <a:rPr lang="cs-CZ" i="1" dirty="0" err="1"/>
              <a:t>the</a:t>
            </a:r>
            <a:r>
              <a:rPr lang="cs-CZ" i="1" dirty="0"/>
              <a:t> </a:t>
            </a:r>
            <a:r>
              <a:rPr lang="cs-CZ" i="1" dirty="0" err="1"/>
              <a:t>noneconomic</a:t>
            </a:r>
            <a:r>
              <a:rPr lang="cs-CZ" i="1" dirty="0"/>
              <a:t> </a:t>
            </a:r>
            <a:r>
              <a:rPr lang="cs-CZ" i="1" dirty="0" err="1"/>
              <a:t>aspects</a:t>
            </a:r>
            <a:r>
              <a:rPr lang="cs-CZ" i="1" dirty="0"/>
              <a:t> </a:t>
            </a:r>
            <a:r>
              <a:rPr lang="cs-CZ" i="1" dirty="0" err="1"/>
              <a:t>of</a:t>
            </a:r>
            <a:r>
              <a:rPr lang="cs-CZ" i="1" dirty="0"/>
              <a:t> </a:t>
            </a:r>
            <a:r>
              <a:rPr lang="cs-CZ" i="1" dirty="0" err="1"/>
              <a:t>that</a:t>
            </a:r>
            <a:r>
              <a:rPr lang="cs-CZ" i="1" dirty="0"/>
              <a:t> society, and </a:t>
            </a:r>
            <a:r>
              <a:rPr lang="cs-CZ" i="1" dirty="0" err="1"/>
              <a:t>the</a:t>
            </a:r>
            <a:r>
              <a:rPr lang="cs-CZ" i="1" dirty="0"/>
              <a:t> profit-</a:t>
            </a:r>
            <a:r>
              <a:rPr lang="cs-CZ" i="1" dirty="0" err="1"/>
              <a:t>oriented</a:t>
            </a:r>
            <a:r>
              <a:rPr lang="cs-CZ" i="1" dirty="0"/>
              <a:t> </a:t>
            </a:r>
            <a:r>
              <a:rPr lang="cs-CZ" i="1" dirty="0" err="1"/>
              <a:t>institutions</a:t>
            </a:r>
            <a:r>
              <a:rPr lang="cs-CZ" i="1" dirty="0"/>
              <a:t> </a:t>
            </a:r>
            <a:r>
              <a:rPr lang="cs-CZ" i="1" dirty="0" err="1"/>
              <a:t>established</a:t>
            </a:r>
            <a:r>
              <a:rPr lang="cs-CZ" i="1" dirty="0"/>
              <a:t> to </a:t>
            </a:r>
            <a:r>
              <a:rPr lang="cs-CZ" i="1" dirty="0" err="1"/>
              <a:t>take</a:t>
            </a:r>
            <a:r>
              <a:rPr lang="cs-CZ" i="1" dirty="0"/>
              <a:t> </a:t>
            </a:r>
            <a:r>
              <a:rPr lang="cs-CZ" i="1" dirty="0" err="1"/>
              <a:t>advantage</a:t>
            </a:r>
            <a:r>
              <a:rPr lang="cs-CZ" i="1" dirty="0"/>
              <a:t> </a:t>
            </a:r>
            <a:r>
              <a:rPr lang="cs-CZ" i="1" dirty="0" err="1"/>
              <a:t>of</a:t>
            </a:r>
            <a:r>
              <a:rPr lang="cs-CZ" i="1" dirty="0"/>
              <a:t> </a:t>
            </a:r>
            <a:r>
              <a:rPr lang="cs-CZ" i="1" dirty="0" err="1"/>
              <a:t>its</a:t>
            </a:r>
            <a:r>
              <a:rPr lang="cs-CZ" i="1" dirty="0"/>
              <a:t> </a:t>
            </a:r>
            <a:r>
              <a:rPr lang="cs-CZ" i="1" dirty="0" err="1"/>
              <a:t>economic</a:t>
            </a:r>
            <a:r>
              <a:rPr lang="cs-CZ" i="1" dirty="0"/>
              <a:t> </a:t>
            </a:r>
            <a:r>
              <a:rPr lang="cs-CZ" i="1" dirty="0" err="1"/>
              <a:t>desires</a:t>
            </a:r>
            <a:r>
              <a:rPr lang="cs-CZ" i="1" dirty="0"/>
              <a:t>.“ </a:t>
            </a:r>
            <a:r>
              <a:rPr lang="cs-CZ" dirty="0"/>
              <a:t>Arthur Cole</a:t>
            </a:r>
          </a:p>
        </p:txBody>
      </p:sp>
    </p:spTree>
    <p:extLst>
      <p:ext uri="{BB962C8B-B14F-4D97-AF65-F5344CB8AC3E}">
        <p14:creationId xmlns:p14="http://schemas.microsoft.com/office/powerpoint/2010/main" val="13297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86C233-9EA4-9690-96D9-DB423F162B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7606E6C-73C0-C3E8-2F76-DAE5BB8DE052}"/>
              </a:ext>
            </a:extLst>
          </p:cNvPr>
          <p:cNvSpPr>
            <a:spLocks noGrp="1" noRot="1" noMove="1" noResize="1" noEditPoints="1" noAdjustHandles="1" noChangeArrowheads="1" noChangeShapeType="1"/>
          </p:cNvSpPr>
          <p:nvPr>
            <p:ph idx="1"/>
          </p:nvPr>
        </p:nvSpPr>
        <p:spPr/>
        <p:txBody>
          <a:bodyPr anchor="ctr"/>
          <a:lstStyle/>
          <a:p>
            <a:pPr algn="just"/>
            <a:r>
              <a:rPr lang="cs-CZ" i="1" dirty="0"/>
              <a:t>„In </a:t>
            </a:r>
            <a:r>
              <a:rPr lang="cs-CZ" i="1" dirty="0" err="1"/>
              <a:t>entrepreneuship</a:t>
            </a:r>
            <a:r>
              <a:rPr lang="cs-CZ" i="1" dirty="0"/>
              <a:t>, </a:t>
            </a:r>
            <a:r>
              <a:rPr lang="cs-CZ" i="1" dirty="0" err="1"/>
              <a:t>there</a:t>
            </a:r>
            <a:r>
              <a:rPr lang="cs-CZ" i="1" dirty="0"/>
              <a:t> </a:t>
            </a:r>
            <a:r>
              <a:rPr lang="cs-CZ" i="1" dirty="0" err="1"/>
              <a:t>is</a:t>
            </a:r>
            <a:r>
              <a:rPr lang="cs-CZ" i="1" dirty="0"/>
              <a:t> </a:t>
            </a:r>
            <a:r>
              <a:rPr lang="cs-CZ" i="1" dirty="0" err="1"/>
              <a:t>agreement</a:t>
            </a:r>
            <a:r>
              <a:rPr lang="cs-CZ" i="1" dirty="0"/>
              <a:t> </a:t>
            </a:r>
            <a:r>
              <a:rPr lang="cs-CZ" i="1" dirty="0" err="1"/>
              <a:t>that</a:t>
            </a:r>
            <a:r>
              <a:rPr lang="cs-CZ" i="1" dirty="0"/>
              <a:t> </a:t>
            </a:r>
            <a:r>
              <a:rPr lang="cs-CZ" i="1" dirty="0" err="1"/>
              <a:t>we</a:t>
            </a:r>
            <a:r>
              <a:rPr lang="cs-CZ" i="1" dirty="0"/>
              <a:t> are </a:t>
            </a:r>
            <a:r>
              <a:rPr lang="cs-CZ" i="1" dirty="0" err="1"/>
              <a:t>talking</a:t>
            </a:r>
            <a:r>
              <a:rPr lang="cs-CZ" i="1" dirty="0"/>
              <a:t> </a:t>
            </a:r>
            <a:r>
              <a:rPr lang="cs-CZ" i="1" dirty="0" err="1"/>
              <a:t>about</a:t>
            </a:r>
            <a:r>
              <a:rPr lang="cs-CZ" i="1" dirty="0"/>
              <a:t> a </a:t>
            </a:r>
            <a:r>
              <a:rPr lang="cs-CZ" i="1" dirty="0" err="1"/>
              <a:t>kind</a:t>
            </a:r>
            <a:r>
              <a:rPr lang="cs-CZ" i="1" dirty="0"/>
              <a:t> </a:t>
            </a:r>
            <a:r>
              <a:rPr lang="cs-CZ" i="1" dirty="0" err="1"/>
              <a:t>of</a:t>
            </a:r>
            <a:r>
              <a:rPr lang="cs-CZ" i="1" dirty="0"/>
              <a:t> </a:t>
            </a:r>
            <a:r>
              <a:rPr lang="cs-CZ" i="1" dirty="0" err="1"/>
              <a:t>behavior</a:t>
            </a:r>
            <a:r>
              <a:rPr lang="cs-CZ" i="1" dirty="0"/>
              <a:t> </a:t>
            </a:r>
            <a:r>
              <a:rPr lang="cs-CZ" i="1" dirty="0" err="1"/>
              <a:t>that</a:t>
            </a:r>
            <a:r>
              <a:rPr lang="cs-CZ" i="1" dirty="0"/>
              <a:t> </a:t>
            </a:r>
            <a:r>
              <a:rPr lang="cs-CZ" i="1" dirty="0" err="1"/>
              <a:t>icludes</a:t>
            </a:r>
            <a:r>
              <a:rPr lang="cs-CZ" i="1" dirty="0"/>
              <a:t>: 1) </a:t>
            </a:r>
            <a:r>
              <a:rPr lang="cs-CZ" i="1" dirty="0" err="1"/>
              <a:t>initiative</a:t>
            </a:r>
            <a:r>
              <a:rPr lang="cs-CZ" i="1" dirty="0"/>
              <a:t> </a:t>
            </a:r>
            <a:r>
              <a:rPr lang="cs-CZ" i="1" dirty="0" err="1"/>
              <a:t>taking</a:t>
            </a:r>
            <a:r>
              <a:rPr lang="cs-CZ" i="1" dirty="0"/>
              <a:t> 2) </a:t>
            </a:r>
            <a:r>
              <a:rPr lang="cs-CZ" i="1" dirty="0" err="1"/>
              <a:t>the</a:t>
            </a:r>
            <a:r>
              <a:rPr lang="cs-CZ" i="1" dirty="0"/>
              <a:t> </a:t>
            </a:r>
            <a:r>
              <a:rPr lang="cs-CZ" i="1" dirty="0" err="1"/>
              <a:t>organizing</a:t>
            </a:r>
            <a:r>
              <a:rPr lang="cs-CZ" i="1" dirty="0"/>
              <a:t> </a:t>
            </a:r>
            <a:r>
              <a:rPr lang="cs-CZ" i="1" dirty="0" err="1"/>
              <a:t>or</a:t>
            </a:r>
            <a:r>
              <a:rPr lang="cs-CZ" i="1" dirty="0"/>
              <a:t> </a:t>
            </a:r>
            <a:r>
              <a:rPr lang="cs-CZ" i="1" dirty="0" err="1"/>
              <a:t>reorganizing</a:t>
            </a:r>
            <a:r>
              <a:rPr lang="cs-CZ" i="1" dirty="0"/>
              <a:t> </a:t>
            </a:r>
            <a:r>
              <a:rPr lang="cs-CZ" i="1" dirty="0" err="1"/>
              <a:t>of</a:t>
            </a:r>
            <a:r>
              <a:rPr lang="cs-CZ" i="1" dirty="0"/>
              <a:t> </a:t>
            </a:r>
            <a:r>
              <a:rPr lang="cs-CZ" i="1" dirty="0" err="1"/>
              <a:t>social</a:t>
            </a:r>
            <a:r>
              <a:rPr lang="cs-CZ" i="1" dirty="0"/>
              <a:t> </a:t>
            </a:r>
            <a:r>
              <a:rPr lang="cs-CZ" i="1" dirty="0" err="1"/>
              <a:t>economic</a:t>
            </a:r>
            <a:r>
              <a:rPr lang="cs-CZ" i="1" dirty="0"/>
              <a:t> </a:t>
            </a:r>
            <a:r>
              <a:rPr lang="cs-CZ" i="1" dirty="0" err="1"/>
              <a:t>mechanisms</a:t>
            </a:r>
            <a:r>
              <a:rPr lang="cs-CZ" i="1" dirty="0"/>
              <a:t> to </a:t>
            </a:r>
            <a:r>
              <a:rPr lang="cs-CZ" i="1" dirty="0" err="1"/>
              <a:t>turn</a:t>
            </a:r>
            <a:r>
              <a:rPr lang="cs-CZ" i="1" dirty="0"/>
              <a:t> </a:t>
            </a:r>
            <a:r>
              <a:rPr lang="cs-CZ" i="1" dirty="0" err="1"/>
              <a:t>resources</a:t>
            </a:r>
            <a:r>
              <a:rPr lang="cs-CZ" i="1" dirty="0"/>
              <a:t> and </a:t>
            </a:r>
            <a:r>
              <a:rPr lang="cs-CZ" i="1" dirty="0" err="1"/>
              <a:t>situations</a:t>
            </a:r>
            <a:r>
              <a:rPr lang="cs-CZ" i="1" dirty="0"/>
              <a:t> to </a:t>
            </a:r>
            <a:r>
              <a:rPr lang="cs-CZ" i="1" dirty="0" err="1"/>
              <a:t>practical</a:t>
            </a:r>
            <a:r>
              <a:rPr lang="cs-CZ" i="1" dirty="0"/>
              <a:t> </a:t>
            </a:r>
            <a:r>
              <a:rPr lang="cs-CZ" i="1" dirty="0" err="1"/>
              <a:t>account</a:t>
            </a:r>
            <a:r>
              <a:rPr lang="cs-CZ" i="1" dirty="0"/>
              <a:t>, and 3) </a:t>
            </a:r>
            <a:r>
              <a:rPr lang="cs-CZ" i="1" dirty="0" err="1"/>
              <a:t>the</a:t>
            </a:r>
            <a:r>
              <a:rPr lang="cs-CZ" i="1" dirty="0"/>
              <a:t> </a:t>
            </a:r>
            <a:r>
              <a:rPr lang="cs-CZ" i="1" dirty="0" err="1"/>
              <a:t>acceptance</a:t>
            </a:r>
            <a:r>
              <a:rPr lang="cs-CZ" i="1" dirty="0"/>
              <a:t> </a:t>
            </a:r>
            <a:r>
              <a:rPr lang="cs-CZ" i="1" dirty="0" err="1"/>
              <a:t>of</a:t>
            </a:r>
            <a:r>
              <a:rPr lang="cs-CZ" i="1" dirty="0"/>
              <a:t> </a:t>
            </a:r>
            <a:r>
              <a:rPr lang="cs-CZ" i="1" dirty="0" err="1"/>
              <a:t>risks</a:t>
            </a:r>
            <a:r>
              <a:rPr lang="cs-CZ" i="1" dirty="0"/>
              <a:t> </a:t>
            </a:r>
            <a:r>
              <a:rPr lang="cs-CZ" i="1" dirty="0" err="1"/>
              <a:t>of</a:t>
            </a:r>
            <a:r>
              <a:rPr lang="cs-CZ" i="1" dirty="0"/>
              <a:t> </a:t>
            </a:r>
            <a:r>
              <a:rPr lang="cs-CZ" i="1" dirty="0" err="1"/>
              <a:t>failure</a:t>
            </a:r>
            <a:r>
              <a:rPr lang="cs-CZ" i="1" dirty="0"/>
              <a:t>.“ </a:t>
            </a:r>
            <a:r>
              <a:rPr lang="cs-CZ" dirty="0"/>
              <a:t>Albert </a:t>
            </a:r>
            <a:r>
              <a:rPr lang="cs-CZ" dirty="0" err="1"/>
              <a:t>Shapero</a:t>
            </a:r>
            <a:endParaRPr lang="cs-CZ" dirty="0"/>
          </a:p>
        </p:txBody>
      </p:sp>
    </p:spTree>
    <p:extLst>
      <p:ext uri="{BB962C8B-B14F-4D97-AF65-F5344CB8AC3E}">
        <p14:creationId xmlns:p14="http://schemas.microsoft.com/office/powerpoint/2010/main" val="157203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D2BA9-A739-E01C-DB6F-E95E89C3728C}"/>
              </a:ext>
            </a:extLst>
          </p:cNvPr>
          <p:cNvSpPr>
            <a:spLocks noGrp="1"/>
          </p:cNvSpPr>
          <p:nvPr>
            <p:ph type="title"/>
          </p:nvPr>
        </p:nvSpPr>
        <p:spPr/>
        <p:txBody>
          <a:bodyPr/>
          <a:lstStyle/>
          <a:p>
            <a:r>
              <a:rPr lang="cs-CZ" sz="3200" dirty="0" err="1"/>
              <a:t>Task</a:t>
            </a:r>
            <a:endParaRPr lang="cs-CZ" sz="3200" dirty="0"/>
          </a:p>
        </p:txBody>
      </p:sp>
      <p:sp>
        <p:nvSpPr>
          <p:cNvPr id="3" name="Zástupný obsah 2">
            <a:extLst>
              <a:ext uri="{FF2B5EF4-FFF2-40B4-BE49-F238E27FC236}">
                <a16:creationId xmlns:a16="http://schemas.microsoft.com/office/drawing/2014/main" id="{1854BAC5-E9FE-5FB1-EA0C-720B3B34A618}"/>
              </a:ext>
            </a:extLst>
          </p:cNvPr>
          <p:cNvSpPr>
            <a:spLocks noGrp="1"/>
          </p:cNvSpPr>
          <p:nvPr>
            <p:ph idx="1"/>
          </p:nvPr>
        </p:nvSpPr>
        <p:spPr/>
        <p:txBody>
          <a:bodyPr anchor="ctr"/>
          <a:lstStyle/>
          <a:p>
            <a:r>
              <a:rPr lang="cs-CZ" dirty="0" err="1"/>
              <a:t>Tell</a:t>
            </a:r>
            <a:r>
              <a:rPr lang="cs-CZ" dirty="0"/>
              <a:t> in </a:t>
            </a:r>
            <a:r>
              <a:rPr lang="cs-CZ" dirty="0" err="1"/>
              <a:t>your</a:t>
            </a:r>
            <a:r>
              <a:rPr lang="cs-CZ" dirty="0"/>
              <a:t> </a:t>
            </a:r>
            <a:r>
              <a:rPr lang="cs-CZ" dirty="0" err="1"/>
              <a:t>own</a:t>
            </a:r>
            <a:r>
              <a:rPr lang="cs-CZ" dirty="0"/>
              <a:t> </a:t>
            </a:r>
            <a:r>
              <a:rPr lang="cs-CZ" dirty="0" err="1"/>
              <a:t>words</a:t>
            </a:r>
            <a:r>
              <a:rPr lang="cs-CZ" dirty="0"/>
              <a:t> </a:t>
            </a:r>
            <a:r>
              <a:rPr lang="cs-CZ" dirty="0" err="1"/>
              <a:t>what</a:t>
            </a:r>
            <a:r>
              <a:rPr lang="cs-CZ" dirty="0"/>
              <a:t> </a:t>
            </a:r>
            <a:r>
              <a:rPr lang="cs-CZ" dirty="0" err="1"/>
              <a:t>entrepreneurship</a:t>
            </a:r>
            <a:r>
              <a:rPr lang="cs-CZ" dirty="0"/>
              <a:t> </a:t>
            </a:r>
            <a:r>
              <a:rPr lang="cs-CZ" dirty="0" err="1"/>
              <a:t>is</a:t>
            </a:r>
            <a:r>
              <a:rPr lang="cs-CZ" dirty="0"/>
              <a:t>?</a:t>
            </a:r>
          </a:p>
        </p:txBody>
      </p:sp>
    </p:spTree>
    <p:extLst>
      <p:ext uri="{BB962C8B-B14F-4D97-AF65-F5344CB8AC3E}">
        <p14:creationId xmlns:p14="http://schemas.microsoft.com/office/powerpoint/2010/main" val="332411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FFB4F-A538-1B43-2636-179507521539}"/>
              </a:ext>
            </a:extLst>
          </p:cNvPr>
          <p:cNvSpPr>
            <a:spLocks noGrp="1"/>
          </p:cNvSpPr>
          <p:nvPr>
            <p:ph type="title"/>
          </p:nvPr>
        </p:nvSpPr>
        <p:spPr/>
        <p:txBody>
          <a:bodyPr/>
          <a:lstStyle/>
          <a:p>
            <a:r>
              <a:rPr lang="cs-CZ" sz="3200" dirty="0" err="1"/>
              <a:t>Entrepreneurship</a:t>
            </a:r>
            <a:endParaRPr lang="cs-CZ" sz="3200" dirty="0"/>
          </a:p>
        </p:txBody>
      </p:sp>
      <p:sp>
        <p:nvSpPr>
          <p:cNvPr id="3" name="Zástupný obsah 2">
            <a:extLst>
              <a:ext uri="{FF2B5EF4-FFF2-40B4-BE49-F238E27FC236}">
                <a16:creationId xmlns:a16="http://schemas.microsoft.com/office/drawing/2014/main" id="{8E309070-FE9E-B76E-E61F-0FCA39B52752}"/>
              </a:ext>
            </a:extLst>
          </p:cNvPr>
          <p:cNvSpPr>
            <a:spLocks noGrp="1" noRot="1" noMove="1" noResize="1" noEditPoints="1" noAdjustHandles="1" noChangeArrowheads="1" noChangeShapeType="1"/>
          </p:cNvSpPr>
          <p:nvPr>
            <p:ph idx="1"/>
          </p:nvPr>
        </p:nvSpPr>
        <p:spPr/>
        <p:txBody>
          <a:bodyPr/>
          <a:lstStyle/>
          <a:p>
            <a:pPr algn="just"/>
            <a:r>
              <a:rPr lang="cs-CZ" dirty="0" err="1"/>
              <a:t>Is</a:t>
            </a:r>
            <a:r>
              <a:rPr lang="cs-CZ" dirty="0"/>
              <a:t> </a:t>
            </a:r>
            <a:r>
              <a:rPr lang="cs-CZ" dirty="0" err="1"/>
              <a:t>the</a:t>
            </a:r>
            <a:r>
              <a:rPr lang="cs-CZ" dirty="0"/>
              <a:t> </a:t>
            </a:r>
            <a:r>
              <a:rPr lang="cs-CZ" dirty="0" err="1"/>
              <a:t>dynamic</a:t>
            </a:r>
            <a:r>
              <a:rPr lang="cs-CZ" dirty="0"/>
              <a:t> </a:t>
            </a:r>
            <a:r>
              <a:rPr lang="cs-CZ" dirty="0" err="1"/>
              <a:t>process</a:t>
            </a:r>
            <a:r>
              <a:rPr lang="cs-CZ" dirty="0"/>
              <a:t> </a:t>
            </a:r>
            <a:r>
              <a:rPr lang="cs-CZ" dirty="0" err="1"/>
              <a:t>of</a:t>
            </a:r>
            <a:r>
              <a:rPr lang="cs-CZ" dirty="0"/>
              <a:t> </a:t>
            </a:r>
            <a:r>
              <a:rPr lang="cs-CZ" dirty="0" err="1"/>
              <a:t>creating</a:t>
            </a:r>
            <a:r>
              <a:rPr lang="cs-CZ" dirty="0"/>
              <a:t> </a:t>
            </a:r>
            <a:r>
              <a:rPr lang="cs-CZ" dirty="0" err="1"/>
              <a:t>incremental</a:t>
            </a:r>
            <a:r>
              <a:rPr lang="cs-CZ" dirty="0"/>
              <a:t> </a:t>
            </a:r>
            <a:r>
              <a:rPr lang="cs-CZ" dirty="0" err="1"/>
              <a:t>wealth</a:t>
            </a:r>
            <a:r>
              <a:rPr lang="cs-CZ" dirty="0"/>
              <a:t> by </a:t>
            </a:r>
            <a:r>
              <a:rPr lang="cs-CZ" dirty="0" err="1"/>
              <a:t>individuals</a:t>
            </a:r>
            <a:r>
              <a:rPr lang="cs-CZ" dirty="0"/>
              <a:t> </a:t>
            </a:r>
            <a:r>
              <a:rPr lang="cs-CZ" dirty="0" err="1"/>
              <a:t>who</a:t>
            </a:r>
            <a:r>
              <a:rPr lang="cs-CZ" dirty="0"/>
              <a:t> </a:t>
            </a:r>
            <a:r>
              <a:rPr lang="cs-CZ" dirty="0" err="1"/>
              <a:t>assume</a:t>
            </a:r>
            <a:r>
              <a:rPr lang="cs-CZ" dirty="0"/>
              <a:t> </a:t>
            </a:r>
            <a:r>
              <a:rPr lang="cs-CZ" dirty="0" err="1"/>
              <a:t>the</a:t>
            </a:r>
            <a:r>
              <a:rPr lang="cs-CZ" dirty="0"/>
              <a:t> major </a:t>
            </a:r>
            <a:r>
              <a:rPr lang="cs-CZ" dirty="0" err="1"/>
              <a:t>risks</a:t>
            </a:r>
            <a:r>
              <a:rPr lang="cs-CZ" dirty="0"/>
              <a:t> in </a:t>
            </a:r>
            <a:r>
              <a:rPr lang="cs-CZ" dirty="0" err="1"/>
              <a:t>terms</a:t>
            </a:r>
            <a:r>
              <a:rPr lang="cs-CZ" dirty="0"/>
              <a:t> </a:t>
            </a:r>
            <a:r>
              <a:rPr lang="cs-CZ" dirty="0" err="1"/>
              <a:t>of</a:t>
            </a:r>
            <a:r>
              <a:rPr lang="cs-CZ" dirty="0"/>
              <a:t> </a:t>
            </a:r>
            <a:r>
              <a:rPr lang="cs-CZ" dirty="0" err="1"/>
              <a:t>equity</a:t>
            </a:r>
            <a:r>
              <a:rPr lang="cs-CZ" dirty="0"/>
              <a:t>, </a:t>
            </a:r>
            <a:r>
              <a:rPr lang="cs-CZ" dirty="0" err="1"/>
              <a:t>time</a:t>
            </a:r>
            <a:r>
              <a:rPr lang="cs-CZ" dirty="0"/>
              <a:t>, and/ </a:t>
            </a:r>
            <a:r>
              <a:rPr lang="cs-CZ" dirty="0" err="1"/>
              <a:t>or</a:t>
            </a:r>
            <a:r>
              <a:rPr lang="cs-CZ" dirty="0"/>
              <a:t> </a:t>
            </a:r>
            <a:r>
              <a:rPr lang="cs-CZ" dirty="0" err="1"/>
              <a:t>careers</a:t>
            </a:r>
            <a:r>
              <a:rPr lang="cs-CZ" dirty="0"/>
              <a:t> to </a:t>
            </a:r>
            <a:r>
              <a:rPr lang="cs-CZ" dirty="0" err="1"/>
              <a:t>provide</a:t>
            </a:r>
            <a:r>
              <a:rPr lang="cs-CZ" dirty="0"/>
              <a:t> </a:t>
            </a:r>
            <a:r>
              <a:rPr lang="cs-CZ" dirty="0" err="1"/>
              <a:t>value</a:t>
            </a:r>
            <a:r>
              <a:rPr lang="cs-CZ" dirty="0"/>
              <a:t> </a:t>
            </a:r>
            <a:r>
              <a:rPr lang="cs-CZ" dirty="0" err="1"/>
              <a:t>through</a:t>
            </a:r>
            <a:r>
              <a:rPr lang="cs-CZ" dirty="0"/>
              <a:t> </a:t>
            </a:r>
            <a:r>
              <a:rPr lang="cs-CZ" dirty="0" err="1"/>
              <a:t>some</a:t>
            </a:r>
            <a:r>
              <a:rPr lang="cs-CZ" dirty="0"/>
              <a:t> </a:t>
            </a:r>
            <a:r>
              <a:rPr lang="cs-CZ" dirty="0" err="1"/>
              <a:t>product</a:t>
            </a:r>
            <a:r>
              <a:rPr lang="cs-CZ" dirty="0"/>
              <a:t> </a:t>
            </a:r>
            <a:r>
              <a:rPr lang="cs-CZ" dirty="0" err="1"/>
              <a:t>or</a:t>
            </a:r>
            <a:r>
              <a:rPr lang="cs-CZ" dirty="0"/>
              <a:t> </a:t>
            </a:r>
            <a:r>
              <a:rPr lang="cs-CZ" dirty="0" err="1"/>
              <a:t>service</a:t>
            </a:r>
            <a:r>
              <a:rPr lang="cs-CZ" dirty="0"/>
              <a:t>. </a:t>
            </a:r>
          </a:p>
          <a:p>
            <a:pPr algn="just"/>
            <a:endParaRPr lang="cs-CZ" dirty="0"/>
          </a:p>
          <a:p>
            <a:pPr algn="just"/>
            <a:r>
              <a:rPr lang="cs-CZ" dirty="0" err="1"/>
              <a:t>The</a:t>
            </a:r>
            <a:r>
              <a:rPr lang="cs-CZ" dirty="0"/>
              <a:t> </a:t>
            </a:r>
            <a:r>
              <a:rPr lang="cs-CZ" dirty="0" err="1"/>
              <a:t>product</a:t>
            </a:r>
            <a:r>
              <a:rPr lang="cs-CZ" dirty="0"/>
              <a:t> </a:t>
            </a:r>
            <a:r>
              <a:rPr lang="cs-CZ" dirty="0" err="1"/>
              <a:t>or</a:t>
            </a:r>
            <a:r>
              <a:rPr lang="cs-CZ" dirty="0"/>
              <a:t> </a:t>
            </a:r>
            <a:r>
              <a:rPr lang="cs-CZ" dirty="0" err="1"/>
              <a:t>service</a:t>
            </a:r>
            <a:r>
              <a:rPr lang="cs-CZ" dirty="0"/>
              <a:t> </a:t>
            </a:r>
            <a:r>
              <a:rPr lang="cs-CZ" dirty="0" err="1"/>
              <a:t>itself</a:t>
            </a:r>
            <a:r>
              <a:rPr lang="cs-CZ" dirty="0"/>
              <a:t> </a:t>
            </a:r>
            <a:r>
              <a:rPr lang="cs-CZ" dirty="0" err="1"/>
              <a:t>may</a:t>
            </a:r>
            <a:r>
              <a:rPr lang="cs-CZ" dirty="0"/>
              <a:t> </a:t>
            </a:r>
            <a:r>
              <a:rPr lang="cs-CZ" dirty="0" err="1"/>
              <a:t>or</a:t>
            </a:r>
            <a:r>
              <a:rPr lang="cs-CZ" dirty="0"/>
              <a:t> </a:t>
            </a:r>
            <a:r>
              <a:rPr lang="cs-CZ" dirty="0" err="1"/>
              <a:t>may</a:t>
            </a:r>
            <a:r>
              <a:rPr lang="cs-CZ" dirty="0"/>
              <a:t> not </a:t>
            </a:r>
            <a:r>
              <a:rPr lang="cs-CZ" dirty="0" err="1"/>
              <a:t>be</a:t>
            </a:r>
            <a:r>
              <a:rPr lang="cs-CZ" dirty="0"/>
              <a:t> </a:t>
            </a:r>
            <a:r>
              <a:rPr lang="cs-CZ" dirty="0" err="1"/>
              <a:t>new</a:t>
            </a:r>
            <a:r>
              <a:rPr lang="cs-CZ" dirty="0"/>
              <a:t> </a:t>
            </a:r>
            <a:r>
              <a:rPr lang="cs-CZ" dirty="0" err="1"/>
              <a:t>or</a:t>
            </a:r>
            <a:r>
              <a:rPr lang="cs-CZ" dirty="0"/>
              <a:t> </a:t>
            </a:r>
            <a:r>
              <a:rPr lang="cs-CZ" dirty="0" err="1"/>
              <a:t>unique</a:t>
            </a:r>
            <a:r>
              <a:rPr lang="cs-CZ" dirty="0"/>
              <a:t>, but </a:t>
            </a:r>
            <a:r>
              <a:rPr lang="cs-CZ" dirty="0" err="1"/>
              <a:t>the</a:t>
            </a:r>
            <a:r>
              <a:rPr lang="cs-CZ" dirty="0"/>
              <a:t> </a:t>
            </a:r>
            <a:r>
              <a:rPr lang="cs-CZ" dirty="0" err="1"/>
              <a:t>entrepreneur</a:t>
            </a:r>
            <a:r>
              <a:rPr lang="cs-CZ" dirty="0"/>
              <a:t> </a:t>
            </a:r>
            <a:r>
              <a:rPr lang="cs-CZ" dirty="0" err="1"/>
              <a:t>must</a:t>
            </a:r>
            <a:r>
              <a:rPr lang="cs-CZ" dirty="0"/>
              <a:t> </a:t>
            </a:r>
            <a:r>
              <a:rPr lang="cs-CZ" dirty="0" err="1"/>
              <a:t>deliver</a:t>
            </a:r>
            <a:r>
              <a:rPr lang="cs-CZ" dirty="0"/>
              <a:t> </a:t>
            </a:r>
            <a:r>
              <a:rPr lang="cs-CZ" dirty="0" err="1"/>
              <a:t>value</a:t>
            </a:r>
            <a:r>
              <a:rPr lang="cs-CZ" dirty="0"/>
              <a:t> by </a:t>
            </a:r>
            <a:r>
              <a:rPr lang="cs-CZ" dirty="0" err="1"/>
              <a:t>securing</a:t>
            </a:r>
            <a:r>
              <a:rPr lang="cs-CZ" dirty="0"/>
              <a:t> and </a:t>
            </a:r>
            <a:r>
              <a:rPr lang="cs-CZ" dirty="0" err="1"/>
              <a:t>allocating</a:t>
            </a:r>
            <a:r>
              <a:rPr lang="cs-CZ" dirty="0"/>
              <a:t> </a:t>
            </a:r>
            <a:r>
              <a:rPr lang="cs-CZ" dirty="0" err="1"/>
              <a:t>the</a:t>
            </a:r>
            <a:r>
              <a:rPr lang="cs-CZ" dirty="0"/>
              <a:t> </a:t>
            </a:r>
            <a:r>
              <a:rPr lang="cs-CZ" dirty="0" err="1"/>
              <a:t>necessary</a:t>
            </a:r>
            <a:r>
              <a:rPr lang="cs-CZ" dirty="0"/>
              <a:t> </a:t>
            </a:r>
            <a:r>
              <a:rPr lang="cs-CZ" dirty="0" err="1"/>
              <a:t>skills</a:t>
            </a:r>
            <a:r>
              <a:rPr lang="cs-CZ" dirty="0"/>
              <a:t> and </a:t>
            </a:r>
            <a:r>
              <a:rPr lang="cs-CZ" dirty="0" err="1"/>
              <a:t>resources</a:t>
            </a:r>
            <a:r>
              <a:rPr lang="cs-CZ" dirty="0"/>
              <a:t>. </a:t>
            </a:r>
          </a:p>
          <a:p>
            <a:endParaRPr lang="cs-CZ" dirty="0"/>
          </a:p>
        </p:txBody>
      </p:sp>
      <p:pic>
        <p:nvPicPr>
          <p:cNvPr id="5" name="Obrázek 4">
            <a:extLst>
              <a:ext uri="{FF2B5EF4-FFF2-40B4-BE49-F238E27FC236}">
                <a16:creationId xmlns:a16="http://schemas.microsoft.com/office/drawing/2014/main" id="{16658F9F-8FFE-6EBD-FC28-C461D7AFDBC4}"/>
              </a:ext>
            </a:extLst>
          </p:cNvPr>
          <p:cNvPicPr>
            <a:picLocks noChangeAspect="1"/>
          </p:cNvPicPr>
          <p:nvPr/>
        </p:nvPicPr>
        <p:blipFill>
          <a:blip r:embed="rId2"/>
          <a:srcRect t="18311" b="39523"/>
          <a:stretch/>
        </p:blipFill>
        <p:spPr>
          <a:xfrm>
            <a:off x="0" y="4288221"/>
            <a:ext cx="9144000" cy="2569779"/>
          </a:xfrm>
          <a:prstGeom prst="rect">
            <a:avLst/>
          </a:prstGeom>
        </p:spPr>
      </p:pic>
    </p:spTree>
    <p:extLst>
      <p:ext uri="{BB962C8B-B14F-4D97-AF65-F5344CB8AC3E}">
        <p14:creationId xmlns:p14="http://schemas.microsoft.com/office/powerpoint/2010/main" val="286403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F24576-A003-B508-941F-4788096783F5}"/>
              </a:ext>
            </a:extLst>
          </p:cNvPr>
          <p:cNvSpPr>
            <a:spLocks noGrp="1"/>
          </p:cNvSpPr>
          <p:nvPr>
            <p:ph type="title"/>
          </p:nvPr>
        </p:nvSpPr>
        <p:spPr>
          <a:xfrm>
            <a:off x="540000" y="365129"/>
            <a:ext cx="8064000" cy="1325563"/>
          </a:xfrm>
        </p:spPr>
        <p:txBody>
          <a:bodyPr anchor="ctr">
            <a:normAutofit/>
          </a:bodyPr>
          <a:lstStyle/>
          <a:p>
            <a:r>
              <a:rPr lang="cs-CZ" sz="3200" dirty="0" err="1"/>
              <a:t>Entrepreneurship</a:t>
            </a:r>
            <a:endParaRPr lang="en-US" sz="3200" dirty="0"/>
          </a:p>
        </p:txBody>
      </p:sp>
      <p:sp>
        <p:nvSpPr>
          <p:cNvPr id="3" name="Zástupný obsah 2">
            <a:extLst>
              <a:ext uri="{FF2B5EF4-FFF2-40B4-BE49-F238E27FC236}">
                <a16:creationId xmlns:a16="http://schemas.microsoft.com/office/drawing/2014/main" id="{03D0F63F-939B-217A-76C8-3BA66C6D3EC4}"/>
              </a:ext>
            </a:extLst>
          </p:cNvPr>
          <p:cNvSpPr>
            <a:spLocks noGrp="1"/>
          </p:cNvSpPr>
          <p:nvPr>
            <p:ph sz="half" idx="1"/>
          </p:nvPr>
        </p:nvSpPr>
        <p:spPr>
          <a:xfrm>
            <a:off x="628649" y="1825625"/>
            <a:ext cx="5953453" cy="4351338"/>
          </a:xfrm>
        </p:spPr>
        <p:txBody>
          <a:bodyPr anchor="t">
            <a:normAutofit/>
          </a:bodyPr>
          <a:lstStyle/>
          <a:p>
            <a:pPr algn="just">
              <a:lnSpc>
                <a:spcPct val="90000"/>
              </a:lnSpc>
            </a:pPr>
            <a:r>
              <a:rPr lang="cs-CZ" sz="2000" dirty="0" err="1"/>
              <a:t>Entrepreneurship</a:t>
            </a:r>
            <a:r>
              <a:rPr lang="cs-CZ" sz="2000" dirty="0"/>
              <a:t> as a </a:t>
            </a:r>
            <a:r>
              <a:rPr lang="cs-CZ" sz="2000" dirty="0" err="1"/>
              <a:t>topic</a:t>
            </a:r>
            <a:r>
              <a:rPr lang="cs-CZ" sz="2000" dirty="0"/>
              <a:t> </a:t>
            </a:r>
            <a:r>
              <a:rPr lang="cs-CZ" sz="2000" dirty="0" err="1"/>
              <a:t>for</a:t>
            </a:r>
            <a:r>
              <a:rPr lang="cs-CZ" sz="2000" dirty="0"/>
              <a:t> </a:t>
            </a:r>
            <a:r>
              <a:rPr lang="cs-CZ" sz="2000" dirty="0" err="1"/>
              <a:t>discussion</a:t>
            </a:r>
            <a:r>
              <a:rPr lang="cs-CZ" sz="2000" dirty="0"/>
              <a:t> and </a:t>
            </a:r>
            <a:r>
              <a:rPr lang="cs-CZ" sz="2000" dirty="0" err="1"/>
              <a:t>analysis</a:t>
            </a:r>
            <a:r>
              <a:rPr lang="cs-CZ" sz="2000" dirty="0"/>
              <a:t> </a:t>
            </a:r>
            <a:r>
              <a:rPr lang="cs-CZ" sz="2000" dirty="0" err="1"/>
              <a:t>was</a:t>
            </a:r>
            <a:r>
              <a:rPr lang="cs-CZ" sz="2000" dirty="0"/>
              <a:t> </a:t>
            </a:r>
            <a:r>
              <a:rPr lang="cs-CZ" sz="2000" dirty="0" err="1"/>
              <a:t>introduced</a:t>
            </a:r>
            <a:r>
              <a:rPr lang="cs-CZ" sz="2000" dirty="0"/>
              <a:t> to </a:t>
            </a:r>
            <a:r>
              <a:rPr lang="cs-CZ" sz="2000" dirty="0" err="1"/>
              <a:t>attract</a:t>
            </a:r>
            <a:r>
              <a:rPr lang="cs-CZ" sz="2000" dirty="0"/>
              <a:t> </a:t>
            </a:r>
            <a:r>
              <a:rPr lang="cs-CZ" sz="2000" dirty="0" err="1"/>
              <a:t>the</a:t>
            </a:r>
            <a:r>
              <a:rPr lang="cs-CZ" sz="2000" dirty="0"/>
              <a:t> </a:t>
            </a:r>
            <a:r>
              <a:rPr lang="cs-CZ" sz="2000" dirty="0" err="1"/>
              <a:t>interest</a:t>
            </a:r>
            <a:r>
              <a:rPr lang="cs-CZ" sz="2000" dirty="0"/>
              <a:t> </a:t>
            </a:r>
            <a:r>
              <a:rPr lang="cs-CZ" sz="2000" dirty="0" err="1"/>
              <a:t>of</a:t>
            </a:r>
            <a:r>
              <a:rPr lang="cs-CZ" sz="2000" dirty="0"/>
              <a:t> </a:t>
            </a:r>
            <a:r>
              <a:rPr lang="cs-CZ" sz="2000" dirty="0" err="1"/>
              <a:t>economists</a:t>
            </a:r>
            <a:r>
              <a:rPr lang="cs-CZ" sz="2000" dirty="0"/>
              <a:t> in </a:t>
            </a:r>
            <a:r>
              <a:rPr lang="cs-CZ" sz="2000" dirty="0" err="1"/>
              <a:t>the</a:t>
            </a:r>
            <a:r>
              <a:rPr lang="cs-CZ" sz="2000" dirty="0"/>
              <a:t> </a:t>
            </a:r>
            <a:r>
              <a:rPr lang="cs-CZ" sz="2000" dirty="0" err="1"/>
              <a:t>nineteenth</a:t>
            </a:r>
            <a:r>
              <a:rPr lang="cs-CZ" sz="2000" dirty="0"/>
              <a:t> </a:t>
            </a:r>
            <a:r>
              <a:rPr lang="cs-CZ" sz="2000" dirty="0" err="1"/>
              <a:t>century</a:t>
            </a:r>
            <a:r>
              <a:rPr lang="cs-CZ" sz="2000" dirty="0"/>
              <a:t>. </a:t>
            </a:r>
          </a:p>
          <a:p>
            <a:pPr algn="just">
              <a:lnSpc>
                <a:spcPct val="90000"/>
              </a:lnSpc>
            </a:pPr>
            <a:endParaRPr lang="cs-CZ" sz="2000" dirty="0"/>
          </a:p>
          <a:p>
            <a:pPr algn="just">
              <a:lnSpc>
                <a:spcPct val="90000"/>
              </a:lnSpc>
            </a:pPr>
            <a:r>
              <a:rPr lang="cs-CZ" sz="2000" dirty="0"/>
              <a:t>In </a:t>
            </a:r>
            <a:r>
              <a:rPr lang="cs-CZ" sz="2000" dirty="0" err="1"/>
              <a:t>the</a:t>
            </a:r>
            <a:r>
              <a:rPr lang="cs-CZ" sz="2000" dirty="0"/>
              <a:t> </a:t>
            </a:r>
            <a:r>
              <a:rPr lang="cs-CZ" sz="2000" dirty="0" err="1"/>
              <a:t>twentieth</a:t>
            </a:r>
            <a:r>
              <a:rPr lang="cs-CZ" sz="2000" dirty="0"/>
              <a:t> </a:t>
            </a:r>
            <a:r>
              <a:rPr lang="cs-CZ" sz="2000" dirty="0" err="1"/>
              <a:t>century</a:t>
            </a:r>
            <a:r>
              <a:rPr lang="cs-CZ" sz="2000" dirty="0"/>
              <a:t>, </a:t>
            </a:r>
            <a:r>
              <a:rPr lang="cs-CZ" sz="2000" dirty="0" err="1"/>
              <a:t>the</a:t>
            </a:r>
            <a:r>
              <a:rPr lang="cs-CZ" sz="2000" dirty="0"/>
              <a:t> </a:t>
            </a:r>
            <a:r>
              <a:rPr lang="cs-CZ" sz="2000" dirty="0" err="1"/>
              <a:t>word</a:t>
            </a:r>
            <a:r>
              <a:rPr lang="cs-CZ" sz="2000" dirty="0"/>
              <a:t> </a:t>
            </a:r>
            <a:r>
              <a:rPr lang="cs-CZ" sz="2000" i="1" dirty="0"/>
              <a:t>„</a:t>
            </a:r>
            <a:r>
              <a:rPr lang="cs-CZ" sz="2000" i="1" dirty="0" err="1"/>
              <a:t>entrepreneurship</a:t>
            </a:r>
            <a:r>
              <a:rPr lang="cs-CZ" sz="2000" i="1" dirty="0"/>
              <a:t>“ </a:t>
            </a:r>
            <a:r>
              <a:rPr lang="cs-CZ" sz="2000" dirty="0" err="1"/>
              <a:t>became</a:t>
            </a:r>
            <a:r>
              <a:rPr lang="cs-CZ" sz="2000" dirty="0"/>
              <a:t> </a:t>
            </a:r>
            <a:r>
              <a:rPr lang="cs-CZ" sz="2000" dirty="0" err="1"/>
              <a:t>synonymous</a:t>
            </a:r>
            <a:r>
              <a:rPr lang="cs-CZ" sz="2000" dirty="0"/>
              <a:t> </a:t>
            </a:r>
            <a:r>
              <a:rPr lang="cs-CZ" sz="2000" dirty="0" err="1"/>
              <a:t>with</a:t>
            </a:r>
            <a:r>
              <a:rPr lang="cs-CZ" sz="2000" dirty="0"/>
              <a:t> free </a:t>
            </a:r>
            <a:r>
              <a:rPr lang="cs-CZ" sz="2000" i="1" dirty="0" err="1"/>
              <a:t>éntreprise</a:t>
            </a:r>
            <a:r>
              <a:rPr lang="cs-CZ" sz="2000" dirty="0"/>
              <a:t> and </a:t>
            </a:r>
            <a:r>
              <a:rPr lang="cs-CZ" sz="2000" i="1" dirty="0" err="1"/>
              <a:t>capitalism</a:t>
            </a:r>
            <a:r>
              <a:rPr lang="cs-CZ" sz="2000" dirty="0"/>
              <a:t>. </a:t>
            </a:r>
          </a:p>
          <a:p>
            <a:pPr algn="just">
              <a:lnSpc>
                <a:spcPct val="90000"/>
              </a:lnSpc>
            </a:pPr>
            <a:endParaRPr lang="cs-CZ" sz="2000" dirty="0"/>
          </a:p>
          <a:p>
            <a:pPr algn="just">
              <a:lnSpc>
                <a:spcPct val="90000"/>
              </a:lnSpc>
            </a:pPr>
            <a:r>
              <a:rPr lang="cs-CZ" sz="2000" dirty="0" err="1"/>
              <a:t>Also</a:t>
            </a:r>
            <a:r>
              <a:rPr lang="cs-CZ" sz="2000" dirty="0"/>
              <a:t>, </a:t>
            </a:r>
            <a:r>
              <a:rPr lang="cs-CZ" sz="2000" dirty="0" err="1"/>
              <a:t>it</a:t>
            </a:r>
            <a:r>
              <a:rPr lang="cs-CZ" sz="2000" dirty="0"/>
              <a:t> </a:t>
            </a:r>
            <a:r>
              <a:rPr lang="cs-CZ" sz="2000" dirty="0" err="1"/>
              <a:t>was</a:t>
            </a:r>
            <a:r>
              <a:rPr lang="cs-CZ" sz="2000" dirty="0"/>
              <a:t> </a:t>
            </a:r>
            <a:r>
              <a:rPr lang="cs-CZ" sz="2000" dirty="0" err="1"/>
              <a:t>generally</a:t>
            </a:r>
            <a:r>
              <a:rPr lang="cs-CZ" sz="2000" dirty="0"/>
              <a:t> </a:t>
            </a:r>
            <a:r>
              <a:rPr lang="cs-CZ" sz="2000" dirty="0" err="1"/>
              <a:t>recognized</a:t>
            </a:r>
            <a:r>
              <a:rPr lang="cs-CZ" sz="2000" dirty="0"/>
              <a:t> </a:t>
            </a:r>
            <a:r>
              <a:rPr lang="cs-CZ" sz="2000" dirty="0" err="1"/>
              <a:t>that</a:t>
            </a:r>
            <a:r>
              <a:rPr lang="cs-CZ" sz="2000" dirty="0"/>
              <a:t> </a:t>
            </a:r>
            <a:r>
              <a:rPr lang="cs-CZ" sz="2000" dirty="0" err="1"/>
              <a:t>enrepreneurs</a:t>
            </a:r>
            <a:r>
              <a:rPr lang="cs-CZ" sz="2000" dirty="0"/>
              <a:t> serve as </a:t>
            </a:r>
            <a:r>
              <a:rPr lang="cs-CZ" sz="2000" dirty="0" err="1"/>
              <a:t>agents</a:t>
            </a:r>
            <a:r>
              <a:rPr lang="cs-CZ" sz="2000" dirty="0"/>
              <a:t> </a:t>
            </a:r>
            <a:r>
              <a:rPr lang="cs-CZ" sz="2000" dirty="0" err="1"/>
              <a:t>of</a:t>
            </a:r>
            <a:r>
              <a:rPr lang="cs-CZ" sz="2000" dirty="0"/>
              <a:t> </a:t>
            </a:r>
            <a:r>
              <a:rPr lang="cs-CZ" sz="2000" dirty="0" err="1"/>
              <a:t>change</a:t>
            </a:r>
            <a:r>
              <a:rPr lang="cs-CZ" sz="2000" dirty="0"/>
              <a:t>; </a:t>
            </a:r>
            <a:r>
              <a:rPr lang="cs-CZ" sz="2000" dirty="0" err="1"/>
              <a:t>provide</a:t>
            </a:r>
            <a:r>
              <a:rPr lang="cs-CZ" sz="2000" dirty="0"/>
              <a:t> </a:t>
            </a:r>
            <a:r>
              <a:rPr lang="cs-CZ" sz="2000" dirty="0" err="1"/>
              <a:t>creative</a:t>
            </a:r>
            <a:r>
              <a:rPr lang="cs-CZ" sz="2000" dirty="0"/>
              <a:t>, </a:t>
            </a:r>
            <a:r>
              <a:rPr lang="cs-CZ" sz="2000" dirty="0" err="1"/>
              <a:t>innovative</a:t>
            </a:r>
            <a:r>
              <a:rPr lang="cs-CZ" sz="2000" dirty="0"/>
              <a:t> </a:t>
            </a:r>
            <a:r>
              <a:rPr lang="cs-CZ" sz="2000" dirty="0" err="1"/>
              <a:t>ideas</a:t>
            </a:r>
            <a:r>
              <a:rPr lang="cs-CZ" sz="2000" dirty="0"/>
              <a:t> </a:t>
            </a:r>
            <a:r>
              <a:rPr lang="cs-CZ" sz="2000" dirty="0" err="1"/>
              <a:t>for</a:t>
            </a:r>
            <a:r>
              <a:rPr lang="cs-CZ" sz="2000" dirty="0"/>
              <a:t> business </a:t>
            </a:r>
            <a:r>
              <a:rPr lang="cs-CZ" sz="2000" dirty="0" err="1"/>
              <a:t>enterprises</a:t>
            </a:r>
            <a:r>
              <a:rPr lang="cs-CZ" sz="2000" dirty="0"/>
              <a:t>, and </a:t>
            </a:r>
            <a:r>
              <a:rPr lang="cs-CZ" sz="2000" dirty="0" err="1"/>
              <a:t>help</a:t>
            </a:r>
            <a:r>
              <a:rPr lang="cs-CZ" sz="2000" dirty="0"/>
              <a:t> </a:t>
            </a:r>
            <a:r>
              <a:rPr lang="cs-CZ" sz="2000" dirty="0" err="1"/>
              <a:t>businesses</a:t>
            </a:r>
            <a:r>
              <a:rPr lang="cs-CZ" sz="2000" dirty="0"/>
              <a:t> </a:t>
            </a:r>
            <a:r>
              <a:rPr lang="cs-CZ" sz="2000" dirty="0" err="1"/>
              <a:t>grow</a:t>
            </a:r>
            <a:r>
              <a:rPr lang="cs-CZ" sz="2000" dirty="0"/>
              <a:t> and </a:t>
            </a:r>
            <a:r>
              <a:rPr lang="cs-CZ" sz="2000" dirty="0" err="1"/>
              <a:t>become</a:t>
            </a:r>
            <a:r>
              <a:rPr lang="cs-CZ" sz="2000" dirty="0"/>
              <a:t> </a:t>
            </a:r>
            <a:r>
              <a:rPr lang="cs-CZ" sz="2000" dirty="0" err="1"/>
              <a:t>profitable</a:t>
            </a:r>
            <a:r>
              <a:rPr lang="cs-CZ" sz="2000" dirty="0"/>
              <a:t>. </a:t>
            </a:r>
          </a:p>
        </p:txBody>
      </p:sp>
      <p:pic>
        <p:nvPicPr>
          <p:cNvPr id="5" name="Obrázek 4" descr="Obsah obrázku černá, tma&#10;&#10;Popis byl vytvořen automaticky">
            <a:extLst>
              <a:ext uri="{FF2B5EF4-FFF2-40B4-BE49-F238E27FC236}">
                <a16:creationId xmlns:a16="http://schemas.microsoft.com/office/drawing/2014/main" id="{1B26395A-47BA-E936-1112-B8C6FDB63205}"/>
              </a:ext>
            </a:extLst>
          </p:cNvPr>
          <p:cNvPicPr>
            <a:picLocks noChangeAspect="1"/>
          </p:cNvPicPr>
          <p:nvPr/>
        </p:nvPicPr>
        <p:blipFill>
          <a:blip r:embed="rId2"/>
          <a:stretch>
            <a:fillRect/>
          </a:stretch>
        </p:blipFill>
        <p:spPr>
          <a:xfrm>
            <a:off x="6065429" y="1573377"/>
            <a:ext cx="3078571" cy="4351338"/>
          </a:xfrm>
          <a:prstGeom prst="rect">
            <a:avLst/>
          </a:prstGeom>
          <a:noFill/>
        </p:spPr>
      </p:pic>
    </p:spTree>
    <p:extLst>
      <p:ext uri="{BB962C8B-B14F-4D97-AF65-F5344CB8AC3E}">
        <p14:creationId xmlns:p14="http://schemas.microsoft.com/office/powerpoint/2010/main" val="163721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kreslené, silueta, umění&#10;&#10;Popis byl vytvořen automaticky">
            <a:extLst>
              <a:ext uri="{FF2B5EF4-FFF2-40B4-BE49-F238E27FC236}">
                <a16:creationId xmlns:a16="http://schemas.microsoft.com/office/drawing/2014/main" id="{B73A1E3F-CAEF-8B07-2C0C-02C0DDB180E3}"/>
              </a:ext>
            </a:extLst>
          </p:cNvPr>
          <p:cNvPicPr>
            <a:picLocks noChangeAspect="1"/>
          </p:cNvPicPr>
          <p:nvPr/>
        </p:nvPicPr>
        <p:blipFill>
          <a:blip r:embed="rId2"/>
          <a:srcRect l="13804" r="25019" b="1"/>
          <a:stretch/>
        </p:blipFill>
        <p:spPr>
          <a:xfrm>
            <a:off x="5257800" y="1439370"/>
            <a:ext cx="3886200" cy="4351338"/>
          </a:xfrm>
          <a:prstGeom prst="rect">
            <a:avLst/>
          </a:prstGeom>
          <a:noFill/>
        </p:spPr>
      </p:pic>
      <p:sp>
        <p:nvSpPr>
          <p:cNvPr id="3" name="Zástupný obsah 2">
            <a:extLst>
              <a:ext uri="{FF2B5EF4-FFF2-40B4-BE49-F238E27FC236}">
                <a16:creationId xmlns:a16="http://schemas.microsoft.com/office/drawing/2014/main" id="{54A28C40-A8B0-7359-1A3D-1E29C702CE0C}"/>
              </a:ext>
            </a:extLst>
          </p:cNvPr>
          <p:cNvSpPr>
            <a:spLocks noGrp="1"/>
          </p:cNvSpPr>
          <p:nvPr>
            <p:ph sz="half" idx="1"/>
          </p:nvPr>
        </p:nvSpPr>
        <p:spPr>
          <a:xfrm>
            <a:off x="628650" y="1825625"/>
            <a:ext cx="5590847" cy="4351338"/>
          </a:xfrm>
        </p:spPr>
        <p:txBody>
          <a:bodyPr anchor="t">
            <a:normAutofit/>
          </a:bodyPr>
          <a:lstStyle/>
          <a:p>
            <a:pPr algn="just">
              <a:lnSpc>
                <a:spcPct val="90000"/>
              </a:lnSpc>
            </a:pPr>
            <a:r>
              <a:rPr lang="cs-CZ" sz="1800" dirty="0" err="1"/>
              <a:t>Whatever</a:t>
            </a:r>
            <a:r>
              <a:rPr lang="cs-CZ" sz="1800" dirty="0"/>
              <a:t> </a:t>
            </a:r>
            <a:r>
              <a:rPr lang="cs-CZ" sz="1800" dirty="0" err="1"/>
              <a:t>the</a:t>
            </a:r>
            <a:r>
              <a:rPr lang="cs-CZ" sz="1800" dirty="0"/>
              <a:t> </a:t>
            </a:r>
            <a:r>
              <a:rPr lang="cs-CZ" sz="1800" dirty="0" err="1"/>
              <a:t>specific</a:t>
            </a:r>
            <a:r>
              <a:rPr lang="cs-CZ" sz="1800" dirty="0"/>
              <a:t> </a:t>
            </a:r>
            <a:r>
              <a:rPr lang="cs-CZ" sz="1800" dirty="0" err="1"/>
              <a:t>they</a:t>
            </a:r>
            <a:r>
              <a:rPr lang="cs-CZ" sz="1800" dirty="0"/>
              <a:t> </a:t>
            </a:r>
            <a:r>
              <a:rPr lang="cs-CZ" sz="1800" dirty="0" err="1"/>
              <a:t>engage</a:t>
            </a:r>
            <a:r>
              <a:rPr lang="cs-CZ" sz="1800" dirty="0"/>
              <a:t> in, </a:t>
            </a:r>
            <a:r>
              <a:rPr lang="cs-CZ" sz="1800" dirty="0" err="1"/>
              <a:t>entrepreneurs</a:t>
            </a:r>
            <a:r>
              <a:rPr lang="cs-CZ" sz="1800" dirty="0"/>
              <a:t> in </a:t>
            </a:r>
            <a:r>
              <a:rPr lang="cs-CZ" sz="1800" dirty="0" err="1"/>
              <a:t>the</a:t>
            </a:r>
            <a:r>
              <a:rPr lang="cs-CZ" sz="1800" dirty="0"/>
              <a:t> </a:t>
            </a:r>
            <a:r>
              <a:rPr lang="cs-CZ" sz="1800" dirty="0" err="1"/>
              <a:t>twenty-first</a:t>
            </a:r>
            <a:r>
              <a:rPr lang="cs-CZ" sz="1800" dirty="0"/>
              <a:t> </a:t>
            </a:r>
            <a:r>
              <a:rPr lang="cs-CZ" sz="1800" dirty="0" err="1"/>
              <a:t>century</a:t>
            </a:r>
            <a:r>
              <a:rPr lang="cs-CZ" sz="1800" dirty="0"/>
              <a:t> are </a:t>
            </a:r>
            <a:r>
              <a:rPr lang="cs-CZ" sz="1800" dirty="0" err="1"/>
              <a:t>considered</a:t>
            </a:r>
            <a:r>
              <a:rPr lang="cs-CZ" sz="1800" dirty="0"/>
              <a:t> </a:t>
            </a:r>
            <a:r>
              <a:rPr lang="cs-CZ" sz="1800" dirty="0" err="1"/>
              <a:t>the</a:t>
            </a:r>
            <a:r>
              <a:rPr lang="cs-CZ" sz="1800" dirty="0"/>
              <a:t> </a:t>
            </a:r>
            <a:r>
              <a:rPr lang="cs-CZ" sz="1800" dirty="0" err="1"/>
              <a:t>heroes</a:t>
            </a:r>
            <a:r>
              <a:rPr lang="cs-CZ" sz="1800" dirty="0"/>
              <a:t> </a:t>
            </a:r>
            <a:r>
              <a:rPr lang="cs-CZ" sz="1800" dirty="0" err="1"/>
              <a:t>of</a:t>
            </a:r>
            <a:r>
              <a:rPr lang="cs-CZ" sz="1800" dirty="0"/>
              <a:t> free </a:t>
            </a:r>
            <a:r>
              <a:rPr lang="cs-CZ" sz="1800" dirty="0" err="1"/>
              <a:t>enterprise</a:t>
            </a:r>
            <a:r>
              <a:rPr lang="cs-CZ" sz="1800" dirty="0"/>
              <a:t>. </a:t>
            </a:r>
          </a:p>
          <a:p>
            <a:pPr algn="just">
              <a:lnSpc>
                <a:spcPct val="90000"/>
              </a:lnSpc>
            </a:pPr>
            <a:endParaRPr lang="cs-CZ" sz="1800" dirty="0"/>
          </a:p>
          <a:p>
            <a:pPr algn="just">
              <a:lnSpc>
                <a:spcPct val="90000"/>
              </a:lnSpc>
            </a:pPr>
            <a:r>
              <a:rPr lang="cs-CZ" sz="1800" dirty="0"/>
              <a:t>Many </a:t>
            </a:r>
            <a:r>
              <a:rPr lang="cs-CZ" sz="1800" dirty="0" err="1"/>
              <a:t>of</a:t>
            </a:r>
            <a:r>
              <a:rPr lang="cs-CZ" sz="1800" dirty="0"/>
              <a:t> </a:t>
            </a:r>
            <a:r>
              <a:rPr lang="cs-CZ" sz="1800" dirty="0" err="1"/>
              <a:t>them</a:t>
            </a:r>
            <a:r>
              <a:rPr lang="cs-CZ" sz="1800" dirty="0"/>
              <a:t> </a:t>
            </a:r>
            <a:r>
              <a:rPr lang="cs-CZ" sz="1800" dirty="0" err="1"/>
              <a:t>have</a:t>
            </a:r>
            <a:r>
              <a:rPr lang="cs-CZ" sz="1800" dirty="0"/>
              <a:t> </a:t>
            </a:r>
            <a:r>
              <a:rPr lang="cs-CZ" sz="1800" dirty="0" err="1"/>
              <a:t>used</a:t>
            </a:r>
            <a:r>
              <a:rPr lang="cs-CZ" sz="1800" dirty="0"/>
              <a:t> </a:t>
            </a:r>
            <a:r>
              <a:rPr lang="cs-CZ" sz="1800" dirty="0" err="1"/>
              <a:t>innovation</a:t>
            </a:r>
            <a:r>
              <a:rPr lang="cs-CZ" sz="1800" dirty="0"/>
              <a:t> and </a:t>
            </a:r>
            <a:r>
              <a:rPr lang="cs-CZ" sz="1800" dirty="0" err="1"/>
              <a:t>creativity</a:t>
            </a:r>
            <a:r>
              <a:rPr lang="cs-CZ" sz="1800" dirty="0"/>
              <a:t> to </a:t>
            </a:r>
            <a:r>
              <a:rPr lang="cs-CZ" sz="1800" dirty="0" err="1"/>
              <a:t>built</a:t>
            </a:r>
            <a:r>
              <a:rPr lang="cs-CZ" sz="1800" dirty="0"/>
              <a:t> </a:t>
            </a:r>
            <a:r>
              <a:rPr lang="cs-CZ" sz="1800" dirty="0" err="1"/>
              <a:t>multi-million-dollar</a:t>
            </a:r>
            <a:r>
              <a:rPr lang="cs-CZ" sz="1800" dirty="0"/>
              <a:t> </a:t>
            </a:r>
            <a:r>
              <a:rPr lang="cs-CZ" sz="1800" dirty="0" err="1"/>
              <a:t>enterprises</a:t>
            </a:r>
            <a:r>
              <a:rPr lang="cs-CZ" sz="1800" dirty="0"/>
              <a:t> </a:t>
            </a:r>
            <a:r>
              <a:rPr lang="cs-CZ" sz="1800" dirty="0" err="1"/>
              <a:t>from</a:t>
            </a:r>
            <a:r>
              <a:rPr lang="cs-CZ" sz="1800" dirty="0"/>
              <a:t> </a:t>
            </a:r>
            <a:r>
              <a:rPr lang="cs-CZ" sz="1800" dirty="0" err="1"/>
              <a:t>fledgling</a:t>
            </a:r>
            <a:r>
              <a:rPr lang="cs-CZ" sz="1800" dirty="0"/>
              <a:t> </a:t>
            </a:r>
            <a:r>
              <a:rPr lang="cs-CZ" sz="1800" dirty="0" err="1"/>
              <a:t>businesses</a:t>
            </a:r>
            <a:r>
              <a:rPr lang="cs-CZ" sz="1800" dirty="0"/>
              <a:t>.</a:t>
            </a:r>
          </a:p>
          <a:p>
            <a:pPr algn="just">
              <a:lnSpc>
                <a:spcPct val="90000"/>
              </a:lnSpc>
            </a:pPr>
            <a:endParaRPr lang="cs-CZ" sz="1800" dirty="0"/>
          </a:p>
          <a:p>
            <a:pPr algn="just">
              <a:lnSpc>
                <a:spcPct val="90000"/>
              </a:lnSpc>
            </a:pPr>
            <a:r>
              <a:rPr lang="cs-CZ" sz="1800" dirty="0"/>
              <a:t>These </a:t>
            </a:r>
            <a:r>
              <a:rPr lang="cs-CZ" sz="1800" dirty="0" err="1"/>
              <a:t>individuals</a:t>
            </a:r>
            <a:r>
              <a:rPr lang="cs-CZ" sz="1800" dirty="0"/>
              <a:t> </a:t>
            </a:r>
            <a:r>
              <a:rPr lang="cs-CZ" sz="1800" dirty="0" err="1"/>
              <a:t>have</a:t>
            </a:r>
            <a:r>
              <a:rPr lang="cs-CZ" sz="1800" dirty="0"/>
              <a:t> </a:t>
            </a:r>
            <a:r>
              <a:rPr lang="cs-CZ" sz="1800" dirty="0" err="1"/>
              <a:t>created</a:t>
            </a:r>
            <a:r>
              <a:rPr lang="cs-CZ" sz="1800" dirty="0"/>
              <a:t> </a:t>
            </a:r>
            <a:r>
              <a:rPr lang="cs-CZ" sz="1800" dirty="0" err="1"/>
              <a:t>new</a:t>
            </a:r>
            <a:r>
              <a:rPr lang="cs-CZ" sz="1800" dirty="0"/>
              <a:t> </a:t>
            </a:r>
            <a:r>
              <a:rPr lang="cs-CZ" sz="1800" dirty="0" err="1"/>
              <a:t>products</a:t>
            </a:r>
            <a:r>
              <a:rPr lang="cs-CZ" sz="1800" dirty="0"/>
              <a:t> and </a:t>
            </a:r>
            <a:r>
              <a:rPr lang="cs-CZ" sz="1800" dirty="0" err="1"/>
              <a:t>services</a:t>
            </a:r>
            <a:r>
              <a:rPr lang="cs-CZ" sz="1800" dirty="0"/>
              <a:t> and </a:t>
            </a:r>
            <a:r>
              <a:rPr lang="cs-CZ" sz="1800" dirty="0" err="1"/>
              <a:t>have</a:t>
            </a:r>
            <a:r>
              <a:rPr lang="cs-CZ" sz="1800" dirty="0"/>
              <a:t> </a:t>
            </a:r>
            <a:r>
              <a:rPr lang="cs-CZ" sz="1800" dirty="0" err="1"/>
              <a:t>assumed</a:t>
            </a:r>
            <a:r>
              <a:rPr lang="cs-CZ" sz="1800" dirty="0"/>
              <a:t> </a:t>
            </a:r>
            <a:r>
              <a:rPr lang="cs-CZ" sz="1800" dirty="0" err="1"/>
              <a:t>the</a:t>
            </a:r>
            <a:r>
              <a:rPr lang="cs-CZ" sz="1800" dirty="0"/>
              <a:t> </a:t>
            </a:r>
            <a:r>
              <a:rPr lang="cs-CZ" sz="1800" dirty="0" err="1"/>
              <a:t>risks</a:t>
            </a:r>
            <a:r>
              <a:rPr lang="cs-CZ" sz="1800" dirty="0"/>
              <a:t> </a:t>
            </a:r>
            <a:r>
              <a:rPr lang="cs-CZ" sz="1800" dirty="0" err="1"/>
              <a:t>associated</a:t>
            </a:r>
            <a:r>
              <a:rPr lang="cs-CZ" sz="1800" dirty="0"/>
              <a:t> </a:t>
            </a:r>
            <a:r>
              <a:rPr lang="cs-CZ" sz="1800" dirty="0" err="1"/>
              <a:t>with</a:t>
            </a:r>
            <a:r>
              <a:rPr lang="cs-CZ" sz="1800" dirty="0"/>
              <a:t> these </a:t>
            </a:r>
            <a:r>
              <a:rPr lang="cs-CZ" sz="1800" dirty="0" err="1"/>
              <a:t>ventures</a:t>
            </a:r>
            <a:r>
              <a:rPr lang="cs-CZ" sz="1800" dirty="0"/>
              <a:t>. </a:t>
            </a:r>
          </a:p>
          <a:p>
            <a:pPr algn="just">
              <a:lnSpc>
                <a:spcPct val="90000"/>
              </a:lnSpc>
            </a:pPr>
            <a:endParaRPr lang="cs-CZ" sz="1800" dirty="0"/>
          </a:p>
          <a:p>
            <a:pPr algn="just">
              <a:lnSpc>
                <a:spcPct val="90000"/>
              </a:lnSpc>
            </a:pPr>
            <a:r>
              <a:rPr lang="cs-CZ" sz="1800" dirty="0"/>
              <a:t>Many </a:t>
            </a:r>
            <a:r>
              <a:rPr lang="cs-CZ" sz="1800" dirty="0" err="1"/>
              <a:t>people</a:t>
            </a:r>
            <a:r>
              <a:rPr lang="cs-CZ" sz="1800" dirty="0"/>
              <a:t> </a:t>
            </a:r>
            <a:r>
              <a:rPr lang="cs-CZ" sz="1800" dirty="0" err="1"/>
              <a:t>now</a:t>
            </a:r>
            <a:r>
              <a:rPr lang="cs-CZ" sz="1800" dirty="0"/>
              <a:t> </a:t>
            </a:r>
            <a:r>
              <a:rPr lang="cs-CZ" sz="1800" dirty="0" err="1"/>
              <a:t>regard</a:t>
            </a:r>
            <a:r>
              <a:rPr lang="cs-CZ" sz="1800" dirty="0"/>
              <a:t> </a:t>
            </a:r>
            <a:r>
              <a:rPr lang="cs-CZ" sz="1800" dirty="0" err="1"/>
              <a:t>entrepreneurship</a:t>
            </a:r>
            <a:r>
              <a:rPr lang="cs-CZ" sz="1800" dirty="0"/>
              <a:t> as „</a:t>
            </a:r>
            <a:r>
              <a:rPr lang="cs-CZ" sz="1800" dirty="0" err="1"/>
              <a:t>pioneership</a:t>
            </a:r>
            <a:r>
              <a:rPr lang="cs-CZ" sz="1800" dirty="0"/>
              <a:t>“ on </a:t>
            </a:r>
            <a:r>
              <a:rPr lang="cs-CZ" sz="1800" dirty="0" err="1"/>
              <a:t>the</a:t>
            </a:r>
            <a:r>
              <a:rPr lang="cs-CZ" sz="1800" dirty="0"/>
              <a:t> </a:t>
            </a:r>
            <a:r>
              <a:rPr lang="cs-CZ" sz="1800" dirty="0" err="1"/>
              <a:t>frontier</a:t>
            </a:r>
            <a:r>
              <a:rPr lang="cs-CZ" sz="1800" dirty="0"/>
              <a:t> business.</a:t>
            </a:r>
          </a:p>
        </p:txBody>
      </p:sp>
      <p:sp>
        <p:nvSpPr>
          <p:cNvPr id="2" name="Nadpis 1">
            <a:extLst>
              <a:ext uri="{FF2B5EF4-FFF2-40B4-BE49-F238E27FC236}">
                <a16:creationId xmlns:a16="http://schemas.microsoft.com/office/drawing/2014/main" id="{E6104B1B-B542-8A51-6704-7C4557D31BBC}"/>
              </a:ext>
            </a:extLst>
          </p:cNvPr>
          <p:cNvSpPr>
            <a:spLocks noGrp="1"/>
          </p:cNvSpPr>
          <p:nvPr>
            <p:ph type="title"/>
          </p:nvPr>
        </p:nvSpPr>
        <p:spPr>
          <a:xfrm>
            <a:off x="540000" y="365129"/>
            <a:ext cx="8064000" cy="1325563"/>
          </a:xfrm>
        </p:spPr>
        <p:txBody>
          <a:bodyPr anchor="ctr">
            <a:normAutofit/>
          </a:bodyPr>
          <a:lstStyle/>
          <a:p>
            <a:r>
              <a:rPr lang="cs-CZ" sz="3200" dirty="0" err="1"/>
              <a:t>Entrepreneurship</a:t>
            </a:r>
            <a:endParaRPr lang="cs-CZ" sz="3200" dirty="0"/>
          </a:p>
        </p:txBody>
      </p:sp>
    </p:spTree>
    <p:extLst>
      <p:ext uri="{BB962C8B-B14F-4D97-AF65-F5344CB8AC3E}">
        <p14:creationId xmlns:p14="http://schemas.microsoft.com/office/powerpoint/2010/main" val="30840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C6E55-9123-B5C6-6AC9-6E5CCA17C284}"/>
              </a:ext>
            </a:extLst>
          </p:cNvPr>
          <p:cNvSpPr>
            <a:spLocks noGrp="1"/>
          </p:cNvSpPr>
          <p:nvPr>
            <p:ph type="title"/>
          </p:nvPr>
        </p:nvSpPr>
        <p:spPr/>
        <p:txBody>
          <a:bodyPr/>
          <a:lstStyle/>
          <a:p>
            <a:r>
              <a:rPr lang="cs-CZ" sz="3200" dirty="0" err="1"/>
              <a:t>Summary</a:t>
            </a:r>
            <a:endParaRPr lang="cs-CZ" sz="3200" dirty="0"/>
          </a:p>
        </p:txBody>
      </p:sp>
      <p:sp>
        <p:nvSpPr>
          <p:cNvPr id="3" name="Zástupný obsah 2">
            <a:extLst>
              <a:ext uri="{FF2B5EF4-FFF2-40B4-BE49-F238E27FC236}">
                <a16:creationId xmlns:a16="http://schemas.microsoft.com/office/drawing/2014/main" id="{90E67E7A-5763-DCDC-996E-4F9E82FFB3B7}"/>
              </a:ext>
            </a:extLst>
          </p:cNvPr>
          <p:cNvSpPr>
            <a:spLocks noGrp="1"/>
          </p:cNvSpPr>
          <p:nvPr>
            <p:ph idx="1"/>
          </p:nvPr>
        </p:nvSpPr>
        <p:spPr/>
        <p:txBody>
          <a:bodyPr/>
          <a:lstStyle/>
          <a:p>
            <a:pPr algn="just"/>
            <a:r>
              <a:rPr lang="cs-CZ" dirty="0" err="1"/>
              <a:t>Entrepreneurship</a:t>
            </a:r>
            <a:r>
              <a:rPr lang="cs-CZ" dirty="0"/>
              <a:t> </a:t>
            </a:r>
            <a:r>
              <a:rPr lang="cs-CZ" dirty="0" err="1"/>
              <a:t>is</a:t>
            </a:r>
            <a:r>
              <a:rPr lang="cs-CZ" dirty="0"/>
              <a:t> a </a:t>
            </a:r>
            <a:r>
              <a:rPr lang="cs-CZ" dirty="0" err="1"/>
              <a:t>dynamic</a:t>
            </a:r>
            <a:r>
              <a:rPr lang="cs-CZ" dirty="0"/>
              <a:t> </a:t>
            </a:r>
            <a:r>
              <a:rPr lang="cs-CZ" dirty="0" err="1"/>
              <a:t>process</a:t>
            </a:r>
            <a:r>
              <a:rPr lang="cs-CZ" dirty="0"/>
              <a:t> </a:t>
            </a:r>
            <a:r>
              <a:rPr lang="cs-CZ" dirty="0" err="1"/>
              <a:t>of</a:t>
            </a:r>
            <a:r>
              <a:rPr lang="cs-CZ" dirty="0"/>
              <a:t> vision, </a:t>
            </a:r>
            <a:r>
              <a:rPr lang="cs-CZ" dirty="0" err="1"/>
              <a:t>change</a:t>
            </a:r>
            <a:r>
              <a:rPr lang="cs-CZ" dirty="0"/>
              <a:t>, and </a:t>
            </a:r>
            <a:r>
              <a:rPr lang="cs-CZ" dirty="0" err="1"/>
              <a:t>creation</a:t>
            </a:r>
            <a:r>
              <a:rPr lang="cs-CZ" dirty="0"/>
              <a:t>. It </a:t>
            </a:r>
            <a:r>
              <a:rPr lang="cs-CZ" dirty="0" err="1"/>
              <a:t>requires</a:t>
            </a:r>
            <a:r>
              <a:rPr lang="cs-CZ" dirty="0"/>
              <a:t> </a:t>
            </a:r>
            <a:r>
              <a:rPr lang="cs-CZ" dirty="0" err="1"/>
              <a:t>an</a:t>
            </a:r>
            <a:r>
              <a:rPr lang="cs-CZ" dirty="0"/>
              <a:t> </a:t>
            </a:r>
            <a:r>
              <a:rPr lang="cs-CZ" dirty="0" err="1"/>
              <a:t>application</a:t>
            </a:r>
            <a:r>
              <a:rPr lang="cs-CZ" dirty="0"/>
              <a:t> </a:t>
            </a:r>
            <a:r>
              <a:rPr lang="cs-CZ" dirty="0" err="1"/>
              <a:t>of</a:t>
            </a:r>
            <a:r>
              <a:rPr lang="cs-CZ" dirty="0"/>
              <a:t> </a:t>
            </a:r>
            <a:r>
              <a:rPr lang="cs-CZ" dirty="0" err="1"/>
              <a:t>energy</a:t>
            </a:r>
            <a:r>
              <a:rPr lang="cs-CZ" dirty="0"/>
              <a:t> and </a:t>
            </a:r>
            <a:r>
              <a:rPr lang="cs-CZ" dirty="0" err="1"/>
              <a:t>passion</a:t>
            </a:r>
            <a:r>
              <a:rPr lang="cs-CZ" dirty="0"/>
              <a:t> </a:t>
            </a:r>
            <a:r>
              <a:rPr lang="cs-CZ" dirty="0" err="1"/>
              <a:t>toward</a:t>
            </a:r>
            <a:r>
              <a:rPr lang="cs-CZ" dirty="0"/>
              <a:t> </a:t>
            </a:r>
            <a:r>
              <a:rPr lang="cs-CZ" dirty="0" err="1"/>
              <a:t>the</a:t>
            </a:r>
            <a:r>
              <a:rPr lang="cs-CZ" dirty="0"/>
              <a:t> </a:t>
            </a:r>
            <a:r>
              <a:rPr lang="cs-CZ" dirty="0" err="1"/>
              <a:t>creation</a:t>
            </a:r>
            <a:r>
              <a:rPr lang="cs-CZ" dirty="0"/>
              <a:t> and </a:t>
            </a:r>
            <a:r>
              <a:rPr lang="cs-CZ" dirty="0" err="1"/>
              <a:t>implementation</a:t>
            </a:r>
            <a:r>
              <a:rPr lang="cs-CZ" dirty="0"/>
              <a:t> </a:t>
            </a:r>
            <a:r>
              <a:rPr lang="cs-CZ" dirty="0" err="1"/>
              <a:t>of</a:t>
            </a:r>
            <a:r>
              <a:rPr lang="cs-CZ" dirty="0"/>
              <a:t> </a:t>
            </a:r>
            <a:r>
              <a:rPr lang="cs-CZ" dirty="0" err="1"/>
              <a:t>innovative</a:t>
            </a:r>
            <a:r>
              <a:rPr lang="cs-CZ" dirty="0"/>
              <a:t> </a:t>
            </a:r>
            <a:r>
              <a:rPr lang="cs-CZ" dirty="0" err="1"/>
              <a:t>ideas</a:t>
            </a:r>
            <a:r>
              <a:rPr lang="cs-CZ" dirty="0"/>
              <a:t> and </a:t>
            </a:r>
            <a:r>
              <a:rPr lang="cs-CZ" dirty="0" err="1"/>
              <a:t>creative</a:t>
            </a:r>
            <a:r>
              <a:rPr lang="cs-CZ" dirty="0"/>
              <a:t> </a:t>
            </a:r>
            <a:r>
              <a:rPr lang="cs-CZ" dirty="0" err="1"/>
              <a:t>solutions</a:t>
            </a:r>
            <a:r>
              <a:rPr lang="cs-CZ" dirty="0"/>
              <a:t>. </a:t>
            </a:r>
          </a:p>
          <a:p>
            <a:pPr algn="just"/>
            <a:endParaRPr lang="cs-CZ" dirty="0"/>
          </a:p>
          <a:p>
            <a:pPr algn="just"/>
            <a:r>
              <a:rPr lang="cs-CZ" dirty="0" err="1"/>
              <a:t>Essential</a:t>
            </a:r>
            <a:r>
              <a:rPr lang="cs-CZ" dirty="0"/>
              <a:t> </a:t>
            </a:r>
            <a:r>
              <a:rPr lang="cs-CZ" dirty="0" err="1"/>
              <a:t>ingredients</a:t>
            </a:r>
            <a:r>
              <a:rPr lang="cs-CZ" dirty="0"/>
              <a:t> </a:t>
            </a:r>
            <a:r>
              <a:rPr lang="cs-CZ" dirty="0" err="1"/>
              <a:t>include</a:t>
            </a:r>
            <a:r>
              <a:rPr lang="cs-CZ" dirty="0"/>
              <a:t> </a:t>
            </a:r>
            <a:r>
              <a:rPr lang="cs-CZ" dirty="0" err="1"/>
              <a:t>the</a:t>
            </a:r>
            <a:r>
              <a:rPr lang="cs-CZ" dirty="0"/>
              <a:t> </a:t>
            </a:r>
            <a:r>
              <a:rPr lang="cs-CZ" dirty="0" err="1"/>
              <a:t>willingness</a:t>
            </a:r>
            <a:r>
              <a:rPr lang="cs-CZ" dirty="0"/>
              <a:t> to </a:t>
            </a:r>
            <a:r>
              <a:rPr lang="cs-CZ" dirty="0" err="1"/>
              <a:t>take</a:t>
            </a:r>
            <a:r>
              <a:rPr lang="cs-CZ" dirty="0"/>
              <a:t> </a:t>
            </a:r>
            <a:r>
              <a:rPr lang="cs-CZ" dirty="0" err="1"/>
              <a:t>calculated</a:t>
            </a:r>
            <a:r>
              <a:rPr lang="cs-CZ" dirty="0"/>
              <a:t> </a:t>
            </a:r>
            <a:r>
              <a:rPr lang="cs-CZ" dirty="0" err="1"/>
              <a:t>risks</a:t>
            </a:r>
            <a:r>
              <a:rPr lang="cs-CZ" dirty="0"/>
              <a:t> – in </a:t>
            </a:r>
            <a:r>
              <a:rPr lang="cs-CZ" dirty="0" err="1"/>
              <a:t>terms</a:t>
            </a:r>
            <a:r>
              <a:rPr lang="cs-CZ" dirty="0"/>
              <a:t> </a:t>
            </a:r>
            <a:r>
              <a:rPr lang="cs-CZ" dirty="0" err="1"/>
              <a:t>of</a:t>
            </a:r>
            <a:r>
              <a:rPr lang="cs-CZ" dirty="0"/>
              <a:t> </a:t>
            </a:r>
            <a:r>
              <a:rPr lang="cs-CZ" dirty="0" err="1"/>
              <a:t>time</a:t>
            </a:r>
            <a:r>
              <a:rPr lang="cs-CZ" dirty="0"/>
              <a:t>, </a:t>
            </a:r>
            <a:r>
              <a:rPr lang="cs-CZ" dirty="0" err="1"/>
              <a:t>equity</a:t>
            </a:r>
            <a:r>
              <a:rPr lang="cs-CZ" dirty="0"/>
              <a:t>, </a:t>
            </a:r>
            <a:r>
              <a:rPr lang="cs-CZ" dirty="0" err="1"/>
              <a:t>or</a:t>
            </a:r>
            <a:r>
              <a:rPr lang="cs-CZ" dirty="0"/>
              <a:t> </a:t>
            </a:r>
            <a:r>
              <a:rPr lang="cs-CZ" dirty="0" err="1"/>
              <a:t>career</a:t>
            </a:r>
            <a:r>
              <a:rPr lang="cs-CZ" dirty="0"/>
              <a:t>, </a:t>
            </a:r>
            <a:r>
              <a:rPr lang="cs-CZ" dirty="0" err="1"/>
              <a:t>the</a:t>
            </a:r>
            <a:r>
              <a:rPr lang="cs-CZ" dirty="0"/>
              <a:t> </a:t>
            </a:r>
            <a:r>
              <a:rPr lang="cs-CZ" dirty="0" err="1"/>
              <a:t>ability</a:t>
            </a:r>
            <a:r>
              <a:rPr lang="cs-CZ" dirty="0"/>
              <a:t> to </a:t>
            </a:r>
            <a:r>
              <a:rPr lang="cs-CZ" dirty="0" err="1"/>
              <a:t>formulate</a:t>
            </a:r>
            <a:r>
              <a:rPr lang="cs-CZ" dirty="0"/>
              <a:t> </a:t>
            </a:r>
            <a:r>
              <a:rPr lang="cs-CZ" dirty="0" err="1"/>
              <a:t>an</a:t>
            </a:r>
            <a:r>
              <a:rPr lang="cs-CZ" dirty="0"/>
              <a:t> </a:t>
            </a:r>
            <a:r>
              <a:rPr lang="cs-CZ" dirty="0" err="1"/>
              <a:t>effective</a:t>
            </a:r>
            <a:r>
              <a:rPr lang="cs-CZ" dirty="0"/>
              <a:t> venture team </a:t>
            </a:r>
            <a:r>
              <a:rPr lang="cs-CZ" dirty="0" err="1"/>
              <a:t>the</a:t>
            </a:r>
            <a:r>
              <a:rPr lang="cs-CZ" dirty="0"/>
              <a:t> </a:t>
            </a:r>
            <a:r>
              <a:rPr lang="cs-CZ" dirty="0" err="1"/>
              <a:t>creative</a:t>
            </a:r>
            <a:r>
              <a:rPr lang="cs-CZ" dirty="0"/>
              <a:t> </a:t>
            </a:r>
            <a:r>
              <a:rPr lang="cs-CZ" dirty="0" err="1"/>
              <a:t>skill</a:t>
            </a:r>
            <a:r>
              <a:rPr lang="cs-CZ" dirty="0"/>
              <a:t> to </a:t>
            </a:r>
            <a:r>
              <a:rPr lang="cs-CZ" dirty="0" err="1"/>
              <a:t>marshal</a:t>
            </a:r>
            <a:r>
              <a:rPr lang="cs-CZ" dirty="0"/>
              <a:t> </a:t>
            </a:r>
            <a:r>
              <a:rPr lang="cs-CZ" dirty="0" err="1"/>
              <a:t>needed</a:t>
            </a:r>
            <a:r>
              <a:rPr lang="cs-CZ" dirty="0"/>
              <a:t> </a:t>
            </a:r>
            <a:r>
              <a:rPr lang="cs-CZ" dirty="0" err="1"/>
              <a:t>resources</a:t>
            </a:r>
            <a:r>
              <a:rPr lang="cs-CZ" dirty="0"/>
              <a:t>; </a:t>
            </a:r>
            <a:r>
              <a:rPr lang="cs-CZ" dirty="0" err="1"/>
              <a:t>the</a:t>
            </a:r>
            <a:r>
              <a:rPr lang="cs-CZ" dirty="0"/>
              <a:t> </a:t>
            </a:r>
            <a:r>
              <a:rPr lang="cs-CZ" dirty="0" err="1"/>
              <a:t>fundamental</a:t>
            </a:r>
            <a:r>
              <a:rPr lang="cs-CZ" dirty="0"/>
              <a:t> </a:t>
            </a:r>
            <a:r>
              <a:rPr lang="cs-CZ" dirty="0" err="1"/>
              <a:t>skill</a:t>
            </a:r>
            <a:r>
              <a:rPr lang="cs-CZ" dirty="0"/>
              <a:t> </a:t>
            </a:r>
            <a:r>
              <a:rPr lang="cs-CZ" dirty="0" err="1"/>
              <a:t>of</a:t>
            </a:r>
            <a:r>
              <a:rPr lang="cs-CZ" dirty="0"/>
              <a:t> </a:t>
            </a:r>
            <a:r>
              <a:rPr lang="cs-CZ" dirty="0" err="1"/>
              <a:t>building</a:t>
            </a:r>
            <a:r>
              <a:rPr lang="cs-CZ" dirty="0"/>
              <a:t> a solid business </a:t>
            </a:r>
            <a:r>
              <a:rPr lang="cs-CZ" dirty="0" err="1"/>
              <a:t>plan</a:t>
            </a:r>
            <a:r>
              <a:rPr lang="cs-CZ" dirty="0"/>
              <a:t>; and </a:t>
            </a:r>
            <a:r>
              <a:rPr lang="cs-CZ" dirty="0" err="1"/>
              <a:t>finally</a:t>
            </a:r>
            <a:r>
              <a:rPr lang="cs-CZ" dirty="0"/>
              <a:t>, </a:t>
            </a:r>
            <a:r>
              <a:rPr lang="cs-CZ" dirty="0" err="1"/>
              <a:t>the</a:t>
            </a:r>
            <a:r>
              <a:rPr lang="cs-CZ" dirty="0"/>
              <a:t> vision to </a:t>
            </a:r>
            <a:r>
              <a:rPr lang="cs-CZ" dirty="0" err="1"/>
              <a:t>recognize</a:t>
            </a:r>
            <a:r>
              <a:rPr lang="cs-CZ" dirty="0"/>
              <a:t> </a:t>
            </a:r>
            <a:r>
              <a:rPr lang="cs-CZ" dirty="0" err="1"/>
              <a:t>opportunity</a:t>
            </a:r>
            <a:r>
              <a:rPr lang="cs-CZ" dirty="0"/>
              <a:t> </a:t>
            </a:r>
            <a:r>
              <a:rPr lang="cs-CZ" dirty="0" err="1"/>
              <a:t>where</a:t>
            </a:r>
            <a:r>
              <a:rPr lang="cs-CZ" dirty="0"/>
              <a:t> </a:t>
            </a:r>
            <a:r>
              <a:rPr lang="cs-CZ" dirty="0" err="1"/>
              <a:t>others</a:t>
            </a:r>
            <a:r>
              <a:rPr lang="cs-CZ" dirty="0"/>
              <a:t> </a:t>
            </a:r>
            <a:r>
              <a:rPr lang="cs-CZ" dirty="0" err="1"/>
              <a:t>see</a:t>
            </a:r>
            <a:r>
              <a:rPr lang="cs-CZ" dirty="0"/>
              <a:t> chaos, </a:t>
            </a:r>
            <a:r>
              <a:rPr lang="cs-CZ" dirty="0" err="1"/>
              <a:t>contradiction</a:t>
            </a:r>
            <a:r>
              <a:rPr lang="cs-CZ" dirty="0"/>
              <a:t>, and </a:t>
            </a:r>
            <a:r>
              <a:rPr lang="cs-CZ" dirty="0" err="1"/>
              <a:t>confusion</a:t>
            </a:r>
            <a:r>
              <a:rPr lang="cs-CZ" dirty="0"/>
              <a:t>. </a:t>
            </a:r>
          </a:p>
        </p:txBody>
      </p:sp>
    </p:spTree>
    <p:extLst>
      <p:ext uri="{BB962C8B-B14F-4D97-AF65-F5344CB8AC3E}">
        <p14:creationId xmlns:p14="http://schemas.microsoft.com/office/powerpoint/2010/main" val="59375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100" dirty="0" err="1"/>
              <a:t>Avoiding</a:t>
            </a:r>
            <a:r>
              <a:rPr lang="cs-CZ" sz="3100" dirty="0"/>
              <a:t> folklore: </a:t>
            </a:r>
            <a:r>
              <a:rPr lang="cs-CZ" sz="3100" dirty="0" err="1"/>
              <a:t>The</a:t>
            </a:r>
            <a:r>
              <a:rPr lang="cs-CZ" sz="3100" dirty="0"/>
              <a:t> </a:t>
            </a:r>
            <a:r>
              <a:rPr lang="cs-CZ" sz="3100" dirty="0" err="1"/>
              <a:t>myths</a:t>
            </a:r>
            <a:r>
              <a:rPr lang="cs-CZ" sz="3100" dirty="0"/>
              <a:t> </a:t>
            </a:r>
            <a:r>
              <a:rPr lang="cs-CZ" sz="3100" dirty="0" err="1"/>
              <a:t>of</a:t>
            </a:r>
            <a:r>
              <a:rPr lang="cs-CZ" sz="3100" dirty="0"/>
              <a:t> </a:t>
            </a:r>
            <a:r>
              <a:rPr lang="cs-CZ" sz="3100" dirty="0" err="1"/>
              <a:t>enterpreneurship</a:t>
            </a:r>
            <a:endParaRPr lang="cs-CZ" sz="3100" dirty="0"/>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lstStyle/>
          <a:p>
            <a:pPr algn="just"/>
            <a:r>
              <a:rPr lang="cs-CZ" dirty="0" err="1"/>
              <a:t>Throughout</a:t>
            </a:r>
            <a:r>
              <a:rPr lang="cs-CZ" dirty="0"/>
              <a:t> </a:t>
            </a:r>
            <a:r>
              <a:rPr lang="cs-CZ" dirty="0" err="1"/>
              <a:t>the</a:t>
            </a:r>
            <a:r>
              <a:rPr lang="cs-CZ" dirty="0"/>
              <a:t> </a:t>
            </a:r>
            <a:r>
              <a:rPr lang="cs-CZ" dirty="0" err="1"/>
              <a:t>years</a:t>
            </a:r>
            <a:r>
              <a:rPr lang="cs-CZ" dirty="0"/>
              <a:t>, many </a:t>
            </a:r>
            <a:r>
              <a:rPr lang="cs-CZ" dirty="0" err="1"/>
              <a:t>myths</a:t>
            </a:r>
            <a:r>
              <a:rPr lang="cs-CZ" dirty="0"/>
              <a:t> </a:t>
            </a:r>
            <a:r>
              <a:rPr lang="cs-CZ" dirty="0" err="1"/>
              <a:t>have</a:t>
            </a:r>
            <a:r>
              <a:rPr lang="cs-CZ" dirty="0"/>
              <a:t> </a:t>
            </a:r>
            <a:r>
              <a:rPr lang="cs-CZ" dirty="0" err="1"/>
              <a:t>arisen</a:t>
            </a:r>
            <a:r>
              <a:rPr lang="cs-CZ" dirty="0"/>
              <a:t> </a:t>
            </a:r>
            <a:r>
              <a:rPr lang="cs-CZ" dirty="0" err="1"/>
              <a:t>about</a:t>
            </a:r>
            <a:r>
              <a:rPr lang="cs-CZ" dirty="0"/>
              <a:t> </a:t>
            </a:r>
            <a:r>
              <a:rPr lang="cs-CZ" dirty="0" err="1"/>
              <a:t>entrepreneurship</a:t>
            </a:r>
            <a:r>
              <a:rPr lang="cs-CZ" dirty="0"/>
              <a:t>. </a:t>
            </a:r>
          </a:p>
          <a:p>
            <a:pPr algn="just"/>
            <a:endParaRPr lang="cs-CZ" dirty="0"/>
          </a:p>
          <a:p>
            <a:pPr algn="just"/>
            <a:r>
              <a:rPr lang="cs-CZ" dirty="0" err="1"/>
              <a:t>This</a:t>
            </a:r>
            <a:r>
              <a:rPr lang="cs-CZ" dirty="0"/>
              <a:t> </a:t>
            </a:r>
            <a:r>
              <a:rPr lang="cs-CZ" dirty="0" err="1"/>
              <a:t>is</a:t>
            </a:r>
            <a:r>
              <a:rPr lang="cs-CZ" dirty="0"/>
              <a:t> maily </a:t>
            </a:r>
            <a:r>
              <a:rPr lang="cs-CZ" dirty="0" err="1"/>
              <a:t>because</a:t>
            </a:r>
            <a:r>
              <a:rPr lang="cs-CZ" dirty="0"/>
              <a:t> </a:t>
            </a:r>
            <a:r>
              <a:rPr lang="cs-CZ" dirty="0" err="1"/>
              <a:t>research</a:t>
            </a:r>
            <a:r>
              <a:rPr lang="cs-CZ" dirty="0"/>
              <a:t> in </a:t>
            </a:r>
            <a:r>
              <a:rPr lang="cs-CZ" dirty="0" err="1"/>
              <a:t>this</a:t>
            </a:r>
            <a:r>
              <a:rPr lang="cs-CZ" dirty="0"/>
              <a:t> area </a:t>
            </a:r>
            <a:r>
              <a:rPr lang="cs-CZ" dirty="0" err="1"/>
              <a:t>is</a:t>
            </a:r>
            <a:r>
              <a:rPr lang="cs-CZ" dirty="0"/>
              <a:t> </a:t>
            </a:r>
            <a:r>
              <a:rPr lang="cs-CZ" dirty="0" err="1"/>
              <a:t>still</a:t>
            </a:r>
            <a:r>
              <a:rPr lang="cs-CZ" dirty="0"/>
              <a:t> in </a:t>
            </a:r>
            <a:r>
              <a:rPr lang="cs-CZ" dirty="0" err="1"/>
              <a:t>its</a:t>
            </a:r>
            <a:r>
              <a:rPr lang="cs-CZ" dirty="0"/>
              <a:t> early </a:t>
            </a:r>
            <a:r>
              <a:rPr lang="cs-CZ" dirty="0" err="1"/>
              <a:t>stage</a:t>
            </a:r>
            <a:r>
              <a:rPr lang="cs-CZ" dirty="0"/>
              <a:t> and </a:t>
            </a:r>
            <a:r>
              <a:rPr lang="cs-CZ" dirty="0" err="1"/>
              <a:t>thus</a:t>
            </a:r>
            <a:r>
              <a:rPr lang="cs-CZ" dirty="0"/>
              <a:t> „folklore“ </a:t>
            </a:r>
            <a:r>
              <a:rPr lang="cs-CZ" dirty="0" err="1"/>
              <a:t>tends</a:t>
            </a:r>
            <a:r>
              <a:rPr lang="cs-CZ" dirty="0"/>
              <a:t> to </a:t>
            </a:r>
            <a:r>
              <a:rPr lang="cs-CZ" dirty="0" err="1"/>
              <a:t>prevail</a:t>
            </a:r>
            <a:r>
              <a:rPr lang="cs-CZ" dirty="0"/>
              <a:t> </a:t>
            </a:r>
            <a:r>
              <a:rPr lang="cs-CZ" dirty="0" err="1"/>
              <a:t>until</a:t>
            </a:r>
            <a:r>
              <a:rPr lang="cs-CZ" dirty="0"/>
              <a:t> </a:t>
            </a:r>
            <a:r>
              <a:rPr lang="cs-CZ" dirty="0" err="1"/>
              <a:t>it</a:t>
            </a:r>
            <a:r>
              <a:rPr lang="cs-CZ" dirty="0"/>
              <a:t> </a:t>
            </a:r>
            <a:r>
              <a:rPr lang="cs-CZ" dirty="0" err="1"/>
              <a:t>is</a:t>
            </a:r>
            <a:r>
              <a:rPr lang="cs-CZ" dirty="0"/>
              <a:t> </a:t>
            </a:r>
            <a:r>
              <a:rPr lang="en-US" dirty="0"/>
              <a:t>refuted by current research findings.</a:t>
            </a:r>
            <a:endParaRPr lang="cs-CZ" dirty="0"/>
          </a:p>
          <a:p>
            <a:pPr algn="just"/>
            <a:endParaRPr lang="cs-CZ" dirty="0"/>
          </a:p>
        </p:txBody>
      </p:sp>
      <p:pic>
        <p:nvPicPr>
          <p:cNvPr id="4" name="Obrázek 3">
            <a:extLst>
              <a:ext uri="{FF2B5EF4-FFF2-40B4-BE49-F238E27FC236}">
                <a16:creationId xmlns:a16="http://schemas.microsoft.com/office/drawing/2014/main" id="{6E74145C-9E94-159C-89E0-F81F9C2ADC16}"/>
              </a:ext>
            </a:extLst>
          </p:cNvPr>
          <p:cNvPicPr>
            <a:picLocks noChangeAspect="1"/>
          </p:cNvPicPr>
          <p:nvPr/>
        </p:nvPicPr>
        <p:blipFill>
          <a:blip r:embed="rId2"/>
          <a:stretch>
            <a:fillRect/>
          </a:stretch>
        </p:blipFill>
        <p:spPr>
          <a:xfrm>
            <a:off x="540000" y="4001829"/>
            <a:ext cx="2381250" cy="1905000"/>
          </a:xfrm>
          <a:prstGeom prst="rect">
            <a:avLst/>
          </a:prstGeom>
        </p:spPr>
      </p:pic>
      <p:pic>
        <p:nvPicPr>
          <p:cNvPr id="5" name="Obrázek 4">
            <a:extLst>
              <a:ext uri="{FF2B5EF4-FFF2-40B4-BE49-F238E27FC236}">
                <a16:creationId xmlns:a16="http://schemas.microsoft.com/office/drawing/2014/main" id="{BCE91AF5-9963-5D3D-0832-685B13868C55}"/>
              </a:ext>
            </a:extLst>
          </p:cNvPr>
          <p:cNvPicPr>
            <a:picLocks noChangeAspect="1"/>
          </p:cNvPicPr>
          <p:nvPr/>
        </p:nvPicPr>
        <p:blipFill>
          <a:blip r:embed="rId3"/>
          <a:stretch>
            <a:fillRect/>
          </a:stretch>
        </p:blipFill>
        <p:spPr>
          <a:xfrm>
            <a:off x="3381375" y="4001829"/>
            <a:ext cx="2381250" cy="1905000"/>
          </a:xfrm>
          <a:prstGeom prst="rect">
            <a:avLst/>
          </a:prstGeom>
        </p:spPr>
      </p:pic>
      <p:pic>
        <p:nvPicPr>
          <p:cNvPr id="6" name="Obrázek 5">
            <a:extLst>
              <a:ext uri="{FF2B5EF4-FFF2-40B4-BE49-F238E27FC236}">
                <a16:creationId xmlns:a16="http://schemas.microsoft.com/office/drawing/2014/main" id="{E42FF5A2-611A-2C8A-51F1-87B24BA071B9}"/>
              </a:ext>
            </a:extLst>
          </p:cNvPr>
          <p:cNvPicPr>
            <a:picLocks noChangeAspect="1"/>
          </p:cNvPicPr>
          <p:nvPr/>
        </p:nvPicPr>
        <p:blipFill>
          <a:blip r:embed="rId4"/>
          <a:stretch>
            <a:fillRect/>
          </a:stretch>
        </p:blipFill>
        <p:spPr>
          <a:xfrm>
            <a:off x="6222750" y="4001829"/>
            <a:ext cx="2381250" cy="1905000"/>
          </a:xfrm>
          <a:prstGeom prst="rect">
            <a:avLst/>
          </a:prstGeom>
        </p:spPr>
      </p:pic>
    </p:spTree>
    <p:extLst>
      <p:ext uri="{BB962C8B-B14F-4D97-AF65-F5344CB8AC3E}">
        <p14:creationId xmlns:p14="http://schemas.microsoft.com/office/powerpoint/2010/main" val="286175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E46936D-9B39-908C-ABF7-164F40E5ADC3}"/>
              </a:ext>
            </a:extLst>
          </p:cNvPr>
          <p:cNvSpPr>
            <a:spLocks noGrp="1"/>
          </p:cNvSpPr>
          <p:nvPr>
            <p:ph type="title"/>
          </p:nvPr>
        </p:nvSpPr>
        <p:spPr>
          <a:xfrm>
            <a:off x="540000" y="365129"/>
            <a:ext cx="8064000" cy="1325563"/>
          </a:xfrm>
        </p:spPr>
        <p:txBody>
          <a:bodyPr/>
          <a:lstStyle/>
          <a:p>
            <a:r>
              <a:rPr lang="cs-CZ" dirty="0"/>
              <a:t>Legend </a:t>
            </a:r>
            <a:r>
              <a:rPr lang="cs-CZ" dirty="0" err="1"/>
              <a:t>of</a:t>
            </a:r>
            <a:r>
              <a:rPr lang="cs-CZ" dirty="0"/>
              <a:t> </a:t>
            </a:r>
            <a:r>
              <a:rPr lang="cs-CZ" dirty="0" err="1"/>
              <a:t>the</a:t>
            </a:r>
            <a:r>
              <a:rPr lang="cs-CZ" dirty="0"/>
              <a:t> Golem</a:t>
            </a:r>
            <a:endParaRPr lang="en-US" dirty="0"/>
          </a:p>
        </p:txBody>
      </p:sp>
      <p:sp>
        <p:nvSpPr>
          <p:cNvPr id="3" name="Zástupný obsah 2">
            <a:extLst>
              <a:ext uri="{FF2B5EF4-FFF2-40B4-BE49-F238E27FC236}">
                <a16:creationId xmlns:a16="http://schemas.microsoft.com/office/drawing/2014/main" id="{9FD83A00-ECFB-824A-2F20-50046370A403}"/>
              </a:ext>
            </a:extLst>
          </p:cNvPr>
          <p:cNvSpPr>
            <a:spLocks noGrp="1"/>
          </p:cNvSpPr>
          <p:nvPr>
            <p:ph sz="half" idx="1"/>
          </p:nvPr>
        </p:nvSpPr>
        <p:spPr>
          <a:xfrm>
            <a:off x="628649" y="1825625"/>
            <a:ext cx="5108271" cy="4351338"/>
          </a:xfrm>
        </p:spPr>
        <p:txBody>
          <a:bodyPr>
            <a:normAutofit/>
          </a:bodyPr>
          <a:lstStyle/>
          <a:p>
            <a:pPr algn="just">
              <a:lnSpc>
                <a:spcPct val="90000"/>
              </a:lnSpc>
            </a:pPr>
            <a:r>
              <a:rPr lang="en-US" sz="1900" dirty="0"/>
              <a:t>The Prague Golem is one of the most famous legends of Prague. According to legend, it was created by the Prague Rabbi Judah Loew in the 16th century, during the reign of Emperor Rudolf II. The Golem was a living clay giant who was supposed to protect the Jews of Prague from attacks and persecution. Rabbi Loew placed a </a:t>
            </a:r>
            <a:r>
              <a:rPr lang="en-US" sz="1900" dirty="0" err="1"/>
              <a:t>shem</a:t>
            </a:r>
            <a:r>
              <a:rPr lang="en-US" sz="1900" dirty="0"/>
              <a:t>, which was a scroll with a magical inscription, into the Golem's mouth, and thus brought him to life. The Golem was strong and obedient, fulfilling the tasks that the rabbi assigned to him.</a:t>
            </a:r>
          </a:p>
        </p:txBody>
      </p:sp>
      <p:pic>
        <p:nvPicPr>
          <p:cNvPr id="5" name="Obrázek 4" descr="Obsah obrázku skica, umění, Kresby, Perokresba&#10;&#10;Obsah vygenerovaný umělou inteligencí může být nesprávný.">
            <a:extLst>
              <a:ext uri="{FF2B5EF4-FFF2-40B4-BE49-F238E27FC236}">
                <a16:creationId xmlns:a16="http://schemas.microsoft.com/office/drawing/2014/main" id="{C1909D8C-0E62-ED8F-35FE-2B5B098E8B9C}"/>
              </a:ext>
            </a:extLst>
          </p:cNvPr>
          <p:cNvPicPr>
            <a:picLocks noChangeAspect="1"/>
          </p:cNvPicPr>
          <p:nvPr/>
        </p:nvPicPr>
        <p:blipFill>
          <a:blip r:embed="rId2"/>
          <a:srcRect l="28551" r="1" b="1"/>
          <a:stretch/>
        </p:blipFill>
        <p:spPr>
          <a:xfrm>
            <a:off x="6106450" y="2264035"/>
            <a:ext cx="2497549" cy="2796480"/>
          </a:xfrm>
          <a:prstGeom prst="rect">
            <a:avLst/>
          </a:prstGeom>
          <a:noFill/>
        </p:spPr>
      </p:pic>
    </p:spTree>
    <p:extLst>
      <p:ext uri="{BB962C8B-B14F-4D97-AF65-F5344CB8AC3E}">
        <p14:creationId xmlns:p14="http://schemas.microsoft.com/office/powerpoint/2010/main" val="379691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13472-1A47-4D71-56D6-5C55E6A55E46}"/>
              </a:ext>
            </a:extLst>
          </p:cNvPr>
          <p:cNvSpPr>
            <a:spLocks noGrp="1"/>
          </p:cNvSpPr>
          <p:nvPr>
            <p:ph type="title"/>
          </p:nvPr>
        </p:nvSpPr>
        <p:spPr/>
        <p:txBody>
          <a:bodyPr/>
          <a:lstStyle/>
          <a:p>
            <a:r>
              <a:rPr lang="cs-CZ" dirty="0"/>
              <a:t>Legend </a:t>
            </a:r>
            <a:r>
              <a:rPr lang="cs-CZ" dirty="0" err="1"/>
              <a:t>of</a:t>
            </a:r>
            <a:r>
              <a:rPr lang="cs-CZ" dirty="0"/>
              <a:t> </a:t>
            </a:r>
            <a:r>
              <a:rPr lang="cs-CZ" dirty="0" err="1"/>
              <a:t>the</a:t>
            </a:r>
            <a:r>
              <a:rPr lang="cs-CZ" dirty="0"/>
              <a:t> Golem</a:t>
            </a:r>
          </a:p>
        </p:txBody>
      </p:sp>
      <p:sp>
        <p:nvSpPr>
          <p:cNvPr id="3" name="Zástupný obsah 2">
            <a:extLst>
              <a:ext uri="{FF2B5EF4-FFF2-40B4-BE49-F238E27FC236}">
                <a16:creationId xmlns:a16="http://schemas.microsoft.com/office/drawing/2014/main" id="{9FD83A00-ECFB-824A-2F20-50046370A403}"/>
              </a:ext>
            </a:extLst>
          </p:cNvPr>
          <p:cNvSpPr>
            <a:spLocks noGrp="1"/>
          </p:cNvSpPr>
          <p:nvPr>
            <p:ph idx="1"/>
          </p:nvPr>
        </p:nvSpPr>
        <p:spPr/>
        <p:txBody>
          <a:bodyPr>
            <a:normAutofit/>
          </a:bodyPr>
          <a:lstStyle/>
          <a:p>
            <a:pPr algn="just"/>
            <a:r>
              <a:rPr lang="en-US" dirty="0"/>
              <a:t>Over time, however, the Golem began to behave dangerously and uncontrollably. Rabbi Loew therefore decided to destroy him. He took the </a:t>
            </a:r>
            <a:r>
              <a:rPr lang="en-US" dirty="0" err="1"/>
              <a:t>shem</a:t>
            </a:r>
            <a:r>
              <a:rPr lang="en-US" dirty="0"/>
              <a:t> out of his mouth and the Golem turned back into a clay statue. </a:t>
            </a:r>
            <a:endParaRPr lang="cs-CZ" dirty="0"/>
          </a:p>
          <a:p>
            <a:pPr algn="just"/>
            <a:r>
              <a:rPr lang="en-US" dirty="0"/>
              <a:t>The legend of the Golem became an inspiration for many works of art, books, films and plays. </a:t>
            </a:r>
            <a:endParaRPr lang="cs-CZ" dirty="0"/>
          </a:p>
          <a:p>
            <a:pPr algn="just"/>
            <a:r>
              <a:rPr lang="en-US" dirty="0"/>
              <a:t>The Golem is a symbol of strength, but also of the danger associated with artificial creation.</a:t>
            </a:r>
          </a:p>
        </p:txBody>
      </p:sp>
    </p:spTree>
    <p:extLst>
      <p:ext uri="{BB962C8B-B14F-4D97-AF65-F5344CB8AC3E}">
        <p14:creationId xmlns:p14="http://schemas.microsoft.com/office/powerpoint/2010/main" val="97767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B3DC4-4912-4B37-A33B-6D328EA539DE}"/>
              </a:ext>
            </a:extLst>
          </p:cNvPr>
          <p:cNvSpPr>
            <a:spLocks noGrp="1"/>
          </p:cNvSpPr>
          <p:nvPr>
            <p:ph type="title"/>
          </p:nvPr>
        </p:nvSpPr>
        <p:spPr>
          <a:xfrm>
            <a:off x="540000" y="365129"/>
            <a:ext cx="8064000" cy="1325563"/>
          </a:xfrm>
        </p:spPr>
        <p:txBody>
          <a:bodyPr anchor="ctr">
            <a:normAutofit/>
          </a:bodyPr>
          <a:lstStyle/>
          <a:p>
            <a:r>
              <a:rPr lang="cs-CZ" sz="3200" dirty="0" err="1"/>
              <a:t>The</a:t>
            </a:r>
            <a:r>
              <a:rPr lang="cs-CZ" sz="3200" dirty="0"/>
              <a:t> </a:t>
            </a:r>
            <a:r>
              <a:rPr lang="cs-CZ" sz="3200" dirty="0" err="1"/>
              <a:t>evolution</a:t>
            </a:r>
            <a:r>
              <a:rPr lang="cs-CZ" sz="3200" dirty="0"/>
              <a:t> </a:t>
            </a:r>
            <a:r>
              <a:rPr lang="cs-CZ" sz="3200" dirty="0" err="1"/>
              <a:t>of</a:t>
            </a:r>
            <a:r>
              <a:rPr lang="cs-CZ" sz="3200" dirty="0"/>
              <a:t> </a:t>
            </a:r>
            <a:r>
              <a:rPr lang="cs-CZ" sz="3200" dirty="0" err="1"/>
              <a:t>entrepreneurhsip</a:t>
            </a:r>
            <a:endParaRPr lang="cs-CZ" sz="3200" dirty="0"/>
          </a:p>
        </p:txBody>
      </p:sp>
      <p:sp>
        <p:nvSpPr>
          <p:cNvPr id="3" name="Zástupný obsah 2">
            <a:extLst>
              <a:ext uri="{FF2B5EF4-FFF2-40B4-BE49-F238E27FC236}">
                <a16:creationId xmlns:a16="http://schemas.microsoft.com/office/drawing/2014/main" id="{65ABA4A3-69C6-F6F3-1255-21C2AFEF4B46}"/>
              </a:ext>
            </a:extLst>
          </p:cNvPr>
          <p:cNvSpPr>
            <a:spLocks noGrp="1"/>
          </p:cNvSpPr>
          <p:nvPr>
            <p:ph sz="half" idx="1"/>
          </p:nvPr>
        </p:nvSpPr>
        <p:spPr>
          <a:xfrm>
            <a:off x="628649" y="1825625"/>
            <a:ext cx="5109999" cy="4351338"/>
          </a:xfrm>
        </p:spPr>
        <p:txBody>
          <a:bodyPr>
            <a:normAutofit/>
          </a:bodyPr>
          <a:lstStyle/>
          <a:p>
            <a:pPr algn="just">
              <a:lnSpc>
                <a:spcPct val="90000"/>
              </a:lnSpc>
            </a:pPr>
            <a:r>
              <a:rPr lang="cs-CZ" dirty="0"/>
              <a:t>Word </a:t>
            </a:r>
            <a:r>
              <a:rPr lang="cs-CZ" b="1" dirty="0" err="1"/>
              <a:t>entrepreneur</a:t>
            </a:r>
            <a:r>
              <a:rPr lang="cs-CZ" dirty="0"/>
              <a:t> </a:t>
            </a:r>
            <a:r>
              <a:rPr lang="cs-CZ" dirty="0" err="1"/>
              <a:t>is</a:t>
            </a:r>
            <a:r>
              <a:rPr lang="cs-CZ" dirty="0"/>
              <a:t> </a:t>
            </a:r>
            <a:r>
              <a:rPr lang="cs-CZ" dirty="0" err="1"/>
              <a:t>divided</a:t>
            </a:r>
            <a:r>
              <a:rPr lang="cs-CZ" dirty="0"/>
              <a:t> </a:t>
            </a:r>
            <a:r>
              <a:rPr lang="cs-CZ" dirty="0" err="1"/>
              <a:t>from</a:t>
            </a:r>
            <a:r>
              <a:rPr lang="cs-CZ" dirty="0"/>
              <a:t> </a:t>
            </a:r>
            <a:r>
              <a:rPr lang="cs-CZ" dirty="0" err="1"/>
              <a:t>the</a:t>
            </a:r>
            <a:r>
              <a:rPr lang="cs-CZ" dirty="0"/>
              <a:t> </a:t>
            </a:r>
            <a:r>
              <a:rPr lang="cs-CZ" dirty="0" err="1"/>
              <a:t>French</a:t>
            </a:r>
            <a:r>
              <a:rPr lang="cs-CZ" dirty="0"/>
              <a:t> </a:t>
            </a:r>
            <a:r>
              <a:rPr lang="cs-CZ" i="1" dirty="0"/>
              <a:t>„</a:t>
            </a:r>
            <a:r>
              <a:rPr lang="cs-CZ" i="1" dirty="0" err="1"/>
              <a:t>entreprendre</a:t>
            </a:r>
            <a:r>
              <a:rPr lang="cs-CZ" i="1" dirty="0"/>
              <a:t>“, </a:t>
            </a:r>
            <a:r>
              <a:rPr lang="cs-CZ" dirty="0" err="1"/>
              <a:t>meaning</a:t>
            </a:r>
            <a:r>
              <a:rPr lang="cs-CZ" dirty="0"/>
              <a:t> </a:t>
            </a:r>
            <a:r>
              <a:rPr lang="cs-CZ" i="1" dirty="0"/>
              <a:t>„to </a:t>
            </a:r>
            <a:r>
              <a:rPr lang="cs-CZ" i="1" dirty="0" err="1"/>
              <a:t>undertake</a:t>
            </a:r>
            <a:r>
              <a:rPr lang="cs-CZ" i="1" dirty="0"/>
              <a:t>“</a:t>
            </a:r>
          </a:p>
          <a:p>
            <a:pPr marL="0" indent="0" algn="just">
              <a:lnSpc>
                <a:spcPct val="90000"/>
              </a:lnSpc>
              <a:buNone/>
            </a:pPr>
            <a:endParaRPr lang="cs-CZ" dirty="0"/>
          </a:p>
          <a:p>
            <a:pPr algn="just">
              <a:lnSpc>
                <a:spcPct val="90000"/>
              </a:lnSpc>
            </a:pPr>
            <a:r>
              <a:rPr lang="cs-CZ" dirty="0" err="1"/>
              <a:t>The</a:t>
            </a:r>
            <a:r>
              <a:rPr lang="cs-CZ" dirty="0"/>
              <a:t> </a:t>
            </a:r>
            <a:r>
              <a:rPr lang="cs-CZ" dirty="0" err="1"/>
              <a:t>entrepreneur</a:t>
            </a:r>
            <a:r>
              <a:rPr lang="cs-CZ" dirty="0"/>
              <a:t> </a:t>
            </a:r>
            <a:r>
              <a:rPr lang="cs-CZ" dirty="0" err="1"/>
              <a:t>is</a:t>
            </a:r>
            <a:r>
              <a:rPr lang="cs-CZ" dirty="0"/>
              <a:t> </a:t>
            </a:r>
            <a:r>
              <a:rPr lang="cs-CZ" dirty="0" err="1"/>
              <a:t>one</a:t>
            </a:r>
            <a:r>
              <a:rPr lang="cs-CZ" dirty="0"/>
              <a:t> </a:t>
            </a:r>
            <a:r>
              <a:rPr lang="cs-CZ" dirty="0" err="1"/>
              <a:t>who</a:t>
            </a:r>
            <a:r>
              <a:rPr lang="cs-CZ" dirty="0"/>
              <a:t> </a:t>
            </a:r>
            <a:r>
              <a:rPr lang="cs-CZ" dirty="0" err="1"/>
              <a:t>undertakes</a:t>
            </a:r>
            <a:r>
              <a:rPr lang="cs-CZ" dirty="0"/>
              <a:t> to </a:t>
            </a:r>
            <a:r>
              <a:rPr lang="cs-CZ" b="1" dirty="0" err="1"/>
              <a:t>organize</a:t>
            </a:r>
            <a:r>
              <a:rPr lang="cs-CZ" b="1" dirty="0"/>
              <a:t>, </a:t>
            </a:r>
            <a:r>
              <a:rPr lang="cs-CZ" b="1" dirty="0" err="1"/>
              <a:t>manage</a:t>
            </a:r>
            <a:r>
              <a:rPr lang="cs-CZ" dirty="0"/>
              <a:t>, and </a:t>
            </a:r>
            <a:r>
              <a:rPr lang="cs-CZ" b="1" dirty="0" err="1"/>
              <a:t>assume</a:t>
            </a:r>
            <a:r>
              <a:rPr lang="cs-CZ" b="1" dirty="0"/>
              <a:t> </a:t>
            </a:r>
            <a:r>
              <a:rPr lang="cs-CZ" b="1" dirty="0" err="1"/>
              <a:t>the</a:t>
            </a:r>
            <a:r>
              <a:rPr lang="cs-CZ" b="1" dirty="0"/>
              <a:t> </a:t>
            </a:r>
            <a:r>
              <a:rPr lang="cs-CZ" b="1" dirty="0" err="1"/>
              <a:t>risks</a:t>
            </a:r>
            <a:r>
              <a:rPr lang="cs-CZ" b="1" dirty="0"/>
              <a:t> </a:t>
            </a:r>
            <a:r>
              <a:rPr lang="cs-CZ" dirty="0" err="1"/>
              <a:t>of</a:t>
            </a:r>
            <a:r>
              <a:rPr lang="cs-CZ" dirty="0"/>
              <a:t> a business. </a:t>
            </a:r>
          </a:p>
          <a:p>
            <a:pPr algn="just">
              <a:lnSpc>
                <a:spcPct val="90000"/>
              </a:lnSpc>
            </a:pPr>
            <a:endParaRPr lang="cs-CZ" dirty="0"/>
          </a:p>
          <a:p>
            <a:pPr algn="just">
              <a:lnSpc>
                <a:spcPct val="90000"/>
              </a:lnSpc>
            </a:pPr>
            <a:r>
              <a:rPr lang="cs-CZ" dirty="0"/>
              <a:t>In </a:t>
            </a:r>
            <a:r>
              <a:rPr lang="cs-CZ" dirty="0" err="1"/>
              <a:t>recent</a:t>
            </a:r>
            <a:r>
              <a:rPr lang="cs-CZ" dirty="0"/>
              <a:t> </a:t>
            </a:r>
            <a:r>
              <a:rPr lang="cs-CZ" dirty="0" err="1"/>
              <a:t>years</a:t>
            </a:r>
            <a:r>
              <a:rPr lang="cs-CZ" dirty="0"/>
              <a:t>, </a:t>
            </a:r>
            <a:r>
              <a:rPr lang="cs-CZ" dirty="0" err="1"/>
              <a:t>entrepreneurs</a:t>
            </a:r>
            <a:r>
              <a:rPr lang="cs-CZ" dirty="0"/>
              <a:t> </a:t>
            </a:r>
            <a:r>
              <a:rPr lang="cs-CZ" dirty="0" err="1"/>
              <a:t>have</a:t>
            </a:r>
            <a:r>
              <a:rPr lang="cs-CZ" dirty="0"/>
              <a:t> </a:t>
            </a:r>
            <a:r>
              <a:rPr lang="cs-CZ" dirty="0" err="1"/>
              <a:t>been</a:t>
            </a:r>
            <a:r>
              <a:rPr lang="cs-CZ" dirty="0"/>
              <a:t> </a:t>
            </a:r>
            <a:r>
              <a:rPr lang="cs-CZ" dirty="0" err="1"/>
              <a:t>doing</a:t>
            </a:r>
            <a:r>
              <a:rPr lang="cs-CZ" dirty="0"/>
              <a:t> so many </a:t>
            </a:r>
            <a:r>
              <a:rPr lang="cs-CZ" dirty="0" err="1"/>
              <a:t>things</a:t>
            </a:r>
            <a:r>
              <a:rPr lang="cs-CZ" dirty="0"/>
              <a:t> </a:t>
            </a:r>
            <a:r>
              <a:rPr lang="cs-CZ" dirty="0" err="1"/>
              <a:t>that</a:t>
            </a:r>
            <a:r>
              <a:rPr lang="cs-CZ" dirty="0"/>
              <a:t> </a:t>
            </a:r>
            <a:r>
              <a:rPr lang="cs-CZ" dirty="0" err="1"/>
              <a:t>it</a:t>
            </a:r>
            <a:r>
              <a:rPr lang="cs-CZ" dirty="0"/>
              <a:t> </a:t>
            </a:r>
            <a:r>
              <a:rPr lang="cs-CZ" dirty="0" err="1"/>
              <a:t>is</a:t>
            </a:r>
            <a:r>
              <a:rPr lang="cs-CZ" dirty="0"/>
              <a:t> </a:t>
            </a:r>
            <a:r>
              <a:rPr lang="cs-CZ" dirty="0" err="1"/>
              <a:t>now</a:t>
            </a:r>
            <a:r>
              <a:rPr lang="cs-CZ" dirty="0"/>
              <a:t> </a:t>
            </a:r>
            <a:r>
              <a:rPr lang="cs-CZ" dirty="0" err="1"/>
              <a:t>necessary</a:t>
            </a:r>
            <a:r>
              <a:rPr lang="cs-CZ" dirty="0"/>
              <a:t> to </a:t>
            </a:r>
            <a:r>
              <a:rPr lang="cs-CZ" dirty="0" err="1"/>
              <a:t>expand</a:t>
            </a:r>
            <a:r>
              <a:rPr lang="cs-CZ" dirty="0"/>
              <a:t> </a:t>
            </a:r>
            <a:r>
              <a:rPr lang="cs-CZ" dirty="0" err="1"/>
              <a:t>this</a:t>
            </a:r>
            <a:r>
              <a:rPr lang="cs-CZ" dirty="0"/>
              <a:t> </a:t>
            </a:r>
            <a:r>
              <a:rPr lang="cs-CZ" dirty="0" err="1"/>
              <a:t>definition</a:t>
            </a:r>
            <a:r>
              <a:rPr lang="cs-CZ" dirty="0"/>
              <a:t>.</a:t>
            </a:r>
          </a:p>
          <a:p>
            <a:pPr marL="0" indent="0">
              <a:lnSpc>
                <a:spcPct val="90000"/>
              </a:lnSpc>
              <a:buNone/>
            </a:pPr>
            <a:endParaRPr lang="cs-CZ" dirty="0"/>
          </a:p>
          <a:p>
            <a:pPr>
              <a:lnSpc>
                <a:spcPct val="90000"/>
              </a:lnSpc>
            </a:pPr>
            <a:endParaRPr lang="cs-CZ" dirty="0"/>
          </a:p>
        </p:txBody>
      </p:sp>
      <p:pic>
        <p:nvPicPr>
          <p:cNvPr id="4" name="Obrázek 3" descr="Obsah obrázku hračka, kreslené&#10;&#10;Popis byl vytvořen automaticky">
            <a:extLst>
              <a:ext uri="{FF2B5EF4-FFF2-40B4-BE49-F238E27FC236}">
                <a16:creationId xmlns:a16="http://schemas.microsoft.com/office/drawing/2014/main" id="{2DAE40F7-AB83-B6A8-3C71-BC327DDCAB7E}"/>
              </a:ext>
            </a:extLst>
          </p:cNvPr>
          <p:cNvPicPr>
            <a:picLocks noChangeAspect="1"/>
          </p:cNvPicPr>
          <p:nvPr/>
        </p:nvPicPr>
        <p:blipFill>
          <a:blip r:embed="rId2"/>
          <a:srcRect l="10690" r="-3" b="-3"/>
          <a:stretch/>
        </p:blipFill>
        <p:spPr>
          <a:xfrm>
            <a:off x="5846385" y="1825625"/>
            <a:ext cx="3297615" cy="3692306"/>
          </a:xfrm>
          <a:prstGeom prst="rect">
            <a:avLst/>
          </a:prstGeom>
          <a:noFill/>
        </p:spPr>
      </p:pic>
    </p:spTree>
    <p:extLst>
      <p:ext uri="{BB962C8B-B14F-4D97-AF65-F5344CB8AC3E}">
        <p14:creationId xmlns:p14="http://schemas.microsoft.com/office/powerpoint/2010/main" val="180568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4DEED4-E766-C59F-885E-B17FC3E13049}"/>
              </a:ext>
            </a:extLst>
          </p:cNvPr>
          <p:cNvSpPr>
            <a:spLocks noGrp="1"/>
          </p:cNvSpPr>
          <p:nvPr>
            <p:ph type="title"/>
          </p:nvPr>
        </p:nvSpPr>
        <p:spPr/>
        <p:txBody>
          <a:bodyPr/>
          <a:lstStyle/>
          <a:p>
            <a:r>
              <a:rPr lang="cs-CZ" sz="3200" dirty="0" err="1"/>
              <a:t>The</a:t>
            </a:r>
            <a:r>
              <a:rPr lang="cs-CZ" sz="3200" dirty="0"/>
              <a:t> </a:t>
            </a:r>
            <a:r>
              <a:rPr lang="cs-CZ" sz="3200" dirty="0" err="1"/>
              <a:t>myths</a:t>
            </a:r>
            <a:r>
              <a:rPr lang="cs-CZ" sz="3200" dirty="0"/>
              <a:t> </a:t>
            </a:r>
            <a:r>
              <a:rPr lang="cs-CZ" sz="3200" dirty="0" err="1"/>
              <a:t>of</a:t>
            </a:r>
            <a:r>
              <a:rPr lang="cs-CZ" sz="3200" dirty="0"/>
              <a:t> </a:t>
            </a:r>
            <a:r>
              <a:rPr lang="cs-CZ" sz="3200" dirty="0" err="1"/>
              <a:t>enterpreneurship</a:t>
            </a:r>
            <a:endParaRPr lang="cs-CZ" sz="3200" dirty="0"/>
          </a:p>
        </p:txBody>
      </p:sp>
      <p:sp>
        <p:nvSpPr>
          <p:cNvPr id="3" name="Zástupný obsah 2">
            <a:extLst>
              <a:ext uri="{FF2B5EF4-FFF2-40B4-BE49-F238E27FC236}">
                <a16:creationId xmlns:a16="http://schemas.microsoft.com/office/drawing/2014/main" id="{67035B8A-F470-33B0-FA81-CCEB5BDEB34C}"/>
              </a:ext>
            </a:extLst>
          </p:cNvPr>
          <p:cNvSpPr>
            <a:spLocks noGrp="1"/>
          </p:cNvSpPr>
          <p:nvPr>
            <p:ph idx="1"/>
          </p:nvPr>
        </p:nvSpPr>
        <p:spPr/>
        <p:txBody>
          <a:bodyPr>
            <a:normAutofit fontScale="92500" lnSpcReduction="20000"/>
          </a:bodyPr>
          <a:lstStyle/>
          <a:p>
            <a:r>
              <a:rPr lang="cs-CZ" dirty="0" err="1"/>
              <a:t>There</a:t>
            </a:r>
            <a:r>
              <a:rPr lang="cs-CZ" dirty="0"/>
              <a:t> are </a:t>
            </a:r>
            <a:r>
              <a:rPr lang="cs-CZ" dirty="0" err="1"/>
              <a:t>twelwe</a:t>
            </a:r>
            <a:r>
              <a:rPr lang="cs-CZ" dirty="0"/>
              <a:t> </a:t>
            </a:r>
            <a:r>
              <a:rPr lang="cs-CZ" dirty="0" err="1"/>
              <a:t>of</a:t>
            </a:r>
            <a:r>
              <a:rPr lang="cs-CZ" dirty="0"/>
              <a:t> </a:t>
            </a:r>
            <a:r>
              <a:rPr lang="cs-CZ" dirty="0" err="1"/>
              <a:t>the</a:t>
            </a:r>
            <a:r>
              <a:rPr lang="cs-CZ" dirty="0"/>
              <a:t> most </a:t>
            </a:r>
            <a:r>
              <a:rPr lang="cs-CZ" dirty="0" err="1"/>
              <a:t>notable</a:t>
            </a:r>
            <a:r>
              <a:rPr lang="cs-CZ" dirty="0"/>
              <a:t> </a:t>
            </a:r>
            <a:r>
              <a:rPr lang="cs-CZ" dirty="0" err="1"/>
              <a:t>myths</a:t>
            </a:r>
            <a:r>
              <a:rPr lang="cs-CZ" dirty="0"/>
              <a:t> are as </a:t>
            </a:r>
            <a:r>
              <a:rPr lang="cs-CZ" dirty="0" err="1"/>
              <a:t>follows</a:t>
            </a:r>
            <a:r>
              <a:rPr lang="cs-CZ" dirty="0"/>
              <a:t>:</a:t>
            </a:r>
          </a:p>
          <a:p>
            <a:pPr marL="800091" lvl="1" indent="-457200">
              <a:buFont typeface="+mj-lt"/>
              <a:buAutoNum type="arabicPeriod"/>
            </a:pPr>
            <a:r>
              <a:rPr lang="cs-CZ" sz="1700" dirty="0" err="1"/>
              <a:t>Entrepreneurs</a:t>
            </a:r>
            <a:r>
              <a:rPr lang="cs-CZ" sz="1700" dirty="0"/>
              <a:t> are </a:t>
            </a:r>
            <a:r>
              <a:rPr lang="cs-CZ" sz="1700" dirty="0" err="1"/>
              <a:t>doers</a:t>
            </a:r>
            <a:r>
              <a:rPr lang="cs-CZ" sz="1700" dirty="0"/>
              <a:t>, not </a:t>
            </a:r>
            <a:r>
              <a:rPr lang="cs-CZ" sz="1700" dirty="0" err="1"/>
              <a:t>thinkers</a:t>
            </a:r>
            <a:r>
              <a:rPr lang="cs-CZ" sz="1700" dirty="0"/>
              <a:t> </a:t>
            </a:r>
          </a:p>
          <a:p>
            <a:pPr marL="800091" lvl="1" indent="-457200">
              <a:buFont typeface="+mj-lt"/>
              <a:buAutoNum type="arabicPeriod"/>
            </a:pPr>
            <a:r>
              <a:rPr lang="cs-CZ" sz="1700" dirty="0" err="1"/>
              <a:t>Entrepreneurs</a:t>
            </a:r>
            <a:r>
              <a:rPr lang="cs-CZ" sz="1700" dirty="0"/>
              <a:t> are </a:t>
            </a:r>
            <a:r>
              <a:rPr lang="cs-CZ" sz="1700" dirty="0" err="1"/>
              <a:t>born</a:t>
            </a:r>
            <a:r>
              <a:rPr lang="cs-CZ" sz="1700" dirty="0"/>
              <a:t>, not made </a:t>
            </a:r>
          </a:p>
          <a:p>
            <a:pPr marL="800091" lvl="1" indent="-457200">
              <a:buFont typeface="+mj-lt"/>
              <a:buAutoNum type="arabicPeriod"/>
            </a:pPr>
            <a:r>
              <a:rPr lang="cs-CZ" sz="1700" dirty="0" err="1"/>
              <a:t>Entrepreneurs</a:t>
            </a:r>
            <a:r>
              <a:rPr lang="cs-CZ" sz="1700" dirty="0"/>
              <a:t> are </a:t>
            </a:r>
            <a:r>
              <a:rPr lang="cs-CZ" sz="1700" dirty="0" err="1"/>
              <a:t>always</a:t>
            </a:r>
            <a:r>
              <a:rPr lang="cs-CZ" sz="1700" dirty="0"/>
              <a:t> in tech </a:t>
            </a:r>
            <a:r>
              <a:rPr lang="cs-CZ" sz="1700" dirty="0" err="1"/>
              <a:t>ventures</a:t>
            </a:r>
            <a:endParaRPr lang="cs-CZ" sz="1700" dirty="0"/>
          </a:p>
          <a:p>
            <a:pPr marL="800091" lvl="1" indent="-457200">
              <a:buFont typeface="+mj-lt"/>
              <a:buAutoNum type="arabicPeriod"/>
            </a:pPr>
            <a:r>
              <a:rPr lang="cs-CZ" sz="1700" dirty="0" err="1"/>
              <a:t>Entrepreneurs</a:t>
            </a:r>
            <a:r>
              <a:rPr lang="cs-CZ" sz="1700" dirty="0"/>
              <a:t> are </a:t>
            </a:r>
            <a:r>
              <a:rPr lang="cs-CZ" sz="1700" dirty="0" err="1"/>
              <a:t>academic</a:t>
            </a:r>
            <a:r>
              <a:rPr lang="cs-CZ" sz="1700" dirty="0"/>
              <a:t> and </a:t>
            </a:r>
            <a:r>
              <a:rPr lang="cs-CZ" sz="1700" dirty="0" err="1"/>
              <a:t>social</a:t>
            </a:r>
            <a:r>
              <a:rPr lang="cs-CZ" sz="1700" dirty="0"/>
              <a:t> </a:t>
            </a:r>
            <a:r>
              <a:rPr lang="cs-CZ" sz="1700" dirty="0" err="1"/>
              <a:t>misfits</a:t>
            </a:r>
            <a:endParaRPr lang="cs-CZ" sz="1700" dirty="0"/>
          </a:p>
          <a:p>
            <a:pPr marL="800091" lvl="1" indent="-457200">
              <a:buFont typeface="+mj-lt"/>
              <a:buAutoNum type="arabicPeriod"/>
            </a:pPr>
            <a:r>
              <a:rPr lang="cs-CZ" sz="1700" dirty="0" err="1"/>
              <a:t>Entrepreneurs</a:t>
            </a:r>
            <a:r>
              <a:rPr lang="cs-CZ" sz="1700" dirty="0"/>
              <a:t> </a:t>
            </a:r>
            <a:r>
              <a:rPr lang="cs-CZ" sz="1700" dirty="0" err="1"/>
              <a:t>must</a:t>
            </a:r>
            <a:r>
              <a:rPr lang="cs-CZ" sz="1700" dirty="0"/>
              <a:t> fit </a:t>
            </a:r>
            <a:r>
              <a:rPr lang="cs-CZ" sz="1700" dirty="0" err="1"/>
              <a:t>the</a:t>
            </a:r>
            <a:r>
              <a:rPr lang="cs-CZ" sz="1700" dirty="0"/>
              <a:t> profile</a:t>
            </a:r>
          </a:p>
          <a:p>
            <a:pPr marL="800091" lvl="1" indent="-457200">
              <a:buFont typeface="+mj-lt"/>
              <a:buAutoNum type="arabicPeriod"/>
            </a:pPr>
            <a:r>
              <a:rPr lang="cs-CZ" sz="1700" dirty="0"/>
              <a:t>All </a:t>
            </a:r>
            <a:r>
              <a:rPr lang="cs-CZ" sz="1700" dirty="0" err="1"/>
              <a:t>entrepreneurs</a:t>
            </a:r>
            <a:r>
              <a:rPr lang="cs-CZ" sz="1700" dirty="0"/>
              <a:t> </a:t>
            </a:r>
            <a:r>
              <a:rPr lang="cs-CZ" sz="1700" dirty="0" err="1"/>
              <a:t>need</a:t>
            </a:r>
            <a:r>
              <a:rPr lang="cs-CZ" sz="1700" dirty="0"/>
              <a:t> </a:t>
            </a:r>
            <a:r>
              <a:rPr lang="cs-CZ" sz="1700" dirty="0" err="1"/>
              <a:t>is</a:t>
            </a:r>
            <a:r>
              <a:rPr lang="cs-CZ" sz="1700" dirty="0"/>
              <a:t> </a:t>
            </a:r>
            <a:r>
              <a:rPr lang="cs-CZ" sz="1700" dirty="0" err="1"/>
              <a:t>money</a:t>
            </a:r>
            <a:endParaRPr lang="cs-CZ" sz="1700" dirty="0"/>
          </a:p>
          <a:p>
            <a:pPr marL="800091" lvl="1" indent="-457200">
              <a:buFont typeface="+mj-lt"/>
              <a:buAutoNum type="arabicPeriod"/>
            </a:pPr>
            <a:r>
              <a:rPr lang="cs-CZ" sz="1700" dirty="0"/>
              <a:t>All </a:t>
            </a:r>
            <a:r>
              <a:rPr lang="cs-CZ" sz="1700" dirty="0" err="1"/>
              <a:t>entrepreneurs</a:t>
            </a:r>
            <a:r>
              <a:rPr lang="cs-CZ" sz="1700" dirty="0"/>
              <a:t> </a:t>
            </a:r>
            <a:r>
              <a:rPr lang="cs-CZ" sz="1700" dirty="0" err="1"/>
              <a:t>need</a:t>
            </a:r>
            <a:r>
              <a:rPr lang="cs-CZ" sz="1700" dirty="0"/>
              <a:t> </a:t>
            </a:r>
            <a:r>
              <a:rPr lang="cs-CZ" sz="1700" dirty="0" err="1"/>
              <a:t>is</a:t>
            </a:r>
            <a:r>
              <a:rPr lang="cs-CZ" sz="1700" dirty="0"/>
              <a:t> </a:t>
            </a:r>
            <a:r>
              <a:rPr lang="cs-CZ" sz="1700" dirty="0" err="1"/>
              <a:t>an</a:t>
            </a:r>
            <a:r>
              <a:rPr lang="cs-CZ" sz="1700" dirty="0"/>
              <a:t> idea </a:t>
            </a:r>
          </a:p>
          <a:p>
            <a:pPr marL="800091" lvl="1" indent="-457200">
              <a:buFont typeface="+mj-lt"/>
              <a:buAutoNum type="arabicPeriod"/>
            </a:pPr>
            <a:r>
              <a:rPr lang="cs-CZ" sz="1700" dirty="0" err="1"/>
              <a:t>Entrepreneurship</a:t>
            </a:r>
            <a:r>
              <a:rPr lang="cs-CZ" sz="1700" dirty="0"/>
              <a:t> </a:t>
            </a:r>
            <a:r>
              <a:rPr lang="cs-CZ" sz="1700" dirty="0" err="1"/>
              <a:t>is</a:t>
            </a:r>
            <a:r>
              <a:rPr lang="cs-CZ" sz="1700" dirty="0"/>
              <a:t> </a:t>
            </a:r>
            <a:r>
              <a:rPr lang="cs-CZ" sz="1700" dirty="0" err="1"/>
              <a:t>unstructured</a:t>
            </a:r>
            <a:r>
              <a:rPr lang="cs-CZ" sz="1700" dirty="0"/>
              <a:t> and </a:t>
            </a:r>
            <a:r>
              <a:rPr lang="cs-CZ" sz="1700" dirty="0" err="1"/>
              <a:t>chaotic</a:t>
            </a:r>
            <a:endParaRPr lang="cs-CZ" sz="1700" dirty="0"/>
          </a:p>
          <a:p>
            <a:pPr marL="800091" lvl="1" indent="-457200">
              <a:buFont typeface="+mj-lt"/>
              <a:buAutoNum type="arabicPeriod"/>
            </a:pPr>
            <a:r>
              <a:rPr lang="cs-CZ" sz="1700" dirty="0"/>
              <a:t>Most </a:t>
            </a:r>
            <a:r>
              <a:rPr lang="cs-CZ" sz="1700" dirty="0" err="1"/>
              <a:t>enterpreneurial</a:t>
            </a:r>
            <a:r>
              <a:rPr lang="cs-CZ" sz="1700" dirty="0"/>
              <a:t> </a:t>
            </a:r>
            <a:r>
              <a:rPr lang="cs-CZ" sz="1700" dirty="0" err="1"/>
              <a:t>initiatives</a:t>
            </a:r>
            <a:r>
              <a:rPr lang="cs-CZ" sz="1700" dirty="0"/>
              <a:t> </a:t>
            </a:r>
            <a:r>
              <a:rPr lang="cs-CZ" sz="1700" dirty="0" err="1"/>
              <a:t>fail</a:t>
            </a:r>
            <a:endParaRPr lang="cs-CZ" sz="1700" dirty="0"/>
          </a:p>
          <a:p>
            <a:pPr marL="800091" lvl="1" indent="-457200">
              <a:buFont typeface="+mj-lt"/>
              <a:buAutoNum type="arabicPeriod"/>
            </a:pPr>
            <a:r>
              <a:rPr lang="cs-CZ" sz="1700" dirty="0" err="1"/>
              <a:t>Entrepreneurs</a:t>
            </a:r>
            <a:r>
              <a:rPr lang="cs-CZ" sz="1700" dirty="0"/>
              <a:t> are </a:t>
            </a:r>
            <a:r>
              <a:rPr lang="cs-CZ" sz="1700" dirty="0" err="1"/>
              <a:t>extreme</a:t>
            </a:r>
            <a:r>
              <a:rPr lang="cs-CZ" sz="1700" dirty="0"/>
              <a:t> risk </a:t>
            </a:r>
            <a:r>
              <a:rPr lang="cs-CZ" sz="1700" dirty="0" err="1"/>
              <a:t>takers</a:t>
            </a:r>
            <a:endParaRPr lang="cs-CZ" sz="1700" dirty="0"/>
          </a:p>
          <a:p>
            <a:pPr marL="800091" lvl="1" indent="-457200">
              <a:buFont typeface="+mj-lt"/>
              <a:buAutoNum type="arabicPeriod"/>
            </a:pPr>
            <a:r>
              <a:rPr lang="cs-CZ" sz="1700" dirty="0" err="1"/>
              <a:t>The</a:t>
            </a:r>
            <a:r>
              <a:rPr lang="cs-CZ" sz="1700" dirty="0"/>
              <a:t> </a:t>
            </a:r>
            <a:r>
              <a:rPr lang="cs-CZ" sz="1700" dirty="0" err="1"/>
              <a:t>unicorn</a:t>
            </a:r>
            <a:r>
              <a:rPr lang="cs-CZ" sz="1700" dirty="0"/>
              <a:t> </a:t>
            </a:r>
            <a:r>
              <a:rPr lang="cs-CZ" sz="1700" dirty="0" err="1"/>
              <a:t>fallacy</a:t>
            </a:r>
            <a:endParaRPr lang="cs-CZ" sz="1700" dirty="0"/>
          </a:p>
          <a:p>
            <a:pPr marL="800091" lvl="1" indent="-457200">
              <a:buFont typeface="+mj-lt"/>
              <a:buAutoNum type="arabicPeriod"/>
            </a:pPr>
            <a:r>
              <a:rPr lang="cs-CZ" sz="1700" dirty="0" err="1"/>
              <a:t>Entrepreneurial</a:t>
            </a:r>
            <a:r>
              <a:rPr lang="cs-CZ" sz="1700" dirty="0"/>
              <a:t> </a:t>
            </a:r>
            <a:r>
              <a:rPr lang="cs-CZ" sz="1700" dirty="0" err="1"/>
              <a:t>education</a:t>
            </a:r>
            <a:r>
              <a:rPr lang="cs-CZ" sz="1700" dirty="0"/>
              <a:t> </a:t>
            </a:r>
            <a:r>
              <a:rPr lang="cs-CZ" sz="1700" dirty="0" err="1"/>
              <a:t>is</a:t>
            </a:r>
            <a:r>
              <a:rPr lang="cs-CZ" sz="1700" dirty="0"/>
              <a:t> not </a:t>
            </a:r>
            <a:r>
              <a:rPr lang="cs-CZ" sz="1700" dirty="0" err="1"/>
              <a:t>needed</a:t>
            </a:r>
            <a:endParaRPr lang="cs-CZ" sz="1700" dirty="0"/>
          </a:p>
          <a:p>
            <a:endParaRPr lang="cs-CZ" b="1" dirty="0"/>
          </a:p>
          <a:p>
            <a:endParaRPr lang="cs-CZ" b="1" dirty="0"/>
          </a:p>
          <a:p>
            <a:endParaRPr lang="cs-CZ" b="1" dirty="0"/>
          </a:p>
          <a:p>
            <a:endParaRPr lang="cs-CZ" dirty="0"/>
          </a:p>
          <a:p>
            <a:endParaRPr lang="cs-CZ" dirty="0"/>
          </a:p>
        </p:txBody>
      </p:sp>
    </p:spTree>
    <p:extLst>
      <p:ext uri="{BB962C8B-B14F-4D97-AF65-F5344CB8AC3E}">
        <p14:creationId xmlns:p14="http://schemas.microsoft.com/office/powerpoint/2010/main" val="66712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1</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lstStyle/>
          <a:p>
            <a:r>
              <a:rPr lang="cs-CZ" b="1" dirty="0" err="1"/>
              <a:t>Entrepreneurs</a:t>
            </a:r>
            <a:r>
              <a:rPr lang="cs-CZ" b="1" dirty="0"/>
              <a:t> are </a:t>
            </a:r>
            <a:r>
              <a:rPr lang="cs-CZ" b="1" dirty="0" err="1"/>
              <a:t>doers</a:t>
            </a:r>
            <a:r>
              <a:rPr lang="cs-CZ" b="1" dirty="0"/>
              <a:t>, not </a:t>
            </a:r>
            <a:r>
              <a:rPr lang="cs-CZ" b="1" dirty="0" err="1"/>
              <a:t>thinkers</a:t>
            </a:r>
            <a:r>
              <a:rPr lang="cs-CZ" b="1" dirty="0"/>
              <a:t> </a:t>
            </a:r>
          </a:p>
          <a:p>
            <a:pPr algn="just"/>
            <a:endParaRPr lang="cs-CZ" dirty="0"/>
          </a:p>
          <a:p>
            <a:pPr algn="just"/>
            <a:r>
              <a:rPr lang="cs-CZ" dirty="0" err="1"/>
              <a:t>Although</a:t>
            </a:r>
            <a:r>
              <a:rPr lang="cs-CZ" dirty="0"/>
              <a:t> </a:t>
            </a:r>
            <a:r>
              <a:rPr lang="cs-CZ" dirty="0" err="1"/>
              <a:t>is</a:t>
            </a:r>
            <a:r>
              <a:rPr lang="cs-CZ" dirty="0"/>
              <a:t> </a:t>
            </a:r>
            <a:r>
              <a:rPr lang="cs-CZ" dirty="0" err="1"/>
              <a:t>it</a:t>
            </a:r>
            <a:r>
              <a:rPr lang="cs-CZ" dirty="0"/>
              <a:t> </a:t>
            </a:r>
            <a:r>
              <a:rPr lang="cs-CZ" dirty="0" err="1"/>
              <a:t>true</a:t>
            </a:r>
            <a:r>
              <a:rPr lang="cs-CZ" dirty="0"/>
              <a:t> </a:t>
            </a:r>
            <a:r>
              <a:rPr lang="cs-CZ" dirty="0" err="1"/>
              <a:t>that</a:t>
            </a:r>
            <a:r>
              <a:rPr lang="cs-CZ" dirty="0"/>
              <a:t> </a:t>
            </a:r>
            <a:r>
              <a:rPr lang="cs-CZ" dirty="0" err="1"/>
              <a:t>entrepreneurs</a:t>
            </a:r>
            <a:r>
              <a:rPr lang="cs-CZ" dirty="0"/>
              <a:t> </a:t>
            </a:r>
            <a:r>
              <a:rPr lang="cs-CZ" dirty="0" err="1"/>
              <a:t>tend</a:t>
            </a:r>
            <a:r>
              <a:rPr lang="cs-CZ" dirty="0"/>
              <a:t> </a:t>
            </a:r>
            <a:r>
              <a:rPr lang="cs-CZ" dirty="0" err="1"/>
              <a:t>toward</a:t>
            </a:r>
            <a:r>
              <a:rPr lang="cs-CZ" dirty="0"/>
              <a:t> </a:t>
            </a:r>
            <a:r>
              <a:rPr lang="cs-CZ" dirty="0" err="1"/>
              <a:t>action</a:t>
            </a:r>
            <a:r>
              <a:rPr lang="cs-CZ" dirty="0"/>
              <a:t>, </a:t>
            </a:r>
            <a:r>
              <a:rPr lang="cs-CZ" dirty="0" err="1"/>
              <a:t>they</a:t>
            </a:r>
            <a:r>
              <a:rPr lang="cs-CZ" dirty="0"/>
              <a:t> are </a:t>
            </a:r>
            <a:r>
              <a:rPr lang="cs-CZ" dirty="0" err="1"/>
              <a:t>also</a:t>
            </a:r>
            <a:r>
              <a:rPr lang="cs-CZ" dirty="0"/>
              <a:t> </a:t>
            </a:r>
            <a:r>
              <a:rPr lang="cs-CZ" dirty="0" err="1"/>
              <a:t>thinkers</a:t>
            </a:r>
            <a:r>
              <a:rPr lang="cs-CZ" dirty="0"/>
              <a:t>. </a:t>
            </a:r>
          </a:p>
          <a:p>
            <a:pPr algn="just"/>
            <a:endParaRPr lang="cs-CZ" dirty="0"/>
          </a:p>
          <a:p>
            <a:pPr algn="just"/>
            <a:r>
              <a:rPr lang="cs-CZ" dirty="0"/>
              <a:t>They are </a:t>
            </a:r>
            <a:r>
              <a:rPr lang="cs-CZ" dirty="0" err="1"/>
              <a:t>often</a:t>
            </a:r>
            <a:r>
              <a:rPr lang="cs-CZ" dirty="0"/>
              <a:t> very </a:t>
            </a:r>
            <a:r>
              <a:rPr lang="cs-CZ" dirty="0" err="1"/>
              <a:t>methodical</a:t>
            </a:r>
            <a:r>
              <a:rPr lang="cs-CZ" dirty="0"/>
              <a:t> </a:t>
            </a:r>
            <a:r>
              <a:rPr lang="cs-CZ" dirty="0" err="1"/>
              <a:t>people</a:t>
            </a:r>
            <a:r>
              <a:rPr lang="cs-CZ" dirty="0"/>
              <a:t> </a:t>
            </a:r>
            <a:r>
              <a:rPr lang="cs-CZ" dirty="0" err="1"/>
              <a:t>who</a:t>
            </a:r>
            <a:r>
              <a:rPr lang="cs-CZ" dirty="0"/>
              <a:t> </a:t>
            </a:r>
            <a:r>
              <a:rPr lang="cs-CZ" dirty="0" err="1"/>
              <a:t>plan</a:t>
            </a:r>
            <a:r>
              <a:rPr lang="cs-CZ" dirty="0"/>
              <a:t> </a:t>
            </a:r>
            <a:r>
              <a:rPr lang="cs-CZ" dirty="0" err="1"/>
              <a:t>their</a:t>
            </a:r>
            <a:r>
              <a:rPr lang="cs-CZ" dirty="0"/>
              <a:t> </a:t>
            </a:r>
            <a:r>
              <a:rPr lang="cs-CZ" dirty="0" err="1"/>
              <a:t>moves</a:t>
            </a:r>
            <a:r>
              <a:rPr lang="cs-CZ" dirty="0"/>
              <a:t> </a:t>
            </a:r>
            <a:r>
              <a:rPr lang="cs-CZ" dirty="0" err="1"/>
              <a:t>carefully</a:t>
            </a:r>
            <a:r>
              <a:rPr lang="cs-CZ" dirty="0"/>
              <a:t>. </a:t>
            </a:r>
          </a:p>
          <a:p>
            <a:pPr algn="just"/>
            <a:endParaRPr lang="cs-CZ" dirty="0"/>
          </a:p>
          <a:p>
            <a:pPr algn="just"/>
            <a:r>
              <a:rPr lang="cs-CZ" dirty="0" err="1"/>
              <a:t>The</a:t>
            </a:r>
            <a:r>
              <a:rPr lang="cs-CZ" dirty="0"/>
              <a:t> </a:t>
            </a:r>
            <a:r>
              <a:rPr lang="cs-CZ" dirty="0" err="1"/>
              <a:t>emphasis</a:t>
            </a:r>
            <a:r>
              <a:rPr lang="cs-CZ" dirty="0"/>
              <a:t> </a:t>
            </a:r>
            <a:r>
              <a:rPr lang="cs-CZ" dirty="0" err="1"/>
              <a:t>today</a:t>
            </a:r>
            <a:r>
              <a:rPr lang="cs-CZ" dirty="0"/>
              <a:t> on </a:t>
            </a:r>
            <a:r>
              <a:rPr lang="cs-CZ" dirty="0" err="1"/>
              <a:t>the</a:t>
            </a:r>
            <a:r>
              <a:rPr lang="cs-CZ" dirty="0"/>
              <a:t> </a:t>
            </a:r>
            <a:r>
              <a:rPr lang="cs-CZ" dirty="0" err="1"/>
              <a:t>creation</a:t>
            </a:r>
            <a:r>
              <a:rPr lang="cs-CZ" dirty="0"/>
              <a:t> </a:t>
            </a:r>
            <a:r>
              <a:rPr lang="cs-CZ" dirty="0" err="1"/>
              <a:t>of</a:t>
            </a:r>
            <a:r>
              <a:rPr lang="cs-CZ" dirty="0"/>
              <a:t> </a:t>
            </a:r>
            <a:r>
              <a:rPr lang="cs-CZ" dirty="0" err="1"/>
              <a:t>clear</a:t>
            </a:r>
            <a:r>
              <a:rPr lang="cs-CZ" dirty="0"/>
              <a:t> and </a:t>
            </a:r>
            <a:r>
              <a:rPr lang="cs-CZ" dirty="0" err="1"/>
              <a:t>complete</a:t>
            </a:r>
            <a:r>
              <a:rPr lang="cs-CZ" dirty="0"/>
              <a:t> business </a:t>
            </a:r>
            <a:r>
              <a:rPr lang="cs-CZ" dirty="0" err="1"/>
              <a:t>plans</a:t>
            </a:r>
            <a:r>
              <a:rPr lang="cs-CZ" dirty="0"/>
              <a:t> </a:t>
            </a:r>
            <a:r>
              <a:rPr lang="cs-CZ" dirty="0" err="1"/>
              <a:t>is</a:t>
            </a:r>
            <a:r>
              <a:rPr lang="cs-CZ" dirty="0"/>
              <a:t> </a:t>
            </a:r>
            <a:r>
              <a:rPr lang="cs-CZ" dirty="0" err="1"/>
              <a:t>an</a:t>
            </a:r>
            <a:r>
              <a:rPr lang="cs-CZ" dirty="0"/>
              <a:t> </a:t>
            </a:r>
            <a:r>
              <a:rPr lang="cs-CZ" dirty="0" err="1"/>
              <a:t>indication</a:t>
            </a:r>
            <a:r>
              <a:rPr lang="cs-CZ" dirty="0"/>
              <a:t> </a:t>
            </a:r>
            <a:r>
              <a:rPr lang="cs-CZ" dirty="0" err="1"/>
              <a:t>that</a:t>
            </a:r>
            <a:r>
              <a:rPr lang="cs-CZ" dirty="0"/>
              <a:t> „</a:t>
            </a:r>
            <a:r>
              <a:rPr lang="cs-CZ" dirty="0" err="1"/>
              <a:t>thinking</a:t>
            </a:r>
            <a:r>
              <a:rPr lang="cs-CZ" dirty="0"/>
              <a:t>“ </a:t>
            </a:r>
            <a:r>
              <a:rPr lang="cs-CZ" dirty="0" err="1"/>
              <a:t>entrepreneurs</a:t>
            </a:r>
            <a:r>
              <a:rPr lang="cs-CZ" dirty="0"/>
              <a:t> are as </a:t>
            </a:r>
            <a:r>
              <a:rPr lang="cs-CZ" dirty="0" err="1"/>
              <a:t>important</a:t>
            </a:r>
            <a:r>
              <a:rPr lang="cs-CZ" dirty="0"/>
              <a:t> as „</a:t>
            </a:r>
            <a:r>
              <a:rPr lang="cs-CZ" dirty="0" err="1"/>
              <a:t>doing</a:t>
            </a:r>
            <a:r>
              <a:rPr lang="cs-CZ" dirty="0"/>
              <a:t>“ </a:t>
            </a:r>
            <a:r>
              <a:rPr lang="cs-CZ" dirty="0" err="1"/>
              <a:t>entrepreneurs</a:t>
            </a:r>
            <a:r>
              <a:rPr lang="cs-CZ" dirty="0"/>
              <a:t>. </a:t>
            </a:r>
          </a:p>
        </p:txBody>
      </p:sp>
    </p:spTree>
    <p:extLst>
      <p:ext uri="{BB962C8B-B14F-4D97-AF65-F5344CB8AC3E}">
        <p14:creationId xmlns:p14="http://schemas.microsoft.com/office/powerpoint/2010/main" val="268004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2</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normAutofit fontScale="92500" lnSpcReduction="20000"/>
          </a:bodyPr>
          <a:lstStyle/>
          <a:p>
            <a:r>
              <a:rPr lang="cs-CZ" sz="2300" b="1" dirty="0" err="1"/>
              <a:t>Entrepreneurs</a:t>
            </a:r>
            <a:r>
              <a:rPr lang="cs-CZ" sz="2300" b="1" dirty="0"/>
              <a:t> are </a:t>
            </a:r>
            <a:r>
              <a:rPr lang="cs-CZ" sz="2300" b="1" dirty="0" err="1"/>
              <a:t>born</a:t>
            </a:r>
            <a:r>
              <a:rPr lang="cs-CZ" sz="2300" b="1" dirty="0"/>
              <a:t>, not made </a:t>
            </a:r>
          </a:p>
          <a:p>
            <a:endParaRPr lang="cs-CZ" dirty="0"/>
          </a:p>
          <a:p>
            <a:pPr algn="just"/>
            <a:r>
              <a:rPr lang="cs-CZ" dirty="0" err="1"/>
              <a:t>For</a:t>
            </a:r>
            <a:r>
              <a:rPr lang="cs-CZ" dirty="0"/>
              <a:t> a long </a:t>
            </a:r>
            <a:r>
              <a:rPr lang="cs-CZ" dirty="0" err="1"/>
              <a:t>time</a:t>
            </a:r>
            <a:r>
              <a:rPr lang="cs-CZ" dirty="0"/>
              <a:t>, p</a:t>
            </a:r>
            <a:r>
              <a:rPr lang="en-US" dirty="0" err="1"/>
              <a:t>eople</a:t>
            </a:r>
            <a:r>
              <a:rPr lang="en-US" dirty="0"/>
              <a:t> used to think entrepreneurs were born, not made. They thought you needed to be born with certain traits. </a:t>
            </a:r>
            <a:r>
              <a:rPr lang="cs-CZ" dirty="0"/>
              <a:t>They had </a:t>
            </a:r>
            <a:r>
              <a:rPr lang="cs-CZ" dirty="0" err="1"/>
              <a:t>an</a:t>
            </a:r>
            <a:r>
              <a:rPr lang="cs-CZ" dirty="0"/>
              <a:t> </a:t>
            </a:r>
            <a:r>
              <a:rPr lang="en-US" dirty="0"/>
              <a:t>idea that the characteristics of entrepreneurs cannot be </a:t>
            </a:r>
            <a:r>
              <a:rPr lang="en-US" dirty="0" err="1"/>
              <a:t>tought</a:t>
            </a:r>
            <a:r>
              <a:rPr lang="en-US" dirty="0"/>
              <a:t> or learned</a:t>
            </a:r>
            <a:r>
              <a:rPr lang="cs-CZ" dirty="0"/>
              <a:t>.</a:t>
            </a:r>
          </a:p>
          <a:p>
            <a:pPr algn="just"/>
            <a:endParaRPr lang="cs-CZ" dirty="0"/>
          </a:p>
          <a:p>
            <a:pPr algn="just"/>
            <a:r>
              <a:rPr lang="cs-CZ" dirty="0"/>
              <a:t>These </a:t>
            </a:r>
            <a:r>
              <a:rPr lang="cs-CZ" dirty="0" err="1"/>
              <a:t>traits</a:t>
            </a:r>
            <a:r>
              <a:rPr lang="cs-CZ" dirty="0"/>
              <a:t> </a:t>
            </a:r>
            <a:r>
              <a:rPr lang="cs-CZ" dirty="0" err="1"/>
              <a:t>include</a:t>
            </a:r>
            <a:r>
              <a:rPr lang="cs-CZ" dirty="0"/>
              <a:t> </a:t>
            </a:r>
            <a:r>
              <a:rPr lang="cs-CZ" dirty="0" err="1"/>
              <a:t>aggressiveness</a:t>
            </a:r>
            <a:r>
              <a:rPr lang="cs-CZ" dirty="0"/>
              <a:t>, </a:t>
            </a:r>
            <a:r>
              <a:rPr lang="cs-CZ" dirty="0" err="1"/>
              <a:t>initiative</a:t>
            </a:r>
            <a:r>
              <a:rPr lang="cs-CZ" dirty="0"/>
              <a:t>, drive, a </a:t>
            </a:r>
            <a:r>
              <a:rPr lang="cs-CZ" dirty="0" err="1"/>
              <a:t>willingness</a:t>
            </a:r>
            <a:r>
              <a:rPr lang="cs-CZ" dirty="0"/>
              <a:t> to </a:t>
            </a:r>
            <a:r>
              <a:rPr lang="cs-CZ" dirty="0" err="1"/>
              <a:t>take</a:t>
            </a:r>
            <a:r>
              <a:rPr lang="cs-CZ" dirty="0"/>
              <a:t> </a:t>
            </a:r>
            <a:r>
              <a:rPr lang="cs-CZ" dirty="0" err="1"/>
              <a:t>risks</a:t>
            </a:r>
            <a:r>
              <a:rPr lang="cs-CZ" dirty="0"/>
              <a:t>, </a:t>
            </a:r>
            <a:r>
              <a:rPr lang="cs-CZ" dirty="0" err="1"/>
              <a:t>analytical</a:t>
            </a:r>
            <a:r>
              <a:rPr lang="cs-CZ" dirty="0"/>
              <a:t> </a:t>
            </a:r>
            <a:r>
              <a:rPr lang="cs-CZ" dirty="0" err="1"/>
              <a:t>ability</a:t>
            </a:r>
            <a:r>
              <a:rPr lang="cs-CZ" dirty="0"/>
              <a:t>, and </a:t>
            </a:r>
            <a:r>
              <a:rPr lang="cs-CZ" dirty="0" err="1"/>
              <a:t>skill</a:t>
            </a:r>
            <a:r>
              <a:rPr lang="cs-CZ" dirty="0"/>
              <a:t> in </a:t>
            </a:r>
            <a:r>
              <a:rPr lang="cs-CZ" dirty="0" err="1"/>
              <a:t>human</a:t>
            </a:r>
            <a:r>
              <a:rPr lang="cs-CZ" dirty="0"/>
              <a:t> relations.</a:t>
            </a:r>
          </a:p>
          <a:p>
            <a:pPr algn="just"/>
            <a:endParaRPr lang="cs-CZ" dirty="0"/>
          </a:p>
          <a:p>
            <a:pPr algn="just"/>
            <a:r>
              <a:rPr lang="cs-CZ" dirty="0" err="1"/>
              <a:t>Today</a:t>
            </a:r>
            <a:r>
              <a:rPr lang="cs-CZ" dirty="0"/>
              <a:t>, </a:t>
            </a:r>
            <a:r>
              <a:rPr lang="cs-CZ" dirty="0" err="1"/>
              <a:t>however</a:t>
            </a:r>
            <a:r>
              <a:rPr lang="cs-CZ" dirty="0"/>
              <a:t>, </a:t>
            </a:r>
            <a:r>
              <a:rPr lang="cs-CZ" dirty="0" err="1"/>
              <a:t>the</a:t>
            </a:r>
            <a:r>
              <a:rPr lang="cs-CZ" dirty="0"/>
              <a:t> </a:t>
            </a:r>
            <a:r>
              <a:rPr lang="cs-CZ" dirty="0" err="1"/>
              <a:t>recognition</a:t>
            </a:r>
            <a:r>
              <a:rPr lang="cs-CZ" dirty="0"/>
              <a:t> </a:t>
            </a:r>
            <a:r>
              <a:rPr lang="cs-CZ" dirty="0" err="1"/>
              <a:t>of</a:t>
            </a:r>
            <a:r>
              <a:rPr lang="cs-CZ" dirty="0"/>
              <a:t> </a:t>
            </a:r>
            <a:r>
              <a:rPr lang="cs-CZ" dirty="0" err="1"/>
              <a:t>entrepreneurship</a:t>
            </a:r>
            <a:r>
              <a:rPr lang="cs-CZ" dirty="0"/>
              <a:t> as a </a:t>
            </a:r>
            <a:r>
              <a:rPr lang="cs-CZ" dirty="0" err="1"/>
              <a:t>discipline</a:t>
            </a:r>
            <a:r>
              <a:rPr lang="cs-CZ" dirty="0"/>
              <a:t> </a:t>
            </a:r>
            <a:r>
              <a:rPr lang="cs-CZ" dirty="0" err="1"/>
              <a:t>is</a:t>
            </a:r>
            <a:r>
              <a:rPr lang="cs-CZ" dirty="0"/>
              <a:t> </a:t>
            </a:r>
            <a:r>
              <a:rPr lang="cs-CZ" dirty="0" err="1"/>
              <a:t>helping</a:t>
            </a:r>
            <a:r>
              <a:rPr lang="cs-CZ" dirty="0"/>
              <a:t> to </a:t>
            </a:r>
            <a:r>
              <a:rPr lang="cs-CZ" dirty="0" err="1"/>
              <a:t>dispel</a:t>
            </a:r>
            <a:r>
              <a:rPr lang="cs-CZ" dirty="0"/>
              <a:t> </a:t>
            </a:r>
            <a:r>
              <a:rPr lang="cs-CZ" dirty="0" err="1"/>
              <a:t>this</a:t>
            </a:r>
            <a:r>
              <a:rPr lang="cs-CZ" dirty="0"/>
              <a:t> myth. </a:t>
            </a:r>
            <a:r>
              <a:rPr lang="cs-CZ" dirty="0" err="1"/>
              <a:t>Like</a:t>
            </a:r>
            <a:r>
              <a:rPr lang="cs-CZ" dirty="0"/>
              <a:t> </a:t>
            </a:r>
            <a:r>
              <a:rPr lang="cs-CZ" dirty="0" err="1"/>
              <a:t>all</a:t>
            </a:r>
            <a:r>
              <a:rPr lang="cs-CZ" dirty="0"/>
              <a:t> </a:t>
            </a:r>
            <a:r>
              <a:rPr lang="cs-CZ" dirty="0" err="1"/>
              <a:t>disciplines</a:t>
            </a:r>
            <a:r>
              <a:rPr lang="cs-CZ" dirty="0"/>
              <a:t>, </a:t>
            </a:r>
            <a:r>
              <a:rPr lang="cs-CZ" dirty="0" err="1"/>
              <a:t>entrepreneurship</a:t>
            </a:r>
            <a:r>
              <a:rPr lang="cs-CZ" dirty="0"/>
              <a:t> has </a:t>
            </a:r>
            <a:r>
              <a:rPr lang="cs-CZ" dirty="0" err="1"/>
              <a:t>models</a:t>
            </a:r>
            <a:r>
              <a:rPr lang="cs-CZ" dirty="0"/>
              <a:t>, </a:t>
            </a:r>
            <a:r>
              <a:rPr lang="cs-CZ" dirty="0" err="1"/>
              <a:t>processes</a:t>
            </a:r>
            <a:r>
              <a:rPr lang="cs-CZ" dirty="0"/>
              <a:t>, and case </a:t>
            </a:r>
            <a:r>
              <a:rPr lang="cs-CZ" dirty="0" err="1"/>
              <a:t>studies</a:t>
            </a:r>
            <a:r>
              <a:rPr lang="cs-CZ" dirty="0"/>
              <a:t> </a:t>
            </a:r>
            <a:r>
              <a:rPr lang="cs-CZ" dirty="0" err="1"/>
              <a:t>that</a:t>
            </a:r>
            <a:r>
              <a:rPr lang="cs-CZ" dirty="0"/>
              <a:t> </a:t>
            </a:r>
            <a:r>
              <a:rPr lang="cs-CZ" dirty="0" err="1"/>
              <a:t>allow</a:t>
            </a:r>
            <a:r>
              <a:rPr lang="cs-CZ" dirty="0"/>
              <a:t> </a:t>
            </a:r>
            <a:r>
              <a:rPr lang="cs-CZ" dirty="0" err="1"/>
              <a:t>the</a:t>
            </a:r>
            <a:r>
              <a:rPr lang="cs-CZ" dirty="0"/>
              <a:t> </a:t>
            </a:r>
            <a:r>
              <a:rPr lang="cs-CZ" dirty="0" err="1"/>
              <a:t>topic</a:t>
            </a:r>
            <a:r>
              <a:rPr lang="cs-CZ" dirty="0"/>
              <a:t> to </a:t>
            </a:r>
            <a:r>
              <a:rPr lang="cs-CZ" dirty="0" err="1"/>
              <a:t>be</a:t>
            </a:r>
            <a:r>
              <a:rPr lang="cs-CZ" dirty="0"/>
              <a:t> </a:t>
            </a:r>
            <a:r>
              <a:rPr lang="cs-CZ" dirty="0" err="1"/>
              <a:t>studied</a:t>
            </a:r>
            <a:r>
              <a:rPr lang="cs-CZ" dirty="0"/>
              <a:t> and </a:t>
            </a:r>
            <a:r>
              <a:rPr lang="cs-CZ" dirty="0" err="1"/>
              <a:t>the</a:t>
            </a:r>
            <a:r>
              <a:rPr lang="cs-CZ" dirty="0"/>
              <a:t> </a:t>
            </a:r>
            <a:r>
              <a:rPr lang="cs-CZ" dirty="0" err="1"/>
              <a:t>knowledge</a:t>
            </a:r>
            <a:r>
              <a:rPr lang="cs-CZ" dirty="0"/>
              <a:t> to </a:t>
            </a:r>
            <a:r>
              <a:rPr lang="cs-CZ" dirty="0" err="1"/>
              <a:t>be</a:t>
            </a:r>
            <a:r>
              <a:rPr lang="cs-CZ" dirty="0"/>
              <a:t> </a:t>
            </a:r>
            <a:r>
              <a:rPr lang="cs-CZ" dirty="0" err="1"/>
              <a:t>acquired</a:t>
            </a:r>
            <a:r>
              <a:rPr lang="cs-CZ" dirty="0"/>
              <a:t>. </a:t>
            </a:r>
          </a:p>
        </p:txBody>
      </p:sp>
    </p:spTree>
    <p:extLst>
      <p:ext uri="{BB962C8B-B14F-4D97-AF65-F5344CB8AC3E}">
        <p14:creationId xmlns:p14="http://schemas.microsoft.com/office/powerpoint/2010/main" val="422489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3 </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normAutofit lnSpcReduction="10000"/>
          </a:bodyPr>
          <a:lstStyle/>
          <a:p>
            <a:r>
              <a:rPr lang="cs-CZ" b="1" dirty="0" err="1"/>
              <a:t>Entrepreneurs</a:t>
            </a:r>
            <a:r>
              <a:rPr lang="cs-CZ" b="1" dirty="0"/>
              <a:t> are </a:t>
            </a:r>
            <a:r>
              <a:rPr lang="cs-CZ" b="1" dirty="0" err="1"/>
              <a:t>always</a:t>
            </a:r>
            <a:r>
              <a:rPr lang="cs-CZ" b="1" dirty="0"/>
              <a:t> in tech </a:t>
            </a:r>
            <a:r>
              <a:rPr lang="cs-CZ" b="1" dirty="0" err="1"/>
              <a:t>ventures</a:t>
            </a:r>
            <a:endParaRPr lang="cs-CZ" b="1" dirty="0"/>
          </a:p>
          <a:p>
            <a:pPr algn="just"/>
            <a:r>
              <a:rPr lang="cs-CZ" dirty="0"/>
              <a:t>Many </a:t>
            </a:r>
            <a:r>
              <a:rPr lang="cs-CZ" dirty="0" err="1"/>
              <a:t>entrepreneurs</a:t>
            </a:r>
            <a:r>
              <a:rPr lang="cs-CZ" dirty="0"/>
              <a:t> </a:t>
            </a:r>
            <a:r>
              <a:rPr lang="cs-CZ" dirty="0" err="1"/>
              <a:t>have</a:t>
            </a:r>
            <a:r>
              <a:rPr lang="cs-CZ" dirty="0"/>
              <a:t> </a:t>
            </a:r>
            <a:r>
              <a:rPr lang="cs-CZ" dirty="0" err="1"/>
              <a:t>arisen</a:t>
            </a:r>
            <a:r>
              <a:rPr lang="cs-CZ" dirty="0"/>
              <a:t> in </a:t>
            </a:r>
            <a:r>
              <a:rPr lang="cs-CZ" dirty="0" err="1"/>
              <a:t>the</a:t>
            </a:r>
            <a:r>
              <a:rPr lang="cs-CZ" dirty="0"/>
              <a:t> </a:t>
            </a:r>
            <a:r>
              <a:rPr lang="cs-CZ" dirty="0" err="1"/>
              <a:t>exploding</a:t>
            </a:r>
            <a:r>
              <a:rPr lang="cs-CZ" dirty="0"/>
              <a:t> tech </a:t>
            </a:r>
            <a:r>
              <a:rPr lang="cs-CZ" dirty="0" err="1"/>
              <a:t>world</a:t>
            </a:r>
            <a:r>
              <a:rPr lang="cs-CZ" dirty="0"/>
              <a:t>, </a:t>
            </a:r>
            <a:r>
              <a:rPr lang="cs-CZ" dirty="0" err="1"/>
              <a:t>numerous</a:t>
            </a:r>
            <a:r>
              <a:rPr lang="cs-CZ" dirty="0"/>
              <a:t> </a:t>
            </a:r>
            <a:r>
              <a:rPr lang="cs-CZ" dirty="0" err="1"/>
              <a:t>entrepreneurs</a:t>
            </a:r>
            <a:r>
              <a:rPr lang="cs-CZ" dirty="0"/>
              <a:t> </a:t>
            </a:r>
            <a:r>
              <a:rPr lang="cs-CZ" dirty="0" err="1"/>
              <a:t>ecompass</a:t>
            </a:r>
            <a:r>
              <a:rPr lang="cs-CZ" dirty="0"/>
              <a:t> </a:t>
            </a:r>
            <a:r>
              <a:rPr lang="cs-CZ" dirty="0" err="1"/>
              <a:t>all</a:t>
            </a:r>
            <a:r>
              <a:rPr lang="cs-CZ" dirty="0"/>
              <a:t> </a:t>
            </a:r>
            <a:r>
              <a:rPr lang="cs-CZ" dirty="0" err="1"/>
              <a:t>sorts</a:t>
            </a:r>
            <a:r>
              <a:rPr lang="cs-CZ" dirty="0"/>
              <a:t> </a:t>
            </a:r>
            <a:r>
              <a:rPr lang="cs-CZ" dirty="0" err="1"/>
              <a:t>of</a:t>
            </a:r>
            <a:r>
              <a:rPr lang="cs-CZ" dirty="0"/>
              <a:t> </a:t>
            </a:r>
            <a:r>
              <a:rPr lang="cs-CZ" dirty="0" err="1"/>
              <a:t>innovative</a:t>
            </a:r>
            <a:r>
              <a:rPr lang="cs-CZ" dirty="0"/>
              <a:t> </a:t>
            </a:r>
            <a:r>
              <a:rPr lang="cs-CZ" dirty="0" err="1"/>
              <a:t>activity</a:t>
            </a:r>
            <a:r>
              <a:rPr lang="cs-CZ" dirty="0"/>
              <a:t>.</a:t>
            </a:r>
          </a:p>
          <a:p>
            <a:pPr algn="just"/>
            <a:endParaRPr lang="cs-CZ" dirty="0"/>
          </a:p>
          <a:p>
            <a:pPr algn="just"/>
            <a:r>
              <a:rPr lang="cs-CZ" dirty="0" err="1"/>
              <a:t>For</a:t>
            </a:r>
            <a:r>
              <a:rPr lang="cs-CZ" dirty="0"/>
              <a:t> </a:t>
            </a:r>
            <a:r>
              <a:rPr lang="cs-CZ" dirty="0" err="1"/>
              <a:t>example</a:t>
            </a:r>
            <a:r>
              <a:rPr lang="cs-CZ" dirty="0"/>
              <a:t> </a:t>
            </a:r>
            <a:r>
              <a:rPr lang="cs-CZ" dirty="0" err="1"/>
              <a:t>Ray</a:t>
            </a:r>
            <a:r>
              <a:rPr lang="cs-CZ" dirty="0"/>
              <a:t> Kroc </a:t>
            </a:r>
            <a:r>
              <a:rPr lang="cs-CZ" dirty="0" err="1"/>
              <a:t>worked</a:t>
            </a:r>
            <a:r>
              <a:rPr lang="cs-CZ" dirty="0"/>
              <a:t> on a fast-food </a:t>
            </a:r>
            <a:r>
              <a:rPr lang="cs-CZ" dirty="0" err="1"/>
              <a:t>franchise</a:t>
            </a:r>
            <a:r>
              <a:rPr lang="cs-CZ" dirty="0"/>
              <a:t>, and his </a:t>
            </a:r>
            <a:r>
              <a:rPr lang="cs-CZ" dirty="0" err="1"/>
              <a:t>innovative</a:t>
            </a:r>
            <a:r>
              <a:rPr lang="cs-CZ" dirty="0"/>
              <a:t> </a:t>
            </a:r>
            <a:r>
              <a:rPr lang="cs-CZ" dirty="0" err="1"/>
              <a:t>ideas</a:t>
            </a:r>
            <a:r>
              <a:rPr lang="cs-CZ" dirty="0"/>
              <a:t> made </a:t>
            </a:r>
            <a:r>
              <a:rPr lang="cs-CZ" dirty="0" err="1"/>
              <a:t>McDonald´s</a:t>
            </a:r>
            <a:r>
              <a:rPr lang="cs-CZ" dirty="0"/>
              <a:t> </a:t>
            </a:r>
            <a:r>
              <a:rPr lang="cs-CZ" dirty="0" err="1"/>
              <a:t>the</a:t>
            </a:r>
            <a:r>
              <a:rPr lang="cs-CZ" dirty="0"/>
              <a:t> </a:t>
            </a:r>
            <a:r>
              <a:rPr lang="cs-CZ" dirty="0" err="1"/>
              <a:t>largest</a:t>
            </a:r>
            <a:r>
              <a:rPr lang="cs-CZ" dirty="0"/>
              <a:t> fast-food </a:t>
            </a:r>
            <a:r>
              <a:rPr lang="cs-CZ" dirty="0" err="1"/>
              <a:t>enterprise</a:t>
            </a:r>
            <a:r>
              <a:rPr lang="cs-CZ" dirty="0"/>
              <a:t> in </a:t>
            </a:r>
            <a:r>
              <a:rPr lang="cs-CZ" dirty="0" err="1"/>
              <a:t>the</a:t>
            </a:r>
            <a:r>
              <a:rPr lang="cs-CZ" dirty="0"/>
              <a:t> </a:t>
            </a:r>
            <a:r>
              <a:rPr lang="cs-CZ" dirty="0" err="1"/>
              <a:t>world</a:t>
            </a:r>
            <a:r>
              <a:rPr lang="cs-CZ" dirty="0"/>
              <a:t>. </a:t>
            </a:r>
          </a:p>
          <a:p>
            <a:pPr algn="just"/>
            <a:endParaRPr lang="cs-CZ" dirty="0"/>
          </a:p>
          <a:p>
            <a:pPr algn="just"/>
            <a:r>
              <a:rPr lang="cs-CZ" dirty="0"/>
              <a:t>A </a:t>
            </a:r>
            <a:r>
              <a:rPr lang="cs-CZ" dirty="0" err="1"/>
              <a:t>contemporary</a:t>
            </a:r>
            <a:r>
              <a:rPr lang="cs-CZ" dirty="0"/>
              <a:t> </a:t>
            </a:r>
            <a:r>
              <a:rPr lang="cs-CZ" dirty="0" err="1"/>
              <a:t>understanding</a:t>
            </a:r>
            <a:r>
              <a:rPr lang="cs-CZ" dirty="0"/>
              <a:t> </a:t>
            </a:r>
            <a:r>
              <a:rPr lang="cs-CZ" dirty="0" err="1"/>
              <a:t>of</a:t>
            </a:r>
            <a:r>
              <a:rPr lang="cs-CZ" dirty="0"/>
              <a:t> </a:t>
            </a:r>
            <a:r>
              <a:rPr lang="cs-CZ" dirty="0" err="1"/>
              <a:t>entrepreneurship</a:t>
            </a:r>
            <a:r>
              <a:rPr lang="cs-CZ" dirty="0"/>
              <a:t> </a:t>
            </a:r>
            <a:r>
              <a:rPr lang="cs-CZ" dirty="0" err="1"/>
              <a:t>covers</a:t>
            </a:r>
            <a:r>
              <a:rPr lang="cs-CZ" dirty="0"/>
              <a:t> more </a:t>
            </a:r>
            <a:r>
              <a:rPr lang="cs-CZ" dirty="0" err="1"/>
              <a:t>than</a:t>
            </a:r>
            <a:r>
              <a:rPr lang="cs-CZ" dirty="0"/>
              <a:t> just tech </a:t>
            </a:r>
            <a:r>
              <a:rPr lang="cs-CZ" dirty="0" err="1"/>
              <a:t>innovation</a:t>
            </a:r>
            <a:r>
              <a:rPr lang="cs-CZ" dirty="0"/>
              <a:t>, </a:t>
            </a:r>
            <a:r>
              <a:rPr lang="cs-CZ" dirty="0" err="1"/>
              <a:t>it</a:t>
            </a:r>
            <a:r>
              <a:rPr lang="cs-CZ" dirty="0"/>
              <a:t> </a:t>
            </a:r>
            <a:r>
              <a:rPr lang="cs-CZ" dirty="0" err="1"/>
              <a:t>requires</a:t>
            </a:r>
            <a:r>
              <a:rPr lang="cs-CZ" dirty="0"/>
              <a:t> a </a:t>
            </a:r>
            <a:r>
              <a:rPr lang="cs-CZ" dirty="0" err="1"/>
              <a:t>complete</a:t>
            </a:r>
            <a:r>
              <a:rPr lang="cs-CZ" dirty="0"/>
              <a:t> </a:t>
            </a:r>
            <a:r>
              <a:rPr lang="cs-CZ" dirty="0" err="1"/>
              <a:t>understanding</a:t>
            </a:r>
            <a:r>
              <a:rPr lang="cs-CZ" dirty="0"/>
              <a:t> </a:t>
            </a:r>
            <a:r>
              <a:rPr lang="cs-CZ" dirty="0" err="1"/>
              <a:t>of</a:t>
            </a:r>
            <a:r>
              <a:rPr lang="cs-CZ" dirty="0"/>
              <a:t> </a:t>
            </a:r>
            <a:r>
              <a:rPr lang="cs-CZ" dirty="0" err="1"/>
              <a:t>innovative</a:t>
            </a:r>
            <a:r>
              <a:rPr lang="cs-CZ" dirty="0"/>
              <a:t> </a:t>
            </a:r>
            <a:r>
              <a:rPr lang="cs-CZ" dirty="0" err="1"/>
              <a:t>behavior</a:t>
            </a:r>
            <a:r>
              <a:rPr lang="cs-CZ" dirty="0"/>
              <a:t> in </a:t>
            </a:r>
            <a:r>
              <a:rPr lang="cs-CZ" dirty="0" err="1"/>
              <a:t>all</a:t>
            </a:r>
            <a:r>
              <a:rPr lang="cs-CZ" dirty="0"/>
              <a:t> </a:t>
            </a:r>
            <a:r>
              <a:rPr lang="cs-CZ" dirty="0" err="1"/>
              <a:t>its</a:t>
            </a:r>
            <a:r>
              <a:rPr lang="cs-CZ" dirty="0"/>
              <a:t> </a:t>
            </a:r>
            <a:r>
              <a:rPr lang="cs-CZ" dirty="0" err="1"/>
              <a:t>forms</a:t>
            </a:r>
            <a:r>
              <a:rPr lang="cs-CZ" dirty="0"/>
              <a:t>. </a:t>
            </a:r>
          </a:p>
        </p:txBody>
      </p:sp>
    </p:spTree>
    <p:extLst>
      <p:ext uri="{BB962C8B-B14F-4D97-AF65-F5344CB8AC3E}">
        <p14:creationId xmlns:p14="http://schemas.microsoft.com/office/powerpoint/2010/main" val="277819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4</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normAutofit/>
          </a:bodyPr>
          <a:lstStyle/>
          <a:p>
            <a:r>
              <a:rPr lang="cs-CZ" b="1" dirty="0" err="1"/>
              <a:t>Entrepreneurs</a:t>
            </a:r>
            <a:r>
              <a:rPr lang="cs-CZ" b="1" dirty="0"/>
              <a:t> are </a:t>
            </a:r>
            <a:r>
              <a:rPr lang="cs-CZ" b="1" dirty="0" err="1"/>
              <a:t>academic</a:t>
            </a:r>
            <a:r>
              <a:rPr lang="cs-CZ" b="1" dirty="0"/>
              <a:t> and </a:t>
            </a:r>
            <a:r>
              <a:rPr lang="cs-CZ" b="1" dirty="0" err="1"/>
              <a:t>social</a:t>
            </a:r>
            <a:r>
              <a:rPr lang="cs-CZ" b="1" dirty="0"/>
              <a:t> </a:t>
            </a:r>
            <a:r>
              <a:rPr lang="cs-CZ" b="1" dirty="0" err="1"/>
              <a:t>misfits</a:t>
            </a:r>
            <a:endParaRPr lang="cs-CZ" b="1" dirty="0"/>
          </a:p>
          <a:p>
            <a:pPr algn="just"/>
            <a:endParaRPr lang="cs-CZ" dirty="0"/>
          </a:p>
          <a:p>
            <a:pPr algn="just"/>
            <a:r>
              <a:rPr lang="cs-CZ" dirty="0" err="1"/>
              <a:t>This</a:t>
            </a:r>
            <a:r>
              <a:rPr lang="cs-CZ" dirty="0"/>
              <a:t> </a:t>
            </a:r>
            <a:r>
              <a:rPr lang="cs-CZ" dirty="0" err="1"/>
              <a:t>belief</a:t>
            </a:r>
            <a:r>
              <a:rPr lang="cs-CZ" dirty="0"/>
              <a:t> </a:t>
            </a:r>
            <a:r>
              <a:rPr lang="cs-CZ" dirty="0" err="1"/>
              <a:t>is</a:t>
            </a:r>
            <a:r>
              <a:rPr lang="cs-CZ" dirty="0"/>
              <a:t> a </a:t>
            </a:r>
            <a:r>
              <a:rPr lang="cs-CZ" dirty="0" err="1"/>
              <a:t>result</a:t>
            </a:r>
            <a:r>
              <a:rPr lang="cs-CZ" dirty="0"/>
              <a:t> </a:t>
            </a:r>
            <a:r>
              <a:rPr lang="cs-CZ" dirty="0" err="1"/>
              <a:t>of</a:t>
            </a:r>
            <a:r>
              <a:rPr lang="cs-CZ" dirty="0"/>
              <a:t> </a:t>
            </a:r>
            <a:r>
              <a:rPr lang="cs-CZ" dirty="0" err="1"/>
              <a:t>some</a:t>
            </a:r>
            <a:r>
              <a:rPr lang="cs-CZ" dirty="0"/>
              <a:t> business </a:t>
            </a:r>
            <a:r>
              <a:rPr lang="cs-CZ" dirty="0" err="1"/>
              <a:t>owners</a:t>
            </a:r>
            <a:r>
              <a:rPr lang="cs-CZ" dirty="0"/>
              <a:t> </a:t>
            </a:r>
            <a:r>
              <a:rPr lang="cs-CZ" dirty="0" err="1"/>
              <a:t>having</a:t>
            </a:r>
            <a:r>
              <a:rPr lang="cs-CZ" dirty="0"/>
              <a:t> </a:t>
            </a:r>
            <a:r>
              <a:rPr lang="cs-CZ" dirty="0" err="1"/>
              <a:t>started</a:t>
            </a:r>
            <a:r>
              <a:rPr lang="cs-CZ" dirty="0"/>
              <a:t> </a:t>
            </a:r>
            <a:r>
              <a:rPr lang="cs-CZ" dirty="0" err="1"/>
              <a:t>successful</a:t>
            </a:r>
            <a:r>
              <a:rPr lang="cs-CZ" dirty="0"/>
              <a:t> </a:t>
            </a:r>
            <a:r>
              <a:rPr lang="cs-CZ" dirty="0" err="1"/>
              <a:t>enterprises</a:t>
            </a:r>
            <a:r>
              <a:rPr lang="cs-CZ" dirty="0"/>
              <a:t> </a:t>
            </a:r>
            <a:r>
              <a:rPr lang="cs-CZ" dirty="0" err="1"/>
              <a:t>after</a:t>
            </a:r>
            <a:r>
              <a:rPr lang="cs-CZ" dirty="0"/>
              <a:t> </a:t>
            </a:r>
            <a:r>
              <a:rPr lang="cs-CZ" dirty="0" err="1"/>
              <a:t>droping</a:t>
            </a:r>
            <a:r>
              <a:rPr lang="cs-CZ" dirty="0"/>
              <a:t> out </a:t>
            </a:r>
            <a:r>
              <a:rPr lang="cs-CZ" dirty="0" err="1"/>
              <a:t>of</a:t>
            </a:r>
            <a:r>
              <a:rPr lang="cs-CZ" dirty="0"/>
              <a:t> </a:t>
            </a:r>
            <a:r>
              <a:rPr lang="cs-CZ" dirty="0" err="1"/>
              <a:t>school</a:t>
            </a:r>
            <a:r>
              <a:rPr lang="cs-CZ" dirty="0"/>
              <a:t> </a:t>
            </a:r>
            <a:r>
              <a:rPr lang="cs-CZ" dirty="0" err="1"/>
              <a:t>or</a:t>
            </a:r>
            <a:r>
              <a:rPr lang="cs-CZ" dirty="0"/>
              <a:t> </a:t>
            </a:r>
            <a:r>
              <a:rPr lang="cs-CZ" dirty="0" err="1"/>
              <a:t>quitting</a:t>
            </a:r>
            <a:r>
              <a:rPr lang="cs-CZ" dirty="0"/>
              <a:t> a </a:t>
            </a:r>
            <a:r>
              <a:rPr lang="cs-CZ" dirty="0" err="1"/>
              <a:t>job</a:t>
            </a:r>
            <a:r>
              <a:rPr lang="cs-CZ" dirty="0"/>
              <a:t>. </a:t>
            </a:r>
          </a:p>
          <a:p>
            <a:pPr algn="just"/>
            <a:r>
              <a:rPr lang="cs-CZ" dirty="0" err="1"/>
              <a:t>Historically</a:t>
            </a:r>
            <a:r>
              <a:rPr lang="cs-CZ" dirty="0"/>
              <a:t>, </a:t>
            </a:r>
            <a:r>
              <a:rPr lang="cs-CZ" dirty="0" err="1"/>
              <a:t>educational</a:t>
            </a:r>
            <a:r>
              <a:rPr lang="cs-CZ" dirty="0"/>
              <a:t> and </a:t>
            </a:r>
            <a:r>
              <a:rPr lang="cs-CZ" dirty="0" err="1"/>
              <a:t>social</a:t>
            </a:r>
            <a:r>
              <a:rPr lang="cs-CZ" dirty="0"/>
              <a:t> </a:t>
            </a:r>
            <a:r>
              <a:rPr lang="cs-CZ" dirty="0" err="1"/>
              <a:t>organizations</a:t>
            </a:r>
            <a:r>
              <a:rPr lang="cs-CZ" dirty="0"/>
              <a:t> </a:t>
            </a:r>
            <a:r>
              <a:rPr lang="cs-CZ" dirty="0" err="1"/>
              <a:t>did</a:t>
            </a:r>
            <a:r>
              <a:rPr lang="cs-CZ" dirty="0"/>
              <a:t> not </a:t>
            </a:r>
            <a:r>
              <a:rPr lang="cs-CZ" dirty="0" err="1"/>
              <a:t>recognize</a:t>
            </a:r>
            <a:r>
              <a:rPr lang="cs-CZ" dirty="0"/>
              <a:t> </a:t>
            </a:r>
            <a:r>
              <a:rPr lang="cs-CZ" dirty="0" err="1"/>
              <a:t>the</a:t>
            </a:r>
            <a:r>
              <a:rPr lang="cs-CZ" dirty="0"/>
              <a:t> </a:t>
            </a:r>
            <a:r>
              <a:rPr lang="cs-CZ" dirty="0" err="1"/>
              <a:t>enterpreneur</a:t>
            </a:r>
            <a:r>
              <a:rPr lang="cs-CZ" dirty="0"/>
              <a:t>. </a:t>
            </a:r>
            <a:r>
              <a:rPr lang="cs-CZ" dirty="0" err="1"/>
              <a:t>Enterpreneurs</a:t>
            </a:r>
            <a:r>
              <a:rPr lang="cs-CZ" dirty="0"/>
              <a:t> </a:t>
            </a:r>
            <a:r>
              <a:rPr lang="cs-CZ" dirty="0" err="1"/>
              <a:t>were</a:t>
            </a:r>
            <a:r>
              <a:rPr lang="cs-CZ" dirty="0"/>
              <a:t> </a:t>
            </a:r>
            <a:r>
              <a:rPr lang="cs-CZ" dirty="0" err="1"/>
              <a:t>abandoned</a:t>
            </a:r>
            <a:r>
              <a:rPr lang="cs-CZ" dirty="0"/>
              <a:t> </a:t>
            </a:r>
            <a:r>
              <a:rPr lang="cs-CZ" dirty="0" err="1"/>
              <a:t>or</a:t>
            </a:r>
            <a:r>
              <a:rPr lang="cs-CZ" dirty="0"/>
              <a:t> </a:t>
            </a:r>
            <a:r>
              <a:rPr lang="cs-CZ" dirty="0" err="1"/>
              <a:t>deemed</a:t>
            </a:r>
            <a:r>
              <a:rPr lang="cs-CZ" dirty="0"/>
              <a:t> </a:t>
            </a:r>
            <a:r>
              <a:rPr lang="cs-CZ" dirty="0" err="1"/>
              <a:t>misfits</a:t>
            </a:r>
            <a:r>
              <a:rPr lang="cs-CZ" dirty="0"/>
              <a:t> in a </a:t>
            </a:r>
            <a:r>
              <a:rPr lang="cs-CZ" dirty="0" err="1"/>
              <a:t>world</a:t>
            </a:r>
            <a:r>
              <a:rPr lang="cs-CZ" dirty="0"/>
              <a:t> </a:t>
            </a:r>
            <a:r>
              <a:rPr lang="cs-CZ" dirty="0" err="1"/>
              <a:t>of</a:t>
            </a:r>
            <a:r>
              <a:rPr lang="cs-CZ" dirty="0"/>
              <a:t> </a:t>
            </a:r>
            <a:r>
              <a:rPr lang="cs-CZ" dirty="0" err="1"/>
              <a:t>corporate</a:t>
            </a:r>
            <a:r>
              <a:rPr lang="cs-CZ" dirty="0"/>
              <a:t> </a:t>
            </a:r>
            <a:r>
              <a:rPr lang="cs-CZ" dirty="0" err="1"/>
              <a:t>giants</a:t>
            </a:r>
            <a:r>
              <a:rPr lang="cs-CZ" dirty="0"/>
              <a:t>. </a:t>
            </a:r>
          </a:p>
          <a:p>
            <a:pPr algn="just"/>
            <a:r>
              <a:rPr lang="cs-CZ" dirty="0"/>
              <a:t>Business </a:t>
            </a:r>
            <a:r>
              <a:rPr lang="cs-CZ" dirty="0" err="1"/>
              <a:t>education</a:t>
            </a:r>
            <a:r>
              <a:rPr lang="cs-CZ" dirty="0"/>
              <a:t>, </a:t>
            </a:r>
            <a:r>
              <a:rPr lang="cs-CZ" dirty="0" err="1"/>
              <a:t>for</a:t>
            </a:r>
            <a:r>
              <a:rPr lang="cs-CZ" dirty="0"/>
              <a:t> </a:t>
            </a:r>
            <a:r>
              <a:rPr lang="cs-CZ" dirty="0" err="1"/>
              <a:t>example</a:t>
            </a:r>
            <a:r>
              <a:rPr lang="cs-CZ" dirty="0"/>
              <a:t>, </a:t>
            </a:r>
            <a:r>
              <a:rPr lang="cs-CZ" dirty="0" err="1"/>
              <a:t>was</a:t>
            </a:r>
            <a:r>
              <a:rPr lang="cs-CZ" dirty="0"/>
              <a:t> </a:t>
            </a:r>
            <a:r>
              <a:rPr lang="cs-CZ" dirty="0" err="1"/>
              <a:t>aimed</a:t>
            </a:r>
            <a:r>
              <a:rPr lang="cs-CZ" dirty="0"/>
              <a:t> </a:t>
            </a:r>
            <a:r>
              <a:rPr lang="cs-CZ" dirty="0" err="1"/>
              <a:t>primarily</a:t>
            </a:r>
            <a:r>
              <a:rPr lang="cs-CZ" dirty="0"/>
              <a:t> </a:t>
            </a:r>
            <a:r>
              <a:rPr lang="cs-CZ" dirty="0" err="1"/>
              <a:t>at</a:t>
            </a:r>
            <a:r>
              <a:rPr lang="cs-CZ" dirty="0"/>
              <a:t> </a:t>
            </a:r>
            <a:r>
              <a:rPr lang="cs-CZ" dirty="0" err="1"/>
              <a:t>the</a:t>
            </a:r>
            <a:r>
              <a:rPr lang="cs-CZ" dirty="0"/>
              <a:t> </a:t>
            </a:r>
            <a:r>
              <a:rPr lang="cs-CZ" dirty="0" err="1"/>
              <a:t>considered</a:t>
            </a:r>
            <a:r>
              <a:rPr lang="cs-CZ" dirty="0"/>
              <a:t> a </a:t>
            </a:r>
            <a:r>
              <a:rPr lang="cs-CZ" dirty="0" err="1"/>
              <a:t>hero-socially</a:t>
            </a:r>
            <a:r>
              <a:rPr lang="cs-CZ" dirty="0"/>
              <a:t>, </a:t>
            </a:r>
            <a:r>
              <a:rPr lang="cs-CZ" dirty="0" err="1"/>
              <a:t>economically</a:t>
            </a:r>
            <a:r>
              <a:rPr lang="cs-CZ" dirty="0"/>
              <a:t>, and </a:t>
            </a:r>
            <a:r>
              <a:rPr lang="cs-CZ" dirty="0" err="1"/>
              <a:t>academically</a:t>
            </a:r>
            <a:r>
              <a:rPr lang="cs-CZ" dirty="0"/>
              <a:t>. </a:t>
            </a:r>
            <a:r>
              <a:rPr lang="cs-CZ" dirty="0" err="1"/>
              <a:t>The</a:t>
            </a:r>
            <a:r>
              <a:rPr lang="cs-CZ" dirty="0"/>
              <a:t> </a:t>
            </a:r>
            <a:r>
              <a:rPr lang="cs-CZ" dirty="0" err="1"/>
              <a:t>enterpreneur</a:t>
            </a:r>
            <a:r>
              <a:rPr lang="cs-CZ" dirty="0"/>
              <a:t> in </a:t>
            </a:r>
            <a:r>
              <a:rPr lang="cs-CZ" dirty="0" err="1"/>
              <a:t>now</a:t>
            </a:r>
            <a:r>
              <a:rPr lang="cs-CZ" dirty="0"/>
              <a:t> </a:t>
            </a:r>
            <a:r>
              <a:rPr lang="cs-CZ" dirty="0" err="1"/>
              <a:t>viewed</a:t>
            </a:r>
            <a:r>
              <a:rPr lang="cs-CZ" dirty="0"/>
              <a:t> as a </a:t>
            </a:r>
            <a:r>
              <a:rPr lang="cs-CZ" dirty="0" err="1"/>
              <a:t>professional</a:t>
            </a:r>
            <a:r>
              <a:rPr lang="cs-CZ" dirty="0"/>
              <a:t> role model. </a:t>
            </a:r>
          </a:p>
        </p:txBody>
      </p:sp>
    </p:spTree>
    <p:extLst>
      <p:ext uri="{BB962C8B-B14F-4D97-AF65-F5344CB8AC3E}">
        <p14:creationId xmlns:p14="http://schemas.microsoft.com/office/powerpoint/2010/main" val="1709305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5 </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normAutofit/>
          </a:bodyPr>
          <a:lstStyle/>
          <a:p>
            <a:pPr algn="just"/>
            <a:r>
              <a:rPr lang="cs-CZ" b="1" dirty="0" err="1"/>
              <a:t>Entrepreneurs</a:t>
            </a:r>
            <a:r>
              <a:rPr lang="cs-CZ" b="1" dirty="0"/>
              <a:t> </a:t>
            </a:r>
            <a:r>
              <a:rPr lang="cs-CZ" b="1" dirty="0" err="1"/>
              <a:t>must</a:t>
            </a:r>
            <a:r>
              <a:rPr lang="cs-CZ" b="1" dirty="0"/>
              <a:t> fit </a:t>
            </a:r>
            <a:r>
              <a:rPr lang="cs-CZ" b="1" dirty="0" err="1"/>
              <a:t>the</a:t>
            </a:r>
            <a:r>
              <a:rPr lang="cs-CZ" b="1" dirty="0"/>
              <a:t> profile</a:t>
            </a:r>
          </a:p>
          <a:p>
            <a:pPr algn="just"/>
            <a:endParaRPr lang="cs-CZ" b="1" dirty="0"/>
          </a:p>
          <a:p>
            <a:pPr algn="just"/>
            <a:r>
              <a:rPr lang="cs-CZ" dirty="0"/>
              <a:t>Many </a:t>
            </a:r>
            <a:r>
              <a:rPr lang="cs-CZ" dirty="0" err="1"/>
              <a:t>books</a:t>
            </a:r>
            <a:r>
              <a:rPr lang="cs-CZ" dirty="0"/>
              <a:t> and </a:t>
            </a:r>
            <a:r>
              <a:rPr lang="cs-CZ" dirty="0" err="1"/>
              <a:t>articles</a:t>
            </a:r>
            <a:r>
              <a:rPr lang="cs-CZ" dirty="0"/>
              <a:t> </a:t>
            </a:r>
            <a:r>
              <a:rPr lang="cs-CZ" dirty="0" err="1"/>
              <a:t>try</a:t>
            </a:r>
            <a:r>
              <a:rPr lang="cs-CZ" dirty="0"/>
              <a:t> to </a:t>
            </a:r>
            <a:r>
              <a:rPr lang="cs-CZ" dirty="0" err="1"/>
              <a:t>describe</a:t>
            </a:r>
            <a:r>
              <a:rPr lang="cs-CZ" dirty="0"/>
              <a:t> </a:t>
            </a:r>
            <a:r>
              <a:rPr lang="cs-CZ" dirty="0" err="1"/>
              <a:t>successful</a:t>
            </a:r>
            <a:r>
              <a:rPr lang="cs-CZ" dirty="0"/>
              <a:t> </a:t>
            </a:r>
            <a:r>
              <a:rPr lang="cs-CZ" dirty="0" err="1"/>
              <a:t>entrepreneur</a:t>
            </a:r>
            <a:r>
              <a:rPr lang="cs-CZ" dirty="0"/>
              <a:t> </a:t>
            </a:r>
            <a:r>
              <a:rPr lang="cs-CZ" dirty="0" err="1"/>
              <a:t>with</a:t>
            </a:r>
            <a:r>
              <a:rPr lang="cs-CZ" dirty="0"/>
              <a:t> checklist </a:t>
            </a:r>
            <a:r>
              <a:rPr lang="cs-CZ" dirty="0" err="1"/>
              <a:t>of</a:t>
            </a:r>
            <a:r>
              <a:rPr lang="cs-CZ" dirty="0"/>
              <a:t> </a:t>
            </a:r>
            <a:r>
              <a:rPr lang="cs-CZ" dirty="0" err="1"/>
              <a:t>characteristics</a:t>
            </a:r>
            <a:r>
              <a:rPr lang="cs-CZ" dirty="0"/>
              <a:t>. </a:t>
            </a:r>
            <a:r>
              <a:rPr lang="en-US" dirty="0"/>
              <a:t>However, these lists were often based on limited research and individual stories, so they weren't always reliable</a:t>
            </a:r>
            <a:r>
              <a:rPr lang="cs-CZ" dirty="0"/>
              <a:t>.</a:t>
            </a:r>
          </a:p>
          <a:p>
            <a:pPr algn="just"/>
            <a:r>
              <a:rPr lang="cs-CZ" dirty="0" err="1"/>
              <a:t>Today</a:t>
            </a:r>
            <a:r>
              <a:rPr lang="cs-CZ" dirty="0"/>
              <a:t> </a:t>
            </a:r>
            <a:r>
              <a:rPr lang="cs-CZ" dirty="0" err="1"/>
              <a:t>we</a:t>
            </a:r>
            <a:r>
              <a:rPr lang="cs-CZ" dirty="0"/>
              <a:t> </a:t>
            </a:r>
            <a:r>
              <a:rPr lang="cs-CZ" dirty="0" err="1"/>
              <a:t>realize</a:t>
            </a:r>
            <a:r>
              <a:rPr lang="cs-CZ" dirty="0"/>
              <a:t> </a:t>
            </a:r>
            <a:r>
              <a:rPr lang="cs-CZ" dirty="0" err="1"/>
              <a:t>that</a:t>
            </a:r>
            <a:r>
              <a:rPr lang="cs-CZ" dirty="0"/>
              <a:t> a standard </a:t>
            </a:r>
            <a:r>
              <a:rPr lang="cs-CZ" dirty="0" err="1"/>
              <a:t>entrepreneurial</a:t>
            </a:r>
            <a:r>
              <a:rPr lang="cs-CZ" dirty="0"/>
              <a:t> profile </a:t>
            </a:r>
            <a:r>
              <a:rPr lang="cs-CZ" dirty="0" err="1"/>
              <a:t>is</a:t>
            </a:r>
            <a:r>
              <a:rPr lang="cs-CZ" dirty="0"/>
              <a:t> hard to </a:t>
            </a:r>
            <a:r>
              <a:rPr lang="cs-CZ" dirty="0" err="1"/>
              <a:t>compile</a:t>
            </a:r>
            <a:r>
              <a:rPr lang="cs-CZ" dirty="0"/>
              <a:t>. </a:t>
            </a:r>
            <a:r>
              <a:rPr lang="cs-CZ" dirty="0" err="1"/>
              <a:t>The</a:t>
            </a:r>
            <a:r>
              <a:rPr lang="cs-CZ" dirty="0"/>
              <a:t> environment, </a:t>
            </a:r>
            <a:r>
              <a:rPr lang="cs-CZ" dirty="0" err="1"/>
              <a:t>the</a:t>
            </a:r>
            <a:r>
              <a:rPr lang="cs-CZ" dirty="0"/>
              <a:t> venture, and </a:t>
            </a:r>
            <a:r>
              <a:rPr lang="cs-CZ" dirty="0" err="1"/>
              <a:t>the</a:t>
            </a:r>
            <a:r>
              <a:rPr lang="cs-CZ" dirty="0"/>
              <a:t> </a:t>
            </a:r>
            <a:r>
              <a:rPr lang="cs-CZ" dirty="0" err="1"/>
              <a:t>enterpreneur</a:t>
            </a:r>
            <a:r>
              <a:rPr lang="cs-CZ" dirty="0"/>
              <a:t> </a:t>
            </a:r>
            <a:r>
              <a:rPr lang="cs-CZ" dirty="0" err="1"/>
              <a:t>have</a:t>
            </a:r>
            <a:r>
              <a:rPr lang="cs-CZ" dirty="0"/>
              <a:t> </a:t>
            </a:r>
            <a:r>
              <a:rPr lang="cs-CZ" dirty="0" err="1"/>
              <a:t>interactive</a:t>
            </a:r>
            <a:r>
              <a:rPr lang="cs-CZ" dirty="0"/>
              <a:t> </a:t>
            </a:r>
            <a:r>
              <a:rPr lang="cs-CZ" dirty="0" err="1"/>
              <a:t>effects</a:t>
            </a:r>
            <a:r>
              <a:rPr lang="cs-CZ" dirty="0"/>
              <a:t>, </a:t>
            </a:r>
            <a:r>
              <a:rPr lang="cs-CZ" dirty="0" err="1"/>
              <a:t>which</a:t>
            </a:r>
            <a:r>
              <a:rPr lang="cs-CZ" dirty="0"/>
              <a:t> </a:t>
            </a:r>
            <a:r>
              <a:rPr lang="cs-CZ" dirty="0" err="1"/>
              <a:t>result</a:t>
            </a:r>
            <a:r>
              <a:rPr lang="cs-CZ" dirty="0"/>
              <a:t> in many </a:t>
            </a:r>
            <a:r>
              <a:rPr lang="cs-CZ" dirty="0" err="1"/>
              <a:t>different</a:t>
            </a:r>
            <a:r>
              <a:rPr lang="cs-CZ" dirty="0"/>
              <a:t> </a:t>
            </a:r>
            <a:r>
              <a:rPr lang="cs-CZ" dirty="0" err="1"/>
              <a:t>types</a:t>
            </a:r>
            <a:r>
              <a:rPr lang="cs-CZ" dirty="0"/>
              <a:t> </a:t>
            </a:r>
            <a:r>
              <a:rPr lang="cs-CZ" dirty="0" err="1"/>
              <a:t>of</a:t>
            </a:r>
            <a:r>
              <a:rPr lang="cs-CZ" dirty="0"/>
              <a:t> </a:t>
            </a:r>
            <a:r>
              <a:rPr lang="cs-CZ" dirty="0" err="1"/>
              <a:t>profiles</a:t>
            </a:r>
            <a:r>
              <a:rPr lang="cs-CZ" dirty="0"/>
              <a:t>. </a:t>
            </a:r>
          </a:p>
          <a:p>
            <a:pPr algn="just"/>
            <a:r>
              <a:rPr lang="cs-CZ" dirty="0"/>
              <a:t>„</a:t>
            </a:r>
            <a:r>
              <a:rPr lang="cs-CZ" dirty="0" err="1"/>
              <a:t>Entrepreneurial</a:t>
            </a:r>
            <a:r>
              <a:rPr lang="cs-CZ" dirty="0"/>
              <a:t> </a:t>
            </a:r>
            <a:r>
              <a:rPr lang="cs-CZ" dirty="0" err="1"/>
              <a:t>mindset</a:t>
            </a:r>
            <a:r>
              <a:rPr lang="cs-CZ" dirty="0"/>
              <a:t>“ </a:t>
            </a:r>
            <a:r>
              <a:rPr lang="cs-CZ" dirty="0" err="1"/>
              <a:t>within</a:t>
            </a:r>
            <a:r>
              <a:rPr lang="cs-CZ" dirty="0"/>
              <a:t> </a:t>
            </a:r>
            <a:r>
              <a:rPr lang="cs-CZ" dirty="0" err="1"/>
              <a:t>individuals</a:t>
            </a:r>
            <a:r>
              <a:rPr lang="cs-CZ" dirty="0"/>
              <a:t> </a:t>
            </a:r>
            <a:r>
              <a:rPr lang="cs-CZ" dirty="0" err="1"/>
              <a:t>is</a:t>
            </a:r>
            <a:r>
              <a:rPr lang="cs-CZ" dirty="0"/>
              <a:t> more </a:t>
            </a:r>
            <a:r>
              <a:rPr lang="cs-CZ" dirty="0" err="1"/>
              <a:t>understandable</a:t>
            </a:r>
            <a:r>
              <a:rPr lang="cs-CZ" dirty="0"/>
              <a:t> and </a:t>
            </a:r>
            <a:r>
              <a:rPr lang="cs-CZ" dirty="0" err="1"/>
              <a:t>realistic</a:t>
            </a:r>
            <a:r>
              <a:rPr lang="cs-CZ" dirty="0"/>
              <a:t> </a:t>
            </a:r>
            <a:r>
              <a:rPr lang="cs-CZ" dirty="0" err="1"/>
              <a:t>than</a:t>
            </a:r>
            <a:r>
              <a:rPr lang="cs-CZ" dirty="0"/>
              <a:t> a </a:t>
            </a:r>
            <a:r>
              <a:rPr lang="cs-CZ" dirty="0" err="1"/>
              <a:t>particular</a:t>
            </a:r>
            <a:r>
              <a:rPr lang="cs-CZ" dirty="0"/>
              <a:t> profile. </a:t>
            </a:r>
          </a:p>
          <a:p>
            <a:endParaRPr lang="cs-CZ" dirty="0"/>
          </a:p>
        </p:txBody>
      </p:sp>
    </p:spTree>
    <p:extLst>
      <p:ext uri="{BB962C8B-B14F-4D97-AF65-F5344CB8AC3E}">
        <p14:creationId xmlns:p14="http://schemas.microsoft.com/office/powerpoint/2010/main" val="1380986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6</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normAutofit/>
          </a:bodyPr>
          <a:lstStyle/>
          <a:p>
            <a:pPr algn="just"/>
            <a:r>
              <a:rPr lang="cs-CZ" b="1" dirty="0"/>
              <a:t>All </a:t>
            </a:r>
            <a:r>
              <a:rPr lang="cs-CZ" b="1" dirty="0" err="1"/>
              <a:t>entrepreneurs</a:t>
            </a:r>
            <a:r>
              <a:rPr lang="cs-CZ" b="1" dirty="0"/>
              <a:t> </a:t>
            </a:r>
            <a:r>
              <a:rPr lang="cs-CZ" b="1" dirty="0" err="1"/>
              <a:t>need</a:t>
            </a:r>
            <a:r>
              <a:rPr lang="cs-CZ" b="1" dirty="0"/>
              <a:t> </a:t>
            </a:r>
            <a:r>
              <a:rPr lang="cs-CZ" b="1" dirty="0" err="1"/>
              <a:t>is</a:t>
            </a:r>
            <a:r>
              <a:rPr lang="cs-CZ" b="1" dirty="0"/>
              <a:t> </a:t>
            </a:r>
            <a:r>
              <a:rPr lang="cs-CZ" b="1" dirty="0" err="1"/>
              <a:t>money</a:t>
            </a:r>
            <a:endParaRPr lang="cs-CZ" b="1" dirty="0"/>
          </a:p>
          <a:p>
            <a:pPr algn="just"/>
            <a:endParaRPr lang="cs-CZ" dirty="0"/>
          </a:p>
          <a:p>
            <a:pPr algn="just"/>
            <a:r>
              <a:rPr lang="cs-CZ" dirty="0"/>
              <a:t>It </a:t>
            </a:r>
            <a:r>
              <a:rPr lang="cs-CZ" dirty="0" err="1"/>
              <a:t>is</a:t>
            </a:r>
            <a:r>
              <a:rPr lang="cs-CZ" dirty="0"/>
              <a:t> </a:t>
            </a:r>
            <a:r>
              <a:rPr lang="cs-CZ" dirty="0" err="1"/>
              <a:t>true</a:t>
            </a:r>
            <a:r>
              <a:rPr lang="cs-CZ" dirty="0"/>
              <a:t> </a:t>
            </a:r>
            <a:r>
              <a:rPr lang="cs-CZ" dirty="0" err="1"/>
              <a:t>that</a:t>
            </a:r>
            <a:r>
              <a:rPr lang="cs-CZ" dirty="0"/>
              <a:t> a venture </a:t>
            </a:r>
            <a:r>
              <a:rPr lang="cs-CZ" dirty="0" err="1"/>
              <a:t>needs</a:t>
            </a:r>
            <a:r>
              <a:rPr lang="cs-CZ" dirty="0"/>
              <a:t> </a:t>
            </a:r>
            <a:r>
              <a:rPr lang="cs-CZ" dirty="0" err="1"/>
              <a:t>capital</a:t>
            </a:r>
            <a:r>
              <a:rPr lang="cs-CZ" dirty="0"/>
              <a:t> to </a:t>
            </a:r>
            <a:r>
              <a:rPr lang="cs-CZ" dirty="0" err="1"/>
              <a:t>survive</a:t>
            </a:r>
            <a:r>
              <a:rPr lang="cs-CZ" dirty="0"/>
              <a:t>, </a:t>
            </a:r>
            <a:r>
              <a:rPr lang="cs-CZ" dirty="0" err="1"/>
              <a:t>it</a:t>
            </a:r>
            <a:r>
              <a:rPr lang="cs-CZ" dirty="0"/>
              <a:t> </a:t>
            </a:r>
            <a:r>
              <a:rPr lang="cs-CZ" dirty="0" err="1"/>
              <a:t>is</a:t>
            </a:r>
            <a:r>
              <a:rPr lang="cs-CZ" dirty="0"/>
              <a:t> </a:t>
            </a:r>
            <a:r>
              <a:rPr lang="cs-CZ" dirty="0" err="1"/>
              <a:t>also</a:t>
            </a:r>
            <a:r>
              <a:rPr lang="cs-CZ" dirty="0"/>
              <a:t> </a:t>
            </a:r>
            <a:r>
              <a:rPr lang="cs-CZ" dirty="0" err="1"/>
              <a:t>true</a:t>
            </a:r>
            <a:r>
              <a:rPr lang="cs-CZ" dirty="0"/>
              <a:t> </a:t>
            </a:r>
            <a:r>
              <a:rPr lang="cs-CZ" dirty="0" err="1"/>
              <a:t>that</a:t>
            </a:r>
            <a:r>
              <a:rPr lang="cs-CZ" dirty="0"/>
              <a:t> a </a:t>
            </a:r>
            <a:r>
              <a:rPr lang="cs-CZ" dirty="0" err="1"/>
              <a:t>large</a:t>
            </a:r>
            <a:r>
              <a:rPr lang="cs-CZ" dirty="0"/>
              <a:t> </a:t>
            </a:r>
            <a:r>
              <a:rPr lang="cs-CZ" dirty="0" err="1"/>
              <a:t>number</a:t>
            </a:r>
            <a:r>
              <a:rPr lang="cs-CZ" dirty="0"/>
              <a:t> </a:t>
            </a:r>
            <a:r>
              <a:rPr lang="cs-CZ" dirty="0" err="1"/>
              <a:t>of</a:t>
            </a:r>
            <a:r>
              <a:rPr lang="cs-CZ" dirty="0"/>
              <a:t> business </a:t>
            </a:r>
            <a:r>
              <a:rPr lang="cs-CZ" dirty="0" err="1"/>
              <a:t>failuress</a:t>
            </a:r>
            <a:r>
              <a:rPr lang="cs-CZ" dirty="0"/>
              <a:t> </a:t>
            </a:r>
            <a:r>
              <a:rPr lang="cs-CZ" dirty="0" err="1"/>
              <a:t>occur</a:t>
            </a:r>
            <a:r>
              <a:rPr lang="cs-CZ" dirty="0"/>
              <a:t> </a:t>
            </a:r>
            <a:r>
              <a:rPr lang="cs-CZ" dirty="0" err="1"/>
              <a:t>because</a:t>
            </a:r>
            <a:r>
              <a:rPr lang="cs-CZ" dirty="0"/>
              <a:t> </a:t>
            </a:r>
            <a:r>
              <a:rPr lang="cs-CZ" dirty="0" err="1"/>
              <a:t>of</a:t>
            </a:r>
            <a:r>
              <a:rPr lang="cs-CZ" dirty="0"/>
              <a:t> a </a:t>
            </a:r>
            <a:r>
              <a:rPr lang="cs-CZ" dirty="0" err="1"/>
              <a:t>lack</a:t>
            </a:r>
            <a:r>
              <a:rPr lang="cs-CZ" dirty="0"/>
              <a:t> </a:t>
            </a:r>
            <a:r>
              <a:rPr lang="cs-CZ" dirty="0" err="1"/>
              <a:t>of</a:t>
            </a:r>
            <a:r>
              <a:rPr lang="cs-CZ" dirty="0"/>
              <a:t> </a:t>
            </a:r>
            <a:r>
              <a:rPr lang="cs-CZ" dirty="0" err="1"/>
              <a:t>adequate</a:t>
            </a:r>
            <a:r>
              <a:rPr lang="cs-CZ" dirty="0"/>
              <a:t> </a:t>
            </a:r>
            <a:r>
              <a:rPr lang="cs-CZ" dirty="0" err="1"/>
              <a:t>financing</a:t>
            </a:r>
            <a:r>
              <a:rPr lang="cs-CZ" dirty="0"/>
              <a:t>. </a:t>
            </a:r>
            <a:r>
              <a:rPr lang="cs-CZ" dirty="0" err="1"/>
              <a:t>However</a:t>
            </a:r>
            <a:r>
              <a:rPr lang="cs-CZ" dirty="0"/>
              <a:t> </a:t>
            </a:r>
            <a:r>
              <a:rPr lang="cs-CZ" dirty="0" err="1"/>
              <a:t>money</a:t>
            </a:r>
            <a:r>
              <a:rPr lang="cs-CZ" dirty="0"/>
              <a:t> </a:t>
            </a:r>
            <a:r>
              <a:rPr lang="cs-CZ" dirty="0" err="1"/>
              <a:t>is</a:t>
            </a:r>
            <a:r>
              <a:rPr lang="cs-CZ" dirty="0"/>
              <a:t> not </a:t>
            </a:r>
            <a:r>
              <a:rPr lang="cs-CZ" dirty="0" err="1"/>
              <a:t>the</a:t>
            </a:r>
            <a:r>
              <a:rPr lang="cs-CZ" dirty="0"/>
              <a:t> </a:t>
            </a:r>
            <a:r>
              <a:rPr lang="cs-CZ" dirty="0" err="1"/>
              <a:t>only</a:t>
            </a:r>
            <a:r>
              <a:rPr lang="cs-CZ" dirty="0"/>
              <a:t> </a:t>
            </a:r>
            <a:r>
              <a:rPr lang="cs-CZ" dirty="0" err="1"/>
              <a:t>bulwark</a:t>
            </a:r>
            <a:r>
              <a:rPr lang="cs-CZ" dirty="0"/>
              <a:t> </a:t>
            </a:r>
            <a:r>
              <a:rPr lang="cs-CZ" dirty="0" err="1"/>
              <a:t>against</a:t>
            </a:r>
            <a:r>
              <a:rPr lang="cs-CZ" dirty="0"/>
              <a:t> </a:t>
            </a:r>
            <a:r>
              <a:rPr lang="cs-CZ" dirty="0" err="1"/>
              <a:t>failure</a:t>
            </a:r>
            <a:r>
              <a:rPr lang="cs-CZ" dirty="0"/>
              <a:t>. </a:t>
            </a:r>
          </a:p>
          <a:p>
            <a:pPr algn="just"/>
            <a:r>
              <a:rPr lang="cs-CZ" dirty="0" err="1"/>
              <a:t>Failure</a:t>
            </a:r>
            <a:r>
              <a:rPr lang="cs-CZ" dirty="0"/>
              <a:t> </a:t>
            </a:r>
            <a:r>
              <a:rPr lang="cs-CZ" dirty="0" err="1"/>
              <a:t>due</a:t>
            </a:r>
            <a:r>
              <a:rPr lang="cs-CZ" dirty="0"/>
              <a:t> to a </a:t>
            </a:r>
            <a:r>
              <a:rPr lang="cs-CZ" dirty="0" err="1"/>
              <a:t>lack</a:t>
            </a:r>
            <a:r>
              <a:rPr lang="cs-CZ" dirty="0"/>
              <a:t> </a:t>
            </a:r>
            <a:r>
              <a:rPr lang="cs-CZ" dirty="0" err="1"/>
              <a:t>of</a:t>
            </a:r>
            <a:r>
              <a:rPr lang="cs-CZ" dirty="0"/>
              <a:t> proper </a:t>
            </a:r>
            <a:r>
              <a:rPr lang="cs-CZ" dirty="0" err="1"/>
              <a:t>financing</a:t>
            </a:r>
            <a:r>
              <a:rPr lang="cs-CZ" dirty="0"/>
              <a:t> </a:t>
            </a:r>
            <a:r>
              <a:rPr lang="cs-CZ" dirty="0" err="1"/>
              <a:t>often</a:t>
            </a:r>
            <a:r>
              <a:rPr lang="cs-CZ" dirty="0"/>
              <a:t> </a:t>
            </a:r>
            <a:r>
              <a:rPr lang="cs-CZ" dirty="0" err="1"/>
              <a:t>is</a:t>
            </a:r>
            <a:r>
              <a:rPr lang="cs-CZ" dirty="0"/>
              <a:t> </a:t>
            </a:r>
            <a:r>
              <a:rPr lang="cs-CZ" dirty="0" err="1"/>
              <a:t>an</a:t>
            </a:r>
            <a:r>
              <a:rPr lang="cs-CZ" dirty="0"/>
              <a:t> </a:t>
            </a:r>
            <a:r>
              <a:rPr lang="cs-CZ" dirty="0" err="1"/>
              <a:t>indicator</a:t>
            </a:r>
            <a:r>
              <a:rPr lang="cs-CZ" dirty="0"/>
              <a:t> </a:t>
            </a:r>
            <a:r>
              <a:rPr lang="cs-CZ" dirty="0" err="1"/>
              <a:t>of</a:t>
            </a:r>
            <a:r>
              <a:rPr lang="cs-CZ" dirty="0"/>
              <a:t> </a:t>
            </a:r>
            <a:r>
              <a:rPr lang="cs-CZ" dirty="0" err="1"/>
              <a:t>other</a:t>
            </a:r>
            <a:r>
              <a:rPr lang="cs-CZ" dirty="0"/>
              <a:t> </a:t>
            </a:r>
            <a:r>
              <a:rPr lang="cs-CZ" dirty="0" err="1"/>
              <a:t>problems</a:t>
            </a:r>
            <a:r>
              <a:rPr lang="cs-CZ" dirty="0"/>
              <a:t>: </a:t>
            </a:r>
            <a:r>
              <a:rPr lang="cs-CZ" dirty="0" err="1"/>
              <a:t>managerial</a:t>
            </a:r>
            <a:r>
              <a:rPr lang="cs-CZ" dirty="0"/>
              <a:t> </a:t>
            </a:r>
            <a:r>
              <a:rPr lang="cs-CZ" dirty="0" err="1"/>
              <a:t>incompetence</a:t>
            </a:r>
            <a:r>
              <a:rPr lang="cs-CZ" dirty="0"/>
              <a:t>, </a:t>
            </a:r>
            <a:r>
              <a:rPr lang="cs-CZ" dirty="0" err="1"/>
              <a:t>lack</a:t>
            </a:r>
            <a:r>
              <a:rPr lang="cs-CZ" dirty="0"/>
              <a:t> </a:t>
            </a:r>
            <a:r>
              <a:rPr lang="cs-CZ" dirty="0" err="1"/>
              <a:t>of</a:t>
            </a:r>
            <a:r>
              <a:rPr lang="cs-CZ" dirty="0"/>
              <a:t> </a:t>
            </a:r>
            <a:r>
              <a:rPr lang="cs-CZ" dirty="0" err="1"/>
              <a:t>financinal</a:t>
            </a:r>
            <a:r>
              <a:rPr lang="cs-CZ" dirty="0"/>
              <a:t> </a:t>
            </a:r>
            <a:r>
              <a:rPr lang="cs-CZ" dirty="0" err="1"/>
              <a:t>understanding</a:t>
            </a:r>
            <a:r>
              <a:rPr lang="cs-CZ" dirty="0"/>
              <a:t>, </a:t>
            </a:r>
            <a:r>
              <a:rPr lang="cs-CZ" dirty="0" err="1"/>
              <a:t>poor</a:t>
            </a:r>
            <a:r>
              <a:rPr lang="cs-CZ" dirty="0"/>
              <a:t> </a:t>
            </a:r>
            <a:r>
              <a:rPr lang="cs-CZ" dirty="0" err="1"/>
              <a:t>investments</a:t>
            </a:r>
            <a:r>
              <a:rPr lang="cs-CZ" dirty="0"/>
              <a:t>, </a:t>
            </a:r>
            <a:r>
              <a:rPr lang="cs-CZ" dirty="0" err="1"/>
              <a:t>poor</a:t>
            </a:r>
            <a:r>
              <a:rPr lang="cs-CZ" dirty="0"/>
              <a:t> </a:t>
            </a:r>
            <a:r>
              <a:rPr lang="cs-CZ" dirty="0" err="1"/>
              <a:t>planning</a:t>
            </a:r>
            <a:r>
              <a:rPr lang="cs-CZ" dirty="0"/>
              <a:t>, and </a:t>
            </a:r>
            <a:r>
              <a:rPr lang="cs-CZ" dirty="0" err="1"/>
              <a:t>the</a:t>
            </a:r>
            <a:r>
              <a:rPr lang="cs-CZ" dirty="0"/>
              <a:t> </a:t>
            </a:r>
            <a:r>
              <a:rPr lang="cs-CZ" dirty="0" err="1"/>
              <a:t>like</a:t>
            </a:r>
            <a:r>
              <a:rPr lang="cs-CZ" dirty="0"/>
              <a:t>.</a:t>
            </a:r>
          </a:p>
          <a:p>
            <a:pPr algn="just"/>
            <a:r>
              <a:rPr lang="cs-CZ" dirty="0"/>
              <a:t>Many </a:t>
            </a:r>
            <a:r>
              <a:rPr lang="cs-CZ" dirty="0" err="1"/>
              <a:t>successful</a:t>
            </a:r>
            <a:r>
              <a:rPr lang="cs-CZ" dirty="0"/>
              <a:t> </a:t>
            </a:r>
            <a:r>
              <a:rPr lang="cs-CZ" dirty="0" err="1"/>
              <a:t>entrepreneurs</a:t>
            </a:r>
            <a:r>
              <a:rPr lang="cs-CZ" dirty="0"/>
              <a:t> </a:t>
            </a:r>
            <a:r>
              <a:rPr lang="cs-CZ" dirty="0" err="1"/>
              <a:t>have</a:t>
            </a:r>
            <a:r>
              <a:rPr lang="cs-CZ" dirty="0"/>
              <a:t> </a:t>
            </a:r>
            <a:r>
              <a:rPr lang="cs-CZ" dirty="0" err="1"/>
              <a:t>overcome</a:t>
            </a:r>
            <a:r>
              <a:rPr lang="cs-CZ" dirty="0"/>
              <a:t> a </a:t>
            </a:r>
            <a:r>
              <a:rPr lang="cs-CZ" dirty="0" err="1"/>
              <a:t>lack</a:t>
            </a:r>
            <a:r>
              <a:rPr lang="cs-CZ" dirty="0"/>
              <a:t> </a:t>
            </a:r>
            <a:r>
              <a:rPr lang="cs-CZ" dirty="0" err="1"/>
              <a:t>of</a:t>
            </a:r>
            <a:r>
              <a:rPr lang="cs-CZ" dirty="0"/>
              <a:t> </a:t>
            </a:r>
            <a:r>
              <a:rPr lang="cs-CZ" dirty="0" err="1"/>
              <a:t>money</a:t>
            </a:r>
            <a:r>
              <a:rPr lang="cs-CZ" dirty="0"/>
              <a:t> </a:t>
            </a:r>
            <a:r>
              <a:rPr lang="cs-CZ" dirty="0" err="1"/>
              <a:t>while</a:t>
            </a:r>
            <a:r>
              <a:rPr lang="cs-CZ" dirty="0"/>
              <a:t> </a:t>
            </a:r>
            <a:r>
              <a:rPr lang="cs-CZ" dirty="0" err="1"/>
              <a:t>establishing</a:t>
            </a:r>
            <a:r>
              <a:rPr lang="cs-CZ" dirty="0"/>
              <a:t> </a:t>
            </a:r>
            <a:r>
              <a:rPr lang="cs-CZ" dirty="0" err="1"/>
              <a:t>their</a:t>
            </a:r>
            <a:r>
              <a:rPr lang="cs-CZ" dirty="0"/>
              <a:t> </a:t>
            </a:r>
            <a:r>
              <a:rPr lang="cs-CZ" dirty="0" err="1"/>
              <a:t>ventures</a:t>
            </a:r>
            <a:r>
              <a:rPr lang="cs-CZ" dirty="0"/>
              <a:t>. </a:t>
            </a:r>
            <a:r>
              <a:rPr lang="en-US" dirty="0"/>
              <a:t>These entrepreneurs see money as a </a:t>
            </a:r>
            <a:r>
              <a:rPr lang="cs-CZ" dirty="0" err="1"/>
              <a:t>resource</a:t>
            </a:r>
            <a:r>
              <a:rPr lang="en-US" dirty="0"/>
              <a:t>, not a goal.</a:t>
            </a:r>
            <a:endParaRPr lang="cs-CZ" dirty="0"/>
          </a:p>
        </p:txBody>
      </p:sp>
    </p:spTree>
    <p:extLst>
      <p:ext uri="{BB962C8B-B14F-4D97-AF65-F5344CB8AC3E}">
        <p14:creationId xmlns:p14="http://schemas.microsoft.com/office/powerpoint/2010/main" val="128330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7</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lstStyle/>
          <a:p>
            <a:pPr algn="just"/>
            <a:r>
              <a:rPr lang="cs-CZ" b="1" dirty="0"/>
              <a:t>All </a:t>
            </a:r>
            <a:r>
              <a:rPr lang="cs-CZ" b="1" dirty="0" err="1"/>
              <a:t>entrepreneurs</a:t>
            </a:r>
            <a:r>
              <a:rPr lang="cs-CZ" b="1" dirty="0"/>
              <a:t> </a:t>
            </a:r>
            <a:r>
              <a:rPr lang="cs-CZ" b="1" dirty="0" err="1"/>
              <a:t>need</a:t>
            </a:r>
            <a:r>
              <a:rPr lang="cs-CZ" b="1" dirty="0"/>
              <a:t> </a:t>
            </a:r>
            <a:r>
              <a:rPr lang="cs-CZ" b="1" dirty="0" err="1"/>
              <a:t>is</a:t>
            </a:r>
            <a:r>
              <a:rPr lang="cs-CZ" b="1" dirty="0"/>
              <a:t> </a:t>
            </a:r>
            <a:r>
              <a:rPr lang="cs-CZ" b="1" dirty="0" err="1"/>
              <a:t>an</a:t>
            </a:r>
            <a:r>
              <a:rPr lang="cs-CZ" b="1" dirty="0"/>
              <a:t> idea </a:t>
            </a:r>
          </a:p>
          <a:p>
            <a:pPr algn="just"/>
            <a:endParaRPr lang="cs-CZ" b="1" dirty="0"/>
          </a:p>
          <a:p>
            <a:pPr algn="just"/>
            <a:r>
              <a:rPr lang="cs-CZ" dirty="0" err="1"/>
              <a:t>Ideas</a:t>
            </a:r>
            <a:r>
              <a:rPr lang="cs-CZ" dirty="0"/>
              <a:t> and </a:t>
            </a:r>
            <a:r>
              <a:rPr lang="cs-CZ" dirty="0" err="1"/>
              <a:t>the</a:t>
            </a:r>
            <a:r>
              <a:rPr lang="cs-CZ" dirty="0"/>
              <a:t> </a:t>
            </a:r>
            <a:r>
              <a:rPr lang="cs-CZ" dirty="0" err="1"/>
              <a:t>ideation</a:t>
            </a:r>
            <a:r>
              <a:rPr lang="cs-CZ" dirty="0"/>
              <a:t> </a:t>
            </a:r>
            <a:r>
              <a:rPr lang="cs-CZ" dirty="0" err="1"/>
              <a:t>process</a:t>
            </a:r>
            <a:r>
              <a:rPr lang="cs-CZ" dirty="0"/>
              <a:t> are very </a:t>
            </a:r>
            <a:r>
              <a:rPr lang="cs-CZ" dirty="0" err="1"/>
              <a:t>important</a:t>
            </a:r>
            <a:r>
              <a:rPr lang="cs-CZ" dirty="0"/>
              <a:t> </a:t>
            </a:r>
            <a:r>
              <a:rPr lang="cs-CZ" dirty="0" err="1"/>
              <a:t>for</a:t>
            </a:r>
            <a:r>
              <a:rPr lang="cs-CZ" dirty="0"/>
              <a:t> </a:t>
            </a:r>
            <a:r>
              <a:rPr lang="cs-CZ" dirty="0" err="1"/>
              <a:t>enterpreneurs</a:t>
            </a:r>
            <a:r>
              <a:rPr lang="cs-CZ" dirty="0"/>
              <a:t>, but </a:t>
            </a:r>
            <a:r>
              <a:rPr lang="cs-CZ" dirty="0" err="1"/>
              <a:t>it</a:t>
            </a:r>
            <a:r>
              <a:rPr lang="cs-CZ" dirty="0"/>
              <a:t> </a:t>
            </a:r>
            <a:r>
              <a:rPr lang="cs-CZ" dirty="0" err="1"/>
              <a:t>is</a:t>
            </a:r>
            <a:r>
              <a:rPr lang="cs-CZ" dirty="0"/>
              <a:t> </a:t>
            </a:r>
            <a:r>
              <a:rPr lang="cs-CZ" dirty="0" err="1"/>
              <a:t>actually</a:t>
            </a:r>
            <a:r>
              <a:rPr lang="cs-CZ" dirty="0"/>
              <a:t> </a:t>
            </a:r>
            <a:r>
              <a:rPr lang="cs-CZ" dirty="0" err="1"/>
              <a:t>thee</a:t>
            </a:r>
            <a:r>
              <a:rPr lang="cs-CZ" dirty="0"/>
              <a:t> </a:t>
            </a:r>
            <a:r>
              <a:rPr lang="cs-CZ" dirty="0" err="1"/>
              <a:t>entire</a:t>
            </a:r>
            <a:r>
              <a:rPr lang="cs-CZ" dirty="0"/>
              <a:t> </a:t>
            </a:r>
            <a:r>
              <a:rPr lang="cs-CZ" dirty="0" err="1"/>
              <a:t>process</a:t>
            </a:r>
            <a:r>
              <a:rPr lang="cs-CZ" dirty="0"/>
              <a:t> </a:t>
            </a:r>
            <a:r>
              <a:rPr lang="cs-CZ" dirty="0" err="1"/>
              <a:t>of</a:t>
            </a:r>
            <a:r>
              <a:rPr lang="cs-CZ" dirty="0"/>
              <a:t> </a:t>
            </a:r>
            <a:r>
              <a:rPr lang="cs-CZ" dirty="0" err="1"/>
              <a:t>entrepreneurship</a:t>
            </a:r>
            <a:r>
              <a:rPr lang="cs-CZ" dirty="0"/>
              <a:t> </a:t>
            </a:r>
            <a:r>
              <a:rPr lang="cs-CZ" dirty="0" err="1"/>
              <a:t>that</a:t>
            </a:r>
            <a:r>
              <a:rPr lang="cs-CZ" dirty="0"/>
              <a:t> </a:t>
            </a:r>
            <a:r>
              <a:rPr lang="cs-CZ" dirty="0" err="1"/>
              <a:t>needs</a:t>
            </a:r>
            <a:r>
              <a:rPr lang="cs-CZ" dirty="0"/>
              <a:t> to </a:t>
            </a:r>
            <a:r>
              <a:rPr lang="cs-CZ" dirty="0" err="1"/>
              <a:t>be</a:t>
            </a:r>
            <a:r>
              <a:rPr lang="cs-CZ" dirty="0"/>
              <a:t> </a:t>
            </a:r>
            <a:r>
              <a:rPr lang="cs-CZ" dirty="0" err="1"/>
              <a:t>understood</a:t>
            </a:r>
            <a:r>
              <a:rPr lang="cs-CZ" dirty="0"/>
              <a:t> and </a:t>
            </a:r>
            <a:r>
              <a:rPr lang="cs-CZ" dirty="0" err="1"/>
              <a:t>executed</a:t>
            </a:r>
            <a:r>
              <a:rPr lang="cs-CZ" dirty="0"/>
              <a:t> on to </a:t>
            </a:r>
            <a:r>
              <a:rPr lang="cs-CZ" dirty="0" err="1"/>
              <a:t>succeed</a:t>
            </a:r>
            <a:r>
              <a:rPr lang="cs-CZ" dirty="0"/>
              <a:t>. </a:t>
            </a:r>
          </a:p>
          <a:p>
            <a:pPr algn="just"/>
            <a:r>
              <a:rPr lang="cs-CZ" dirty="0"/>
              <a:t>Learning </a:t>
            </a:r>
            <a:r>
              <a:rPr lang="cs-CZ" dirty="0" err="1"/>
              <a:t>the</a:t>
            </a:r>
            <a:r>
              <a:rPr lang="cs-CZ" dirty="0"/>
              <a:t> </a:t>
            </a:r>
            <a:r>
              <a:rPr lang="cs-CZ" dirty="0" err="1"/>
              <a:t>processes</a:t>
            </a:r>
            <a:r>
              <a:rPr lang="cs-CZ" dirty="0"/>
              <a:t> </a:t>
            </a:r>
            <a:r>
              <a:rPr lang="cs-CZ" dirty="0" err="1"/>
              <a:t>of</a:t>
            </a:r>
            <a:r>
              <a:rPr lang="cs-CZ" dirty="0"/>
              <a:t> </a:t>
            </a:r>
            <a:r>
              <a:rPr lang="cs-CZ" dirty="0" err="1"/>
              <a:t>entrepreneurship</a:t>
            </a:r>
            <a:r>
              <a:rPr lang="cs-CZ" dirty="0"/>
              <a:t> </a:t>
            </a:r>
            <a:r>
              <a:rPr lang="cs-CZ" dirty="0" err="1"/>
              <a:t>simply</a:t>
            </a:r>
            <a:r>
              <a:rPr lang="cs-CZ" dirty="0"/>
              <a:t> </a:t>
            </a:r>
            <a:r>
              <a:rPr lang="cs-CZ" dirty="0" err="1"/>
              <a:t>makes</a:t>
            </a:r>
            <a:r>
              <a:rPr lang="cs-CZ" dirty="0"/>
              <a:t> </a:t>
            </a:r>
            <a:r>
              <a:rPr lang="cs-CZ" dirty="0" err="1"/>
              <a:t>entrepreneurs</a:t>
            </a:r>
            <a:r>
              <a:rPr lang="cs-CZ" dirty="0"/>
              <a:t> </a:t>
            </a:r>
            <a:r>
              <a:rPr lang="cs-CZ" dirty="0" err="1"/>
              <a:t>better</a:t>
            </a:r>
            <a:r>
              <a:rPr lang="cs-CZ" dirty="0"/>
              <a:t> </a:t>
            </a:r>
            <a:r>
              <a:rPr lang="cs-CZ" dirty="0" err="1"/>
              <a:t>prepared</a:t>
            </a:r>
            <a:r>
              <a:rPr lang="cs-CZ" dirty="0"/>
              <a:t> to </a:t>
            </a:r>
            <a:r>
              <a:rPr lang="cs-CZ" dirty="0" err="1"/>
              <a:t>deal</a:t>
            </a:r>
            <a:r>
              <a:rPr lang="cs-CZ" dirty="0"/>
              <a:t> </a:t>
            </a:r>
            <a:r>
              <a:rPr lang="cs-CZ" dirty="0" err="1"/>
              <a:t>with</a:t>
            </a:r>
            <a:r>
              <a:rPr lang="cs-CZ" dirty="0"/>
              <a:t> </a:t>
            </a:r>
            <a:r>
              <a:rPr lang="cs-CZ" dirty="0" err="1"/>
              <a:t>situations</a:t>
            </a:r>
            <a:r>
              <a:rPr lang="cs-CZ" dirty="0"/>
              <a:t> and </a:t>
            </a:r>
            <a:r>
              <a:rPr lang="cs-CZ" dirty="0" err="1"/>
              <a:t>turn</a:t>
            </a:r>
            <a:r>
              <a:rPr lang="cs-CZ" dirty="0"/>
              <a:t> </a:t>
            </a:r>
            <a:r>
              <a:rPr lang="cs-CZ" dirty="0" err="1"/>
              <a:t>them</a:t>
            </a:r>
            <a:r>
              <a:rPr lang="cs-CZ" dirty="0"/>
              <a:t> </a:t>
            </a:r>
            <a:r>
              <a:rPr lang="cs-CZ" dirty="0" err="1"/>
              <a:t>into</a:t>
            </a:r>
            <a:r>
              <a:rPr lang="cs-CZ" dirty="0"/>
              <a:t> </a:t>
            </a:r>
            <a:r>
              <a:rPr lang="cs-CZ" dirty="0" err="1"/>
              <a:t>successes</a:t>
            </a:r>
            <a:r>
              <a:rPr lang="cs-CZ" dirty="0"/>
              <a:t>.</a:t>
            </a:r>
          </a:p>
          <a:p>
            <a:pPr algn="just"/>
            <a:r>
              <a:rPr lang="cs-CZ" dirty="0" err="1"/>
              <a:t>What</a:t>
            </a:r>
            <a:r>
              <a:rPr lang="cs-CZ" dirty="0"/>
              <a:t> </a:t>
            </a:r>
            <a:r>
              <a:rPr lang="cs-CZ" dirty="0" err="1"/>
              <a:t>appears</a:t>
            </a:r>
            <a:r>
              <a:rPr lang="cs-CZ" dirty="0"/>
              <a:t> to </a:t>
            </a:r>
            <a:r>
              <a:rPr lang="cs-CZ" dirty="0" err="1"/>
              <a:t>be</a:t>
            </a:r>
            <a:r>
              <a:rPr lang="cs-CZ" dirty="0"/>
              <a:t> </a:t>
            </a:r>
            <a:r>
              <a:rPr lang="cs-CZ" dirty="0" err="1"/>
              <a:t>only</a:t>
            </a:r>
            <a:r>
              <a:rPr lang="cs-CZ" dirty="0"/>
              <a:t> </a:t>
            </a:r>
            <a:r>
              <a:rPr lang="cs-CZ" dirty="0" err="1"/>
              <a:t>an</a:t>
            </a:r>
            <a:r>
              <a:rPr lang="cs-CZ" dirty="0"/>
              <a:t> idea </a:t>
            </a:r>
            <a:r>
              <a:rPr lang="cs-CZ" dirty="0" err="1"/>
              <a:t>is</a:t>
            </a:r>
            <a:r>
              <a:rPr lang="cs-CZ" dirty="0"/>
              <a:t> </a:t>
            </a:r>
            <a:r>
              <a:rPr lang="cs-CZ" dirty="0" err="1"/>
              <a:t>actually</a:t>
            </a:r>
            <a:r>
              <a:rPr lang="cs-CZ" dirty="0"/>
              <a:t> a </a:t>
            </a:r>
            <a:r>
              <a:rPr lang="cs-CZ" dirty="0" err="1"/>
              <a:t>combination</a:t>
            </a:r>
            <a:r>
              <a:rPr lang="cs-CZ" dirty="0"/>
              <a:t> </a:t>
            </a:r>
            <a:r>
              <a:rPr lang="cs-CZ" dirty="0" err="1"/>
              <a:t>of</a:t>
            </a:r>
            <a:r>
              <a:rPr lang="cs-CZ" dirty="0"/>
              <a:t> </a:t>
            </a:r>
            <a:r>
              <a:rPr lang="cs-CZ" dirty="0" err="1"/>
              <a:t>preparation</a:t>
            </a:r>
            <a:r>
              <a:rPr lang="cs-CZ" dirty="0"/>
              <a:t>, </a:t>
            </a:r>
            <a:r>
              <a:rPr lang="cs-CZ" dirty="0" err="1"/>
              <a:t>determination</a:t>
            </a:r>
            <a:r>
              <a:rPr lang="cs-CZ" dirty="0"/>
              <a:t>, </a:t>
            </a:r>
            <a:r>
              <a:rPr lang="cs-CZ" dirty="0" err="1"/>
              <a:t>desire</a:t>
            </a:r>
            <a:r>
              <a:rPr lang="cs-CZ" dirty="0"/>
              <a:t>, </a:t>
            </a:r>
            <a:r>
              <a:rPr lang="cs-CZ" dirty="0" err="1"/>
              <a:t>knowledge</a:t>
            </a:r>
            <a:r>
              <a:rPr lang="cs-CZ" dirty="0"/>
              <a:t>, and </a:t>
            </a:r>
            <a:r>
              <a:rPr lang="cs-CZ" dirty="0" err="1"/>
              <a:t>innovativeness</a:t>
            </a:r>
            <a:r>
              <a:rPr lang="cs-CZ" dirty="0"/>
              <a:t>. </a:t>
            </a:r>
          </a:p>
          <a:p>
            <a:endParaRPr lang="cs-CZ" dirty="0"/>
          </a:p>
        </p:txBody>
      </p:sp>
    </p:spTree>
    <p:extLst>
      <p:ext uri="{BB962C8B-B14F-4D97-AF65-F5344CB8AC3E}">
        <p14:creationId xmlns:p14="http://schemas.microsoft.com/office/powerpoint/2010/main" val="375264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8</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normAutofit/>
          </a:bodyPr>
          <a:lstStyle/>
          <a:p>
            <a:r>
              <a:rPr lang="cs-CZ" b="1" dirty="0" err="1"/>
              <a:t>Entrepreneurship</a:t>
            </a:r>
            <a:r>
              <a:rPr lang="cs-CZ" b="1" dirty="0"/>
              <a:t> </a:t>
            </a:r>
            <a:r>
              <a:rPr lang="cs-CZ" b="1" dirty="0" err="1"/>
              <a:t>is</a:t>
            </a:r>
            <a:r>
              <a:rPr lang="cs-CZ" b="1" dirty="0"/>
              <a:t> </a:t>
            </a:r>
            <a:r>
              <a:rPr lang="cs-CZ" b="1" dirty="0" err="1"/>
              <a:t>unstructured</a:t>
            </a:r>
            <a:r>
              <a:rPr lang="cs-CZ" b="1" dirty="0"/>
              <a:t> and </a:t>
            </a:r>
            <a:r>
              <a:rPr lang="cs-CZ" b="1" dirty="0" err="1"/>
              <a:t>chaotic</a:t>
            </a:r>
            <a:endParaRPr lang="cs-CZ" b="1" dirty="0"/>
          </a:p>
          <a:p>
            <a:endParaRPr lang="cs-CZ" b="1" dirty="0"/>
          </a:p>
          <a:p>
            <a:pPr algn="just"/>
            <a:r>
              <a:rPr lang="cs-CZ" dirty="0" err="1"/>
              <a:t>There</a:t>
            </a:r>
            <a:r>
              <a:rPr lang="cs-CZ" dirty="0"/>
              <a:t> </a:t>
            </a:r>
            <a:r>
              <a:rPr lang="cs-CZ" dirty="0" err="1"/>
              <a:t>is</a:t>
            </a:r>
            <a:r>
              <a:rPr lang="cs-CZ" dirty="0"/>
              <a:t> a </a:t>
            </a:r>
            <a:r>
              <a:rPr lang="cs-CZ" dirty="0" err="1"/>
              <a:t>tendency</a:t>
            </a:r>
            <a:r>
              <a:rPr lang="cs-CZ" dirty="0"/>
              <a:t> to </a:t>
            </a:r>
            <a:r>
              <a:rPr lang="cs-CZ" dirty="0" err="1"/>
              <a:t>think</a:t>
            </a:r>
            <a:r>
              <a:rPr lang="cs-CZ" dirty="0"/>
              <a:t> </a:t>
            </a:r>
            <a:r>
              <a:rPr lang="cs-CZ" dirty="0" err="1"/>
              <a:t>of</a:t>
            </a:r>
            <a:r>
              <a:rPr lang="cs-CZ" dirty="0"/>
              <a:t> </a:t>
            </a:r>
            <a:r>
              <a:rPr lang="cs-CZ" dirty="0" err="1"/>
              <a:t>entrepreneurs</a:t>
            </a:r>
            <a:r>
              <a:rPr lang="cs-CZ" dirty="0"/>
              <a:t> as </a:t>
            </a:r>
            <a:r>
              <a:rPr lang="cs-CZ" dirty="0" err="1"/>
              <a:t>people</a:t>
            </a:r>
            <a:r>
              <a:rPr lang="cs-CZ" dirty="0"/>
              <a:t> </a:t>
            </a:r>
            <a:r>
              <a:rPr lang="cs-CZ" dirty="0" err="1"/>
              <a:t>who</a:t>
            </a:r>
            <a:r>
              <a:rPr lang="cs-CZ" dirty="0"/>
              <a:t> </a:t>
            </a:r>
            <a:r>
              <a:rPr lang="cs-CZ" dirty="0" err="1"/>
              <a:t>shoot</a:t>
            </a:r>
            <a:r>
              <a:rPr lang="cs-CZ" dirty="0"/>
              <a:t> </a:t>
            </a:r>
            <a:r>
              <a:rPr lang="cs-CZ" dirty="0" err="1"/>
              <a:t>from</a:t>
            </a:r>
            <a:r>
              <a:rPr lang="cs-CZ" dirty="0"/>
              <a:t> </a:t>
            </a:r>
            <a:r>
              <a:rPr lang="cs-CZ" dirty="0" err="1"/>
              <a:t>the</a:t>
            </a:r>
            <a:r>
              <a:rPr lang="cs-CZ" dirty="0"/>
              <a:t> hip and </a:t>
            </a:r>
            <a:r>
              <a:rPr lang="cs-CZ" dirty="0" err="1"/>
              <a:t>ask</a:t>
            </a:r>
            <a:r>
              <a:rPr lang="cs-CZ" dirty="0"/>
              <a:t> </a:t>
            </a:r>
            <a:r>
              <a:rPr lang="cs-CZ" dirty="0" err="1"/>
              <a:t>questions</a:t>
            </a:r>
            <a:r>
              <a:rPr lang="cs-CZ" dirty="0"/>
              <a:t> </a:t>
            </a:r>
            <a:r>
              <a:rPr lang="cs-CZ" dirty="0" err="1"/>
              <a:t>later</a:t>
            </a:r>
            <a:r>
              <a:rPr lang="cs-CZ" dirty="0"/>
              <a:t>. </a:t>
            </a:r>
          </a:p>
          <a:p>
            <a:pPr algn="just"/>
            <a:r>
              <a:rPr lang="cs-CZ" dirty="0" err="1"/>
              <a:t>The</a:t>
            </a:r>
            <a:r>
              <a:rPr lang="cs-CZ" dirty="0"/>
              <a:t> reality </a:t>
            </a:r>
            <a:r>
              <a:rPr lang="cs-CZ" dirty="0" err="1"/>
              <a:t>is</a:t>
            </a:r>
            <a:r>
              <a:rPr lang="cs-CZ" dirty="0"/>
              <a:t> </a:t>
            </a:r>
            <a:r>
              <a:rPr lang="cs-CZ" dirty="0" err="1"/>
              <a:t>that</a:t>
            </a:r>
            <a:r>
              <a:rPr lang="cs-CZ" dirty="0"/>
              <a:t> </a:t>
            </a:r>
            <a:r>
              <a:rPr lang="cs-CZ" dirty="0" err="1"/>
              <a:t>entrepreneurs</a:t>
            </a:r>
            <a:r>
              <a:rPr lang="cs-CZ" dirty="0"/>
              <a:t> are </a:t>
            </a:r>
            <a:r>
              <a:rPr lang="cs-CZ" dirty="0" err="1"/>
              <a:t>heavily</a:t>
            </a:r>
            <a:r>
              <a:rPr lang="cs-CZ" dirty="0"/>
              <a:t> </a:t>
            </a:r>
            <a:r>
              <a:rPr lang="cs-CZ" dirty="0" err="1"/>
              <a:t>involved</a:t>
            </a:r>
            <a:r>
              <a:rPr lang="cs-CZ" dirty="0"/>
              <a:t> in </a:t>
            </a:r>
            <a:r>
              <a:rPr lang="cs-CZ" dirty="0" err="1"/>
              <a:t>all</a:t>
            </a:r>
            <a:r>
              <a:rPr lang="cs-CZ" dirty="0"/>
              <a:t> </a:t>
            </a:r>
            <a:r>
              <a:rPr lang="cs-CZ" dirty="0" err="1"/>
              <a:t>facets</a:t>
            </a:r>
            <a:r>
              <a:rPr lang="cs-CZ" dirty="0"/>
              <a:t> </a:t>
            </a:r>
            <a:r>
              <a:rPr lang="cs-CZ" dirty="0" err="1"/>
              <a:t>of</a:t>
            </a:r>
            <a:r>
              <a:rPr lang="cs-CZ" dirty="0"/>
              <a:t> </a:t>
            </a:r>
            <a:r>
              <a:rPr lang="cs-CZ" dirty="0" err="1"/>
              <a:t>their</a:t>
            </a:r>
            <a:r>
              <a:rPr lang="cs-CZ" dirty="0"/>
              <a:t> </a:t>
            </a:r>
            <a:r>
              <a:rPr lang="cs-CZ" dirty="0" err="1"/>
              <a:t>ventures</a:t>
            </a:r>
            <a:r>
              <a:rPr lang="cs-CZ" dirty="0"/>
              <a:t>, and </a:t>
            </a:r>
            <a:r>
              <a:rPr lang="cs-CZ" dirty="0" err="1"/>
              <a:t>they</a:t>
            </a:r>
            <a:r>
              <a:rPr lang="cs-CZ" dirty="0"/>
              <a:t> </a:t>
            </a:r>
            <a:r>
              <a:rPr lang="cs-CZ" dirty="0" err="1"/>
              <a:t>usually</a:t>
            </a:r>
            <a:r>
              <a:rPr lang="cs-CZ" dirty="0"/>
              <a:t> </a:t>
            </a:r>
            <a:r>
              <a:rPr lang="cs-CZ" dirty="0" err="1"/>
              <a:t>perform</a:t>
            </a:r>
            <a:r>
              <a:rPr lang="cs-CZ" dirty="0"/>
              <a:t> </a:t>
            </a:r>
            <a:r>
              <a:rPr lang="cs-CZ" dirty="0" err="1"/>
              <a:t>multiple</a:t>
            </a:r>
            <a:r>
              <a:rPr lang="cs-CZ" dirty="0"/>
              <a:t> </a:t>
            </a:r>
            <a:r>
              <a:rPr lang="cs-CZ" dirty="0" err="1"/>
              <a:t>functions</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time</a:t>
            </a:r>
            <a:r>
              <a:rPr lang="cs-CZ" dirty="0"/>
              <a:t>. </a:t>
            </a:r>
          </a:p>
          <a:p>
            <a:pPr algn="just"/>
            <a:r>
              <a:rPr lang="cs-CZ" dirty="0"/>
              <a:t>As a </a:t>
            </a:r>
            <a:r>
              <a:rPr lang="cs-CZ" dirty="0" err="1"/>
              <a:t>result</a:t>
            </a:r>
            <a:r>
              <a:rPr lang="cs-CZ" dirty="0"/>
              <a:t>, </a:t>
            </a:r>
            <a:r>
              <a:rPr lang="cs-CZ" dirty="0" err="1"/>
              <a:t>they</a:t>
            </a:r>
            <a:r>
              <a:rPr lang="cs-CZ" dirty="0"/>
              <a:t> are </a:t>
            </a:r>
            <a:r>
              <a:rPr lang="cs-CZ" dirty="0" err="1"/>
              <a:t>typically</a:t>
            </a:r>
            <a:r>
              <a:rPr lang="cs-CZ" dirty="0"/>
              <a:t> </a:t>
            </a:r>
            <a:r>
              <a:rPr lang="cs-CZ" dirty="0" err="1"/>
              <a:t>well-organized</a:t>
            </a:r>
            <a:r>
              <a:rPr lang="cs-CZ" dirty="0"/>
              <a:t> </a:t>
            </a:r>
            <a:r>
              <a:rPr lang="cs-CZ" dirty="0" err="1"/>
              <a:t>individuals</a:t>
            </a:r>
            <a:r>
              <a:rPr lang="cs-CZ" dirty="0"/>
              <a:t>. They </a:t>
            </a:r>
            <a:r>
              <a:rPr lang="cs-CZ" dirty="0" err="1"/>
              <a:t>tend</a:t>
            </a:r>
            <a:r>
              <a:rPr lang="cs-CZ" dirty="0"/>
              <a:t> to </a:t>
            </a:r>
            <a:r>
              <a:rPr lang="cs-CZ" dirty="0" err="1"/>
              <a:t>have</a:t>
            </a:r>
            <a:r>
              <a:rPr lang="cs-CZ" dirty="0"/>
              <a:t> a </a:t>
            </a:r>
            <a:r>
              <a:rPr lang="cs-CZ" dirty="0" err="1"/>
              <a:t>system</a:t>
            </a:r>
            <a:r>
              <a:rPr lang="cs-CZ" dirty="0"/>
              <a:t> – </a:t>
            </a:r>
            <a:r>
              <a:rPr lang="cs-CZ" dirty="0" err="1"/>
              <a:t>perhaps</a:t>
            </a:r>
            <a:r>
              <a:rPr lang="cs-CZ" dirty="0"/>
              <a:t> </a:t>
            </a:r>
            <a:r>
              <a:rPr lang="cs-CZ" dirty="0" err="1"/>
              <a:t>elaborate</a:t>
            </a:r>
            <a:r>
              <a:rPr lang="cs-CZ" dirty="0"/>
              <a:t>, </a:t>
            </a:r>
            <a:r>
              <a:rPr lang="cs-CZ" dirty="0" err="1"/>
              <a:t>perhaps</a:t>
            </a:r>
            <a:r>
              <a:rPr lang="cs-CZ" dirty="0"/>
              <a:t> not – </a:t>
            </a:r>
            <a:r>
              <a:rPr lang="cs-CZ" dirty="0" err="1"/>
              <a:t>that</a:t>
            </a:r>
            <a:r>
              <a:rPr lang="cs-CZ" dirty="0"/>
              <a:t> </a:t>
            </a:r>
            <a:r>
              <a:rPr lang="cs-CZ" dirty="0" err="1"/>
              <a:t>is</a:t>
            </a:r>
            <a:r>
              <a:rPr lang="cs-CZ" dirty="0"/>
              <a:t> </a:t>
            </a:r>
            <a:r>
              <a:rPr lang="cs-CZ" dirty="0" err="1"/>
              <a:t>personally</a:t>
            </a:r>
            <a:r>
              <a:rPr lang="cs-CZ" dirty="0"/>
              <a:t> </a:t>
            </a:r>
            <a:r>
              <a:rPr lang="cs-CZ" dirty="0" err="1"/>
              <a:t>designed</a:t>
            </a:r>
            <a:r>
              <a:rPr lang="cs-CZ" dirty="0"/>
              <a:t> to </a:t>
            </a:r>
            <a:r>
              <a:rPr lang="cs-CZ" dirty="0" err="1"/>
              <a:t>keep</a:t>
            </a:r>
            <a:r>
              <a:rPr lang="cs-CZ" dirty="0"/>
              <a:t> </a:t>
            </a:r>
            <a:r>
              <a:rPr lang="cs-CZ" dirty="0" err="1"/>
              <a:t>things</a:t>
            </a:r>
            <a:r>
              <a:rPr lang="cs-CZ" dirty="0"/>
              <a:t> </a:t>
            </a:r>
            <a:r>
              <a:rPr lang="cs-CZ" dirty="0" err="1"/>
              <a:t>straigh</a:t>
            </a:r>
            <a:r>
              <a:rPr lang="cs-CZ" dirty="0"/>
              <a:t> and </a:t>
            </a:r>
            <a:r>
              <a:rPr lang="cs-CZ" dirty="0" err="1"/>
              <a:t>maintain</a:t>
            </a:r>
            <a:r>
              <a:rPr lang="cs-CZ" dirty="0"/>
              <a:t> </a:t>
            </a:r>
            <a:r>
              <a:rPr lang="cs-CZ" dirty="0" err="1"/>
              <a:t>priorities</a:t>
            </a:r>
            <a:r>
              <a:rPr lang="cs-CZ" dirty="0"/>
              <a:t>. In </a:t>
            </a:r>
            <a:r>
              <a:rPr lang="cs-CZ" dirty="0" err="1"/>
              <a:t>fact</a:t>
            </a:r>
            <a:r>
              <a:rPr lang="cs-CZ" dirty="0"/>
              <a:t>, </a:t>
            </a:r>
            <a:r>
              <a:rPr lang="cs-CZ" dirty="0" err="1"/>
              <a:t>their</a:t>
            </a:r>
            <a:r>
              <a:rPr lang="cs-CZ" dirty="0"/>
              <a:t> </a:t>
            </a:r>
            <a:r>
              <a:rPr lang="cs-CZ" dirty="0" err="1"/>
              <a:t>system</a:t>
            </a:r>
            <a:r>
              <a:rPr lang="cs-CZ" dirty="0"/>
              <a:t> </a:t>
            </a:r>
            <a:r>
              <a:rPr lang="cs-CZ" dirty="0" err="1"/>
              <a:t>may</a:t>
            </a:r>
            <a:r>
              <a:rPr lang="cs-CZ" dirty="0"/>
              <a:t> </a:t>
            </a:r>
            <a:r>
              <a:rPr lang="cs-CZ" dirty="0" err="1"/>
              <a:t>seem</a:t>
            </a:r>
            <a:r>
              <a:rPr lang="cs-CZ" dirty="0"/>
              <a:t> </a:t>
            </a:r>
            <a:r>
              <a:rPr lang="cs-CZ" dirty="0" err="1"/>
              <a:t>strange</a:t>
            </a:r>
            <a:r>
              <a:rPr lang="cs-CZ" dirty="0"/>
              <a:t> to </a:t>
            </a:r>
            <a:r>
              <a:rPr lang="cs-CZ" dirty="0" err="1"/>
              <a:t>the</a:t>
            </a:r>
            <a:r>
              <a:rPr lang="cs-CZ" dirty="0"/>
              <a:t> </a:t>
            </a:r>
            <a:r>
              <a:rPr lang="cs-CZ" dirty="0" err="1"/>
              <a:t>casual</a:t>
            </a:r>
            <a:r>
              <a:rPr lang="cs-CZ" dirty="0"/>
              <a:t> </a:t>
            </a:r>
            <a:r>
              <a:rPr lang="cs-CZ" dirty="0" err="1"/>
              <a:t>observer</a:t>
            </a:r>
            <a:r>
              <a:rPr lang="cs-CZ" dirty="0"/>
              <a:t>, but </a:t>
            </a:r>
            <a:r>
              <a:rPr lang="cs-CZ" dirty="0" err="1"/>
              <a:t>it</a:t>
            </a:r>
            <a:r>
              <a:rPr lang="cs-CZ" dirty="0"/>
              <a:t> </a:t>
            </a:r>
            <a:r>
              <a:rPr lang="cs-CZ" dirty="0" err="1"/>
              <a:t>works</a:t>
            </a:r>
            <a:r>
              <a:rPr lang="cs-CZ" dirty="0"/>
              <a:t>. </a:t>
            </a:r>
          </a:p>
        </p:txBody>
      </p:sp>
    </p:spTree>
    <p:extLst>
      <p:ext uri="{BB962C8B-B14F-4D97-AF65-F5344CB8AC3E}">
        <p14:creationId xmlns:p14="http://schemas.microsoft.com/office/powerpoint/2010/main" val="148029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9</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lstStyle/>
          <a:p>
            <a:r>
              <a:rPr lang="cs-CZ" b="1" dirty="0"/>
              <a:t>Most </a:t>
            </a:r>
            <a:r>
              <a:rPr lang="cs-CZ" b="1" dirty="0" err="1"/>
              <a:t>enterpreneurial</a:t>
            </a:r>
            <a:r>
              <a:rPr lang="cs-CZ" b="1" dirty="0"/>
              <a:t> </a:t>
            </a:r>
            <a:r>
              <a:rPr lang="cs-CZ" b="1" dirty="0" err="1"/>
              <a:t>initiatives</a:t>
            </a:r>
            <a:r>
              <a:rPr lang="cs-CZ" b="1" dirty="0"/>
              <a:t> </a:t>
            </a:r>
            <a:r>
              <a:rPr lang="cs-CZ" b="1" dirty="0" err="1"/>
              <a:t>fail</a:t>
            </a:r>
            <a:endParaRPr lang="cs-CZ" b="1" dirty="0"/>
          </a:p>
          <a:p>
            <a:endParaRPr lang="cs-CZ" b="1" dirty="0"/>
          </a:p>
          <a:p>
            <a:pPr algn="just"/>
            <a:r>
              <a:rPr lang="cs-CZ" dirty="0" err="1"/>
              <a:t>The</a:t>
            </a:r>
            <a:r>
              <a:rPr lang="cs-CZ" dirty="0"/>
              <a:t> </a:t>
            </a:r>
            <a:r>
              <a:rPr lang="cs-CZ" dirty="0" err="1"/>
              <a:t>common</a:t>
            </a:r>
            <a:r>
              <a:rPr lang="cs-CZ" dirty="0"/>
              <a:t> </a:t>
            </a:r>
            <a:r>
              <a:rPr lang="cs-CZ" dirty="0" err="1"/>
              <a:t>mythical</a:t>
            </a:r>
            <a:r>
              <a:rPr lang="cs-CZ" dirty="0"/>
              <a:t> </a:t>
            </a:r>
            <a:r>
              <a:rPr lang="cs-CZ" dirty="0" err="1"/>
              <a:t>statement</a:t>
            </a:r>
            <a:r>
              <a:rPr lang="cs-CZ" dirty="0"/>
              <a:t> </a:t>
            </a:r>
            <a:r>
              <a:rPr lang="cs-CZ" dirty="0" err="1"/>
              <a:t>is</a:t>
            </a:r>
            <a:r>
              <a:rPr lang="cs-CZ" dirty="0"/>
              <a:t> </a:t>
            </a:r>
            <a:r>
              <a:rPr lang="cs-CZ" dirty="0" err="1"/>
              <a:t>that</a:t>
            </a:r>
            <a:r>
              <a:rPr lang="cs-CZ" dirty="0"/>
              <a:t> 9 out </a:t>
            </a:r>
            <a:r>
              <a:rPr lang="cs-CZ" dirty="0" err="1"/>
              <a:t>of</a:t>
            </a:r>
            <a:r>
              <a:rPr lang="cs-CZ" dirty="0"/>
              <a:t> 10 </a:t>
            </a:r>
            <a:r>
              <a:rPr lang="cs-CZ" dirty="0" err="1"/>
              <a:t>new</a:t>
            </a:r>
            <a:r>
              <a:rPr lang="cs-CZ" dirty="0"/>
              <a:t> </a:t>
            </a:r>
            <a:r>
              <a:rPr lang="cs-CZ" dirty="0" err="1"/>
              <a:t>ventures</a:t>
            </a:r>
            <a:r>
              <a:rPr lang="cs-CZ" dirty="0"/>
              <a:t> </a:t>
            </a:r>
            <a:r>
              <a:rPr lang="cs-CZ" dirty="0" err="1"/>
              <a:t>fail</a:t>
            </a:r>
            <a:r>
              <a:rPr lang="cs-CZ" dirty="0"/>
              <a:t>. </a:t>
            </a:r>
          </a:p>
          <a:p>
            <a:pPr algn="just"/>
            <a:r>
              <a:rPr lang="cs-CZ" dirty="0" err="1"/>
              <a:t>The</a:t>
            </a:r>
            <a:r>
              <a:rPr lang="cs-CZ" dirty="0"/>
              <a:t> </a:t>
            </a:r>
            <a:r>
              <a:rPr lang="cs-CZ" dirty="0" err="1"/>
              <a:t>facts</a:t>
            </a:r>
            <a:r>
              <a:rPr lang="cs-CZ" dirty="0"/>
              <a:t> do not support such a </a:t>
            </a:r>
            <a:r>
              <a:rPr lang="cs-CZ" dirty="0" err="1"/>
              <a:t>contention</a:t>
            </a:r>
            <a:r>
              <a:rPr lang="cs-CZ" dirty="0"/>
              <a:t>, </a:t>
            </a:r>
            <a:r>
              <a:rPr lang="cs-CZ" dirty="0" err="1"/>
              <a:t>because</a:t>
            </a:r>
            <a:r>
              <a:rPr lang="cs-CZ" dirty="0"/>
              <a:t> </a:t>
            </a:r>
            <a:r>
              <a:rPr lang="cs-CZ" dirty="0" err="1"/>
              <a:t>the</a:t>
            </a:r>
            <a:r>
              <a:rPr lang="cs-CZ" dirty="0"/>
              <a:t> </a:t>
            </a:r>
            <a:r>
              <a:rPr lang="cs-CZ" dirty="0" err="1"/>
              <a:t>statistics</a:t>
            </a:r>
            <a:r>
              <a:rPr lang="cs-CZ" dirty="0"/>
              <a:t> </a:t>
            </a:r>
            <a:r>
              <a:rPr lang="cs-CZ" dirty="0" err="1"/>
              <a:t>of</a:t>
            </a:r>
            <a:r>
              <a:rPr lang="cs-CZ" dirty="0"/>
              <a:t> </a:t>
            </a:r>
            <a:r>
              <a:rPr lang="cs-CZ" dirty="0" err="1"/>
              <a:t>entrepreneurial</a:t>
            </a:r>
            <a:r>
              <a:rPr lang="cs-CZ" dirty="0"/>
              <a:t> </a:t>
            </a:r>
            <a:r>
              <a:rPr lang="cs-CZ" dirty="0" err="1"/>
              <a:t>failure</a:t>
            </a:r>
            <a:r>
              <a:rPr lang="cs-CZ" dirty="0"/>
              <a:t> </a:t>
            </a:r>
            <a:r>
              <a:rPr lang="cs-CZ" dirty="0" err="1"/>
              <a:t>rates</a:t>
            </a:r>
            <a:r>
              <a:rPr lang="cs-CZ" dirty="0"/>
              <a:t> </a:t>
            </a:r>
            <a:r>
              <a:rPr lang="cs-CZ" dirty="0" err="1"/>
              <a:t>have</a:t>
            </a:r>
            <a:r>
              <a:rPr lang="cs-CZ" dirty="0"/>
              <a:t> </a:t>
            </a:r>
            <a:r>
              <a:rPr lang="cs-CZ" dirty="0" err="1"/>
              <a:t>been</a:t>
            </a:r>
            <a:r>
              <a:rPr lang="cs-CZ" dirty="0"/>
              <a:t> </a:t>
            </a:r>
            <a:r>
              <a:rPr lang="cs-CZ" dirty="0" err="1"/>
              <a:t>misleading</a:t>
            </a:r>
            <a:r>
              <a:rPr lang="cs-CZ" dirty="0"/>
              <a:t> </a:t>
            </a:r>
            <a:r>
              <a:rPr lang="cs-CZ" dirty="0" err="1"/>
              <a:t>over</a:t>
            </a:r>
            <a:r>
              <a:rPr lang="cs-CZ" dirty="0"/>
              <a:t> </a:t>
            </a:r>
            <a:r>
              <a:rPr lang="cs-CZ" dirty="0" err="1"/>
              <a:t>the</a:t>
            </a:r>
            <a:r>
              <a:rPr lang="cs-CZ" dirty="0"/>
              <a:t> </a:t>
            </a:r>
            <a:r>
              <a:rPr lang="cs-CZ" dirty="0" err="1"/>
              <a:t>years</a:t>
            </a:r>
            <a:r>
              <a:rPr lang="cs-CZ" dirty="0"/>
              <a:t>. </a:t>
            </a:r>
          </a:p>
          <a:p>
            <a:pPr algn="just"/>
            <a:r>
              <a:rPr lang="cs-CZ" dirty="0"/>
              <a:t>In 2021, </a:t>
            </a:r>
            <a:r>
              <a:rPr lang="cs-CZ" dirty="0" err="1"/>
              <a:t>the</a:t>
            </a:r>
            <a:r>
              <a:rPr lang="cs-CZ" dirty="0"/>
              <a:t> </a:t>
            </a:r>
            <a:r>
              <a:rPr lang="cs-CZ" dirty="0" err="1"/>
              <a:t>Kauffman</a:t>
            </a:r>
            <a:r>
              <a:rPr lang="cs-CZ" dirty="0"/>
              <a:t> report </a:t>
            </a:r>
            <a:r>
              <a:rPr lang="cs-CZ" dirty="0" err="1"/>
              <a:t>showed</a:t>
            </a:r>
            <a:r>
              <a:rPr lang="cs-CZ" dirty="0"/>
              <a:t> </a:t>
            </a:r>
            <a:r>
              <a:rPr lang="cs-CZ" dirty="0" err="1"/>
              <a:t>that</a:t>
            </a:r>
            <a:r>
              <a:rPr lang="cs-CZ" dirty="0"/>
              <a:t> 78,1 </a:t>
            </a:r>
            <a:r>
              <a:rPr lang="cs-CZ" dirty="0" err="1"/>
              <a:t>percent</a:t>
            </a:r>
            <a:r>
              <a:rPr lang="cs-CZ" dirty="0"/>
              <a:t> </a:t>
            </a:r>
            <a:r>
              <a:rPr lang="cs-CZ" dirty="0" err="1"/>
              <a:t>of</a:t>
            </a:r>
            <a:r>
              <a:rPr lang="cs-CZ" dirty="0"/>
              <a:t> start-up </a:t>
            </a:r>
            <a:r>
              <a:rPr lang="cs-CZ" dirty="0" err="1"/>
              <a:t>firms</a:t>
            </a:r>
            <a:r>
              <a:rPr lang="cs-CZ" dirty="0"/>
              <a:t> had </a:t>
            </a:r>
            <a:r>
              <a:rPr lang="cs-CZ" dirty="0" err="1"/>
              <a:t>survived</a:t>
            </a:r>
            <a:r>
              <a:rPr lang="cs-CZ" dirty="0"/>
              <a:t> </a:t>
            </a:r>
            <a:r>
              <a:rPr lang="cs-CZ" dirty="0" err="1"/>
              <a:t>one</a:t>
            </a:r>
            <a:r>
              <a:rPr lang="cs-CZ" dirty="0"/>
              <a:t> </a:t>
            </a:r>
            <a:r>
              <a:rPr lang="cs-CZ" dirty="0" err="1"/>
              <a:t>year</a:t>
            </a:r>
            <a:r>
              <a:rPr lang="cs-CZ" dirty="0"/>
              <a:t> </a:t>
            </a:r>
            <a:r>
              <a:rPr lang="cs-CZ" dirty="0" err="1"/>
              <a:t>after</a:t>
            </a:r>
            <a:r>
              <a:rPr lang="cs-CZ" dirty="0"/>
              <a:t> </a:t>
            </a:r>
            <a:r>
              <a:rPr lang="cs-CZ" dirty="0" err="1"/>
              <a:t>their</a:t>
            </a:r>
            <a:r>
              <a:rPr lang="cs-CZ" dirty="0"/>
              <a:t> </a:t>
            </a:r>
            <a:r>
              <a:rPr lang="cs-CZ" dirty="0" err="1"/>
              <a:t>founding</a:t>
            </a:r>
            <a:r>
              <a:rPr lang="cs-CZ" dirty="0"/>
              <a:t>. </a:t>
            </a:r>
          </a:p>
          <a:p>
            <a:pPr algn="just"/>
            <a:r>
              <a:rPr lang="cs-CZ" dirty="0"/>
              <a:t>More </a:t>
            </a:r>
            <a:r>
              <a:rPr lang="cs-CZ" dirty="0" err="1"/>
              <a:t>recent</a:t>
            </a:r>
            <a:r>
              <a:rPr lang="cs-CZ" dirty="0"/>
              <a:t> </a:t>
            </a:r>
            <a:r>
              <a:rPr lang="cs-CZ" dirty="0" err="1"/>
              <a:t>studies</a:t>
            </a:r>
            <a:r>
              <a:rPr lang="cs-CZ" dirty="0"/>
              <a:t> </a:t>
            </a:r>
            <a:r>
              <a:rPr lang="cs-CZ" dirty="0" err="1"/>
              <a:t>have</a:t>
            </a:r>
            <a:r>
              <a:rPr lang="cs-CZ" dirty="0"/>
              <a:t> </a:t>
            </a:r>
            <a:r>
              <a:rPr lang="cs-CZ" dirty="0" err="1"/>
              <a:t>supported</a:t>
            </a:r>
            <a:r>
              <a:rPr lang="cs-CZ" dirty="0"/>
              <a:t> </a:t>
            </a:r>
            <a:r>
              <a:rPr lang="cs-CZ" dirty="0" err="1"/>
              <a:t>the</a:t>
            </a:r>
            <a:r>
              <a:rPr lang="cs-CZ" dirty="0"/>
              <a:t> </a:t>
            </a:r>
            <a:r>
              <a:rPr lang="cs-CZ" dirty="0" err="1"/>
              <a:t>fact</a:t>
            </a:r>
            <a:r>
              <a:rPr lang="cs-CZ" dirty="0"/>
              <a:t> </a:t>
            </a:r>
            <a:r>
              <a:rPr lang="cs-CZ" dirty="0" err="1"/>
              <a:t>that</a:t>
            </a:r>
            <a:r>
              <a:rPr lang="cs-CZ" dirty="0"/>
              <a:t> </a:t>
            </a:r>
            <a:r>
              <a:rPr lang="cs-CZ" dirty="0" err="1"/>
              <a:t>new</a:t>
            </a:r>
            <a:r>
              <a:rPr lang="cs-CZ" dirty="0"/>
              <a:t> </a:t>
            </a:r>
            <a:r>
              <a:rPr lang="cs-CZ" dirty="0" err="1"/>
              <a:t>ventures</a:t>
            </a:r>
            <a:r>
              <a:rPr lang="cs-CZ" dirty="0"/>
              <a:t> do not </a:t>
            </a:r>
            <a:r>
              <a:rPr lang="cs-CZ" dirty="0" err="1"/>
              <a:t>fail</a:t>
            </a:r>
            <a:r>
              <a:rPr lang="cs-CZ" dirty="0"/>
              <a:t> </a:t>
            </a:r>
            <a:r>
              <a:rPr lang="cs-CZ" dirty="0" err="1"/>
              <a:t>at</a:t>
            </a:r>
            <a:r>
              <a:rPr lang="cs-CZ" dirty="0"/>
              <a:t> such </a:t>
            </a:r>
            <a:r>
              <a:rPr lang="cs-CZ" dirty="0" err="1"/>
              <a:t>an</a:t>
            </a:r>
            <a:r>
              <a:rPr lang="cs-CZ" dirty="0"/>
              <a:t> </a:t>
            </a:r>
            <a:r>
              <a:rPr lang="cs-CZ" dirty="0" err="1"/>
              <a:t>alarming</a:t>
            </a:r>
            <a:r>
              <a:rPr lang="cs-CZ" dirty="0"/>
              <a:t> </a:t>
            </a:r>
            <a:r>
              <a:rPr lang="cs-CZ" dirty="0" err="1"/>
              <a:t>rate</a:t>
            </a:r>
            <a:r>
              <a:rPr lang="cs-CZ" dirty="0"/>
              <a:t>. </a:t>
            </a:r>
          </a:p>
        </p:txBody>
      </p:sp>
    </p:spTree>
    <p:extLst>
      <p:ext uri="{BB962C8B-B14F-4D97-AF65-F5344CB8AC3E}">
        <p14:creationId xmlns:p14="http://schemas.microsoft.com/office/powerpoint/2010/main" val="106153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B3DC4-4912-4B37-A33B-6D328EA539DE}"/>
              </a:ext>
            </a:extLst>
          </p:cNvPr>
          <p:cNvSpPr>
            <a:spLocks noGrp="1"/>
          </p:cNvSpPr>
          <p:nvPr>
            <p:ph type="title"/>
          </p:nvPr>
        </p:nvSpPr>
        <p:spPr>
          <a:xfrm>
            <a:off x="540000" y="365129"/>
            <a:ext cx="8064000" cy="1325563"/>
          </a:xfrm>
        </p:spPr>
        <p:txBody>
          <a:bodyPr anchor="ctr">
            <a:normAutofit/>
          </a:bodyPr>
          <a:lstStyle/>
          <a:p>
            <a:r>
              <a:rPr lang="cs-CZ" sz="3200" dirty="0" err="1"/>
              <a:t>The</a:t>
            </a:r>
            <a:r>
              <a:rPr lang="cs-CZ" sz="3200" dirty="0"/>
              <a:t> </a:t>
            </a:r>
            <a:r>
              <a:rPr lang="cs-CZ" sz="3200" dirty="0" err="1"/>
              <a:t>evolution</a:t>
            </a:r>
            <a:r>
              <a:rPr lang="cs-CZ" sz="3200" dirty="0"/>
              <a:t> </a:t>
            </a:r>
            <a:r>
              <a:rPr lang="cs-CZ" sz="3200" dirty="0" err="1"/>
              <a:t>of</a:t>
            </a:r>
            <a:r>
              <a:rPr lang="cs-CZ" sz="3200" dirty="0"/>
              <a:t> </a:t>
            </a:r>
            <a:r>
              <a:rPr lang="cs-CZ" sz="3200" dirty="0" err="1"/>
              <a:t>entrepreneurhsip</a:t>
            </a:r>
            <a:endParaRPr lang="cs-CZ" sz="3200" dirty="0"/>
          </a:p>
        </p:txBody>
      </p:sp>
      <p:sp>
        <p:nvSpPr>
          <p:cNvPr id="3" name="Zástupný obsah 2">
            <a:extLst>
              <a:ext uri="{FF2B5EF4-FFF2-40B4-BE49-F238E27FC236}">
                <a16:creationId xmlns:a16="http://schemas.microsoft.com/office/drawing/2014/main" id="{65ABA4A3-69C6-F6F3-1255-21C2AFEF4B46}"/>
              </a:ext>
            </a:extLst>
          </p:cNvPr>
          <p:cNvSpPr>
            <a:spLocks noGrp="1"/>
          </p:cNvSpPr>
          <p:nvPr>
            <p:ph sz="half" idx="1"/>
          </p:nvPr>
        </p:nvSpPr>
        <p:spPr>
          <a:xfrm>
            <a:off x="628650" y="1825625"/>
            <a:ext cx="5299991" cy="4351338"/>
          </a:xfrm>
        </p:spPr>
        <p:txBody>
          <a:bodyPr>
            <a:normAutofit/>
          </a:bodyPr>
          <a:lstStyle/>
          <a:p>
            <a:pPr algn="just"/>
            <a:r>
              <a:rPr lang="cs-CZ" sz="1900" dirty="0" err="1"/>
              <a:t>Today</a:t>
            </a:r>
            <a:r>
              <a:rPr lang="cs-CZ" sz="1900" dirty="0"/>
              <a:t>, </a:t>
            </a:r>
            <a:r>
              <a:rPr lang="cs-CZ" sz="1900" dirty="0" err="1"/>
              <a:t>an</a:t>
            </a:r>
            <a:r>
              <a:rPr lang="cs-CZ" sz="1900" dirty="0"/>
              <a:t> </a:t>
            </a:r>
            <a:r>
              <a:rPr lang="cs-CZ" sz="1900" dirty="0" err="1"/>
              <a:t>entrepreneur</a:t>
            </a:r>
            <a:r>
              <a:rPr lang="cs-CZ" sz="1900" dirty="0"/>
              <a:t> </a:t>
            </a:r>
            <a:r>
              <a:rPr lang="cs-CZ" sz="1900" dirty="0" err="1"/>
              <a:t>is</a:t>
            </a:r>
            <a:r>
              <a:rPr lang="cs-CZ" sz="1900" dirty="0"/>
              <a:t> </a:t>
            </a:r>
            <a:r>
              <a:rPr lang="cs-CZ" sz="1900" dirty="0" err="1"/>
              <a:t>an</a:t>
            </a:r>
            <a:r>
              <a:rPr lang="cs-CZ" sz="1900" dirty="0"/>
              <a:t> </a:t>
            </a:r>
            <a:r>
              <a:rPr lang="cs-CZ" sz="1900" dirty="0" err="1"/>
              <a:t>inovator</a:t>
            </a:r>
            <a:r>
              <a:rPr lang="cs-CZ" sz="1900" dirty="0"/>
              <a:t> </a:t>
            </a:r>
            <a:r>
              <a:rPr lang="cs-CZ" sz="1900" dirty="0" err="1"/>
              <a:t>or</a:t>
            </a:r>
            <a:r>
              <a:rPr lang="cs-CZ" sz="1900" dirty="0"/>
              <a:t> developer, </a:t>
            </a:r>
            <a:r>
              <a:rPr lang="cs-CZ" sz="1900" dirty="0" err="1"/>
              <a:t>who</a:t>
            </a:r>
            <a:r>
              <a:rPr lang="cs-CZ" sz="1900" dirty="0"/>
              <a:t>:</a:t>
            </a:r>
          </a:p>
          <a:p>
            <a:pPr lvl="1" algn="just"/>
            <a:r>
              <a:rPr lang="cs-CZ" sz="1900" dirty="0" err="1"/>
              <a:t>recognizes</a:t>
            </a:r>
            <a:r>
              <a:rPr lang="cs-CZ" sz="1900" dirty="0"/>
              <a:t> and </a:t>
            </a:r>
            <a:r>
              <a:rPr lang="cs-CZ" sz="1900" dirty="0" err="1"/>
              <a:t>seizes</a:t>
            </a:r>
            <a:r>
              <a:rPr lang="cs-CZ" sz="1900" dirty="0"/>
              <a:t> </a:t>
            </a:r>
            <a:r>
              <a:rPr lang="cs-CZ" sz="1900" dirty="0" err="1"/>
              <a:t>opportunities</a:t>
            </a:r>
            <a:r>
              <a:rPr lang="cs-CZ" sz="1900" dirty="0"/>
              <a:t>; </a:t>
            </a:r>
          </a:p>
          <a:p>
            <a:pPr lvl="1" algn="just"/>
            <a:r>
              <a:rPr lang="cs-CZ" sz="1900" dirty="0" err="1"/>
              <a:t>converts</a:t>
            </a:r>
            <a:r>
              <a:rPr lang="cs-CZ" sz="1900" dirty="0"/>
              <a:t> </a:t>
            </a:r>
            <a:r>
              <a:rPr lang="cs-CZ" sz="1900" dirty="0" err="1"/>
              <a:t>those</a:t>
            </a:r>
            <a:r>
              <a:rPr lang="cs-CZ" sz="1900" dirty="0"/>
              <a:t> </a:t>
            </a:r>
            <a:r>
              <a:rPr lang="cs-CZ" sz="1900" dirty="0" err="1"/>
              <a:t>opportunities</a:t>
            </a:r>
            <a:r>
              <a:rPr lang="cs-CZ" sz="1900" dirty="0"/>
              <a:t> </a:t>
            </a:r>
            <a:r>
              <a:rPr lang="cs-CZ" sz="1900" dirty="0" err="1"/>
              <a:t>into</a:t>
            </a:r>
            <a:r>
              <a:rPr lang="cs-CZ" sz="1900" dirty="0"/>
              <a:t> </a:t>
            </a:r>
            <a:r>
              <a:rPr lang="cs-CZ" sz="1900" dirty="0" err="1"/>
              <a:t>workable</a:t>
            </a:r>
            <a:r>
              <a:rPr lang="cs-CZ" sz="1900" dirty="0"/>
              <a:t>/ </a:t>
            </a:r>
            <a:r>
              <a:rPr lang="cs-CZ" sz="1900" dirty="0" err="1"/>
              <a:t>markable</a:t>
            </a:r>
            <a:r>
              <a:rPr lang="cs-CZ" sz="1900" dirty="0"/>
              <a:t> </a:t>
            </a:r>
            <a:r>
              <a:rPr lang="cs-CZ" sz="1900" dirty="0" err="1"/>
              <a:t>ideas</a:t>
            </a:r>
            <a:r>
              <a:rPr lang="cs-CZ" sz="1900" dirty="0"/>
              <a:t>;</a:t>
            </a:r>
          </a:p>
          <a:p>
            <a:pPr lvl="1" algn="just"/>
            <a:r>
              <a:rPr lang="cs-CZ" sz="1900" dirty="0" err="1"/>
              <a:t>adds</a:t>
            </a:r>
            <a:r>
              <a:rPr lang="cs-CZ" sz="1900" dirty="0"/>
              <a:t> </a:t>
            </a:r>
            <a:r>
              <a:rPr lang="cs-CZ" sz="1900" dirty="0" err="1"/>
              <a:t>value</a:t>
            </a:r>
            <a:r>
              <a:rPr lang="cs-CZ" sz="1900" dirty="0"/>
              <a:t> </a:t>
            </a:r>
            <a:r>
              <a:rPr lang="cs-CZ" sz="1900" dirty="0" err="1"/>
              <a:t>through</a:t>
            </a:r>
            <a:r>
              <a:rPr lang="cs-CZ" sz="1900" dirty="0"/>
              <a:t> </a:t>
            </a:r>
            <a:r>
              <a:rPr lang="cs-CZ" sz="1900" dirty="0" err="1"/>
              <a:t>time</a:t>
            </a:r>
            <a:r>
              <a:rPr lang="cs-CZ" sz="1900" dirty="0"/>
              <a:t>, </a:t>
            </a:r>
            <a:r>
              <a:rPr lang="cs-CZ" sz="1900" dirty="0" err="1"/>
              <a:t>effort</a:t>
            </a:r>
            <a:r>
              <a:rPr lang="cs-CZ" sz="1900" dirty="0"/>
              <a:t>, </a:t>
            </a:r>
            <a:r>
              <a:rPr lang="cs-CZ" sz="1900" dirty="0" err="1"/>
              <a:t>money</a:t>
            </a:r>
            <a:r>
              <a:rPr lang="cs-CZ" sz="1900" dirty="0"/>
              <a:t>, </a:t>
            </a:r>
            <a:r>
              <a:rPr lang="cs-CZ" sz="1900" dirty="0" err="1"/>
              <a:t>or</a:t>
            </a:r>
            <a:r>
              <a:rPr lang="cs-CZ" sz="1900" dirty="0"/>
              <a:t> </a:t>
            </a:r>
            <a:r>
              <a:rPr lang="cs-CZ" sz="1900" dirty="0" err="1"/>
              <a:t>skills</a:t>
            </a:r>
            <a:r>
              <a:rPr lang="cs-CZ" sz="1900" dirty="0"/>
              <a:t>, </a:t>
            </a:r>
            <a:r>
              <a:rPr lang="cs-CZ" sz="1900" dirty="0" err="1"/>
              <a:t>assumes</a:t>
            </a:r>
            <a:r>
              <a:rPr lang="cs-CZ" sz="1900" dirty="0"/>
              <a:t> </a:t>
            </a:r>
            <a:r>
              <a:rPr lang="cs-CZ" sz="1900" dirty="0" err="1"/>
              <a:t>the</a:t>
            </a:r>
            <a:r>
              <a:rPr lang="cs-CZ" sz="1900" dirty="0"/>
              <a:t> </a:t>
            </a:r>
            <a:r>
              <a:rPr lang="cs-CZ" sz="1900" dirty="0" err="1"/>
              <a:t>risks</a:t>
            </a:r>
            <a:r>
              <a:rPr lang="cs-CZ" sz="1900" dirty="0"/>
              <a:t> </a:t>
            </a:r>
            <a:r>
              <a:rPr lang="cs-CZ" sz="1900" dirty="0" err="1"/>
              <a:t>of</a:t>
            </a:r>
            <a:r>
              <a:rPr lang="cs-CZ" sz="1900" dirty="0"/>
              <a:t> </a:t>
            </a:r>
            <a:r>
              <a:rPr lang="cs-CZ" sz="1900" dirty="0" err="1"/>
              <a:t>the</a:t>
            </a:r>
            <a:r>
              <a:rPr lang="cs-CZ" sz="1900" dirty="0"/>
              <a:t> </a:t>
            </a:r>
            <a:r>
              <a:rPr lang="cs-CZ" sz="1900" dirty="0" err="1"/>
              <a:t>competitive</a:t>
            </a:r>
            <a:r>
              <a:rPr lang="cs-CZ" sz="1900" dirty="0"/>
              <a:t> </a:t>
            </a:r>
            <a:r>
              <a:rPr lang="cs-CZ" sz="1900" dirty="0" err="1"/>
              <a:t>markplace</a:t>
            </a:r>
            <a:r>
              <a:rPr lang="cs-CZ" sz="1900" dirty="0"/>
              <a:t> to </a:t>
            </a:r>
            <a:r>
              <a:rPr lang="cs-CZ" sz="1900" dirty="0" err="1"/>
              <a:t>implement</a:t>
            </a:r>
            <a:r>
              <a:rPr lang="cs-CZ" sz="1900" dirty="0"/>
              <a:t> these </a:t>
            </a:r>
            <a:r>
              <a:rPr lang="cs-CZ" sz="1900" dirty="0" err="1"/>
              <a:t>ideas</a:t>
            </a:r>
            <a:r>
              <a:rPr lang="cs-CZ" sz="1900" dirty="0"/>
              <a:t>; </a:t>
            </a:r>
          </a:p>
          <a:p>
            <a:pPr lvl="1" algn="just"/>
            <a:r>
              <a:rPr lang="cs-CZ" sz="1900" dirty="0"/>
              <a:t>and </a:t>
            </a:r>
            <a:r>
              <a:rPr lang="cs-CZ" sz="1900" dirty="0" err="1"/>
              <a:t>realizes</a:t>
            </a:r>
            <a:r>
              <a:rPr lang="cs-CZ" sz="1900" dirty="0"/>
              <a:t> </a:t>
            </a:r>
            <a:r>
              <a:rPr lang="cs-CZ" sz="1900" dirty="0" err="1"/>
              <a:t>the</a:t>
            </a:r>
            <a:r>
              <a:rPr lang="cs-CZ" sz="1900" dirty="0"/>
              <a:t> </a:t>
            </a:r>
            <a:r>
              <a:rPr lang="cs-CZ" sz="1900" dirty="0" err="1"/>
              <a:t>rewards</a:t>
            </a:r>
            <a:r>
              <a:rPr lang="cs-CZ" sz="1900" dirty="0"/>
              <a:t> </a:t>
            </a:r>
            <a:r>
              <a:rPr lang="cs-CZ" sz="1900" dirty="0" err="1"/>
              <a:t>from</a:t>
            </a:r>
            <a:r>
              <a:rPr lang="cs-CZ" sz="1900" dirty="0"/>
              <a:t> </a:t>
            </a:r>
            <a:r>
              <a:rPr lang="cs-CZ" sz="1900" dirty="0" err="1"/>
              <a:t>the</a:t>
            </a:r>
            <a:r>
              <a:rPr lang="cs-CZ" sz="1900" dirty="0"/>
              <a:t> </a:t>
            </a:r>
            <a:r>
              <a:rPr lang="cs-CZ" sz="1900" dirty="0" err="1"/>
              <a:t>efforts</a:t>
            </a:r>
            <a:r>
              <a:rPr lang="cs-CZ" sz="1900" dirty="0"/>
              <a:t>. </a:t>
            </a:r>
          </a:p>
          <a:p>
            <a:endParaRPr lang="cs-CZ" sz="1900" dirty="0"/>
          </a:p>
          <a:p>
            <a:endParaRPr lang="cs-CZ" sz="1900" dirty="0"/>
          </a:p>
        </p:txBody>
      </p:sp>
      <p:pic>
        <p:nvPicPr>
          <p:cNvPr id="4" name="Obrázek 3" descr="Obsah obrázku prasátko na spoření, prase, klipart, Postavička zvířete&#10;&#10;Popis byl vytvořen automaticky">
            <a:extLst>
              <a:ext uri="{FF2B5EF4-FFF2-40B4-BE49-F238E27FC236}">
                <a16:creationId xmlns:a16="http://schemas.microsoft.com/office/drawing/2014/main" id="{C3B4E4A4-CAF9-8FE9-E888-FB8BF5E175AE}"/>
              </a:ext>
            </a:extLst>
          </p:cNvPr>
          <p:cNvPicPr>
            <a:picLocks noChangeAspect="1"/>
          </p:cNvPicPr>
          <p:nvPr/>
        </p:nvPicPr>
        <p:blipFill>
          <a:blip r:embed="rId2"/>
          <a:stretch>
            <a:fillRect/>
          </a:stretch>
        </p:blipFill>
        <p:spPr>
          <a:xfrm>
            <a:off x="5928641" y="2279509"/>
            <a:ext cx="3215359" cy="2298981"/>
          </a:xfrm>
          <a:prstGeom prst="rect">
            <a:avLst/>
          </a:prstGeom>
          <a:noFill/>
        </p:spPr>
      </p:pic>
    </p:spTree>
    <p:extLst>
      <p:ext uri="{BB962C8B-B14F-4D97-AF65-F5344CB8AC3E}">
        <p14:creationId xmlns:p14="http://schemas.microsoft.com/office/powerpoint/2010/main" val="397734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3C1DD1-1DE5-4FC2-BD79-34A30694969D}"/>
              </a:ext>
            </a:extLst>
          </p:cNvPr>
          <p:cNvSpPr>
            <a:spLocks noGrp="1"/>
          </p:cNvSpPr>
          <p:nvPr>
            <p:ph type="title"/>
          </p:nvPr>
        </p:nvSpPr>
        <p:spPr/>
        <p:txBody>
          <a:bodyPr/>
          <a:lstStyle/>
          <a:p>
            <a:r>
              <a:rPr lang="cs-CZ" sz="3600" dirty="0"/>
              <a:t>Myth 10</a:t>
            </a:r>
          </a:p>
        </p:txBody>
      </p:sp>
      <p:sp>
        <p:nvSpPr>
          <p:cNvPr id="3" name="Zástupný obsah 2">
            <a:extLst>
              <a:ext uri="{FF2B5EF4-FFF2-40B4-BE49-F238E27FC236}">
                <a16:creationId xmlns:a16="http://schemas.microsoft.com/office/drawing/2014/main" id="{93139D2C-FDAB-97D5-0EDD-9838E9D2D182}"/>
              </a:ext>
            </a:extLst>
          </p:cNvPr>
          <p:cNvSpPr>
            <a:spLocks noGrp="1"/>
          </p:cNvSpPr>
          <p:nvPr>
            <p:ph idx="1"/>
          </p:nvPr>
        </p:nvSpPr>
        <p:spPr/>
        <p:txBody>
          <a:bodyPr/>
          <a:lstStyle/>
          <a:p>
            <a:r>
              <a:rPr lang="cs-CZ" b="1" dirty="0" err="1"/>
              <a:t>Entrepreneurs</a:t>
            </a:r>
            <a:r>
              <a:rPr lang="cs-CZ" b="1" dirty="0"/>
              <a:t> are </a:t>
            </a:r>
            <a:r>
              <a:rPr lang="cs-CZ" b="1" dirty="0" err="1"/>
              <a:t>extreme</a:t>
            </a:r>
            <a:r>
              <a:rPr lang="cs-CZ" b="1" dirty="0"/>
              <a:t> risk </a:t>
            </a:r>
            <a:r>
              <a:rPr lang="cs-CZ" b="1" dirty="0" err="1"/>
              <a:t>takers</a:t>
            </a:r>
            <a:endParaRPr lang="cs-CZ" b="1" dirty="0"/>
          </a:p>
          <a:p>
            <a:pPr algn="just"/>
            <a:r>
              <a:rPr lang="cs-CZ" dirty="0" err="1"/>
              <a:t>However</a:t>
            </a:r>
            <a:r>
              <a:rPr lang="cs-CZ" dirty="0"/>
              <a:t>, </a:t>
            </a:r>
            <a:r>
              <a:rPr lang="cs-CZ" dirty="0" err="1"/>
              <a:t>the</a:t>
            </a:r>
            <a:r>
              <a:rPr lang="cs-CZ" dirty="0"/>
              <a:t> </a:t>
            </a:r>
            <a:r>
              <a:rPr lang="cs-CZ" dirty="0" err="1"/>
              <a:t>public´s</a:t>
            </a:r>
            <a:r>
              <a:rPr lang="cs-CZ" dirty="0"/>
              <a:t> </a:t>
            </a:r>
            <a:r>
              <a:rPr lang="cs-CZ" dirty="0" err="1"/>
              <a:t>perception</a:t>
            </a:r>
            <a:r>
              <a:rPr lang="cs-CZ" dirty="0"/>
              <a:t> </a:t>
            </a:r>
            <a:r>
              <a:rPr lang="cs-CZ" dirty="0" err="1"/>
              <a:t>of</a:t>
            </a:r>
            <a:r>
              <a:rPr lang="cs-CZ" dirty="0"/>
              <a:t> </a:t>
            </a:r>
            <a:r>
              <a:rPr lang="cs-CZ" dirty="0" err="1"/>
              <a:t>the</a:t>
            </a:r>
            <a:r>
              <a:rPr lang="cs-CZ" dirty="0"/>
              <a:t> </a:t>
            </a:r>
            <a:r>
              <a:rPr lang="cs-CZ" dirty="0" err="1"/>
              <a:t>risks</a:t>
            </a:r>
            <a:r>
              <a:rPr lang="cs-CZ" dirty="0"/>
              <a:t> most </a:t>
            </a:r>
            <a:r>
              <a:rPr lang="cs-CZ" dirty="0" err="1"/>
              <a:t>entrepreneurs</a:t>
            </a:r>
            <a:r>
              <a:rPr lang="cs-CZ" dirty="0"/>
              <a:t> </a:t>
            </a:r>
            <a:r>
              <a:rPr lang="cs-CZ" dirty="0" err="1"/>
              <a:t>assume</a:t>
            </a:r>
            <a:r>
              <a:rPr lang="cs-CZ" dirty="0"/>
              <a:t> </a:t>
            </a:r>
            <a:r>
              <a:rPr lang="cs-CZ" dirty="0" err="1"/>
              <a:t>is</a:t>
            </a:r>
            <a:r>
              <a:rPr lang="cs-CZ" dirty="0"/>
              <a:t> </a:t>
            </a:r>
            <a:r>
              <a:rPr lang="cs-CZ" dirty="0" err="1"/>
              <a:t>distorted</a:t>
            </a:r>
            <a:r>
              <a:rPr lang="cs-CZ" dirty="0"/>
              <a:t>. </a:t>
            </a:r>
          </a:p>
          <a:p>
            <a:pPr algn="just"/>
            <a:r>
              <a:rPr lang="cs-CZ" dirty="0" err="1"/>
              <a:t>Although</a:t>
            </a:r>
            <a:r>
              <a:rPr lang="cs-CZ" dirty="0"/>
              <a:t> </a:t>
            </a:r>
            <a:r>
              <a:rPr lang="cs-CZ" dirty="0" err="1"/>
              <a:t>it</a:t>
            </a:r>
            <a:r>
              <a:rPr lang="cs-CZ" dirty="0"/>
              <a:t> </a:t>
            </a:r>
            <a:r>
              <a:rPr lang="cs-CZ" dirty="0" err="1"/>
              <a:t>may</a:t>
            </a:r>
            <a:r>
              <a:rPr lang="cs-CZ" dirty="0"/>
              <a:t> </a:t>
            </a:r>
            <a:r>
              <a:rPr lang="cs-CZ" dirty="0" err="1"/>
              <a:t>appear</a:t>
            </a:r>
            <a:r>
              <a:rPr lang="cs-CZ" dirty="0"/>
              <a:t> </a:t>
            </a:r>
            <a:r>
              <a:rPr lang="cs-CZ" dirty="0" err="1"/>
              <a:t>that</a:t>
            </a:r>
            <a:r>
              <a:rPr lang="cs-CZ" dirty="0"/>
              <a:t> </a:t>
            </a:r>
            <a:r>
              <a:rPr lang="cs-CZ" dirty="0" err="1"/>
              <a:t>an</a:t>
            </a:r>
            <a:r>
              <a:rPr lang="cs-CZ" dirty="0"/>
              <a:t> </a:t>
            </a:r>
            <a:r>
              <a:rPr lang="cs-CZ" dirty="0" err="1"/>
              <a:t>entrepreneur</a:t>
            </a:r>
            <a:r>
              <a:rPr lang="cs-CZ" dirty="0"/>
              <a:t> </a:t>
            </a:r>
            <a:r>
              <a:rPr lang="cs-CZ" dirty="0" err="1"/>
              <a:t>is</a:t>
            </a:r>
            <a:r>
              <a:rPr lang="cs-CZ" dirty="0"/>
              <a:t> „</a:t>
            </a:r>
            <a:r>
              <a:rPr lang="cs-CZ" dirty="0" err="1"/>
              <a:t>gambling</a:t>
            </a:r>
            <a:r>
              <a:rPr lang="cs-CZ" dirty="0"/>
              <a:t>“ on a </a:t>
            </a:r>
            <a:r>
              <a:rPr lang="cs-CZ" dirty="0" err="1"/>
              <a:t>wild</a:t>
            </a:r>
            <a:r>
              <a:rPr lang="cs-CZ" dirty="0"/>
              <a:t> </a:t>
            </a:r>
            <a:r>
              <a:rPr lang="cs-CZ" dirty="0" err="1"/>
              <a:t>chance</a:t>
            </a:r>
            <a:r>
              <a:rPr lang="cs-CZ" dirty="0"/>
              <a:t>, </a:t>
            </a:r>
            <a:r>
              <a:rPr lang="cs-CZ" dirty="0" err="1"/>
              <a:t>the</a:t>
            </a:r>
            <a:r>
              <a:rPr lang="cs-CZ" dirty="0"/>
              <a:t> </a:t>
            </a:r>
            <a:r>
              <a:rPr lang="cs-CZ" dirty="0" err="1"/>
              <a:t>entrepreneur</a:t>
            </a:r>
            <a:r>
              <a:rPr lang="cs-CZ" dirty="0"/>
              <a:t> </a:t>
            </a:r>
            <a:r>
              <a:rPr lang="cs-CZ" dirty="0" err="1"/>
              <a:t>is</a:t>
            </a:r>
            <a:r>
              <a:rPr lang="cs-CZ" dirty="0"/>
              <a:t> </a:t>
            </a:r>
            <a:r>
              <a:rPr lang="cs-CZ" dirty="0" err="1"/>
              <a:t>usually</a:t>
            </a:r>
            <a:r>
              <a:rPr lang="cs-CZ" dirty="0"/>
              <a:t> </a:t>
            </a:r>
            <a:r>
              <a:rPr lang="cs-CZ" dirty="0" err="1"/>
              <a:t>working</a:t>
            </a:r>
            <a:r>
              <a:rPr lang="cs-CZ" dirty="0"/>
              <a:t> on a </a:t>
            </a:r>
            <a:r>
              <a:rPr lang="cs-CZ" dirty="0" err="1"/>
              <a:t>moderate</a:t>
            </a:r>
            <a:r>
              <a:rPr lang="cs-CZ" dirty="0"/>
              <a:t> </a:t>
            </a:r>
            <a:r>
              <a:rPr lang="cs-CZ" dirty="0" err="1"/>
              <a:t>or</a:t>
            </a:r>
            <a:r>
              <a:rPr lang="cs-CZ" dirty="0"/>
              <a:t> „</a:t>
            </a:r>
            <a:r>
              <a:rPr lang="cs-CZ" dirty="0" err="1"/>
              <a:t>calculated</a:t>
            </a:r>
            <a:r>
              <a:rPr lang="cs-CZ" dirty="0"/>
              <a:t>“ risk. </a:t>
            </a:r>
          </a:p>
          <a:p>
            <a:pPr algn="just"/>
            <a:r>
              <a:rPr lang="cs-CZ" dirty="0"/>
              <a:t>Most </a:t>
            </a:r>
            <a:r>
              <a:rPr lang="cs-CZ" dirty="0" err="1"/>
              <a:t>successful</a:t>
            </a:r>
            <a:r>
              <a:rPr lang="cs-CZ" dirty="0"/>
              <a:t> </a:t>
            </a:r>
            <a:r>
              <a:rPr lang="cs-CZ" dirty="0" err="1"/>
              <a:t>entrepreneurs</a:t>
            </a:r>
            <a:r>
              <a:rPr lang="cs-CZ" dirty="0"/>
              <a:t> </a:t>
            </a:r>
            <a:r>
              <a:rPr lang="cs-CZ" dirty="0" err="1"/>
              <a:t>work</a:t>
            </a:r>
            <a:r>
              <a:rPr lang="cs-CZ" dirty="0"/>
              <a:t> hard – </a:t>
            </a:r>
            <a:r>
              <a:rPr lang="cs-CZ" dirty="0" err="1"/>
              <a:t>through</a:t>
            </a:r>
            <a:r>
              <a:rPr lang="cs-CZ" dirty="0"/>
              <a:t> </a:t>
            </a:r>
            <a:r>
              <a:rPr lang="cs-CZ" dirty="0" err="1"/>
              <a:t>planning</a:t>
            </a:r>
            <a:r>
              <a:rPr lang="cs-CZ" dirty="0"/>
              <a:t> and </a:t>
            </a:r>
            <a:r>
              <a:rPr lang="cs-CZ" dirty="0" err="1"/>
              <a:t>preparation</a:t>
            </a:r>
            <a:r>
              <a:rPr lang="cs-CZ" dirty="0"/>
              <a:t> – to </a:t>
            </a:r>
            <a:r>
              <a:rPr lang="cs-CZ" dirty="0" err="1"/>
              <a:t>minimize</a:t>
            </a:r>
            <a:r>
              <a:rPr lang="cs-CZ" dirty="0"/>
              <a:t> </a:t>
            </a:r>
            <a:r>
              <a:rPr lang="cs-CZ" dirty="0" err="1"/>
              <a:t>the</a:t>
            </a:r>
            <a:r>
              <a:rPr lang="cs-CZ" dirty="0"/>
              <a:t> risk </a:t>
            </a:r>
            <a:r>
              <a:rPr lang="cs-CZ" dirty="0" err="1"/>
              <a:t>involved</a:t>
            </a:r>
            <a:r>
              <a:rPr lang="cs-CZ" dirty="0"/>
              <a:t> and </a:t>
            </a:r>
            <a:r>
              <a:rPr lang="cs-CZ" dirty="0" err="1"/>
              <a:t>better</a:t>
            </a:r>
            <a:r>
              <a:rPr lang="cs-CZ" dirty="0"/>
              <a:t> </a:t>
            </a:r>
            <a:r>
              <a:rPr lang="cs-CZ" dirty="0" err="1"/>
              <a:t>control</a:t>
            </a:r>
            <a:r>
              <a:rPr lang="cs-CZ" dirty="0"/>
              <a:t> </a:t>
            </a:r>
            <a:r>
              <a:rPr lang="cs-CZ" dirty="0" err="1"/>
              <a:t>the</a:t>
            </a:r>
            <a:r>
              <a:rPr lang="cs-CZ" dirty="0"/>
              <a:t> </a:t>
            </a:r>
            <a:r>
              <a:rPr lang="cs-CZ" dirty="0" err="1"/>
              <a:t>destiny</a:t>
            </a:r>
            <a:r>
              <a:rPr lang="cs-CZ" dirty="0"/>
              <a:t> </a:t>
            </a:r>
            <a:r>
              <a:rPr lang="cs-CZ" dirty="0" err="1"/>
              <a:t>of</a:t>
            </a:r>
            <a:r>
              <a:rPr lang="cs-CZ" dirty="0"/>
              <a:t> </a:t>
            </a:r>
            <a:r>
              <a:rPr lang="cs-CZ" dirty="0" err="1"/>
              <a:t>their</a:t>
            </a:r>
            <a:r>
              <a:rPr lang="cs-CZ" dirty="0"/>
              <a:t> vision. </a:t>
            </a:r>
          </a:p>
          <a:p>
            <a:endParaRPr lang="cs-CZ" dirty="0"/>
          </a:p>
        </p:txBody>
      </p:sp>
    </p:spTree>
    <p:extLst>
      <p:ext uri="{BB962C8B-B14F-4D97-AF65-F5344CB8AC3E}">
        <p14:creationId xmlns:p14="http://schemas.microsoft.com/office/powerpoint/2010/main" val="87442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C9756-1DB4-927C-9512-EAF0F3683F0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2CB7A83-5EEC-26F3-E54E-32AEB3F0C44C}"/>
              </a:ext>
            </a:extLst>
          </p:cNvPr>
          <p:cNvSpPr>
            <a:spLocks noGrp="1"/>
          </p:cNvSpPr>
          <p:nvPr>
            <p:ph idx="1"/>
          </p:nvPr>
        </p:nvSpPr>
        <p:spPr/>
        <p:txBody>
          <a:bodyPr/>
          <a:lstStyle/>
          <a:p>
            <a:pPr algn="just"/>
            <a:r>
              <a:rPr lang="cs-CZ" dirty="0"/>
              <a:t>These 10 </a:t>
            </a:r>
            <a:r>
              <a:rPr lang="cs-CZ" dirty="0" err="1"/>
              <a:t>myths</a:t>
            </a:r>
            <a:r>
              <a:rPr lang="cs-CZ" dirty="0"/>
              <a:t> </a:t>
            </a:r>
            <a:r>
              <a:rPr lang="cs-CZ" dirty="0" err="1"/>
              <a:t>have</a:t>
            </a:r>
            <a:r>
              <a:rPr lang="cs-CZ" dirty="0"/>
              <a:t> </a:t>
            </a:r>
            <a:r>
              <a:rPr lang="cs-CZ" dirty="0" err="1"/>
              <a:t>been</a:t>
            </a:r>
            <a:r>
              <a:rPr lang="cs-CZ" dirty="0"/>
              <a:t> </a:t>
            </a:r>
            <a:r>
              <a:rPr lang="cs-CZ" dirty="0" err="1"/>
              <a:t>presented</a:t>
            </a:r>
            <a:r>
              <a:rPr lang="cs-CZ" dirty="0"/>
              <a:t> to </a:t>
            </a:r>
            <a:r>
              <a:rPr lang="cs-CZ" dirty="0" err="1"/>
              <a:t>provide</a:t>
            </a:r>
            <a:r>
              <a:rPr lang="cs-CZ" dirty="0"/>
              <a:t> a background </a:t>
            </a:r>
            <a:r>
              <a:rPr lang="cs-CZ" dirty="0" err="1"/>
              <a:t>for</a:t>
            </a:r>
            <a:r>
              <a:rPr lang="cs-CZ" dirty="0"/>
              <a:t> </a:t>
            </a:r>
            <a:r>
              <a:rPr lang="cs-CZ" dirty="0" err="1"/>
              <a:t>today´s</a:t>
            </a:r>
            <a:r>
              <a:rPr lang="cs-CZ" dirty="0"/>
              <a:t> </a:t>
            </a:r>
            <a:r>
              <a:rPr lang="cs-CZ" dirty="0" err="1"/>
              <a:t>current</a:t>
            </a:r>
            <a:r>
              <a:rPr lang="cs-CZ" dirty="0"/>
              <a:t> </a:t>
            </a:r>
            <a:r>
              <a:rPr lang="cs-CZ" dirty="0" err="1"/>
              <a:t>thinking</a:t>
            </a:r>
            <a:r>
              <a:rPr lang="cs-CZ" dirty="0"/>
              <a:t> on </a:t>
            </a:r>
            <a:r>
              <a:rPr lang="cs-CZ" dirty="0" err="1"/>
              <a:t>entrperenership</a:t>
            </a:r>
            <a:r>
              <a:rPr lang="cs-CZ" dirty="0"/>
              <a:t>. By </a:t>
            </a:r>
            <a:r>
              <a:rPr lang="cs-CZ" dirty="0" err="1"/>
              <a:t>sidestepping</a:t>
            </a:r>
            <a:r>
              <a:rPr lang="cs-CZ" dirty="0"/>
              <a:t> </a:t>
            </a:r>
            <a:r>
              <a:rPr lang="cs-CZ" dirty="0" err="1"/>
              <a:t>the</a:t>
            </a:r>
            <a:r>
              <a:rPr lang="cs-CZ" dirty="0"/>
              <a:t> folklore, </a:t>
            </a:r>
            <a:r>
              <a:rPr lang="cs-CZ" dirty="0" err="1"/>
              <a:t>we</a:t>
            </a:r>
            <a:r>
              <a:rPr lang="cs-CZ" dirty="0"/>
              <a:t> </a:t>
            </a:r>
            <a:r>
              <a:rPr lang="cs-CZ" dirty="0" err="1"/>
              <a:t>can</a:t>
            </a:r>
            <a:r>
              <a:rPr lang="cs-CZ" dirty="0"/>
              <a:t> build a </a:t>
            </a:r>
            <a:r>
              <a:rPr lang="cs-CZ" dirty="0" err="1"/>
              <a:t>foundation</a:t>
            </a:r>
            <a:r>
              <a:rPr lang="cs-CZ" dirty="0"/>
              <a:t> </a:t>
            </a:r>
            <a:r>
              <a:rPr lang="cs-CZ" dirty="0" err="1"/>
              <a:t>for</a:t>
            </a:r>
            <a:r>
              <a:rPr lang="cs-CZ" dirty="0"/>
              <a:t> </a:t>
            </a:r>
            <a:r>
              <a:rPr lang="cs-CZ" dirty="0" err="1"/>
              <a:t>critically</a:t>
            </a:r>
            <a:r>
              <a:rPr lang="cs-CZ" dirty="0"/>
              <a:t> </a:t>
            </a:r>
            <a:r>
              <a:rPr lang="cs-CZ" dirty="0" err="1"/>
              <a:t>researching</a:t>
            </a:r>
            <a:r>
              <a:rPr lang="cs-CZ" dirty="0"/>
              <a:t> </a:t>
            </a:r>
            <a:r>
              <a:rPr lang="cs-CZ" dirty="0" err="1"/>
              <a:t>the</a:t>
            </a:r>
            <a:r>
              <a:rPr lang="cs-CZ" dirty="0"/>
              <a:t> </a:t>
            </a:r>
            <a:r>
              <a:rPr lang="cs-CZ" dirty="0" err="1"/>
              <a:t>contemporary</a:t>
            </a:r>
            <a:r>
              <a:rPr lang="cs-CZ" dirty="0"/>
              <a:t> </a:t>
            </a:r>
            <a:r>
              <a:rPr lang="cs-CZ" dirty="0" err="1"/>
              <a:t>theories</a:t>
            </a:r>
            <a:r>
              <a:rPr lang="cs-CZ" dirty="0"/>
              <a:t> and </a:t>
            </a:r>
            <a:r>
              <a:rPr lang="cs-CZ" dirty="0" err="1"/>
              <a:t>processes</a:t>
            </a:r>
            <a:r>
              <a:rPr lang="cs-CZ" dirty="0"/>
              <a:t> </a:t>
            </a:r>
            <a:r>
              <a:rPr lang="cs-CZ" dirty="0" err="1"/>
              <a:t>of</a:t>
            </a:r>
            <a:r>
              <a:rPr lang="cs-CZ" dirty="0"/>
              <a:t> </a:t>
            </a:r>
            <a:r>
              <a:rPr lang="cs-CZ" dirty="0" err="1"/>
              <a:t>entrepreneurship</a:t>
            </a:r>
            <a:r>
              <a:rPr lang="cs-CZ" dirty="0"/>
              <a:t>. </a:t>
            </a:r>
          </a:p>
        </p:txBody>
      </p:sp>
    </p:spTree>
    <p:extLst>
      <p:ext uri="{BB962C8B-B14F-4D97-AF65-F5344CB8AC3E}">
        <p14:creationId xmlns:p14="http://schemas.microsoft.com/office/powerpoint/2010/main" val="350051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287860-0693-96B9-702D-711771D7277C}"/>
              </a:ext>
            </a:extLst>
          </p:cNvPr>
          <p:cNvSpPr>
            <a:spLocks noGrp="1"/>
          </p:cNvSpPr>
          <p:nvPr>
            <p:ph type="title"/>
          </p:nvPr>
        </p:nvSpPr>
        <p:spPr/>
        <p:txBody>
          <a:bodyPr/>
          <a:lstStyle/>
          <a:p>
            <a:r>
              <a:rPr lang="cs-CZ" dirty="0"/>
              <a:t>Myth 11</a:t>
            </a:r>
          </a:p>
        </p:txBody>
      </p:sp>
      <p:sp>
        <p:nvSpPr>
          <p:cNvPr id="3" name="Zástupný obsah 2">
            <a:extLst>
              <a:ext uri="{FF2B5EF4-FFF2-40B4-BE49-F238E27FC236}">
                <a16:creationId xmlns:a16="http://schemas.microsoft.com/office/drawing/2014/main" id="{1ED1AE95-FE99-24DB-7B24-4B6E18850648}"/>
              </a:ext>
            </a:extLst>
          </p:cNvPr>
          <p:cNvSpPr>
            <a:spLocks noGrp="1"/>
          </p:cNvSpPr>
          <p:nvPr>
            <p:ph idx="1"/>
          </p:nvPr>
        </p:nvSpPr>
        <p:spPr/>
        <p:txBody>
          <a:bodyPr>
            <a:normAutofit lnSpcReduction="10000"/>
          </a:bodyPr>
          <a:lstStyle/>
          <a:p>
            <a:r>
              <a:rPr lang="cs-CZ" sz="2300" b="1" dirty="0" err="1"/>
              <a:t>The</a:t>
            </a:r>
            <a:r>
              <a:rPr lang="cs-CZ" sz="2300" b="1" dirty="0"/>
              <a:t> </a:t>
            </a:r>
            <a:r>
              <a:rPr lang="cs-CZ" sz="2300" b="1" dirty="0" err="1"/>
              <a:t>unicorn</a:t>
            </a:r>
            <a:r>
              <a:rPr lang="cs-CZ" sz="2300" b="1" dirty="0"/>
              <a:t> </a:t>
            </a:r>
            <a:r>
              <a:rPr lang="cs-CZ" sz="2300" b="1" dirty="0" err="1"/>
              <a:t>fallacy</a:t>
            </a:r>
            <a:endParaRPr lang="cs-CZ" sz="2300" b="1" dirty="0"/>
          </a:p>
          <a:p>
            <a:pPr algn="just"/>
            <a:r>
              <a:rPr lang="cs-CZ" dirty="0" err="1"/>
              <a:t>The</a:t>
            </a:r>
            <a:r>
              <a:rPr lang="cs-CZ" dirty="0"/>
              <a:t> term „</a:t>
            </a:r>
            <a:r>
              <a:rPr lang="cs-CZ" dirty="0" err="1"/>
              <a:t>unicorn</a:t>
            </a:r>
            <a:r>
              <a:rPr lang="cs-CZ" dirty="0"/>
              <a:t>“ </a:t>
            </a:r>
            <a:r>
              <a:rPr lang="cs-CZ" dirty="0" err="1"/>
              <a:t>was</a:t>
            </a:r>
            <a:r>
              <a:rPr lang="cs-CZ" dirty="0"/>
              <a:t> </a:t>
            </a:r>
            <a:r>
              <a:rPr lang="cs-CZ" dirty="0" err="1"/>
              <a:t>introduced</a:t>
            </a:r>
            <a:r>
              <a:rPr lang="cs-CZ" dirty="0"/>
              <a:t> as a label </a:t>
            </a:r>
            <a:r>
              <a:rPr lang="cs-CZ" dirty="0" err="1"/>
              <a:t>for</a:t>
            </a:r>
            <a:r>
              <a:rPr lang="cs-CZ" dirty="0"/>
              <a:t> </a:t>
            </a:r>
            <a:r>
              <a:rPr lang="cs-CZ" dirty="0" err="1"/>
              <a:t>agressive</a:t>
            </a:r>
            <a:r>
              <a:rPr lang="cs-CZ" dirty="0"/>
              <a:t> </a:t>
            </a:r>
            <a:r>
              <a:rPr lang="cs-CZ" dirty="0" err="1"/>
              <a:t>growth</a:t>
            </a:r>
            <a:r>
              <a:rPr lang="cs-CZ" dirty="0"/>
              <a:t> </a:t>
            </a:r>
            <a:r>
              <a:rPr lang="cs-CZ" dirty="0" err="1"/>
              <a:t>ventures</a:t>
            </a:r>
            <a:r>
              <a:rPr lang="cs-CZ" dirty="0"/>
              <a:t> </a:t>
            </a:r>
            <a:r>
              <a:rPr lang="cs-CZ" dirty="0" err="1"/>
              <a:t>with</a:t>
            </a:r>
            <a:r>
              <a:rPr lang="cs-CZ" dirty="0"/>
              <a:t> a market </a:t>
            </a:r>
            <a:r>
              <a:rPr lang="cs-CZ" dirty="0" err="1"/>
              <a:t>value</a:t>
            </a:r>
            <a:r>
              <a:rPr lang="cs-CZ" dirty="0"/>
              <a:t> </a:t>
            </a:r>
            <a:r>
              <a:rPr lang="cs-CZ" dirty="0" err="1"/>
              <a:t>at</a:t>
            </a:r>
            <a:r>
              <a:rPr lang="cs-CZ" dirty="0"/>
              <a:t> 1$ </a:t>
            </a:r>
            <a:r>
              <a:rPr lang="cs-CZ" dirty="0" err="1"/>
              <a:t>billion</a:t>
            </a:r>
            <a:r>
              <a:rPr lang="cs-CZ" dirty="0"/>
              <a:t>. </a:t>
            </a:r>
          </a:p>
          <a:p>
            <a:pPr algn="just"/>
            <a:r>
              <a:rPr lang="cs-CZ" dirty="0" err="1"/>
              <a:t>There</a:t>
            </a:r>
            <a:r>
              <a:rPr lang="cs-CZ" dirty="0"/>
              <a:t> </a:t>
            </a:r>
            <a:r>
              <a:rPr lang="cs-CZ" dirty="0" err="1"/>
              <a:t>were</a:t>
            </a:r>
            <a:r>
              <a:rPr lang="cs-CZ" dirty="0"/>
              <a:t> more </a:t>
            </a:r>
            <a:r>
              <a:rPr lang="cs-CZ" dirty="0" err="1"/>
              <a:t>than</a:t>
            </a:r>
            <a:r>
              <a:rPr lang="cs-CZ" dirty="0"/>
              <a:t> 1,143 </a:t>
            </a:r>
            <a:r>
              <a:rPr lang="cs-CZ" dirty="0" err="1"/>
              <a:t>ventures</a:t>
            </a:r>
            <a:r>
              <a:rPr lang="cs-CZ" dirty="0"/>
              <a:t> </a:t>
            </a:r>
            <a:r>
              <a:rPr lang="cs-CZ" dirty="0" err="1"/>
              <a:t>that</a:t>
            </a:r>
            <a:r>
              <a:rPr lang="cs-CZ" dirty="0"/>
              <a:t> </a:t>
            </a:r>
            <a:r>
              <a:rPr lang="cs-CZ" dirty="0" err="1"/>
              <a:t>have</a:t>
            </a:r>
            <a:r>
              <a:rPr lang="cs-CZ" dirty="0"/>
              <a:t> </a:t>
            </a:r>
            <a:r>
              <a:rPr lang="cs-CZ" dirty="0" err="1"/>
              <a:t>been</a:t>
            </a:r>
            <a:r>
              <a:rPr lang="cs-CZ" dirty="0"/>
              <a:t> </a:t>
            </a:r>
            <a:r>
              <a:rPr lang="cs-CZ" dirty="0" err="1"/>
              <a:t>valued</a:t>
            </a:r>
            <a:r>
              <a:rPr lang="cs-CZ" dirty="0"/>
              <a:t> </a:t>
            </a:r>
            <a:r>
              <a:rPr lang="cs-CZ" dirty="0" err="1"/>
              <a:t>at</a:t>
            </a:r>
            <a:r>
              <a:rPr lang="cs-CZ" dirty="0"/>
              <a:t> 1$ </a:t>
            </a:r>
            <a:r>
              <a:rPr lang="cs-CZ" dirty="0" err="1"/>
              <a:t>billion</a:t>
            </a:r>
            <a:r>
              <a:rPr lang="cs-CZ" dirty="0"/>
              <a:t> </a:t>
            </a:r>
            <a:r>
              <a:rPr lang="cs-CZ" dirty="0" err="1"/>
              <a:t>or</a:t>
            </a:r>
            <a:r>
              <a:rPr lang="cs-CZ" dirty="0"/>
              <a:t> more by venture </a:t>
            </a:r>
            <a:r>
              <a:rPr lang="cs-CZ" dirty="0" err="1"/>
              <a:t>capitalists</a:t>
            </a:r>
            <a:r>
              <a:rPr lang="cs-CZ" dirty="0"/>
              <a:t>, and </a:t>
            </a:r>
            <a:r>
              <a:rPr lang="cs-CZ" dirty="0" err="1"/>
              <a:t>there</a:t>
            </a:r>
            <a:r>
              <a:rPr lang="cs-CZ" dirty="0"/>
              <a:t> </a:t>
            </a:r>
            <a:r>
              <a:rPr lang="cs-CZ" dirty="0" err="1"/>
              <a:t>seems</a:t>
            </a:r>
            <a:r>
              <a:rPr lang="cs-CZ" dirty="0"/>
              <a:t> to </a:t>
            </a:r>
            <a:r>
              <a:rPr lang="cs-CZ" dirty="0" err="1"/>
              <a:t>be</a:t>
            </a:r>
            <a:r>
              <a:rPr lang="cs-CZ" dirty="0"/>
              <a:t> a </a:t>
            </a:r>
            <a:r>
              <a:rPr lang="cs-CZ" dirty="0" err="1"/>
              <a:t>continued</a:t>
            </a:r>
            <a:r>
              <a:rPr lang="cs-CZ" dirty="0"/>
              <a:t> trend in more </a:t>
            </a:r>
            <a:r>
              <a:rPr lang="cs-CZ" dirty="0" err="1"/>
              <a:t>arising</a:t>
            </a:r>
            <a:r>
              <a:rPr lang="cs-CZ" dirty="0"/>
              <a:t>. </a:t>
            </a:r>
          </a:p>
          <a:p>
            <a:pPr algn="just"/>
            <a:r>
              <a:rPr lang="cs-CZ" dirty="0"/>
              <a:t>As </a:t>
            </a:r>
            <a:r>
              <a:rPr lang="cs-CZ" dirty="0" err="1"/>
              <a:t>they</a:t>
            </a:r>
            <a:r>
              <a:rPr lang="cs-CZ" dirty="0"/>
              <a:t> </a:t>
            </a:r>
            <a:r>
              <a:rPr lang="cs-CZ" dirty="0" err="1"/>
              <a:t>continue</a:t>
            </a:r>
            <a:r>
              <a:rPr lang="cs-CZ" dirty="0"/>
              <a:t> to </a:t>
            </a:r>
            <a:r>
              <a:rPr lang="cs-CZ" dirty="0" err="1"/>
              <a:t>grow</a:t>
            </a:r>
            <a:r>
              <a:rPr lang="cs-CZ" dirty="0"/>
              <a:t>, many start-</a:t>
            </a:r>
            <a:r>
              <a:rPr lang="cs-CZ" dirty="0" err="1"/>
              <a:t>ups</a:t>
            </a:r>
            <a:r>
              <a:rPr lang="cs-CZ" dirty="0"/>
              <a:t> </a:t>
            </a:r>
            <a:r>
              <a:rPr lang="cs-CZ" dirty="0" err="1"/>
              <a:t>achieving</a:t>
            </a:r>
            <a:r>
              <a:rPr lang="cs-CZ" dirty="0"/>
              <a:t> </a:t>
            </a:r>
            <a:r>
              <a:rPr lang="cs-CZ" dirty="0" err="1"/>
              <a:t>the</a:t>
            </a:r>
            <a:r>
              <a:rPr lang="cs-CZ" dirty="0"/>
              <a:t> 10 $ </a:t>
            </a:r>
            <a:r>
              <a:rPr lang="cs-CZ" dirty="0" err="1"/>
              <a:t>billion</a:t>
            </a:r>
            <a:r>
              <a:rPr lang="cs-CZ" dirty="0"/>
              <a:t> level. These </a:t>
            </a:r>
            <a:r>
              <a:rPr lang="cs-CZ" dirty="0" err="1"/>
              <a:t>firms</a:t>
            </a:r>
            <a:r>
              <a:rPr lang="cs-CZ" dirty="0"/>
              <a:t>, such as Facebook, Uber, Airbnb, are </a:t>
            </a:r>
            <a:r>
              <a:rPr lang="cs-CZ" dirty="0" err="1"/>
              <a:t>now</a:t>
            </a:r>
            <a:r>
              <a:rPr lang="cs-CZ" dirty="0"/>
              <a:t> </a:t>
            </a:r>
            <a:r>
              <a:rPr lang="cs-CZ" dirty="0" err="1"/>
              <a:t>referred</a:t>
            </a:r>
            <a:r>
              <a:rPr lang="cs-CZ" dirty="0"/>
              <a:t> to as </a:t>
            </a:r>
            <a:r>
              <a:rPr lang="cs-CZ" dirty="0" err="1"/>
              <a:t>decacorns</a:t>
            </a:r>
            <a:r>
              <a:rPr lang="cs-CZ" dirty="0"/>
              <a:t>. </a:t>
            </a:r>
          </a:p>
          <a:p>
            <a:pPr algn="just"/>
            <a:r>
              <a:rPr lang="en-US" dirty="0"/>
              <a:t>Even though everyone's excited about fast-growing companies, very few startups become unicorns</a:t>
            </a:r>
            <a:r>
              <a:rPr lang="cs-CZ" dirty="0"/>
              <a:t>. </a:t>
            </a:r>
            <a:r>
              <a:rPr lang="cs-CZ" dirty="0" err="1"/>
              <a:t>The</a:t>
            </a:r>
            <a:r>
              <a:rPr lang="cs-CZ" dirty="0"/>
              <a:t> </a:t>
            </a:r>
            <a:r>
              <a:rPr lang="cs-CZ" dirty="0" err="1"/>
              <a:t>truth</a:t>
            </a:r>
            <a:r>
              <a:rPr lang="cs-CZ" dirty="0"/>
              <a:t> </a:t>
            </a:r>
            <a:r>
              <a:rPr lang="cs-CZ" dirty="0" err="1"/>
              <a:t>is</a:t>
            </a:r>
            <a:r>
              <a:rPr lang="cs-CZ" dirty="0"/>
              <a:t> </a:t>
            </a:r>
            <a:r>
              <a:rPr lang="cs-CZ" dirty="0" err="1"/>
              <a:t>that</a:t>
            </a:r>
            <a:r>
              <a:rPr lang="cs-CZ" dirty="0"/>
              <a:t> most </a:t>
            </a:r>
            <a:r>
              <a:rPr lang="cs-CZ" dirty="0" err="1"/>
              <a:t>entrepreneurial</a:t>
            </a:r>
            <a:r>
              <a:rPr lang="cs-CZ" dirty="0"/>
              <a:t> </a:t>
            </a:r>
            <a:r>
              <a:rPr lang="cs-CZ" dirty="0" err="1"/>
              <a:t>ventures</a:t>
            </a:r>
            <a:r>
              <a:rPr lang="cs-CZ" dirty="0"/>
              <a:t> </a:t>
            </a:r>
            <a:r>
              <a:rPr lang="cs-CZ" dirty="0" err="1"/>
              <a:t>will</a:t>
            </a:r>
            <a:r>
              <a:rPr lang="cs-CZ" dirty="0"/>
              <a:t> not </a:t>
            </a:r>
            <a:r>
              <a:rPr lang="cs-CZ" dirty="0" err="1"/>
              <a:t>rise</a:t>
            </a:r>
            <a:r>
              <a:rPr lang="cs-CZ" dirty="0"/>
              <a:t> to </a:t>
            </a:r>
            <a:r>
              <a:rPr lang="cs-CZ" dirty="0" err="1"/>
              <a:t>that</a:t>
            </a:r>
            <a:r>
              <a:rPr lang="cs-CZ" dirty="0"/>
              <a:t> level. </a:t>
            </a:r>
          </a:p>
        </p:txBody>
      </p:sp>
    </p:spTree>
    <p:extLst>
      <p:ext uri="{BB962C8B-B14F-4D97-AF65-F5344CB8AC3E}">
        <p14:creationId xmlns:p14="http://schemas.microsoft.com/office/powerpoint/2010/main" val="1807003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287860-0693-96B9-702D-711771D7277C}"/>
              </a:ext>
            </a:extLst>
          </p:cNvPr>
          <p:cNvSpPr>
            <a:spLocks noGrp="1"/>
          </p:cNvSpPr>
          <p:nvPr>
            <p:ph type="title"/>
          </p:nvPr>
        </p:nvSpPr>
        <p:spPr/>
        <p:txBody>
          <a:bodyPr/>
          <a:lstStyle/>
          <a:p>
            <a:r>
              <a:rPr lang="cs-CZ" dirty="0"/>
              <a:t>Myth 12</a:t>
            </a:r>
          </a:p>
        </p:txBody>
      </p:sp>
      <p:sp>
        <p:nvSpPr>
          <p:cNvPr id="3" name="Zástupný obsah 2">
            <a:extLst>
              <a:ext uri="{FF2B5EF4-FFF2-40B4-BE49-F238E27FC236}">
                <a16:creationId xmlns:a16="http://schemas.microsoft.com/office/drawing/2014/main" id="{1ED1AE95-FE99-24DB-7B24-4B6E18850648}"/>
              </a:ext>
            </a:extLst>
          </p:cNvPr>
          <p:cNvSpPr>
            <a:spLocks noGrp="1"/>
          </p:cNvSpPr>
          <p:nvPr>
            <p:ph idx="1"/>
          </p:nvPr>
        </p:nvSpPr>
        <p:spPr/>
        <p:txBody>
          <a:bodyPr/>
          <a:lstStyle/>
          <a:p>
            <a:r>
              <a:rPr lang="cs-CZ" b="1" dirty="0" err="1"/>
              <a:t>Entrepreneurial</a:t>
            </a:r>
            <a:r>
              <a:rPr lang="cs-CZ" b="1" dirty="0"/>
              <a:t> </a:t>
            </a:r>
            <a:r>
              <a:rPr lang="cs-CZ" b="1" dirty="0" err="1"/>
              <a:t>education</a:t>
            </a:r>
            <a:r>
              <a:rPr lang="cs-CZ" b="1" dirty="0"/>
              <a:t> </a:t>
            </a:r>
            <a:r>
              <a:rPr lang="cs-CZ" b="1" dirty="0" err="1"/>
              <a:t>is</a:t>
            </a:r>
            <a:r>
              <a:rPr lang="cs-CZ" b="1" dirty="0"/>
              <a:t> not </a:t>
            </a:r>
            <a:r>
              <a:rPr lang="cs-CZ" b="1" dirty="0" err="1"/>
              <a:t>needed</a:t>
            </a:r>
            <a:endParaRPr lang="cs-CZ" b="1" dirty="0"/>
          </a:p>
          <a:p>
            <a:pPr algn="just"/>
            <a:endParaRPr lang="cs-CZ" b="1" dirty="0"/>
          </a:p>
          <a:p>
            <a:pPr algn="just"/>
            <a:r>
              <a:rPr lang="en-US" dirty="0"/>
              <a:t>There is a general belief that entrepreneurship should not be invented</a:t>
            </a:r>
            <a:r>
              <a:rPr lang="cs-CZ" dirty="0"/>
              <a:t> and </a:t>
            </a:r>
            <a:r>
              <a:rPr lang="cs-CZ" dirty="0" err="1"/>
              <a:t>that</a:t>
            </a:r>
            <a:r>
              <a:rPr lang="cs-CZ" dirty="0"/>
              <a:t> </a:t>
            </a:r>
            <a:r>
              <a:rPr lang="cs-CZ" dirty="0" err="1"/>
              <a:t>entrepreneurs</a:t>
            </a:r>
            <a:r>
              <a:rPr lang="cs-CZ" dirty="0"/>
              <a:t> </a:t>
            </a:r>
            <a:r>
              <a:rPr lang="cs-CZ" dirty="0" err="1"/>
              <a:t>should</a:t>
            </a:r>
            <a:r>
              <a:rPr lang="cs-CZ" dirty="0"/>
              <a:t> </a:t>
            </a:r>
            <a:r>
              <a:rPr lang="cs-CZ" dirty="0" err="1"/>
              <a:t>simply</a:t>
            </a:r>
            <a:r>
              <a:rPr lang="cs-CZ" dirty="0"/>
              <a:t> go out and do </a:t>
            </a:r>
            <a:r>
              <a:rPr lang="cs-CZ" dirty="0" err="1"/>
              <a:t>it</a:t>
            </a:r>
            <a:r>
              <a:rPr lang="cs-CZ" dirty="0"/>
              <a:t> </a:t>
            </a:r>
          </a:p>
          <a:p>
            <a:pPr marL="0" indent="0" algn="just">
              <a:buNone/>
            </a:pPr>
            <a:r>
              <a:rPr lang="cs-CZ" dirty="0"/>
              <a:t>		but </a:t>
            </a:r>
            <a:r>
              <a:rPr lang="cs-CZ" dirty="0" err="1"/>
              <a:t>entrepreneurship</a:t>
            </a:r>
            <a:r>
              <a:rPr lang="cs-CZ" dirty="0"/>
              <a:t> </a:t>
            </a:r>
            <a:r>
              <a:rPr lang="cs-CZ" dirty="0" err="1"/>
              <a:t>education</a:t>
            </a:r>
            <a:r>
              <a:rPr lang="cs-CZ" dirty="0"/>
              <a:t> </a:t>
            </a:r>
            <a:r>
              <a:rPr lang="cs-CZ" dirty="0" err="1"/>
              <a:t>is</a:t>
            </a:r>
            <a:r>
              <a:rPr lang="cs-CZ" dirty="0"/>
              <a:t> in </a:t>
            </a:r>
            <a:r>
              <a:rPr lang="cs-CZ" dirty="0" err="1"/>
              <a:t>fact</a:t>
            </a:r>
            <a:r>
              <a:rPr lang="cs-CZ" dirty="0"/>
              <a:t> </a:t>
            </a:r>
            <a:r>
              <a:rPr lang="cs-CZ" dirty="0" err="1"/>
              <a:t>hugely</a:t>
            </a:r>
            <a:r>
              <a:rPr lang="cs-CZ" dirty="0"/>
              <a:t> </a:t>
            </a:r>
            <a:r>
              <a:rPr lang="cs-CZ" dirty="0" err="1"/>
              <a:t>important</a:t>
            </a:r>
            <a:r>
              <a:rPr lang="cs-CZ" dirty="0"/>
              <a:t>.</a:t>
            </a:r>
          </a:p>
          <a:p>
            <a:pPr algn="just"/>
            <a:endParaRPr lang="cs-CZ" dirty="0"/>
          </a:p>
          <a:p>
            <a:pPr algn="just"/>
            <a:r>
              <a:rPr lang="cs-CZ" dirty="0" err="1"/>
              <a:t>Students</a:t>
            </a:r>
            <a:r>
              <a:rPr lang="cs-CZ" dirty="0"/>
              <a:t> </a:t>
            </a:r>
            <a:r>
              <a:rPr lang="cs-CZ" dirty="0" err="1"/>
              <a:t>who</a:t>
            </a:r>
            <a:r>
              <a:rPr lang="cs-CZ" dirty="0"/>
              <a:t> study </a:t>
            </a:r>
            <a:r>
              <a:rPr lang="cs-CZ" dirty="0" err="1"/>
              <a:t>the</a:t>
            </a:r>
            <a:r>
              <a:rPr lang="cs-CZ" dirty="0"/>
              <a:t> </a:t>
            </a:r>
            <a:r>
              <a:rPr lang="cs-CZ" dirty="0" err="1"/>
              <a:t>discipline</a:t>
            </a:r>
            <a:r>
              <a:rPr lang="cs-CZ" dirty="0"/>
              <a:t> </a:t>
            </a:r>
            <a:r>
              <a:rPr lang="cs-CZ" dirty="0" err="1"/>
              <a:t>of</a:t>
            </a:r>
            <a:r>
              <a:rPr lang="cs-CZ" dirty="0"/>
              <a:t> </a:t>
            </a:r>
            <a:r>
              <a:rPr lang="cs-CZ" dirty="0" err="1"/>
              <a:t>entrepreneurship</a:t>
            </a:r>
            <a:r>
              <a:rPr lang="cs-CZ" dirty="0"/>
              <a:t> </a:t>
            </a:r>
            <a:r>
              <a:rPr lang="cs-CZ" dirty="0" err="1"/>
              <a:t>enhance</a:t>
            </a:r>
            <a:r>
              <a:rPr lang="cs-CZ" dirty="0"/>
              <a:t> </a:t>
            </a:r>
            <a:r>
              <a:rPr lang="cs-CZ" dirty="0" err="1"/>
              <a:t>their</a:t>
            </a:r>
            <a:r>
              <a:rPr lang="cs-CZ" dirty="0"/>
              <a:t> </a:t>
            </a:r>
            <a:r>
              <a:rPr lang="cs-CZ" dirty="0" err="1"/>
              <a:t>own</a:t>
            </a:r>
            <a:r>
              <a:rPr lang="cs-CZ" dirty="0"/>
              <a:t> </a:t>
            </a:r>
            <a:r>
              <a:rPr lang="cs-CZ" dirty="0" err="1"/>
              <a:t>skills</a:t>
            </a:r>
            <a:r>
              <a:rPr lang="cs-CZ" dirty="0"/>
              <a:t> </a:t>
            </a:r>
            <a:r>
              <a:rPr lang="cs-CZ" dirty="0" err="1"/>
              <a:t>for</a:t>
            </a:r>
            <a:r>
              <a:rPr lang="cs-CZ" dirty="0"/>
              <a:t> a start-up as </a:t>
            </a:r>
            <a:r>
              <a:rPr lang="cs-CZ" dirty="0" err="1"/>
              <a:t>well</a:t>
            </a:r>
            <a:r>
              <a:rPr lang="cs-CZ" dirty="0"/>
              <a:t> as grap a </a:t>
            </a:r>
            <a:r>
              <a:rPr lang="cs-CZ" dirty="0" err="1"/>
              <a:t>greater</a:t>
            </a:r>
            <a:r>
              <a:rPr lang="cs-CZ" dirty="0"/>
              <a:t> </a:t>
            </a:r>
            <a:r>
              <a:rPr lang="cs-CZ" dirty="0" err="1"/>
              <a:t>understanding</a:t>
            </a:r>
            <a:r>
              <a:rPr lang="cs-CZ" dirty="0"/>
              <a:t> </a:t>
            </a:r>
            <a:r>
              <a:rPr lang="cs-CZ" dirty="0" err="1"/>
              <a:t>of</a:t>
            </a:r>
            <a:r>
              <a:rPr lang="cs-CZ" dirty="0"/>
              <a:t> </a:t>
            </a:r>
            <a:r>
              <a:rPr lang="cs-CZ" dirty="0" err="1"/>
              <a:t>what</a:t>
            </a:r>
            <a:r>
              <a:rPr lang="cs-CZ" dirty="0"/>
              <a:t> </a:t>
            </a:r>
            <a:r>
              <a:rPr lang="cs-CZ" dirty="0" err="1"/>
              <a:t>constitutes</a:t>
            </a:r>
            <a:r>
              <a:rPr lang="cs-CZ" dirty="0"/>
              <a:t> </a:t>
            </a:r>
            <a:r>
              <a:rPr lang="cs-CZ" dirty="0" err="1"/>
              <a:t>the</a:t>
            </a:r>
            <a:r>
              <a:rPr lang="cs-CZ" dirty="0"/>
              <a:t> </a:t>
            </a:r>
            <a:r>
              <a:rPr lang="cs-CZ" dirty="0" err="1"/>
              <a:t>entrepreneurial</a:t>
            </a:r>
            <a:r>
              <a:rPr lang="cs-CZ" dirty="0"/>
              <a:t> </a:t>
            </a:r>
            <a:r>
              <a:rPr lang="cs-CZ" dirty="0" err="1"/>
              <a:t>mindset</a:t>
            </a:r>
            <a:r>
              <a:rPr lang="cs-CZ" dirty="0"/>
              <a:t>. </a:t>
            </a:r>
          </a:p>
        </p:txBody>
      </p:sp>
      <p:sp>
        <p:nvSpPr>
          <p:cNvPr id="4" name="Šipka: doprava 3">
            <a:extLst>
              <a:ext uri="{FF2B5EF4-FFF2-40B4-BE49-F238E27FC236}">
                <a16:creationId xmlns:a16="http://schemas.microsoft.com/office/drawing/2014/main" id="{4062FB3D-5C20-1FE8-D9EB-05B323D98A72}"/>
              </a:ext>
            </a:extLst>
          </p:cNvPr>
          <p:cNvSpPr/>
          <p:nvPr/>
        </p:nvSpPr>
        <p:spPr>
          <a:xfrm>
            <a:off x="1203363" y="3571106"/>
            <a:ext cx="438411" cy="1377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56739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202271-F002-94D3-6BA5-E36A7E0ABA74}"/>
              </a:ext>
            </a:extLst>
          </p:cNvPr>
          <p:cNvSpPr>
            <a:spLocks noGrp="1"/>
          </p:cNvSpPr>
          <p:nvPr>
            <p:ph type="title"/>
          </p:nvPr>
        </p:nvSpPr>
        <p:spPr/>
        <p:txBody>
          <a:bodyPr/>
          <a:lstStyle/>
          <a:p>
            <a:r>
              <a:rPr lang="cs-CZ" dirty="0"/>
              <a:t>Source</a:t>
            </a:r>
          </a:p>
        </p:txBody>
      </p:sp>
      <p:sp>
        <p:nvSpPr>
          <p:cNvPr id="3" name="Zástupný obsah 2">
            <a:extLst>
              <a:ext uri="{FF2B5EF4-FFF2-40B4-BE49-F238E27FC236}">
                <a16:creationId xmlns:a16="http://schemas.microsoft.com/office/drawing/2014/main" id="{5F36F3A8-C4B6-0977-F241-01B1273360F7}"/>
              </a:ext>
            </a:extLst>
          </p:cNvPr>
          <p:cNvSpPr>
            <a:spLocks noGrp="1"/>
          </p:cNvSpPr>
          <p:nvPr>
            <p:ph idx="1"/>
          </p:nvPr>
        </p:nvSpPr>
        <p:spPr/>
        <p:txBody>
          <a:bodyPr anchor="ctr"/>
          <a:lstStyle/>
          <a:p>
            <a:r>
              <a:rPr lang="cs-CZ" dirty="0" err="1"/>
              <a:t>Kuratko</a:t>
            </a:r>
            <a:r>
              <a:rPr lang="cs-CZ" dirty="0"/>
              <a:t>, F. Donald. </a:t>
            </a:r>
            <a:r>
              <a:rPr lang="cs-CZ" i="1" dirty="0" err="1"/>
              <a:t>Entrepreneurship</a:t>
            </a:r>
            <a:r>
              <a:rPr lang="cs-CZ" i="1" dirty="0"/>
              <a:t>: </a:t>
            </a:r>
            <a:r>
              <a:rPr lang="cs-CZ" i="1" dirty="0" err="1"/>
              <a:t>Theory</a:t>
            </a:r>
            <a:r>
              <a:rPr lang="cs-CZ" i="1" dirty="0"/>
              <a:t>, </a:t>
            </a:r>
            <a:r>
              <a:rPr lang="cs-CZ" i="1" dirty="0" err="1"/>
              <a:t>Process</a:t>
            </a:r>
            <a:r>
              <a:rPr lang="cs-CZ" i="1" dirty="0"/>
              <a:t>, </a:t>
            </a:r>
            <a:r>
              <a:rPr lang="cs-CZ" i="1" dirty="0" err="1"/>
              <a:t>Practice</a:t>
            </a:r>
            <a:r>
              <a:rPr lang="cs-CZ" i="1" dirty="0"/>
              <a:t>.</a:t>
            </a:r>
            <a:r>
              <a:rPr lang="cs-CZ" dirty="0"/>
              <a:t> </a:t>
            </a:r>
            <a:r>
              <a:rPr lang="cs-CZ" dirty="0" err="1"/>
              <a:t>Cengage</a:t>
            </a:r>
            <a:r>
              <a:rPr lang="cs-CZ" dirty="0"/>
              <a:t> Learning, 2023. ISBN	9780357899502</a:t>
            </a:r>
            <a:endParaRPr lang="cs-CZ" i="1" dirty="0"/>
          </a:p>
        </p:txBody>
      </p:sp>
    </p:spTree>
    <p:extLst>
      <p:ext uri="{BB962C8B-B14F-4D97-AF65-F5344CB8AC3E}">
        <p14:creationId xmlns:p14="http://schemas.microsoft.com/office/powerpoint/2010/main" val="312467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B3DC4-4912-4B37-A33B-6D328EA539DE}"/>
              </a:ext>
            </a:extLst>
          </p:cNvPr>
          <p:cNvSpPr>
            <a:spLocks noGrp="1"/>
          </p:cNvSpPr>
          <p:nvPr>
            <p:ph type="title"/>
          </p:nvPr>
        </p:nvSpPr>
        <p:spPr/>
        <p:txBody>
          <a:bodyPr/>
          <a:lstStyle/>
          <a:p>
            <a:r>
              <a:rPr lang="cs-CZ" sz="3200" dirty="0" err="1"/>
              <a:t>The</a:t>
            </a:r>
            <a:r>
              <a:rPr lang="cs-CZ" sz="3200" dirty="0"/>
              <a:t> </a:t>
            </a:r>
            <a:r>
              <a:rPr lang="cs-CZ" sz="3200" dirty="0" err="1"/>
              <a:t>evolution</a:t>
            </a:r>
            <a:r>
              <a:rPr lang="cs-CZ" sz="3200" dirty="0"/>
              <a:t> </a:t>
            </a:r>
            <a:r>
              <a:rPr lang="cs-CZ" sz="3200" dirty="0" err="1"/>
              <a:t>of</a:t>
            </a:r>
            <a:r>
              <a:rPr lang="cs-CZ" sz="3200" dirty="0"/>
              <a:t> </a:t>
            </a:r>
            <a:r>
              <a:rPr lang="cs-CZ" sz="3200" dirty="0" err="1"/>
              <a:t>entrepreneurhsip</a:t>
            </a:r>
            <a:endParaRPr lang="cs-CZ" sz="3200" dirty="0"/>
          </a:p>
        </p:txBody>
      </p:sp>
      <p:sp>
        <p:nvSpPr>
          <p:cNvPr id="3" name="Zástupný obsah 2">
            <a:extLst>
              <a:ext uri="{FF2B5EF4-FFF2-40B4-BE49-F238E27FC236}">
                <a16:creationId xmlns:a16="http://schemas.microsoft.com/office/drawing/2014/main" id="{65ABA4A3-69C6-F6F3-1255-21C2AFEF4B46}"/>
              </a:ext>
            </a:extLst>
          </p:cNvPr>
          <p:cNvSpPr>
            <a:spLocks noGrp="1"/>
          </p:cNvSpPr>
          <p:nvPr>
            <p:ph idx="1"/>
          </p:nvPr>
        </p:nvSpPr>
        <p:spPr/>
        <p:txBody>
          <a:bodyPr>
            <a:normAutofit/>
          </a:bodyPr>
          <a:lstStyle/>
          <a:p>
            <a:pPr algn="just"/>
            <a:r>
              <a:rPr lang="cs-CZ" dirty="0" err="1"/>
              <a:t>The</a:t>
            </a:r>
            <a:r>
              <a:rPr lang="cs-CZ" dirty="0"/>
              <a:t> </a:t>
            </a:r>
            <a:r>
              <a:rPr lang="cs-CZ" dirty="0" err="1"/>
              <a:t>literature</a:t>
            </a:r>
            <a:r>
              <a:rPr lang="cs-CZ" dirty="0"/>
              <a:t> </a:t>
            </a:r>
            <a:r>
              <a:rPr lang="cs-CZ" dirty="0" err="1"/>
              <a:t>of</a:t>
            </a:r>
            <a:r>
              <a:rPr lang="cs-CZ" dirty="0"/>
              <a:t> </a:t>
            </a:r>
            <a:r>
              <a:rPr lang="cs-CZ" dirty="0" err="1"/>
              <a:t>entrepreneurial</a:t>
            </a:r>
            <a:r>
              <a:rPr lang="cs-CZ" dirty="0"/>
              <a:t> </a:t>
            </a:r>
            <a:r>
              <a:rPr lang="cs-CZ" dirty="0" err="1"/>
              <a:t>research</a:t>
            </a:r>
            <a:r>
              <a:rPr lang="cs-CZ" dirty="0"/>
              <a:t> </a:t>
            </a:r>
            <a:r>
              <a:rPr lang="cs-CZ" dirty="0" err="1"/>
              <a:t>reveals</a:t>
            </a:r>
            <a:r>
              <a:rPr lang="cs-CZ" dirty="0"/>
              <a:t> </a:t>
            </a:r>
            <a:r>
              <a:rPr lang="cs-CZ" dirty="0" err="1"/>
              <a:t>some</a:t>
            </a:r>
            <a:r>
              <a:rPr lang="cs-CZ" dirty="0"/>
              <a:t> </a:t>
            </a:r>
            <a:r>
              <a:rPr lang="cs-CZ" dirty="0" err="1"/>
              <a:t>similiraties</a:t>
            </a:r>
            <a:r>
              <a:rPr lang="cs-CZ" dirty="0"/>
              <a:t> as </a:t>
            </a:r>
            <a:r>
              <a:rPr lang="cs-CZ" dirty="0" err="1"/>
              <a:t>well</a:t>
            </a:r>
            <a:r>
              <a:rPr lang="cs-CZ" dirty="0"/>
              <a:t> as a </a:t>
            </a:r>
            <a:r>
              <a:rPr lang="cs-CZ" dirty="0" err="1"/>
              <a:t>great</a:t>
            </a:r>
            <a:r>
              <a:rPr lang="cs-CZ" dirty="0"/>
              <a:t> many </a:t>
            </a:r>
            <a:r>
              <a:rPr lang="cs-CZ" dirty="0" err="1"/>
              <a:t>differences</a:t>
            </a:r>
            <a:r>
              <a:rPr lang="cs-CZ" dirty="0"/>
              <a:t> in </a:t>
            </a:r>
            <a:r>
              <a:rPr lang="cs-CZ" dirty="0" err="1"/>
              <a:t>the</a:t>
            </a:r>
            <a:r>
              <a:rPr lang="cs-CZ" dirty="0"/>
              <a:t> </a:t>
            </a:r>
            <a:r>
              <a:rPr lang="cs-CZ" dirty="0" err="1"/>
              <a:t>characteristics</a:t>
            </a:r>
            <a:r>
              <a:rPr lang="cs-CZ" dirty="0"/>
              <a:t> </a:t>
            </a:r>
            <a:r>
              <a:rPr lang="cs-CZ" dirty="0" err="1"/>
              <a:t>of</a:t>
            </a:r>
            <a:r>
              <a:rPr lang="cs-CZ" dirty="0"/>
              <a:t> </a:t>
            </a:r>
            <a:r>
              <a:rPr lang="cs-CZ" dirty="0" err="1"/>
              <a:t>entrepreneurs</a:t>
            </a:r>
            <a:r>
              <a:rPr lang="cs-CZ" dirty="0"/>
              <a:t>.</a:t>
            </a:r>
          </a:p>
          <a:p>
            <a:pPr algn="just"/>
            <a:endParaRPr lang="cs-CZ" dirty="0"/>
          </a:p>
          <a:p>
            <a:pPr algn="just"/>
            <a:r>
              <a:rPr lang="cs-CZ" dirty="0" err="1"/>
              <a:t>The</a:t>
            </a:r>
            <a:r>
              <a:rPr lang="cs-CZ" dirty="0"/>
              <a:t> </a:t>
            </a:r>
            <a:r>
              <a:rPr lang="cs-CZ" dirty="0" err="1"/>
              <a:t>main</a:t>
            </a:r>
            <a:r>
              <a:rPr lang="cs-CZ" dirty="0"/>
              <a:t> </a:t>
            </a:r>
            <a:r>
              <a:rPr lang="cs-CZ" dirty="0" err="1"/>
              <a:t>of</a:t>
            </a:r>
            <a:r>
              <a:rPr lang="cs-CZ" dirty="0"/>
              <a:t> these </a:t>
            </a:r>
            <a:r>
              <a:rPr lang="cs-CZ" dirty="0" err="1"/>
              <a:t>characteristics</a:t>
            </a:r>
            <a:r>
              <a:rPr lang="cs-CZ" dirty="0"/>
              <a:t> are:</a:t>
            </a:r>
          </a:p>
          <a:p>
            <a:pPr lvl="1" algn="just"/>
            <a:r>
              <a:rPr lang="cs-CZ" dirty="0" err="1"/>
              <a:t>personal</a:t>
            </a:r>
            <a:r>
              <a:rPr lang="cs-CZ" dirty="0"/>
              <a:t> </a:t>
            </a:r>
            <a:r>
              <a:rPr lang="cs-CZ" dirty="0" err="1"/>
              <a:t>initiative</a:t>
            </a:r>
            <a:r>
              <a:rPr lang="cs-CZ" dirty="0"/>
              <a:t>, </a:t>
            </a:r>
          </a:p>
          <a:p>
            <a:pPr lvl="1" algn="just"/>
            <a:r>
              <a:rPr lang="cs-CZ" dirty="0" err="1"/>
              <a:t>the</a:t>
            </a:r>
            <a:r>
              <a:rPr lang="cs-CZ" dirty="0"/>
              <a:t> </a:t>
            </a:r>
            <a:r>
              <a:rPr lang="cs-CZ" dirty="0" err="1"/>
              <a:t>ability</a:t>
            </a:r>
            <a:r>
              <a:rPr lang="cs-CZ" dirty="0"/>
              <a:t> to autonomy, </a:t>
            </a:r>
          </a:p>
          <a:p>
            <a:pPr lvl="1" algn="just"/>
            <a:r>
              <a:rPr lang="cs-CZ" dirty="0"/>
              <a:t>and </a:t>
            </a:r>
            <a:r>
              <a:rPr lang="cs-CZ" dirty="0" err="1"/>
              <a:t>risks</a:t>
            </a:r>
            <a:r>
              <a:rPr lang="cs-CZ" dirty="0"/>
              <a:t> </a:t>
            </a:r>
            <a:r>
              <a:rPr lang="cs-CZ" dirty="0" err="1"/>
              <a:t>taking</a:t>
            </a:r>
            <a:r>
              <a:rPr lang="cs-CZ" dirty="0"/>
              <a:t>. </a:t>
            </a:r>
          </a:p>
          <a:p>
            <a:endParaRPr lang="cs-CZ" dirty="0"/>
          </a:p>
          <a:p>
            <a:endParaRPr lang="cs-CZ" dirty="0"/>
          </a:p>
          <a:p>
            <a:endParaRPr lang="cs-CZ" dirty="0"/>
          </a:p>
        </p:txBody>
      </p:sp>
    </p:spTree>
    <p:extLst>
      <p:ext uri="{BB962C8B-B14F-4D97-AF65-F5344CB8AC3E}">
        <p14:creationId xmlns:p14="http://schemas.microsoft.com/office/powerpoint/2010/main" val="13656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ABAA7-341B-69DA-65B2-F4E635633BE1}"/>
              </a:ext>
            </a:extLst>
          </p:cNvPr>
          <p:cNvSpPr>
            <a:spLocks noGrp="1"/>
          </p:cNvSpPr>
          <p:nvPr>
            <p:ph type="title"/>
          </p:nvPr>
        </p:nvSpPr>
        <p:spPr>
          <a:xfrm>
            <a:off x="540000" y="365129"/>
            <a:ext cx="8064000" cy="1325563"/>
          </a:xfrm>
        </p:spPr>
        <p:txBody>
          <a:bodyPr anchor="ctr">
            <a:normAutofit/>
          </a:bodyPr>
          <a:lstStyle/>
          <a:p>
            <a:r>
              <a:rPr lang="cs-CZ" sz="3200" dirty="0" err="1"/>
              <a:t>Task</a:t>
            </a:r>
            <a:endParaRPr lang="cs-CZ" sz="3200" dirty="0"/>
          </a:p>
        </p:txBody>
      </p:sp>
      <p:sp>
        <p:nvSpPr>
          <p:cNvPr id="3" name="Zástupný obsah 2">
            <a:extLst>
              <a:ext uri="{FF2B5EF4-FFF2-40B4-BE49-F238E27FC236}">
                <a16:creationId xmlns:a16="http://schemas.microsoft.com/office/drawing/2014/main" id="{5B2F9DCF-3A1D-2A1E-A405-65904694B0A7}"/>
              </a:ext>
            </a:extLst>
          </p:cNvPr>
          <p:cNvSpPr>
            <a:spLocks noGrp="1"/>
          </p:cNvSpPr>
          <p:nvPr>
            <p:ph sz="half" idx="1"/>
          </p:nvPr>
        </p:nvSpPr>
        <p:spPr>
          <a:xfrm>
            <a:off x="628650" y="1825625"/>
            <a:ext cx="4353253" cy="4351338"/>
          </a:xfrm>
        </p:spPr>
        <p:txBody>
          <a:bodyPr anchor="ctr">
            <a:normAutofit/>
          </a:bodyPr>
          <a:lstStyle/>
          <a:p>
            <a:r>
              <a:rPr lang="cs-CZ" sz="2400" dirty="0" err="1"/>
              <a:t>What</a:t>
            </a:r>
            <a:r>
              <a:rPr lang="cs-CZ" sz="2400" dirty="0"/>
              <a:t> </a:t>
            </a:r>
            <a:r>
              <a:rPr lang="cs-CZ" sz="2400" dirty="0" err="1"/>
              <a:t>other</a:t>
            </a:r>
            <a:r>
              <a:rPr lang="cs-CZ" sz="2400" dirty="0"/>
              <a:t> </a:t>
            </a:r>
            <a:r>
              <a:rPr lang="cs-CZ" sz="2400" dirty="0" err="1"/>
              <a:t>characteristics</a:t>
            </a:r>
            <a:r>
              <a:rPr lang="cs-CZ" sz="2400" dirty="0"/>
              <a:t> </a:t>
            </a:r>
            <a:r>
              <a:rPr lang="cs-CZ" sz="2400" dirty="0" err="1"/>
              <a:t>should</a:t>
            </a:r>
            <a:r>
              <a:rPr lang="cs-CZ" sz="2400" dirty="0"/>
              <a:t> </a:t>
            </a:r>
            <a:r>
              <a:rPr lang="cs-CZ" sz="2400" dirty="0" err="1"/>
              <a:t>an</a:t>
            </a:r>
            <a:r>
              <a:rPr lang="cs-CZ" sz="2400" dirty="0"/>
              <a:t> </a:t>
            </a:r>
            <a:r>
              <a:rPr lang="cs-CZ" sz="2400" dirty="0" err="1"/>
              <a:t>entrepreneur</a:t>
            </a:r>
            <a:r>
              <a:rPr lang="cs-CZ" sz="2400" dirty="0"/>
              <a:t> </a:t>
            </a:r>
            <a:r>
              <a:rPr lang="cs-CZ" sz="2400" dirty="0" err="1"/>
              <a:t>have</a:t>
            </a:r>
            <a:r>
              <a:rPr lang="cs-CZ" sz="2400" dirty="0"/>
              <a:t> and </a:t>
            </a:r>
            <a:r>
              <a:rPr lang="cs-CZ" sz="2400" dirty="0" err="1"/>
              <a:t>why</a:t>
            </a:r>
            <a:r>
              <a:rPr lang="cs-CZ" sz="2400" dirty="0"/>
              <a:t>?</a:t>
            </a:r>
          </a:p>
        </p:txBody>
      </p:sp>
      <p:pic>
        <p:nvPicPr>
          <p:cNvPr id="5" name="Obrázek 4" descr="Obsah obrázku interiér, bowling&#10;&#10;Popis byl vytvořen automaticky">
            <a:extLst>
              <a:ext uri="{FF2B5EF4-FFF2-40B4-BE49-F238E27FC236}">
                <a16:creationId xmlns:a16="http://schemas.microsoft.com/office/drawing/2014/main" id="{8AA9DC6A-200B-35AE-B521-371628A2A05C}"/>
              </a:ext>
            </a:extLst>
          </p:cNvPr>
          <p:cNvPicPr>
            <a:picLocks noChangeAspect="1"/>
          </p:cNvPicPr>
          <p:nvPr/>
        </p:nvPicPr>
        <p:blipFill>
          <a:blip r:embed="rId2"/>
          <a:srcRect l="9963" r="40259"/>
          <a:stretch/>
        </p:blipFill>
        <p:spPr>
          <a:xfrm>
            <a:off x="5801710" y="1690692"/>
            <a:ext cx="2802290" cy="3842186"/>
          </a:xfrm>
          <a:prstGeom prst="rect">
            <a:avLst/>
          </a:prstGeom>
          <a:noFill/>
        </p:spPr>
      </p:pic>
    </p:spTree>
    <p:extLst>
      <p:ext uri="{BB962C8B-B14F-4D97-AF65-F5344CB8AC3E}">
        <p14:creationId xmlns:p14="http://schemas.microsoft.com/office/powerpoint/2010/main" val="176409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B3DC4-4912-4B37-A33B-6D328EA539DE}"/>
              </a:ext>
            </a:extLst>
          </p:cNvPr>
          <p:cNvSpPr>
            <a:spLocks noGrp="1"/>
          </p:cNvSpPr>
          <p:nvPr>
            <p:ph type="title"/>
          </p:nvPr>
        </p:nvSpPr>
        <p:spPr/>
        <p:txBody>
          <a:bodyPr/>
          <a:lstStyle/>
          <a:p>
            <a:r>
              <a:rPr lang="cs-CZ" sz="3200" dirty="0"/>
              <a:t>Do </a:t>
            </a:r>
            <a:r>
              <a:rPr lang="cs-CZ" sz="3200" dirty="0" err="1"/>
              <a:t>you</a:t>
            </a:r>
            <a:r>
              <a:rPr lang="cs-CZ" sz="3200" dirty="0"/>
              <a:t> </a:t>
            </a:r>
            <a:r>
              <a:rPr lang="cs-CZ" sz="3200" dirty="0" err="1"/>
              <a:t>agree</a:t>
            </a:r>
            <a:r>
              <a:rPr lang="cs-CZ" sz="3200" dirty="0"/>
              <a:t> </a:t>
            </a:r>
            <a:r>
              <a:rPr lang="cs-CZ" sz="3200" dirty="0" err="1"/>
              <a:t>with</a:t>
            </a:r>
            <a:r>
              <a:rPr lang="cs-CZ" sz="3200" dirty="0"/>
              <a:t> </a:t>
            </a:r>
            <a:r>
              <a:rPr lang="cs-CZ" sz="3200" dirty="0" err="1"/>
              <a:t>this</a:t>
            </a:r>
            <a:r>
              <a:rPr lang="cs-CZ" sz="3200" dirty="0"/>
              <a:t> </a:t>
            </a:r>
            <a:r>
              <a:rPr lang="cs-CZ" sz="3200" dirty="0" err="1"/>
              <a:t>characteristics</a:t>
            </a:r>
            <a:r>
              <a:rPr lang="cs-CZ" sz="3200" dirty="0"/>
              <a:t>?</a:t>
            </a:r>
          </a:p>
        </p:txBody>
      </p:sp>
      <p:graphicFrame>
        <p:nvGraphicFramePr>
          <p:cNvPr id="4" name="Diagram 3">
            <a:extLst>
              <a:ext uri="{FF2B5EF4-FFF2-40B4-BE49-F238E27FC236}">
                <a16:creationId xmlns:a16="http://schemas.microsoft.com/office/drawing/2014/main" id="{1AF90CAD-0ABB-6E71-0A94-805DF52CCBA8}"/>
              </a:ext>
            </a:extLst>
          </p:cNvPr>
          <p:cNvGraphicFramePr/>
          <p:nvPr>
            <p:extLst>
              <p:ext uri="{D42A27DB-BD31-4B8C-83A1-F6EECF244321}">
                <p14:modId xmlns:p14="http://schemas.microsoft.com/office/powerpoint/2010/main" val="2981519915"/>
              </p:ext>
            </p:extLst>
          </p:nvPr>
        </p:nvGraphicFramePr>
        <p:xfrm>
          <a:off x="1080594" y="1690692"/>
          <a:ext cx="6982811" cy="441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2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CB6298-A95C-C978-C424-A424F67C48B2}"/>
              </a:ext>
            </a:extLst>
          </p:cNvPr>
          <p:cNvSpPr>
            <a:spLocks noGrp="1"/>
          </p:cNvSpPr>
          <p:nvPr>
            <p:ph type="title"/>
          </p:nvPr>
        </p:nvSpPr>
        <p:spPr>
          <a:xfrm>
            <a:off x="540000" y="365129"/>
            <a:ext cx="8064000" cy="1325563"/>
          </a:xfrm>
        </p:spPr>
        <p:txBody>
          <a:bodyPr anchor="ctr">
            <a:normAutofit/>
          </a:bodyPr>
          <a:lstStyle/>
          <a:p>
            <a:r>
              <a:rPr lang="cs-CZ" sz="3200" dirty="0" err="1"/>
              <a:t>Examine</a:t>
            </a:r>
            <a:r>
              <a:rPr lang="cs-CZ" sz="3200" dirty="0"/>
              <a:t>  </a:t>
            </a:r>
            <a:r>
              <a:rPr lang="cs-CZ" sz="3200" dirty="0" err="1"/>
              <a:t>the</a:t>
            </a:r>
            <a:r>
              <a:rPr lang="cs-CZ" sz="3200" dirty="0"/>
              <a:t> </a:t>
            </a:r>
            <a:r>
              <a:rPr lang="cs-CZ" sz="3200" dirty="0" err="1"/>
              <a:t>historical</a:t>
            </a:r>
            <a:r>
              <a:rPr lang="cs-CZ" sz="3200" dirty="0"/>
              <a:t> development </a:t>
            </a:r>
            <a:r>
              <a:rPr lang="cs-CZ" sz="3200" dirty="0" err="1"/>
              <a:t>of</a:t>
            </a:r>
            <a:r>
              <a:rPr lang="cs-CZ" sz="3200" dirty="0"/>
              <a:t> </a:t>
            </a:r>
            <a:r>
              <a:rPr lang="cs-CZ" sz="3200" dirty="0" err="1"/>
              <a:t>entrepreneurship</a:t>
            </a:r>
            <a:endParaRPr lang="cs-CZ" sz="3200" dirty="0"/>
          </a:p>
        </p:txBody>
      </p:sp>
      <p:sp>
        <p:nvSpPr>
          <p:cNvPr id="3" name="Zástupný obsah 2">
            <a:extLst>
              <a:ext uri="{FF2B5EF4-FFF2-40B4-BE49-F238E27FC236}">
                <a16:creationId xmlns:a16="http://schemas.microsoft.com/office/drawing/2014/main" id="{1AAA0261-96FC-77ED-AAFC-ABA957665E62}"/>
              </a:ext>
            </a:extLst>
          </p:cNvPr>
          <p:cNvSpPr>
            <a:spLocks noGrp="1"/>
          </p:cNvSpPr>
          <p:nvPr>
            <p:ph sz="half" idx="1"/>
          </p:nvPr>
        </p:nvSpPr>
        <p:spPr>
          <a:xfrm>
            <a:off x="628649" y="1825625"/>
            <a:ext cx="5661791" cy="4351338"/>
          </a:xfrm>
        </p:spPr>
        <p:txBody>
          <a:bodyPr anchor="ctr">
            <a:normAutofit/>
          </a:bodyPr>
          <a:lstStyle/>
          <a:p>
            <a:pPr algn="just">
              <a:lnSpc>
                <a:spcPct val="90000"/>
              </a:lnSpc>
            </a:pPr>
            <a:r>
              <a:rPr lang="cs-CZ" dirty="0" err="1"/>
              <a:t>The</a:t>
            </a:r>
            <a:r>
              <a:rPr lang="cs-CZ" dirty="0"/>
              <a:t> </a:t>
            </a:r>
            <a:r>
              <a:rPr lang="cs-CZ" dirty="0" err="1"/>
              <a:t>recognition</a:t>
            </a:r>
            <a:r>
              <a:rPr lang="cs-CZ" dirty="0"/>
              <a:t> </a:t>
            </a:r>
            <a:r>
              <a:rPr lang="cs-CZ" dirty="0" err="1"/>
              <a:t>of</a:t>
            </a:r>
            <a:r>
              <a:rPr lang="cs-CZ" dirty="0"/>
              <a:t> </a:t>
            </a:r>
            <a:r>
              <a:rPr lang="cs-CZ" dirty="0" err="1"/>
              <a:t>entrepreneurs</a:t>
            </a:r>
            <a:r>
              <a:rPr lang="cs-CZ" dirty="0"/>
              <a:t> </a:t>
            </a:r>
            <a:r>
              <a:rPr lang="cs-CZ" dirty="0" err="1"/>
              <a:t>dates</a:t>
            </a:r>
            <a:r>
              <a:rPr lang="cs-CZ" dirty="0"/>
              <a:t> </a:t>
            </a:r>
            <a:r>
              <a:rPr lang="cs-CZ" dirty="0" err="1"/>
              <a:t>back</a:t>
            </a:r>
            <a:r>
              <a:rPr lang="cs-CZ" dirty="0"/>
              <a:t> to </a:t>
            </a:r>
            <a:r>
              <a:rPr lang="cs-CZ" dirty="0" err="1"/>
              <a:t>eighteenth</a:t>
            </a:r>
            <a:r>
              <a:rPr lang="cs-CZ" dirty="0"/>
              <a:t> </a:t>
            </a:r>
            <a:r>
              <a:rPr lang="cs-CZ" dirty="0" err="1"/>
              <a:t>century</a:t>
            </a:r>
            <a:r>
              <a:rPr lang="cs-CZ" dirty="0"/>
              <a:t> France, </a:t>
            </a:r>
            <a:r>
              <a:rPr lang="cs-CZ" dirty="0" err="1"/>
              <a:t>when</a:t>
            </a:r>
            <a:r>
              <a:rPr lang="cs-CZ" dirty="0"/>
              <a:t> </a:t>
            </a:r>
            <a:r>
              <a:rPr lang="cs-CZ" dirty="0" err="1"/>
              <a:t>economist</a:t>
            </a:r>
            <a:r>
              <a:rPr lang="cs-CZ" dirty="0"/>
              <a:t> </a:t>
            </a:r>
            <a:r>
              <a:rPr lang="cs-CZ" b="1" dirty="0"/>
              <a:t>Richard </a:t>
            </a:r>
            <a:r>
              <a:rPr lang="cs-CZ" b="1" dirty="0" err="1"/>
              <a:t>Cantillon</a:t>
            </a:r>
            <a:r>
              <a:rPr lang="cs-CZ" b="1" dirty="0"/>
              <a:t> </a:t>
            </a:r>
            <a:r>
              <a:rPr lang="cs-CZ" dirty="0" err="1"/>
              <a:t>associated</a:t>
            </a:r>
            <a:r>
              <a:rPr lang="cs-CZ" dirty="0"/>
              <a:t> </a:t>
            </a:r>
            <a:r>
              <a:rPr lang="cs-CZ" dirty="0" err="1"/>
              <a:t>the</a:t>
            </a:r>
            <a:r>
              <a:rPr lang="cs-CZ" dirty="0"/>
              <a:t> „risk-</a:t>
            </a:r>
            <a:r>
              <a:rPr lang="cs-CZ" dirty="0" err="1"/>
              <a:t>bearing</a:t>
            </a:r>
            <a:r>
              <a:rPr lang="cs-CZ" dirty="0"/>
              <a:t>“  </a:t>
            </a:r>
            <a:r>
              <a:rPr lang="cs-CZ" dirty="0" err="1"/>
              <a:t>activity</a:t>
            </a:r>
            <a:r>
              <a:rPr lang="cs-CZ" dirty="0"/>
              <a:t> in </a:t>
            </a:r>
            <a:r>
              <a:rPr lang="cs-CZ" dirty="0" err="1"/>
              <a:t>the</a:t>
            </a:r>
            <a:r>
              <a:rPr lang="cs-CZ" dirty="0"/>
              <a:t> </a:t>
            </a:r>
            <a:r>
              <a:rPr lang="cs-CZ" dirty="0" err="1"/>
              <a:t>economy</a:t>
            </a:r>
            <a:r>
              <a:rPr lang="cs-CZ" dirty="0"/>
              <a:t> </a:t>
            </a:r>
            <a:r>
              <a:rPr lang="cs-CZ" dirty="0" err="1"/>
              <a:t>with</a:t>
            </a:r>
            <a:r>
              <a:rPr lang="cs-CZ" dirty="0"/>
              <a:t> </a:t>
            </a:r>
            <a:r>
              <a:rPr lang="cs-CZ" dirty="0" err="1"/>
              <a:t>the</a:t>
            </a:r>
            <a:r>
              <a:rPr lang="cs-CZ" dirty="0"/>
              <a:t> </a:t>
            </a:r>
            <a:r>
              <a:rPr lang="cs-CZ" dirty="0" err="1"/>
              <a:t>enterpreneur</a:t>
            </a:r>
            <a:r>
              <a:rPr lang="cs-CZ" dirty="0"/>
              <a:t>. </a:t>
            </a:r>
          </a:p>
          <a:p>
            <a:pPr algn="just">
              <a:lnSpc>
                <a:spcPct val="90000"/>
              </a:lnSpc>
            </a:pPr>
            <a:endParaRPr lang="cs-CZ" dirty="0"/>
          </a:p>
          <a:p>
            <a:pPr algn="just">
              <a:lnSpc>
                <a:spcPct val="90000"/>
              </a:lnSpc>
            </a:pPr>
            <a:r>
              <a:rPr lang="cs-CZ" dirty="0" err="1"/>
              <a:t>The</a:t>
            </a:r>
            <a:r>
              <a:rPr lang="cs-CZ" dirty="0"/>
              <a:t> </a:t>
            </a:r>
            <a:r>
              <a:rPr lang="cs-CZ" dirty="0" err="1"/>
              <a:t>industrial</a:t>
            </a:r>
            <a:r>
              <a:rPr lang="cs-CZ" dirty="0"/>
              <a:t> </a:t>
            </a:r>
            <a:r>
              <a:rPr lang="cs-CZ" dirty="0" err="1"/>
              <a:t>revolution</a:t>
            </a:r>
            <a:r>
              <a:rPr lang="cs-CZ" dirty="0"/>
              <a:t> </a:t>
            </a:r>
            <a:r>
              <a:rPr lang="cs-CZ" dirty="0" err="1"/>
              <a:t>was</a:t>
            </a:r>
            <a:r>
              <a:rPr lang="cs-CZ" dirty="0"/>
              <a:t> </a:t>
            </a:r>
            <a:r>
              <a:rPr lang="cs-CZ" dirty="0" err="1"/>
              <a:t>envolving</a:t>
            </a:r>
            <a:r>
              <a:rPr lang="cs-CZ" dirty="0"/>
              <a:t> in </a:t>
            </a:r>
            <a:r>
              <a:rPr lang="cs-CZ" dirty="0" err="1"/>
              <a:t>England</a:t>
            </a:r>
            <a:r>
              <a:rPr lang="cs-CZ" dirty="0"/>
              <a:t> </a:t>
            </a:r>
            <a:r>
              <a:rPr lang="cs-CZ" dirty="0" err="1"/>
              <a:t>during</a:t>
            </a:r>
            <a:r>
              <a:rPr lang="cs-CZ" dirty="0"/>
              <a:t> </a:t>
            </a:r>
            <a:r>
              <a:rPr lang="cs-CZ" dirty="0" err="1"/>
              <a:t>the</a:t>
            </a:r>
            <a:r>
              <a:rPr lang="cs-CZ" dirty="0"/>
              <a:t> </a:t>
            </a:r>
            <a:r>
              <a:rPr lang="cs-CZ" dirty="0" err="1"/>
              <a:t>same</a:t>
            </a:r>
            <a:r>
              <a:rPr lang="cs-CZ" dirty="0"/>
              <a:t> period, </a:t>
            </a:r>
            <a:r>
              <a:rPr lang="cs-CZ" dirty="0" err="1"/>
              <a:t>with</a:t>
            </a:r>
            <a:r>
              <a:rPr lang="cs-CZ" dirty="0"/>
              <a:t> </a:t>
            </a:r>
            <a:r>
              <a:rPr lang="cs-CZ" dirty="0" err="1"/>
              <a:t>the</a:t>
            </a:r>
            <a:r>
              <a:rPr lang="cs-CZ" dirty="0"/>
              <a:t> </a:t>
            </a:r>
            <a:r>
              <a:rPr lang="cs-CZ" dirty="0" err="1"/>
              <a:t>enrepreneur</a:t>
            </a:r>
            <a:r>
              <a:rPr lang="cs-CZ" dirty="0"/>
              <a:t> </a:t>
            </a:r>
            <a:r>
              <a:rPr lang="cs-CZ" dirty="0" err="1"/>
              <a:t>playing</a:t>
            </a:r>
            <a:r>
              <a:rPr lang="cs-CZ" dirty="0"/>
              <a:t> a </a:t>
            </a:r>
            <a:r>
              <a:rPr lang="cs-CZ" dirty="0" err="1"/>
              <a:t>visible</a:t>
            </a:r>
            <a:r>
              <a:rPr lang="cs-CZ" dirty="0"/>
              <a:t> role in </a:t>
            </a:r>
            <a:r>
              <a:rPr lang="cs-CZ" dirty="0" err="1"/>
              <a:t>risks</a:t>
            </a:r>
            <a:r>
              <a:rPr lang="cs-CZ" dirty="0"/>
              <a:t> </a:t>
            </a:r>
            <a:r>
              <a:rPr lang="cs-CZ" dirty="0" err="1"/>
              <a:t>taking</a:t>
            </a:r>
            <a:r>
              <a:rPr lang="cs-CZ" dirty="0"/>
              <a:t> and </a:t>
            </a:r>
            <a:r>
              <a:rPr lang="cs-CZ" dirty="0" err="1"/>
              <a:t>the</a:t>
            </a:r>
            <a:r>
              <a:rPr lang="cs-CZ" dirty="0"/>
              <a:t> </a:t>
            </a:r>
            <a:r>
              <a:rPr lang="cs-CZ" dirty="0" err="1"/>
              <a:t>transformation</a:t>
            </a:r>
            <a:r>
              <a:rPr lang="cs-CZ" dirty="0"/>
              <a:t> </a:t>
            </a:r>
            <a:r>
              <a:rPr lang="cs-CZ" dirty="0" err="1"/>
              <a:t>of</a:t>
            </a:r>
            <a:r>
              <a:rPr lang="cs-CZ" dirty="0"/>
              <a:t> </a:t>
            </a:r>
            <a:r>
              <a:rPr lang="cs-CZ" dirty="0" err="1"/>
              <a:t>resources</a:t>
            </a:r>
            <a:r>
              <a:rPr lang="cs-CZ" dirty="0"/>
              <a:t>. </a:t>
            </a:r>
          </a:p>
        </p:txBody>
      </p:sp>
      <p:pic>
        <p:nvPicPr>
          <p:cNvPr id="4" name="Obrázek 3" descr="Obsah obrázku text, portrét, skica, Lidská tvář&#10;&#10;Popis byl vytvořen automaticky">
            <a:extLst>
              <a:ext uri="{FF2B5EF4-FFF2-40B4-BE49-F238E27FC236}">
                <a16:creationId xmlns:a16="http://schemas.microsoft.com/office/drawing/2014/main" id="{4205D30C-3DAE-0C0B-E937-BA9E033D48FD}"/>
              </a:ext>
            </a:extLst>
          </p:cNvPr>
          <p:cNvPicPr>
            <a:picLocks noChangeAspect="1"/>
          </p:cNvPicPr>
          <p:nvPr/>
        </p:nvPicPr>
        <p:blipFill>
          <a:blip r:embed="rId2"/>
          <a:srcRect r="10688" b="-1"/>
          <a:stretch/>
        </p:blipFill>
        <p:spPr>
          <a:xfrm>
            <a:off x="6724322" y="2998596"/>
            <a:ext cx="1791029" cy="2005396"/>
          </a:xfrm>
          <a:prstGeom prst="rect">
            <a:avLst/>
          </a:prstGeom>
          <a:noFill/>
        </p:spPr>
      </p:pic>
    </p:spTree>
    <p:extLst>
      <p:ext uri="{BB962C8B-B14F-4D97-AF65-F5344CB8AC3E}">
        <p14:creationId xmlns:p14="http://schemas.microsoft.com/office/powerpoint/2010/main" val="299355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A6B154-3EBA-E63A-67B3-093C35A7B5C2}"/>
              </a:ext>
            </a:extLst>
          </p:cNvPr>
          <p:cNvSpPr>
            <a:spLocks noGrp="1"/>
          </p:cNvSpPr>
          <p:nvPr>
            <p:ph type="title"/>
          </p:nvPr>
        </p:nvSpPr>
        <p:spPr/>
        <p:txBody>
          <a:bodyPr/>
          <a:lstStyle/>
          <a:p>
            <a:r>
              <a:rPr lang="cs-CZ" sz="3200" dirty="0" err="1"/>
              <a:t>Examine</a:t>
            </a:r>
            <a:r>
              <a:rPr lang="cs-CZ" sz="3200" dirty="0"/>
              <a:t>  </a:t>
            </a:r>
            <a:r>
              <a:rPr lang="cs-CZ" sz="3200" dirty="0" err="1"/>
              <a:t>the</a:t>
            </a:r>
            <a:r>
              <a:rPr lang="cs-CZ" sz="3200" dirty="0"/>
              <a:t> </a:t>
            </a:r>
            <a:r>
              <a:rPr lang="cs-CZ" sz="3200" dirty="0" err="1"/>
              <a:t>historical</a:t>
            </a:r>
            <a:r>
              <a:rPr lang="cs-CZ" sz="3200" dirty="0"/>
              <a:t> development </a:t>
            </a:r>
            <a:r>
              <a:rPr lang="cs-CZ" sz="3200" dirty="0" err="1"/>
              <a:t>of</a:t>
            </a:r>
            <a:r>
              <a:rPr lang="cs-CZ" sz="3200" dirty="0"/>
              <a:t> </a:t>
            </a:r>
            <a:r>
              <a:rPr lang="cs-CZ" sz="3200" dirty="0" err="1"/>
              <a:t>entrepreneurship</a:t>
            </a:r>
            <a:endParaRPr lang="cs-CZ" sz="3200" dirty="0"/>
          </a:p>
        </p:txBody>
      </p:sp>
      <p:sp>
        <p:nvSpPr>
          <p:cNvPr id="3" name="Zástupný obsah 2">
            <a:extLst>
              <a:ext uri="{FF2B5EF4-FFF2-40B4-BE49-F238E27FC236}">
                <a16:creationId xmlns:a16="http://schemas.microsoft.com/office/drawing/2014/main" id="{CCCE484F-6D81-FFAB-AAF0-CB9AD363FF5D}"/>
              </a:ext>
            </a:extLst>
          </p:cNvPr>
          <p:cNvSpPr>
            <a:spLocks noGrp="1"/>
          </p:cNvSpPr>
          <p:nvPr>
            <p:ph idx="1"/>
          </p:nvPr>
        </p:nvSpPr>
        <p:spPr/>
        <p:txBody>
          <a:bodyPr/>
          <a:lstStyle/>
          <a:p>
            <a:endParaRPr lang="cs-CZ" dirty="0"/>
          </a:p>
          <a:p>
            <a:endParaRPr lang="cs-CZ" dirty="0"/>
          </a:p>
          <a:p>
            <a:pPr marL="0" indent="0">
              <a:buNone/>
            </a:pPr>
            <a:endParaRPr lang="cs-CZ" dirty="0"/>
          </a:p>
          <a:p>
            <a:endParaRPr lang="cs-CZ" dirty="0"/>
          </a:p>
          <a:p>
            <a:endParaRPr lang="cs-CZ" dirty="0"/>
          </a:p>
          <a:p>
            <a:r>
              <a:rPr lang="cs-CZ" dirty="0" err="1"/>
              <a:t>Since</a:t>
            </a:r>
            <a:r>
              <a:rPr lang="cs-CZ" dirty="0"/>
              <a:t> </a:t>
            </a:r>
            <a:r>
              <a:rPr lang="cs-CZ" dirty="0" err="1"/>
              <a:t>that</a:t>
            </a:r>
            <a:r>
              <a:rPr lang="cs-CZ" dirty="0"/>
              <a:t> </a:t>
            </a:r>
            <a:r>
              <a:rPr lang="cs-CZ" dirty="0" err="1"/>
              <a:t>time</a:t>
            </a:r>
            <a:r>
              <a:rPr lang="cs-CZ" dirty="0"/>
              <a:t>, </a:t>
            </a:r>
            <a:r>
              <a:rPr lang="cs-CZ" dirty="0" err="1"/>
              <a:t>researchers</a:t>
            </a:r>
            <a:r>
              <a:rPr lang="cs-CZ" dirty="0"/>
              <a:t> </a:t>
            </a:r>
            <a:r>
              <a:rPr lang="cs-CZ" dirty="0" err="1"/>
              <a:t>have</a:t>
            </a:r>
            <a:r>
              <a:rPr lang="cs-CZ" dirty="0"/>
              <a:t> </a:t>
            </a:r>
            <a:r>
              <a:rPr lang="cs-CZ" dirty="0" err="1"/>
              <a:t>continued</a:t>
            </a:r>
            <a:r>
              <a:rPr lang="cs-CZ" dirty="0"/>
              <a:t> to </a:t>
            </a:r>
            <a:r>
              <a:rPr lang="cs-CZ" dirty="0" err="1"/>
              <a:t>try</a:t>
            </a:r>
            <a:r>
              <a:rPr lang="cs-CZ" dirty="0"/>
              <a:t> to </a:t>
            </a:r>
            <a:r>
              <a:rPr lang="cs-CZ" dirty="0" err="1"/>
              <a:t>describe</a:t>
            </a:r>
            <a:r>
              <a:rPr lang="cs-CZ" dirty="0"/>
              <a:t> </a:t>
            </a:r>
            <a:r>
              <a:rPr lang="cs-CZ" dirty="0" err="1"/>
              <a:t>or</a:t>
            </a:r>
            <a:r>
              <a:rPr lang="cs-CZ" dirty="0"/>
              <a:t> </a:t>
            </a:r>
            <a:r>
              <a:rPr lang="cs-CZ" dirty="0" err="1"/>
              <a:t>define</a:t>
            </a:r>
            <a:r>
              <a:rPr lang="cs-CZ" dirty="0"/>
              <a:t> </a:t>
            </a:r>
            <a:r>
              <a:rPr lang="cs-CZ" dirty="0" err="1"/>
              <a:t>what</a:t>
            </a:r>
            <a:r>
              <a:rPr lang="cs-CZ" dirty="0"/>
              <a:t> </a:t>
            </a:r>
            <a:r>
              <a:rPr lang="cs-CZ" dirty="0" err="1"/>
              <a:t>entrepreneurship</a:t>
            </a:r>
            <a:r>
              <a:rPr lang="cs-CZ" dirty="0"/>
              <a:t> </a:t>
            </a:r>
            <a:r>
              <a:rPr lang="cs-CZ" dirty="0" err="1"/>
              <a:t>is</a:t>
            </a:r>
            <a:r>
              <a:rPr lang="cs-CZ" dirty="0"/>
              <a:t> </a:t>
            </a:r>
            <a:r>
              <a:rPr lang="cs-CZ" dirty="0" err="1"/>
              <a:t>all</a:t>
            </a:r>
            <a:r>
              <a:rPr lang="cs-CZ" dirty="0"/>
              <a:t> </a:t>
            </a:r>
            <a:r>
              <a:rPr lang="cs-CZ" dirty="0" err="1"/>
              <a:t>about</a:t>
            </a:r>
            <a:r>
              <a:rPr lang="cs-CZ" dirty="0"/>
              <a:t>.</a:t>
            </a:r>
          </a:p>
          <a:p>
            <a:endParaRPr lang="cs-CZ" dirty="0"/>
          </a:p>
          <a:p>
            <a:r>
              <a:rPr lang="cs-CZ" dirty="0" err="1"/>
              <a:t>Following</a:t>
            </a:r>
            <a:r>
              <a:rPr lang="cs-CZ" dirty="0"/>
              <a:t> </a:t>
            </a:r>
            <a:r>
              <a:rPr lang="cs-CZ" dirty="0" err="1"/>
              <a:t>some</a:t>
            </a:r>
            <a:r>
              <a:rPr lang="cs-CZ" dirty="0"/>
              <a:t> </a:t>
            </a:r>
            <a:r>
              <a:rPr lang="cs-CZ" dirty="0" err="1"/>
              <a:t>examples</a:t>
            </a:r>
            <a:r>
              <a:rPr lang="cs-CZ" dirty="0"/>
              <a:t> </a:t>
            </a:r>
          </a:p>
        </p:txBody>
      </p:sp>
      <p:graphicFrame>
        <p:nvGraphicFramePr>
          <p:cNvPr id="4" name="Tabulka 3">
            <a:extLst>
              <a:ext uri="{FF2B5EF4-FFF2-40B4-BE49-F238E27FC236}">
                <a16:creationId xmlns:a16="http://schemas.microsoft.com/office/drawing/2014/main" id="{FFB9A26A-6DF7-858E-1668-DBF0407197CE}"/>
              </a:ext>
            </a:extLst>
          </p:cNvPr>
          <p:cNvGraphicFramePr>
            <a:graphicFrameLocks noGrp="1"/>
          </p:cNvGraphicFramePr>
          <p:nvPr>
            <p:extLst>
              <p:ext uri="{D42A27DB-BD31-4B8C-83A1-F6EECF244321}">
                <p14:modId xmlns:p14="http://schemas.microsoft.com/office/powerpoint/2010/main" val="2170848370"/>
              </p:ext>
            </p:extLst>
          </p:nvPr>
        </p:nvGraphicFramePr>
        <p:xfrm>
          <a:off x="759372" y="2432597"/>
          <a:ext cx="6096000" cy="118872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202244018"/>
                    </a:ext>
                  </a:extLst>
                </a:gridCol>
                <a:gridCol w="3048000">
                  <a:extLst>
                    <a:ext uri="{9D8B030D-6E8A-4147-A177-3AD203B41FA5}">
                      <a16:colId xmlns:a16="http://schemas.microsoft.com/office/drawing/2014/main" val="3731593586"/>
                    </a:ext>
                  </a:extLst>
                </a:gridCol>
              </a:tblGrid>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cs-CZ" sz="1800" dirty="0"/>
                        <a:t>1725 Richard </a:t>
                      </a:r>
                      <a:r>
                        <a:rPr lang="cs-CZ" sz="1800" dirty="0" err="1"/>
                        <a:t>Cantillon</a:t>
                      </a:r>
                      <a:endParaRPr lang="cs-CZ" sz="1800" dirty="0"/>
                    </a:p>
                  </a:txBody>
                  <a:tcPr/>
                </a:tc>
                <a:tc rowSpan="3">
                  <a:txBody>
                    <a:bodyPr/>
                    <a:lstStyle/>
                    <a:p>
                      <a:r>
                        <a:rPr lang="cs-CZ" sz="1800" dirty="0"/>
                        <a:t>All </a:t>
                      </a:r>
                      <a:r>
                        <a:rPr lang="cs-CZ" sz="1800" dirty="0" err="1"/>
                        <a:t>wrote</a:t>
                      </a:r>
                      <a:r>
                        <a:rPr lang="cs-CZ" sz="1800" dirty="0"/>
                        <a:t> </a:t>
                      </a:r>
                      <a:r>
                        <a:rPr lang="cs-CZ" sz="1800" dirty="0" err="1"/>
                        <a:t>about</a:t>
                      </a:r>
                      <a:r>
                        <a:rPr lang="cs-CZ" sz="1800" dirty="0"/>
                        <a:t> </a:t>
                      </a:r>
                      <a:r>
                        <a:rPr lang="cs-CZ" sz="1800" dirty="0" err="1"/>
                        <a:t>entrepreneurship</a:t>
                      </a:r>
                      <a:r>
                        <a:rPr lang="cs-CZ" sz="1800" dirty="0"/>
                        <a:t> and </a:t>
                      </a:r>
                      <a:r>
                        <a:rPr lang="cs-CZ" sz="1800" dirty="0" err="1"/>
                        <a:t>its</a:t>
                      </a:r>
                      <a:r>
                        <a:rPr lang="cs-CZ" sz="1800" dirty="0"/>
                        <a:t> </a:t>
                      </a:r>
                      <a:r>
                        <a:rPr lang="cs-CZ" sz="1800" dirty="0" err="1"/>
                        <a:t>impact</a:t>
                      </a:r>
                      <a:r>
                        <a:rPr lang="cs-CZ" sz="1800" dirty="0"/>
                        <a:t> on </a:t>
                      </a:r>
                      <a:r>
                        <a:rPr lang="cs-CZ" sz="1800" dirty="0" err="1"/>
                        <a:t>economic</a:t>
                      </a:r>
                      <a:r>
                        <a:rPr lang="cs-CZ" sz="1800" dirty="0"/>
                        <a:t> development.</a:t>
                      </a:r>
                    </a:p>
                  </a:txBody>
                  <a:tcPr anchor="ctr"/>
                </a:tc>
                <a:extLst>
                  <a:ext uri="{0D108BD9-81ED-4DB2-BD59-A6C34878D82A}">
                    <a16:rowId xmlns:a16="http://schemas.microsoft.com/office/drawing/2014/main" val="4152747543"/>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cs-CZ" sz="1800" dirty="0"/>
                        <a:t>1803 Jean </a:t>
                      </a:r>
                      <a:r>
                        <a:rPr lang="cs-CZ" sz="1800" dirty="0" err="1"/>
                        <a:t>Baptiste</a:t>
                      </a:r>
                      <a:r>
                        <a:rPr lang="cs-CZ" sz="1800" dirty="0"/>
                        <a:t> </a:t>
                      </a:r>
                      <a:r>
                        <a:rPr lang="cs-CZ" sz="1800" dirty="0" err="1"/>
                        <a:t>Say</a:t>
                      </a:r>
                      <a:endParaRPr lang="cs-CZ" sz="1800" dirty="0"/>
                    </a:p>
                  </a:txBody>
                  <a:tcPr/>
                </a:tc>
                <a:tc vMerge="1">
                  <a:txBody>
                    <a:bodyPr/>
                    <a:lstStyle/>
                    <a:p>
                      <a:endParaRPr lang="cs-CZ" dirty="0"/>
                    </a:p>
                  </a:txBody>
                  <a:tcPr/>
                </a:tc>
                <a:extLst>
                  <a:ext uri="{0D108BD9-81ED-4DB2-BD59-A6C34878D82A}">
                    <a16:rowId xmlns:a16="http://schemas.microsoft.com/office/drawing/2014/main" val="3887814735"/>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cs-CZ" sz="1800" dirty="0"/>
                        <a:t>1934 Joseph </a:t>
                      </a:r>
                      <a:r>
                        <a:rPr lang="cs-CZ" sz="1800" dirty="0" err="1"/>
                        <a:t>Schumpeter</a:t>
                      </a:r>
                      <a:r>
                        <a:rPr lang="cs-CZ" sz="1800" dirty="0"/>
                        <a:t> </a:t>
                      </a:r>
                    </a:p>
                  </a:txBody>
                  <a:tcPr/>
                </a:tc>
                <a:tc vMerge="1">
                  <a:txBody>
                    <a:bodyPr/>
                    <a:lstStyle/>
                    <a:p>
                      <a:endParaRPr lang="cs-CZ" dirty="0"/>
                    </a:p>
                  </a:txBody>
                  <a:tcPr/>
                </a:tc>
                <a:extLst>
                  <a:ext uri="{0D108BD9-81ED-4DB2-BD59-A6C34878D82A}">
                    <a16:rowId xmlns:a16="http://schemas.microsoft.com/office/drawing/2014/main" val="1651929281"/>
                  </a:ext>
                </a:extLst>
              </a:tr>
            </a:tbl>
          </a:graphicData>
        </a:graphic>
      </p:graphicFrame>
      <p:sp>
        <p:nvSpPr>
          <p:cNvPr id="5" name="Šipka: doprava 4">
            <a:extLst>
              <a:ext uri="{FF2B5EF4-FFF2-40B4-BE49-F238E27FC236}">
                <a16:creationId xmlns:a16="http://schemas.microsoft.com/office/drawing/2014/main" id="{5E9FD60C-E7A4-B5FD-D87F-E06402574BC0}"/>
              </a:ext>
            </a:extLst>
          </p:cNvPr>
          <p:cNvSpPr/>
          <p:nvPr/>
        </p:nvSpPr>
        <p:spPr>
          <a:xfrm>
            <a:off x="3807372" y="5241507"/>
            <a:ext cx="449317" cy="203897"/>
          </a:xfrm>
          <a:prstGeom prs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38728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253401-984E-AF3A-09EB-D20141797AF2}"/>
              </a:ext>
            </a:extLst>
          </p:cNvPr>
          <p:cNvSpPr>
            <a:spLocks noGrp="1"/>
          </p:cNvSpPr>
          <p:nvPr>
            <p:ph type="title"/>
          </p:nvPr>
        </p:nvSpPr>
        <p:spPr>
          <a:xfrm>
            <a:off x="540000" y="365129"/>
            <a:ext cx="8064000" cy="1325563"/>
          </a:xfrm>
        </p:spPr>
        <p:txBody>
          <a:bodyPr/>
          <a:lstStyle/>
          <a:p>
            <a:endParaRPr lang="en-US"/>
          </a:p>
        </p:txBody>
      </p:sp>
      <p:sp>
        <p:nvSpPr>
          <p:cNvPr id="3" name="Zástupný obsah 2">
            <a:extLst>
              <a:ext uri="{FF2B5EF4-FFF2-40B4-BE49-F238E27FC236}">
                <a16:creationId xmlns:a16="http://schemas.microsoft.com/office/drawing/2014/main" id="{37606E6C-73C0-C3E8-2F76-DAE5BB8DE052}"/>
              </a:ext>
            </a:extLst>
          </p:cNvPr>
          <p:cNvSpPr>
            <a:spLocks noGrp="1"/>
          </p:cNvSpPr>
          <p:nvPr>
            <p:ph sz="half" idx="1"/>
          </p:nvPr>
        </p:nvSpPr>
        <p:spPr>
          <a:xfrm>
            <a:off x="628649" y="1825625"/>
            <a:ext cx="5496253" cy="4351338"/>
          </a:xfrm>
        </p:spPr>
        <p:txBody>
          <a:bodyPr anchor="t">
            <a:normAutofit/>
          </a:bodyPr>
          <a:lstStyle/>
          <a:p>
            <a:pPr algn="just"/>
            <a:endParaRPr lang="cs-CZ" i="1" dirty="0"/>
          </a:p>
          <a:p>
            <a:pPr algn="just"/>
            <a:endParaRPr lang="cs-CZ" i="1" dirty="0"/>
          </a:p>
          <a:p>
            <a:pPr algn="just"/>
            <a:r>
              <a:rPr lang="cs-CZ" i="1" dirty="0"/>
              <a:t>„</a:t>
            </a:r>
            <a:r>
              <a:rPr lang="cs-CZ" i="1" dirty="0" err="1"/>
              <a:t>Entrepreneurship</a:t>
            </a:r>
            <a:r>
              <a:rPr lang="cs-CZ" i="1" dirty="0"/>
              <a:t> </a:t>
            </a:r>
            <a:r>
              <a:rPr lang="cs-CZ" i="1" dirty="0" err="1"/>
              <a:t>consits</a:t>
            </a:r>
            <a:r>
              <a:rPr lang="cs-CZ" i="1" dirty="0"/>
              <a:t> in </a:t>
            </a:r>
            <a:r>
              <a:rPr lang="cs-CZ" i="1" dirty="0" err="1"/>
              <a:t>doing</a:t>
            </a:r>
            <a:r>
              <a:rPr lang="cs-CZ" i="1" dirty="0"/>
              <a:t> </a:t>
            </a:r>
            <a:r>
              <a:rPr lang="cs-CZ" i="1" dirty="0" err="1"/>
              <a:t>things</a:t>
            </a:r>
            <a:r>
              <a:rPr lang="cs-CZ" i="1" dirty="0"/>
              <a:t> </a:t>
            </a:r>
            <a:r>
              <a:rPr lang="cs-CZ" i="1" dirty="0" err="1"/>
              <a:t>that</a:t>
            </a:r>
            <a:r>
              <a:rPr lang="cs-CZ" i="1" dirty="0"/>
              <a:t> are not </a:t>
            </a:r>
            <a:r>
              <a:rPr lang="cs-CZ" i="1" dirty="0" err="1"/>
              <a:t>generally</a:t>
            </a:r>
            <a:r>
              <a:rPr lang="cs-CZ" i="1" dirty="0"/>
              <a:t> done in </a:t>
            </a:r>
            <a:r>
              <a:rPr lang="cs-CZ" i="1" dirty="0" err="1"/>
              <a:t>the</a:t>
            </a:r>
            <a:r>
              <a:rPr lang="cs-CZ" i="1" dirty="0"/>
              <a:t> </a:t>
            </a:r>
            <a:r>
              <a:rPr lang="cs-CZ" i="1" dirty="0" err="1"/>
              <a:t>ordinary</a:t>
            </a:r>
            <a:r>
              <a:rPr lang="cs-CZ" i="1" dirty="0"/>
              <a:t> </a:t>
            </a:r>
            <a:r>
              <a:rPr lang="cs-CZ" i="1" dirty="0" err="1"/>
              <a:t>course</a:t>
            </a:r>
            <a:r>
              <a:rPr lang="cs-CZ" i="1" dirty="0"/>
              <a:t> </a:t>
            </a:r>
            <a:r>
              <a:rPr lang="cs-CZ" i="1" dirty="0" err="1"/>
              <a:t>of</a:t>
            </a:r>
            <a:r>
              <a:rPr lang="cs-CZ" i="1" dirty="0"/>
              <a:t> business </a:t>
            </a:r>
            <a:r>
              <a:rPr lang="cs-CZ" i="1" dirty="0" err="1"/>
              <a:t>routine</a:t>
            </a:r>
            <a:r>
              <a:rPr lang="cs-CZ" i="1" dirty="0"/>
              <a:t>; </a:t>
            </a:r>
            <a:r>
              <a:rPr lang="cs-CZ" i="1" dirty="0" err="1"/>
              <a:t>it</a:t>
            </a:r>
            <a:r>
              <a:rPr lang="cs-CZ" i="1" dirty="0"/>
              <a:t> </a:t>
            </a:r>
            <a:r>
              <a:rPr lang="cs-CZ" i="1" dirty="0" err="1"/>
              <a:t>is</a:t>
            </a:r>
            <a:r>
              <a:rPr lang="cs-CZ" i="1" dirty="0"/>
              <a:t> </a:t>
            </a:r>
            <a:r>
              <a:rPr lang="cs-CZ" i="1" dirty="0" err="1"/>
              <a:t>essentially</a:t>
            </a:r>
            <a:r>
              <a:rPr lang="cs-CZ" i="1" dirty="0"/>
              <a:t> a </a:t>
            </a:r>
            <a:r>
              <a:rPr lang="cs-CZ" i="1" dirty="0" err="1"/>
              <a:t>phenomen</a:t>
            </a:r>
            <a:r>
              <a:rPr lang="cs-CZ" i="1" dirty="0"/>
              <a:t> </a:t>
            </a:r>
            <a:r>
              <a:rPr lang="cs-CZ" i="1" dirty="0" err="1"/>
              <a:t>that</a:t>
            </a:r>
            <a:r>
              <a:rPr lang="cs-CZ" i="1" dirty="0"/>
              <a:t> </a:t>
            </a:r>
            <a:r>
              <a:rPr lang="cs-CZ" i="1" dirty="0" err="1"/>
              <a:t>comes</a:t>
            </a:r>
            <a:r>
              <a:rPr lang="cs-CZ" i="1" dirty="0"/>
              <a:t> </a:t>
            </a:r>
            <a:r>
              <a:rPr lang="cs-CZ" i="1" dirty="0" err="1"/>
              <a:t>under</a:t>
            </a:r>
            <a:r>
              <a:rPr lang="cs-CZ" i="1" dirty="0"/>
              <a:t> </a:t>
            </a:r>
            <a:r>
              <a:rPr lang="cs-CZ" i="1" dirty="0" err="1"/>
              <a:t>the</a:t>
            </a:r>
            <a:r>
              <a:rPr lang="cs-CZ" i="1" dirty="0"/>
              <a:t> </a:t>
            </a:r>
            <a:r>
              <a:rPr lang="cs-CZ" i="1" dirty="0" err="1"/>
              <a:t>wider</a:t>
            </a:r>
            <a:r>
              <a:rPr lang="cs-CZ" i="1" dirty="0"/>
              <a:t> </a:t>
            </a:r>
            <a:r>
              <a:rPr lang="cs-CZ" i="1" dirty="0" err="1"/>
              <a:t>aspect</a:t>
            </a:r>
            <a:r>
              <a:rPr lang="cs-CZ" i="1" dirty="0"/>
              <a:t> </a:t>
            </a:r>
            <a:r>
              <a:rPr lang="cs-CZ" i="1" dirty="0" err="1"/>
              <a:t>of</a:t>
            </a:r>
            <a:r>
              <a:rPr lang="cs-CZ" i="1" dirty="0"/>
              <a:t> leadership.“ </a:t>
            </a:r>
            <a:r>
              <a:rPr lang="cs-CZ" dirty="0"/>
              <a:t>Joseph </a:t>
            </a:r>
            <a:r>
              <a:rPr lang="cs-CZ" dirty="0" err="1"/>
              <a:t>Schumpeter</a:t>
            </a:r>
            <a:r>
              <a:rPr lang="cs-CZ" dirty="0"/>
              <a:t> </a:t>
            </a:r>
          </a:p>
        </p:txBody>
      </p:sp>
      <p:pic>
        <p:nvPicPr>
          <p:cNvPr id="4" name="Obrázek 3">
            <a:extLst>
              <a:ext uri="{FF2B5EF4-FFF2-40B4-BE49-F238E27FC236}">
                <a16:creationId xmlns:a16="http://schemas.microsoft.com/office/drawing/2014/main" id="{EECA576B-FDE8-C3D9-9361-6936C42409A7}"/>
              </a:ext>
            </a:extLst>
          </p:cNvPr>
          <p:cNvPicPr>
            <a:picLocks noChangeAspect="1"/>
          </p:cNvPicPr>
          <p:nvPr/>
        </p:nvPicPr>
        <p:blipFill>
          <a:blip r:embed="rId2"/>
          <a:srcRect b="13837"/>
          <a:stretch/>
        </p:blipFill>
        <p:spPr>
          <a:xfrm>
            <a:off x="6379091" y="2755690"/>
            <a:ext cx="2224909" cy="2491208"/>
          </a:xfrm>
          <a:prstGeom prst="rect">
            <a:avLst/>
          </a:prstGeom>
          <a:noFill/>
        </p:spPr>
      </p:pic>
    </p:spTree>
    <p:extLst>
      <p:ext uri="{BB962C8B-B14F-4D97-AF65-F5344CB8AC3E}">
        <p14:creationId xmlns:p14="http://schemas.microsoft.com/office/powerpoint/2010/main" val="129255145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0E3DCFD5F21B041B3AE0717B9A9367B" ma:contentTypeVersion="7" ma:contentTypeDescription="Vytvoří nový dokument" ma:contentTypeScope="" ma:versionID="56ca39c7ee08788db9c992f6ef8241aa">
  <xsd:schema xmlns:xsd="http://www.w3.org/2001/XMLSchema" xmlns:xs="http://www.w3.org/2001/XMLSchema" xmlns:p="http://schemas.microsoft.com/office/2006/metadata/properties" xmlns:ns2="e5af2723-ed53-4308-af2e-df55c807cb65" xmlns:ns3="8ecbcb86-b731-4611-b369-1887ab3d3c8c" targetNamespace="http://schemas.microsoft.com/office/2006/metadata/properties" ma:root="true" ma:fieldsID="de78ee9b524b3e3be75fd4b4ac60358f" ns2:_="" ns3:_="">
    <xsd:import namespace="e5af2723-ed53-4308-af2e-df55c807cb65"/>
    <xsd:import namespace="8ecbcb86-b731-4611-b369-1887ab3d3c8c"/>
    <xsd:element name="properties">
      <xsd:complexType>
        <xsd:sequence>
          <xsd:element name="documentManagement">
            <xsd:complexType>
              <xsd:all>
                <xsd:element ref="ns2:SharedWithUsers" minOccurs="0"/>
                <xsd:element ref="ns2:SharedWithDetails" minOccurs="0"/>
                <xsd:element ref="ns2:SharingHintHash"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f2723-ed53-4308-af2e-df55c807cb65"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internalName="SharingHintHash" ma:readOnly="true">
      <xsd:simpleType>
        <xsd:restriction base="dms:Text"/>
      </xsd:simpleType>
    </xsd:element>
    <xsd:element name="LastSharedByUser" ma:index="11" nillable="true" ma:displayName="Naposledy sdílel(a)" ma:description="" ma:internalName="LastSharedByUser" ma:readOnly="true">
      <xsd:simpleType>
        <xsd:restriction base="dms:Note">
          <xsd:maxLength value="255"/>
        </xsd:restriction>
      </xsd:simpleType>
    </xsd:element>
    <xsd:element name="LastSharedByTime" ma:index="12" nillable="true" ma:displayName="Čas posledního sdílení"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cbcb86-b731-4611-b369-1887ab3d3c8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E2964-7F69-4E72-92D7-96CA5FB750D3}">
  <ds:schemaRefs>
    <ds:schemaRef ds:uri="http://schemas.microsoft.com/office/2006/documentManagement/types"/>
    <ds:schemaRef ds:uri="http://purl.org/dc/elements/1.1/"/>
    <ds:schemaRef ds:uri="8ecbcb86-b731-4611-b369-1887ab3d3c8c"/>
    <ds:schemaRef ds:uri="http://schemas.microsoft.com/office/2006/metadata/properties"/>
    <ds:schemaRef ds:uri="http://schemas.microsoft.com/office/infopath/2007/PartnerControls"/>
    <ds:schemaRef ds:uri="http://purl.org/dc/dcmitype/"/>
    <ds:schemaRef ds:uri="e5af2723-ed53-4308-af2e-df55c807cb65"/>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3746FA2-5009-4FCE-A567-A7AC97053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f2723-ed53-4308-af2e-df55c807cb65"/>
    <ds:schemaRef ds:uri="8ecbcb86-b731-4611-b369-1887ab3d3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A52299-0A53-4721-B31F-8FA30F2179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MVŠO_sablona_ prezentace_4-3-CZ</Template>
  <TotalTime>16874</TotalTime>
  <Words>2248</Words>
  <Application>Microsoft Office PowerPoint</Application>
  <PresentationFormat>Předvádění na obrazovce (4:3)</PresentationFormat>
  <Paragraphs>189</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the evolution of entrepreneurship. The myths of entrepreneurship</vt:lpstr>
      <vt:lpstr>The evolution of entrepreneurhsip</vt:lpstr>
      <vt:lpstr>The evolution of entrepreneurhsip</vt:lpstr>
      <vt:lpstr>The evolution of entrepreneurhsip</vt:lpstr>
      <vt:lpstr>Task</vt:lpstr>
      <vt:lpstr>Do you agree with this characteristics?</vt:lpstr>
      <vt:lpstr>Examine  the historical development of entrepreneurship</vt:lpstr>
      <vt:lpstr>Examine  the historical development of entrepreneurship</vt:lpstr>
      <vt:lpstr>Prezentace aplikace PowerPoint</vt:lpstr>
      <vt:lpstr>Prezentace aplikace PowerPoint</vt:lpstr>
      <vt:lpstr>Prezentace aplikace PowerPoint</vt:lpstr>
      <vt:lpstr>Task</vt:lpstr>
      <vt:lpstr>Entrepreneurship</vt:lpstr>
      <vt:lpstr>Entrepreneurship</vt:lpstr>
      <vt:lpstr>Entrepreneurship</vt:lpstr>
      <vt:lpstr>Summary</vt:lpstr>
      <vt:lpstr>Avoiding folklore: The myths of enterpreneurship</vt:lpstr>
      <vt:lpstr>Legend of the Golem</vt:lpstr>
      <vt:lpstr>Legend of the Golem</vt:lpstr>
      <vt:lpstr>The myths of enterpreneurship</vt:lpstr>
      <vt:lpstr>Myth 1</vt:lpstr>
      <vt:lpstr>Myth 2</vt:lpstr>
      <vt:lpstr>Myth 3 </vt:lpstr>
      <vt:lpstr>Myth 4</vt:lpstr>
      <vt:lpstr>Myth 5 </vt:lpstr>
      <vt:lpstr>Myth 6</vt:lpstr>
      <vt:lpstr>Myth 7</vt:lpstr>
      <vt:lpstr>Myth 8</vt:lpstr>
      <vt:lpstr>Myth 9</vt:lpstr>
      <vt:lpstr>Myth 10</vt:lpstr>
      <vt:lpstr>Prezentace aplikace PowerPoint</vt:lpstr>
      <vt:lpstr>Myth 11</vt:lpstr>
      <vt:lpstr>Myth 12</vt:lpstr>
      <vt:lpstr>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Podnikové finance II</dc:title>
  <dc:creator>Peterková Jindra</dc:creator>
  <cp:lastModifiedBy>Volfová Veronika</cp:lastModifiedBy>
  <cp:revision>203</cp:revision>
  <dcterms:created xsi:type="dcterms:W3CDTF">2020-09-10T07:22:32Z</dcterms:created>
  <dcterms:modified xsi:type="dcterms:W3CDTF">2025-02-19T06:49:07Z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0x01010050E3DCFD5F21B041B3AE0717B9A9367B</vt:lpwstr>
  </property>
</Properties>
</file>