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6" r:id="rId5"/>
    <p:sldId id="268" r:id="rId6"/>
    <p:sldId id="269" r:id="rId7"/>
    <p:sldId id="270" r:id="rId8"/>
    <p:sldId id="271" r:id="rId9"/>
    <p:sldId id="272" r:id="rId10"/>
    <p:sldId id="273" r:id="rId11"/>
    <p:sldId id="274" r:id="rId12"/>
    <p:sldId id="275" r:id="rId13"/>
    <p:sldId id="276" r:id="rId14"/>
    <p:sldId id="277" r:id="rId15"/>
    <p:sldId id="278" r:id="rId16"/>
    <p:sldId id="280" r:id="rId17"/>
    <p:sldId id="279" r:id="rId18"/>
    <p:sldId id="281" r:id="rId19"/>
    <p:sldId id="258" r:id="rId20"/>
    <p:sldId id="259" r:id="rId21"/>
    <p:sldId id="260" r:id="rId22"/>
    <p:sldId id="261" r:id="rId23"/>
    <p:sldId id="262" r:id="rId24"/>
    <p:sldId id="263" r:id="rId25"/>
    <p:sldId id="264" r:id="rId26"/>
    <p:sldId id="265" r:id="rId27"/>
    <p:sldId id="266" r:id="rId28"/>
    <p:sldId id="267"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Světlý styl 1 – zvýraznění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Světlý styl 1 – zvýraznění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showGuides="1">
      <p:cViewPr varScale="1">
        <p:scale>
          <a:sx n="51" d="100"/>
          <a:sy n="51" d="100"/>
        </p:scale>
        <p:origin x="48"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379C04-9676-453C-89AD-69E5E104D743}" type="datetimeFigureOut">
              <a:rPr lang="cs-CZ" smtClean="0"/>
              <a:t>22.03.2025</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5634A-6866-4D4C-A341-5A8EFDE012BE}" type="slidenum">
              <a:rPr lang="cs-CZ" smtClean="0"/>
              <a:t>‹#›</a:t>
            </a:fld>
            <a:endParaRPr lang="cs-CZ"/>
          </a:p>
        </p:txBody>
      </p:sp>
    </p:spTree>
    <p:extLst>
      <p:ext uri="{BB962C8B-B14F-4D97-AF65-F5344CB8AC3E}">
        <p14:creationId xmlns:p14="http://schemas.microsoft.com/office/powerpoint/2010/main" val="3243948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4" name="Zástupný symbol pro obsah 3"/>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DE39258-309D-D664-B722-0D608B95742C}"/>
              </a:ext>
            </a:extLst>
          </p:cNvPr>
          <p:cNvSpPr>
            <a:spLocks noGrp="1"/>
          </p:cNvSpPr>
          <p:nvPr>
            <p:ph type="ctrTitle"/>
          </p:nvPr>
        </p:nvSpPr>
        <p:spPr/>
        <p:txBody>
          <a:bodyPr anchor="ctr">
            <a:normAutofit/>
          </a:bodyPr>
          <a:lstStyle/>
          <a:p>
            <a:r>
              <a:rPr lang="cs-CZ" sz="3600" dirty="0" err="1">
                <a:cs typeface="Times New Roman" panose="02020603050405020304" pitchFamily="18" charset="0"/>
              </a:rPr>
              <a:t>The</a:t>
            </a:r>
            <a:r>
              <a:rPr lang="cs-CZ" sz="3600" dirty="0">
                <a:cs typeface="Times New Roman" panose="02020603050405020304" pitchFamily="18" charset="0"/>
              </a:rPr>
              <a:t> business environment. </a:t>
            </a:r>
            <a:r>
              <a:rPr lang="cs-CZ" sz="3600" dirty="0" err="1">
                <a:cs typeface="Times New Roman" panose="02020603050405020304" pitchFamily="18" charset="0"/>
              </a:rPr>
              <a:t>The</a:t>
            </a:r>
            <a:r>
              <a:rPr lang="cs-CZ" sz="3600" dirty="0">
                <a:cs typeface="Times New Roman" panose="02020603050405020304" pitchFamily="18" charset="0"/>
              </a:rPr>
              <a:t> </a:t>
            </a:r>
            <a:r>
              <a:rPr lang="cs-CZ" sz="3600" dirty="0" err="1">
                <a:cs typeface="Times New Roman" panose="02020603050405020304" pitchFamily="18" charset="0"/>
              </a:rPr>
              <a:t>future</a:t>
            </a:r>
            <a:r>
              <a:rPr lang="cs-CZ" sz="3600" dirty="0">
                <a:cs typeface="Times New Roman" panose="02020603050405020304" pitchFamily="18" charset="0"/>
              </a:rPr>
              <a:t> </a:t>
            </a:r>
            <a:r>
              <a:rPr lang="cs-CZ" sz="3600" dirty="0" err="1">
                <a:cs typeface="Times New Roman" panose="02020603050405020304" pitchFamily="18" charset="0"/>
              </a:rPr>
              <a:t>trajectory</a:t>
            </a:r>
            <a:r>
              <a:rPr lang="cs-CZ" sz="3600" dirty="0">
                <a:cs typeface="Times New Roman" panose="02020603050405020304" pitchFamily="18" charset="0"/>
              </a:rPr>
              <a:t> </a:t>
            </a:r>
            <a:r>
              <a:rPr lang="cs-CZ" sz="3600" dirty="0" err="1">
                <a:cs typeface="Times New Roman" panose="02020603050405020304" pitchFamily="18" charset="0"/>
              </a:rPr>
              <a:t>of</a:t>
            </a:r>
            <a:r>
              <a:rPr lang="cs-CZ" sz="3600" dirty="0">
                <a:cs typeface="Times New Roman" panose="02020603050405020304" pitchFamily="18" charset="0"/>
              </a:rPr>
              <a:t> </a:t>
            </a:r>
            <a:r>
              <a:rPr lang="cs-CZ" sz="3600" dirty="0" err="1">
                <a:cs typeface="Times New Roman" panose="02020603050405020304" pitchFamily="18" charset="0"/>
              </a:rPr>
              <a:t>entrepreneurship</a:t>
            </a:r>
            <a:endParaRPr lang="cs-CZ" sz="3600" dirty="0">
              <a:cs typeface="Times New Roman" panose="02020603050405020304" pitchFamily="18" charset="0"/>
            </a:endParaRPr>
          </a:p>
        </p:txBody>
      </p:sp>
      <p:sp>
        <p:nvSpPr>
          <p:cNvPr id="3" name="Podnadpis 2"/>
          <p:cNvSpPr>
            <a:spLocks noGrp="1"/>
          </p:cNvSpPr>
          <p:nvPr>
            <p:ph type="subTitle" idx="1"/>
          </p:nvPr>
        </p:nvSpPr>
        <p:spPr/>
        <p:txBody>
          <a:bodyPr>
            <a:normAutofit/>
          </a:bodyPr>
          <a:lstStyle/>
          <a:p>
            <a:r>
              <a:rPr lang="cs-CZ" b="1" dirty="0">
                <a:latin typeface="Times New Roman" panose="02020603050405020304" pitchFamily="18" charset="0"/>
                <a:cs typeface="Times New Roman" panose="02020603050405020304" pitchFamily="18" charset="0"/>
              </a:rPr>
              <a:t>Ing. Veronika Volfová</a:t>
            </a:r>
          </a:p>
        </p:txBody>
      </p:sp>
    </p:spTree>
    <p:extLst>
      <p:ext uri="{BB962C8B-B14F-4D97-AF65-F5344CB8AC3E}">
        <p14:creationId xmlns:p14="http://schemas.microsoft.com/office/powerpoint/2010/main" val="2650530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920DE5-F2B6-D2C4-62BC-0106B8FF7BD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DA6AEA9-1345-603C-A147-0883DE748320}"/>
              </a:ext>
            </a:extLst>
          </p:cNvPr>
          <p:cNvSpPr>
            <a:spLocks noGrp="1"/>
          </p:cNvSpPr>
          <p:nvPr>
            <p:ph type="title"/>
          </p:nvPr>
        </p:nvSpPr>
        <p:spPr/>
        <p:txBody>
          <a:bodyPr/>
          <a:lstStyle/>
          <a:p>
            <a:r>
              <a:rPr lang="cs-CZ" sz="3200" dirty="0"/>
              <a:t>4.2 United </a:t>
            </a:r>
            <a:r>
              <a:rPr lang="cs-CZ" sz="3200" dirty="0" err="1"/>
              <a:t>States-Mexico-Canada</a:t>
            </a:r>
            <a:r>
              <a:rPr lang="cs-CZ" sz="3200" dirty="0"/>
              <a:t> </a:t>
            </a:r>
            <a:r>
              <a:rPr lang="cs-CZ" sz="3200" dirty="0" err="1"/>
              <a:t>Agreement</a:t>
            </a:r>
            <a:r>
              <a:rPr lang="cs-CZ" sz="3200" dirty="0"/>
              <a:t> </a:t>
            </a:r>
          </a:p>
        </p:txBody>
      </p:sp>
      <p:sp>
        <p:nvSpPr>
          <p:cNvPr id="3" name="Zástupný obsah 2">
            <a:extLst>
              <a:ext uri="{FF2B5EF4-FFF2-40B4-BE49-F238E27FC236}">
                <a16:creationId xmlns:a16="http://schemas.microsoft.com/office/drawing/2014/main" id="{DFAE760C-8641-1427-AF8B-78E1195053BC}"/>
              </a:ext>
            </a:extLst>
          </p:cNvPr>
          <p:cNvSpPr>
            <a:spLocks noGrp="1"/>
          </p:cNvSpPr>
          <p:nvPr>
            <p:ph idx="1"/>
          </p:nvPr>
        </p:nvSpPr>
        <p:spPr/>
        <p:txBody>
          <a:bodyPr>
            <a:normAutofit lnSpcReduction="10000"/>
          </a:bodyPr>
          <a:lstStyle/>
          <a:p>
            <a:r>
              <a:rPr lang="en-US" b="1" dirty="0"/>
              <a:t>Replaced: </a:t>
            </a:r>
            <a:r>
              <a:rPr lang="en-US" dirty="0"/>
              <a:t>North American Free Trade Agreement (NAFTA)</a:t>
            </a:r>
            <a:endParaRPr lang="cs-CZ" dirty="0"/>
          </a:p>
          <a:p>
            <a:r>
              <a:rPr lang="en-US" b="1" dirty="0"/>
              <a:t>Purpose: </a:t>
            </a:r>
            <a:r>
              <a:rPr lang="en-US" dirty="0"/>
              <a:t>Eliminate trade barriers between the US, Mexico, and Canada</a:t>
            </a:r>
            <a:endParaRPr lang="cs-CZ" dirty="0"/>
          </a:p>
          <a:p>
            <a:r>
              <a:rPr lang="en-US" b="1" dirty="0"/>
              <a:t>Created: </a:t>
            </a:r>
            <a:r>
              <a:rPr lang="en-US" dirty="0"/>
              <a:t>The world's largest free trade area (444 million people, $17 trillion in goods and services annually)</a:t>
            </a:r>
            <a:endParaRPr lang="cs-CZ" dirty="0"/>
          </a:p>
          <a:p>
            <a:r>
              <a:rPr lang="en-US" b="1" dirty="0"/>
              <a:t>Impact: </a:t>
            </a:r>
            <a:r>
              <a:rPr lang="en-US" dirty="0"/>
              <a:t>Increased US GDP by as much as 0.5% per year, reduced trade costs, promoted investment and growth, reduced inflation</a:t>
            </a:r>
            <a:endParaRPr lang="cs-CZ" dirty="0"/>
          </a:p>
          <a:p>
            <a:r>
              <a:rPr lang="en-US" b="1" dirty="0"/>
              <a:t>Importance for entrepreneurs: </a:t>
            </a:r>
            <a:r>
              <a:rPr lang="en-US" dirty="0"/>
              <a:t>Increased markets for both exports and imports, higher quality and competitiveness of firms, protection from foreign competition through local content laws</a:t>
            </a:r>
            <a:endParaRPr lang="cs-CZ" dirty="0"/>
          </a:p>
          <a:p>
            <a:r>
              <a:rPr lang="en-US" b="1" dirty="0"/>
              <a:t>US Trade Partners: </a:t>
            </a:r>
            <a:r>
              <a:rPr lang="en-US" dirty="0"/>
              <a:t>Mexico, Canada, China, Japan, Germany, South Korea, United Kingdom, Taiwan, Vietnam, India</a:t>
            </a:r>
            <a:endParaRPr lang="cs-CZ" dirty="0"/>
          </a:p>
        </p:txBody>
      </p:sp>
    </p:spTree>
    <p:extLst>
      <p:ext uri="{BB962C8B-B14F-4D97-AF65-F5344CB8AC3E}">
        <p14:creationId xmlns:p14="http://schemas.microsoft.com/office/powerpoint/2010/main" val="2120318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19D86B-13F2-881A-1ECD-00C70A355B7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337B20A-3B8E-2AF2-1053-E683E4A92698}"/>
              </a:ext>
            </a:extLst>
          </p:cNvPr>
          <p:cNvSpPr>
            <a:spLocks noGrp="1"/>
          </p:cNvSpPr>
          <p:nvPr>
            <p:ph type="title"/>
          </p:nvPr>
        </p:nvSpPr>
        <p:spPr/>
        <p:txBody>
          <a:bodyPr/>
          <a:lstStyle/>
          <a:p>
            <a:r>
              <a:rPr lang="cs-CZ" sz="3200" dirty="0"/>
              <a:t>4.3 </a:t>
            </a:r>
            <a:r>
              <a:rPr lang="cs-CZ" sz="3200" dirty="0" err="1"/>
              <a:t>The</a:t>
            </a:r>
            <a:r>
              <a:rPr lang="cs-CZ" sz="3200" dirty="0"/>
              <a:t> </a:t>
            </a:r>
            <a:r>
              <a:rPr lang="cs-CZ" sz="3200" dirty="0" err="1"/>
              <a:t>European</a:t>
            </a:r>
            <a:r>
              <a:rPr lang="cs-CZ" sz="3200" dirty="0"/>
              <a:t> Union</a:t>
            </a:r>
          </a:p>
        </p:txBody>
      </p:sp>
      <p:sp>
        <p:nvSpPr>
          <p:cNvPr id="3" name="Zástupný obsah 2">
            <a:extLst>
              <a:ext uri="{FF2B5EF4-FFF2-40B4-BE49-F238E27FC236}">
                <a16:creationId xmlns:a16="http://schemas.microsoft.com/office/drawing/2014/main" id="{1BFEBC89-3227-DC20-DA78-7F6B6E7EDA8A}"/>
              </a:ext>
            </a:extLst>
          </p:cNvPr>
          <p:cNvSpPr>
            <a:spLocks noGrp="1"/>
          </p:cNvSpPr>
          <p:nvPr>
            <p:ph idx="1"/>
          </p:nvPr>
        </p:nvSpPr>
        <p:spPr/>
        <p:txBody>
          <a:bodyPr>
            <a:normAutofit/>
          </a:bodyPr>
          <a:lstStyle/>
          <a:p>
            <a:r>
              <a:rPr lang="cs-CZ" b="1" dirty="0"/>
              <a:t>F</a:t>
            </a:r>
            <a:r>
              <a:rPr lang="en-US" b="1" dirty="0" err="1"/>
              <a:t>ounded</a:t>
            </a:r>
            <a:r>
              <a:rPr lang="en-US" b="1" dirty="0"/>
              <a:t>: </a:t>
            </a:r>
            <a:r>
              <a:rPr lang="en-US" dirty="0"/>
              <a:t>1957 (as the European Economic Community), 1992 (full-fledged economic union)</a:t>
            </a:r>
            <a:endParaRPr lang="cs-CZ" dirty="0"/>
          </a:p>
          <a:p>
            <a:r>
              <a:rPr lang="en-US" b="1" dirty="0"/>
              <a:t>Members: </a:t>
            </a:r>
            <a:r>
              <a:rPr lang="en-US" dirty="0"/>
              <a:t>27 member states (primarily in</a:t>
            </a:r>
            <a:r>
              <a:rPr lang="cs-CZ" dirty="0"/>
              <a:t>b</a:t>
            </a:r>
            <a:r>
              <a:rPr lang="en-US" dirty="0"/>
              <a:t>Europe)</a:t>
            </a:r>
            <a:endParaRPr lang="cs-CZ" dirty="0"/>
          </a:p>
          <a:p>
            <a:r>
              <a:rPr lang="en-US" b="1" dirty="0"/>
              <a:t>Objectives:</a:t>
            </a:r>
            <a:r>
              <a:rPr lang="cs-CZ" b="1" dirty="0"/>
              <a:t> </a:t>
            </a:r>
            <a:r>
              <a:rPr lang="en-US" dirty="0"/>
              <a:t>Elimination of customs duties among member states</a:t>
            </a:r>
            <a:r>
              <a:rPr lang="cs-CZ" dirty="0"/>
              <a:t>, </a:t>
            </a:r>
            <a:r>
              <a:rPr lang="en-US" dirty="0"/>
              <a:t>Free flow of goods and services</a:t>
            </a:r>
            <a:r>
              <a:rPr lang="cs-CZ" dirty="0"/>
              <a:t>, </a:t>
            </a:r>
            <a:r>
              <a:rPr lang="en-US" dirty="0"/>
              <a:t>Common trade policies toward non-EU countries</a:t>
            </a:r>
            <a:r>
              <a:rPr lang="cs-CZ" dirty="0"/>
              <a:t>, </a:t>
            </a:r>
            <a:r>
              <a:rPr lang="en-US" dirty="0"/>
              <a:t>Free movement of capital and people</a:t>
            </a:r>
            <a:r>
              <a:rPr lang="cs-CZ" dirty="0"/>
              <a:t>, </a:t>
            </a:r>
            <a:r>
              <a:rPr lang="en-US" dirty="0"/>
              <a:t>Promotion of economic development within the EU</a:t>
            </a:r>
            <a:r>
              <a:rPr lang="cs-CZ" dirty="0"/>
              <a:t>, </a:t>
            </a:r>
            <a:r>
              <a:rPr lang="en-US" dirty="0"/>
              <a:t>Monetary and fiscal coordination</a:t>
            </a:r>
            <a:endParaRPr lang="cs-CZ" dirty="0"/>
          </a:p>
          <a:p>
            <a:r>
              <a:rPr lang="en-US" b="1" dirty="0"/>
              <a:t>Significance: </a:t>
            </a:r>
            <a:r>
              <a:rPr lang="en-US" dirty="0"/>
              <a:t>Major market for American goods and services, target for entrepreneurs</a:t>
            </a:r>
            <a:endParaRPr lang="cs-CZ" dirty="0"/>
          </a:p>
          <a:p>
            <a:r>
              <a:rPr lang="en-US" b="1" dirty="0"/>
              <a:t>GDP: </a:t>
            </a:r>
            <a:r>
              <a:rPr lang="en-US" dirty="0"/>
              <a:t>Approximately $17.1 trillion USD (2021), about 18% of global GDP</a:t>
            </a:r>
            <a:endParaRPr lang="cs-CZ" dirty="0"/>
          </a:p>
        </p:txBody>
      </p:sp>
    </p:spTree>
    <p:extLst>
      <p:ext uri="{BB962C8B-B14F-4D97-AF65-F5344CB8AC3E}">
        <p14:creationId xmlns:p14="http://schemas.microsoft.com/office/powerpoint/2010/main" val="234020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F21DE-24B7-E2D0-08CA-2EDB814776B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7ECC0B2-A91A-97A2-6A41-1A3A101B38C3}"/>
              </a:ext>
            </a:extLst>
          </p:cNvPr>
          <p:cNvSpPr>
            <a:spLocks noGrp="1"/>
          </p:cNvSpPr>
          <p:nvPr>
            <p:ph type="title"/>
          </p:nvPr>
        </p:nvSpPr>
        <p:spPr/>
        <p:txBody>
          <a:bodyPr/>
          <a:lstStyle/>
          <a:p>
            <a:r>
              <a:rPr lang="cs-CZ" sz="3200" dirty="0"/>
              <a:t>5. Venture </a:t>
            </a:r>
            <a:r>
              <a:rPr lang="cs-CZ" sz="3200" dirty="0" err="1"/>
              <a:t>Abroad</a:t>
            </a:r>
            <a:endParaRPr lang="cs-CZ" sz="3200" dirty="0"/>
          </a:p>
        </p:txBody>
      </p:sp>
      <p:sp>
        <p:nvSpPr>
          <p:cNvPr id="3" name="Zástupný obsah 2">
            <a:extLst>
              <a:ext uri="{FF2B5EF4-FFF2-40B4-BE49-F238E27FC236}">
                <a16:creationId xmlns:a16="http://schemas.microsoft.com/office/drawing/2014/main" id="{752559F0-1B2E-D855-1FCD-3D3D4FB4172F}"/>
              </a:ext>
            </a:extLst>
          </p:cNvPr>
          <p:cNvSpPr>
            <a:spLocks noGrp="1"/>
          </p:cNvSpPr>
          <p:nvPr>
            <p:ph idx="1"/>
          </p:nvPr>
        </p:nvSpPr>
        <p:spPr/>
        <p:txBody>
          <a:bodyPr>
            <a:normAutofit/>
          </a:bodyPr>
          <a:lstStyle/>
          <a:p>
            <a:pPr algn="just"/>
            <a:r>
              <a:rPr lang="en-US" sz="2400" dirty="0"/>
              <a:t>In the 21st century, the global market has become a reality, and entrepreneurs are actively trying to gain a share in this market.</a:t>
            </a:r>
            <a:endParaRPr lang="cs-CZ" sz="2400" dirty="0"/>
          </a:p>
          <a:p>
            <a:pPr algn="just"/>
            <a:endParaRPr lang="cs-CZ" sz="2400" dirty="0"/>
          </a:p>
          <a:p>
            <a:pPr algn="just"/>
            <a:r>
              <a:rPr lang="en-US" sz="2400" dirty="0"/>
              <a:t>Key expansion targets include China, India, Asia-Pacific countries, Latin America, Africa, and Eastern Europe.</a:t>
            </a:r>
            <a:endParaRPr lang="cs-CZ" sz="2400" dirty="0"/>
          </a:p>
        </p:txBody>
      </p:sp>
    </p:spTree>
    <p:extLst>
      <p:ext uri="{BB962C8B-B14F-4D97-AF65-F5344CB8AC3E}">
        <p14:creationId xmlns:p14="http://schemas.microsoft.com/office/powerpoint/2010/main" val="3306235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E2EF72-906F-D75F-FC07-0CCC8ADDC61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EC56644-34DA-085B-B914-B327F4AAD8B4}"/>
              </a:ext>
            </a:extLst>
          </p:cNvPr>
          <p:cNvSpPr>
            <a:spLocks noGrp="1"/>
          </p:cNvSpPr>
          <p:nvPr>
            <p:ph type="title"/>
          </p:nvPr>
        </p:nvSpPr>
        <p:spPr/>
        <p:txBody>
          <a:bodyPr/>
          <a:lstStyle/>
          <a:p>
            <a:r>
              <a:rPr lang="cs-CZ" sz="3200" dirty="0"/>
              <a:t>5. Venture </a:t>
            </a:r>
            <a:r>
              <a:rPr lang="cs-CZ" sz="3200" dirty="0" err="1"/>
              <a:t>Abroad</a:t>
            </a:r>
            <a:endParaRPr lang="cs-CZ" sz="3200" dirty="0"/>
          </a:p>
        </p:txBody>
      </p:sp>
      <p:sp>
        <p:nvSpPr>
          <p:cNvPr id="3" name="Zástupný obsah 2">
            <a:extLst>
              <a:ext uri="{FF2B5EF4-FFF2-40B4-BE49-F238E27FC236}">
                <a16:creationId xmlns:a16="http://schemas.microsoft.com/office/drawing/2014/main" id="{47F8D0F4-3779-9C7D-B9C3-902B37D65829}"/>
              </a:ext>
            </a:extLst>
          </p:cNvPr>
          <p:cNvSpPr>
            <a:spLocks noGrp="1"/>
          </p:cNvSpPr>
          <p:nvPr>
            <p:ph idx="1"/>
          </p:nvPr>
        </p:nvSpPr>
        <p:spPr/>
        <p:txBody>
          <a:bodyPr>
            <a:normAutofit/>
          </a:bodyPr>
          <a:lstStyle/>
          <a:p>
            <a:pPr algn="just"/>
            <a:r>
              <a:rPr lang="en-US" sz="2400" b="1" dirty="0"/>
              <a:t>Reasons for Expanding Abroad</a:t>
            </a:r>
            <a:r>
              <a:rPr lang="cs-CZ" sz="2400" b="1" dirty="0"/>
              <a:t>:</a:t>
            </a:r>
          </a:p>
          <a:p>
            <a:pPr lvl="1" algn="just"/>
            <a:r>
              <a:rPr lang="en-US" sz="2000" b="1" dirty="0"/>
              <a:t>Economic profit: </a:t>
            </a:r>
            <a:r>
              <a:rPr lang="en-US" sz="2000" dirty="0"/>
              <a:t>Acquiring raw materials and capital where they are most abundant, manufacturing where wages and costs are lowest, and selling in the most profitable markets.</a:t>
            </a:r>
            <a:endParaRPr lang="cs-CZ" sz="2000" dirty="0"/>
          </a:p>
          <a:p>
            <a:pPr lvl="1" algn="just"/>
            <a:r>
              <a:rPr lang="en-US" sz="2000" b="1" dirty="0"/>
              <a:t>Sharing knowledge and resources.</a:t>
            </a:r>
            <a:endParaRPr lang="cs-CZ" sz="2000" b="1" dirty="0"/>
          </a:p>
          <a:p>
            <a:pPr lvl="1" algn="just"/>
            <a:r>
              <a:rPr lang="en-US" sz="2000" b="1" dirty="0"/>
              <a:t>Utilizing comparative advantage</a:t>
            </a:r>
            <a:r>
              <a:rPr lang="en-US" sz="2000" dirty="0"/>
              <a:t>: Specializing in what a country does best, benefiting everyone.</a:t>
            </a:r>
            <a:endParaRPr lang="cs-CZ" sz="2000" dirty="0"/>
          </a:p>
          <a:p>
            <a:pPr lvl="1" algn="just"/>
            <a:r>
              <a:rPr lang="en-US" sz="2000" b="1" dirty="0"/>
              <a:t>Differences between countries: </a:t>
            </a:r>
            <a:r>
              <a:rPr lang="en-US" sz="2000" dirty="0"/>
              <a:t>Each country has different resources (natural resources, labor), markets (purchasing power), and interdependence.</a:t>
            </a:r>
            <a:endParaRPr lang="cs-CZ" sz="2000" dirty="0"/>
          </a:p>
        </p:txBody>
      </p:sp>
    </p:spTree>
    <p:extLst>
      <p:ext uri="{BB962C8B-B14F-4D97-AF65-F5344CB8AC3E}">
        <p14:creationId xmlns:p14="http://schemas.microsoft.com/office/powerpoint/2010/main" val="2322584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64911-A5A6-9390-7A53-73A15F13B7D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5C5C28E-422D-D5FF-2E48-E986C680520F}"/>
              </a:ext>
            </a:extLst>
          </p:cNvPr>
          <p:cNvSpPr>
            <a:spLocks noGrp="1"/>
          </p:cNvSpPr>
          <p:nvPr>
            <p:ph type="title"/>
          </p:nvPr>
        </p:nvSpPr>
        <p:spPr/>
        <p:txBody>
          <a:bodyPr/>
          <a:lstStyle/>
          <a:p>
            <a:r>
              <a:rPr lang="cs-CZ" sz="3200" dirty="0"/>
              <a:t>5. Venture </a:t>
            </a:r>
            <a:r>
              <a:rPr lang="cs-CZ" sz="3200" dirty="0" err="1"/>
              <a:t>Abroad</a:t>
            </a:r>
            <a:endParaRPr lang="cs-CZ" sz="3200" dirty="0"/>
          </a:p>
        </p:txBody>
      </p:sp>
      <p:sp>
        <p:nvSpPr>
          <p:cNvPr id="3" name="Zástupný obsah 2">
            <a:extLst>
              <a:ext uri="{FF2B5EF4-FFF2-40B4-BE49-F238E27FC236}">
                <a16:creationId xmlns:a16="http://schemas.microsoft.com/office/drawing/2014/main" id="{3E37BB9B-D4A1-96B5-D232-0EEE38CD7180}"/>
              </a:ext>
            </a:extLst>
          </p:cNvPr>
          <p:cNvSpPr>
            <a:spLocks noGrp="1"/>
          </p:cNvSpPr>
          <p:nvPr>
            <p:ph idx="1"/>
          </p:nvPr>
        </p:nvSpPr>
        <p:spPr/>
        <p:txBody>
          <a:bodyPr>
            <a:normAutofit/>
          </a:bodyPr>
          <a:lstStyle/>
          <a:p>
            <a:pPr algn="just"/>
            <a:r>
              <a:rPr lang="en-GB" sz="2400" noProof="0" dirty="0"/>
              <a:t>Some entrepreneurial business internationalize immediately 		they are „born global“. </a:t>
            </a:r>
          </a:p>
          <a:p>
            <a:pPr algn="just"/>
            <a:endParaRPr lang="en-GB" sz="2400" noProof="0" dirty="0"/>
          </a:p>
          <a:p>
            <a:pPr algn="just"/>
            <a:r>
              <a:rPr lang="en-GB" sz="2400" noProof="0" dirty="0"/>
              <a:t>Multinational from inception, these comp</a:t>
            </a:r>
            <a:r>
              <a:rPr lang="cs-CZ" sz="2400" noProof="0" dirty="0"/>
              <a:t>a</a:t>
            </a:r>
            <a:r>
              <a:rPr lang="en-GB" sz="2400" noProof="0" dirty="0" err="1"/>
              <a:t>nies</a:t>
            </a:r>
            <a:r>
              <a:rPr lang="en-GB" sz="2400" noProof="0" dirty="0"/>
              <a:t> break the traditional expectation that a business must enter the international arena incrementally, becoming global only as it grows older and wiser. </a:t>
            </a:r>
          </a:p>
          <a:p>
            <a:pPr algn="just"/>
            <a:endParaRPr lang="en-GB" sz="2400" noProof="0" dirty="0"/>
          </a:p>
          <a:p>
            <a:pPr marL="685782" lvl="2" indent="0" algn="just">
              <a:buNone/>
            </a:pPr>
            <a:r>
              <a:rPr lang="en-GB" sz="2400" noProof="0" dirty="0"/>
              <a:t>	we talk about successful global start-ups. </a:t>
            </a:r>
          </a:p>
        </p:txBody>
      </p:sp>
      <p:sp>
        <p:nvSpPr>
          <p:cNvPr id="4" name="Šipka: doprava 3">
            <a:extLst>
              <a:ext uri="{FF2B5EF4-FFF2-40B4-BE49-F238E27FC236}">
                <a16:creationId xmlns:a16="http://schemas.microsoft.com/office/drawing/2014/main" id="{C8302771-13C0-84D8-6FF1-C0E84658C431}"/>
              </a:ext>
            </a:extLst>
          </p:cNvPr>
          <p:cNvSpPr/>
          <p:nvPr/>
        </p:nvSpPr>
        <p:spPr>
          <a:xfrm>
            <a:off x="1077238" y="2377092"/>
            <a:ext cx="601249" cy="15031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5" name="Šipka: doprava 4">
            <a:extLst>
              <a:ext uri="{FF2B5EF4-FFF2-40B4-BE49-F238E27FC236}">
                <a16:creationId xmlns:a16="http://schemas.microsoft.com/office/drawing/2014/main" id="{F844B93F-5792-B00E-6C3A-A5E72AD07060}"/>
              </a:ext>
            </a:extLst>
          </p:cNvPr>
          <p:cNvSpPr/>
          <p:nvPr/>
        </p:nvSpPr>
        <p:spPr>
          <a:xfrm>
            <a:off x="1242164" y="5335322"/>
            <a:ext cx="601249" cy="15031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3161180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941D8D-819F-0233-A381-4136E041DEB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2F2FBF6-B5DB-08DB-2215-F42C3316124D}"/>
              </a:ext>
            </a:extLst>
          </p:cNvPr>
          <p:cNvSpPr>
            <a:spLocks noGrp="1"/>
          </p:cNvSpPr>
          <p:nvPr>
            <p:ph type="title"/>
          </p:nvPr>
        </p:nvSpPr>
        <p:spPr/>
        <p:txBody>
          <a:bodyPr/>
          <a:lstStyle/>
          <a:p>
            <a:r>
              <a:rPr lang="cs-CZ" sz="3200" dirty="0"/>
              <a:t>5. Venture </a:t>
            </a:r>
            <a:r>
              <a:rPr lang="cs-CZ" sz="3200" dirty="0" err="1"/>
              <a:t>Abroad</a:t>
            </a:r>
            <a:endParaRPr lang="cs-CZ" sz="3200" dirty="0"/>
          </a:p>
        </p:txBody>
      </p:sp>
      <p:sp>
        <p:nvSpPr>
          <p:cNvPr id="3" name="Zástupný obsah 2">
            <a:extLst>
              <a:ext uri="{FF2B5EF4-FFF2-40B4-BE49-F238E27FC236}">
                <a16:creationId xmlns:a16="http://schemas.microsoft.com/office/drawing/2014/main" id="{FB26AE36-E0A6-D63E-BB96-7EFA9AE42D8B}"/>
              </a:ext>
            </a:extLst>
          </p:cNvPr>
          <p:cNvSpPr>
            <a:spLocks noGrp="1"/>
          </p:cNvSpPr>
          <p:nvPr>
            <p:ph idx="1"/>
          </p:nvPr>
        </p:nvSpPr>
        <p:spPr/>
        <p:txBody>
          <a:bodyPr>
            <a:normAutofit/>
          </a:bodyPr>
          <a:lstStyle/>
          <a:p>
            <a:pPr algn="just"/>
            <a:r>
              <a:rPr lang="en-GB" sz="2400" b="1" noProof="0" dirty="0"/>
              <a:t>Seven characteristic of successful global start-ups:</a:t>
            </a:r>
          </a:p>
          <a:p>
            <a:pPr marL="800091" lvl="1" indent="-457200" algn="just">
              <a:buFont typeface="+mj-lt"/>
              <a:buAutoNum type="arabicPeriod"/>
            </a:pPr>
            <a:r>
              <a:rPr lang="en-GB" sz="2000" noProof="0" dirty="0"/>
              <a:t>Global vision from inception</a:t>
            </a:r>
          </a:p>
          <a:p>
            <a:pPr marL="800091" lvl="1" indent="-457200" algn="just">
              <a:buFont typeface="+mj-lt"/>
              <a:buAutoNum type="arabicPeriod"/>
            </a:pPr>
            <a:r>
              <a:rPr lang="en-GB" sz="2000" noProof="0" dirty="0"/>
              <a:t>Internationally experienced management</a:t>
            </a:r>
          </a:p>
          <a:p>
            <a:pPr marL="800091" lvl="1" indent="-457200" algn="just">
              <a:buFont typeface="+mj-lt"/>
              <a:buAutoNum type="arabicPeriod"/>
            </a:pPr>
            <a:r>
              <a:rPr lang="en-GB" sz="2000" noProof="0" dirty="0"/>
              <a:t>A strong international business network</a:t>
            </a:r>
          </a:p>
          <a:p>
            <a:pPr marL="800091" lvl="1" indent="-457200" algn="just">
              <a:buFont typeface="+mj-lt"/>
              <a:buAutoNum type="arabicPeriod"/>
            </a:pPr>
            <a:r>
              <a:rPr lang="en-GB" sz="2000" noProof="0" dirty="0" err="1"/>
              <a:t>Preemptive</a:t>
            </a:r>
            <a:r>
              <a:rPr lang="en-GB" sz="2000" noProof="0" dirty="0"/>
              <a:t> technology or marketing</a:t>
            </a:r>
          </a:p>
          <a:p>
            <a:pPr marL="800091" lvl="1" indent="-457200" algn="just">
              <a:buFont typeface="+mj-lt"/>
              <a:buAutoNum type="arabicPeriod"/>
            </a:pPr>
            <a:r>
              <a:rPr lang="en-GB" sz="2000" noProof="0" dirty="0"/>
              <a:t>A unique intangible asset</a:t>
            </a:r>
          </a:p>
          <a:p>
            <a:pPr marL="800091" lvl="1" indent="-457200" algn="just">
              <a:buFont typeface="+mj-lt"/>
              <a:buAutoNum type="arabicPeriod"/>
            </a:pPr>
            <a:r>
              <a:rPr lang="en-GB" sz="2000" noProof="0" dirty="0"/>
              <a:t>A linked product or service </a:t>
            </a:r>
          </a:p>
          <a:p>
            <a:pPr marL="800091" lvl="1" indent="-457200" algn="just">
              <a:buFont typeface="+mj-lt"/>
              <a:buAutoNum type="arabicPeriod"/>
            </a:pPr>
            <a:r>
              <a:rPr lang="en-GB" sz="2000" noProof="0" dirty="0"/>
              <a:t>Tight organizational coordination worldwide. </a:t>
            </a:r>
          </a:p>
        </p:txBody>
      </p:sp>
    </p:spTree>
    <p:extLst>
      <p:ext uri="{BB962C8B-B14F-4D97-AF65-F5344CB8AC3E}">
        <p14:creationId xmlns:p14="http://schemas.microsoft.com/office/powerpoint/2010/main" val="2604994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B2CF80-1281-E033-9610-BF4F1E4EFDA9}"/>
              </a:ext>
            </a:extLst>
          </p:cNvPr>
          <p:cNvSpPr>
            <a:spLocks noGrp="1"/>
          </p:cNvSpPr>
          <p:nvPr>
            <p:ph type="title"/>
          </p:nvPr>
        </p:nvSpPr>
        <p:spPr/>
        <p:txBody>
          <a:bodyPr/>
          <a:lstStyle/>
          <a:p>
            <a:r>
              <a:rPr lang="cs-CZ" sz="3200" dirty="0" err="1"/>
              <a:t>The</a:t>
            </a:r>
            <a:r>
              <a:rPr lang="cs-CZ" sz="3200" dirty="0"/>
              <a:t> </a:t>
            </a:r>
            <a:r>
              <a:rPr lang="cs-CZ" sz="3200" dirty="0" err="1"/>
              <a:t>future</a:t>
            </a:r>
            <a:r>
              <a:rPr lang="cs-CZ" sz="3200" dirty="0"/>
              <a:t> </a:t>
            </a:r>
            <a:r>
              <a:rPr lang="cs-CZ" sz="3200" dirty="0" err="1"/>
              <a:t>trajectory</a:t>
            </a:r>
            <a:r>
              <a:rPr lang="cs-CZ" sz="3200" dirty="0"/>
              <a:t> </a:t>
            </a:r>
            <a:r>
              <a:rPr lang="cs-CZ" sz="3200" dirty="0" err="1"/>
              <a:t>of</a:t>
            </a:r>
            <a:r>
              <a:rPr lang="cs-CZ" sz="3200" dirty="0"/>
              <a:t> </a:t>
            </a:r>
            <a:r>
              <a:rPr lang="cs-CZ" sz="3200" dirty="0" err="1"/>
              <a:t>entrepreneurship</a:t>
            </a:r>
            <a:r>
              <a:rPr lang="cs-CZ" sz="3200" dirty="0"/>
              <a:t>: </a:t>
            </a:r>
            <a:r>
              <a:rPr lang="cs-CZ" sz="3200" dirty="0" err="1"/>
              <a:t>The</a:t>
            </a:r>
            <a:r>
              <a:rPr lang="cs-CZ" sz="3200" dirty="0"/>
              <a:t> </a:t>
            </a:r>
            <a:r>
              <a:rPr lang="cs-CZ" sz="3200" dirty="0" err="1"/>
              <a:t>entrepreneurial</a:t>
            </a:r>
            <a:r>
              <a:rPr lang="cs-CZ" sz="3200" dirty="0"/>
              <a:t> </a:t>
            </a:r>
            <a:r>
              <a:rPr lang="cs-CZ" sz="3200" dirty="0" err="1"/>
              <a:t>mindset</a:t>
            </a:r>
            <a:endParaRPr lang="cs-CZ" sz="3200" dirty="0"/>
          </a:p>
        </p:txBody>
      </p:sp>
      <p:sp>
        <p:nvSpPr>
          <p:cNvPr id="3" name="Zástupný obsah 2">
            <a:extLst>
              <a:ext uri="{FF2B5EF4-FFF2-40B4-BE49-F238E27FC236}">
                <a16:creationId xmlns:a16="http://schemas.microsoft.com/office/drawing/2014/main" id="{4013D710-B20B-56F6-20C4-A2C77E9E8DE4}"/>
              </a:ext>
            </a:extLst>
          </p:cNvPr>
          <p:cNvSpPr>
            <a:spLocks noGrp="1"/>
          </p:cNvSpPr>
          <p:nvPr>
            <p:ph idx="1"/>
          </p:nvPr>
        </p:nvSpPr>
        <p:spPr/>
        <p:txBody>
          <a:bodyPr>
            <a:normAutofit lnSpcReduction="10000"/>
          </a:bodyPr>
          <a:lstStyle/>
          <a:p>
            <a:pPr algn="just"/>
            <a:r>
              <a:rPr lang="en-GB" noProof="0" dirty="0"/>
              <a:t>Entrepreneurship is about creating new opportunities and executing new concepts in uncertain and unknowable environments. </a:t>
            </a:r>
          </a:p>
          <a:p>
            <a:pPr algn="just"/>
            <a:r>
              <a:rPr lang="en-GB" noProof="0" dirty="0"/>
              <a:t>This mindset includes a </a:t>
            </a:r>
            <a:r>
              <a:rPr lang="en-GB" noProof="0" dirty="0" err="1"/>
              <a:t>behavioral</a:t>
            </a:r>
            <a:r>
              <a:rPr lang="en-GB" noProof="0" dirty="0"/>
              <a:t> aspect, an </a:t>
            </a:r>
            <a:r>
              <a:rPr lang="en-GB" noProof="0" dirty="0" err="1"/>
              <a:t>emoti</a:t>
            </a:r>
            <a:r>
              <a:rPr lang="cs-CZ" noProof="0" dirty="0"/>
              <a:t>o</a:t>
            </a:r>
            <a:r>
              <a:rPr lang="en-GB" noProof="0" dirty="0" err="1"/>
              <a:t>nal</a:t>
            </a:r>
            <a:r>
              <a:rPr lang="en-GB" noProof="0" dirty="0"/>
              <a:t> </a:t>
            </a:r>
            <a:r>
              <a:rPr lang="cs-CZ" dirty="0"/>
              <a:t>a</a:t>
            </a:r>
            <a:r>
              <a:rPr lang="en-GB" noProof="0" dirty="0" err="1"/>
              <a:t>spect</a:t>
            </a:r>
            <a:r>
              <a:rPr lang="en-GB" noProof="0" dirty="0"/>
              <a:t>, and a cognitive aspect. </a:t>
            </a:r>
          </a:p>
          <a:p>
            <a:pPr algn="just"/>
            <a:endParaRPr lang="en-GB" noProof="0" dirty="0"/>
          </a:p>
          <a:p>
            <a:pPr algn="just"/>
            <a:r>
              <a:rPr lang="en-GB" noProof="0" dirty="0"/>
              <a:t>As a mindset, entrepreneurship has assumed a unique position globally because of its empowering and transformational potential. </a:t>
            </a:r>
          </a:p>
          <a:p>
            <a:pPr algn="just"/>
            <a:endParaRPr lang="en-GB" noProof="0" dirty="0"/>
          </a:p>
          <a:p>
            <a:pPr algn="just"/>
            <a:r>
              <a:rPr lang="en-GB" noProof="0" dirty="0"/>
              <a:t>Thus, it is permeating a wide range of demographic, ethnic, organizational, institutional, socioeconomic, geographic, cultural, and political boundaries. </a:t>
            </a:r>
          </a:p>
        </p:txBody>
      </p:sp>
    </p:spTree>
    <p:extLst>
      <p:ext uri="{BB962C8B-B14F-4D97-AF65-F5344CB8AC3E}">
        <p14:creationId xmlns:p14="http://schemas.microsoft.com/office/powerpoint/2010/main" val="3420426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B807A7-D11C-534D-BC5E-B18B6F340C3E}"/>
              </a:ext>
            </a:extLst>
          </p:cNvPr>
          <p:cNvSpPr>
            <a:spLocks noGrp="1"/>
          </p:cNvSpPr>
          <p:nvPr>
            <p:ph type="title"/>
          </p:nvPr>
        </p:nvSpPr>
        <p:spPr/>
        <p:txBody>
          <a:bodyPr/>
          <a:lstStyle/>
          <a:p>
            <a:r>
              <a:rPr lang="cs-CZ" sz="3200" dirty="0" err="1"/>
              <a:t>The</a:t>
            </a:r>
            <a:r>
              <a:rPr lang="cs-CZ" sz="3200" dirty="0"/>
              <a:t> </a:t>
            </a:r>
            <a:r>
              <a:rPr lang="cs-CZ" sz="3200" dirty="0" err="1"/>
              <a:t>future</a:t>
            </a:r>
            <a:r>
              <a:rPr lang="cs-CZ" sz="3200" dirty="0"/>
              <a:t> </a:t>
            </a:r>
            <a:r>
              <a:rPr lang="cs-CZ" sz="3200" dirty="0" err="1"/>
              <a:t>trajectory</a:t>
            </a:r>
            <a:r>
              <a:rPr lang="cs-CZ" sz="3200" dirty="0"/>
              <a:t> </a:t>
            </a:r>
            <a:r>
              <a:rPr lang="cs-CZ" sz="3200" dirty="0" err="1"/>
              <a:t>of</a:t>
            </a:r>
            <a:r>
              <a:rPr lang="cs-CZ" sz="3200" dirty="0"/>
              <a:t> </a:t>
            </a:r>
            <a:r>
              <a:rPr lang="cs-CZ" sz="3200" dirty="0" err="1"/>
              <a:t>entrepreneurship</a:t>
            </a:r>
            <a:r>
              <a:rPr lang="cs-CZ" sz="3200" dirty="0"/>
              <a:t>: </a:t>
            </a:r>
            <a:r>
              <a:rPr lang="cs-CZ" sz="3200" dirty="0" err="1"/>
              <a:t>The</a:t>
            </a:r>
            <a:r>
              <a:rPr lang="cs-CZ" sz="3200" dirty="0"/>
              <a:t> </a:t>
            </a:r>
            <a:r>
              <a:rPr lang="cs-CZ" sz="3200" dirty="0" err="1"/>
              <a:t>entrepreneurial</a:t>
            </a:r>
            <a:r>
              <a:rPr lang="cs-CZ" sz="3200" dirty="0"/>
              <a:t> </a:t>
            </a:r>
            <a:r>
              <a:rPr lang="cs-CZ" sz="3200" dirty="0" err="1"/>
              <a:t>mindset</a:t>
            </a:r>
            <a:endParaRPr lang="cs-CZ" sz="3200" dirty="0"/>
          </a:p>
        </p:txBody>
      </p:sp>
      <p:sp>
        <p:nvSpPr>
          <p:cNvPr id="3" name="Zástupný obsah 2">
            <a:extLst>
              <a:ext uri="{FF2B5EF4-FFF2-40B4-BE49-F238E27FC236}">
                <a16:creationId xmlns:a16="http://schemas.microsoft.com/office/drawing/2014/main" id="{AD0AF67B-0C1F-2E3C-9F83-7804087BB5B7}"/>
              </a:ext>
            </a:extLst>
          </p:cNvPr>
          <p:cNvSpPr>
            <a:spLocks noGrp="1"/>
          </p:cNvSpPr>
          <p:nvPr>
            <p:ph idx="1"/>
          </p:nvPr>
        </p:nvSpPr>
        <p:spPr/>
        <p:txBody>
          <a:bodyPr/>
          <a:lstStyle/>
          <a:p>
            <a:pPr algn="just"/>
            <a:r>
              <a:rPr lang="en-GB" noProof="0" dirty="0"/>
              <a:t>There must be a continuation of a unique identity for the field of entrepreneurship such that it is not simply subsumed by other disciplines.</a:t>
            </a:r>
          </a:p>
          <a:p>
            <a:pPr algn="just"/>
            <a:endParaRPr lang="en-GB" noProof="0" dirty="0"/>
          </a:p>
          <a:p>
            <a:pPr algn="just"/>
            <a:r>
              <a:rPr lang="en-GB" noProof="0" dirty="0"/>
              <a:t>At the same time, there must be an avoidance of the tendencies to apply entrepreneurship in virtually any context no matter how far removed it is from the act of recognizing and capitalizing on opportunity for the purposes of economic or social gain or to label literally any phenomenon as being „entrepreneurial“ simply because it is different from the status quo. </a:t>
            </a:r>
          </a:p>
          <a:p>
            <a:endParaRPr lang="cs-CZ" dirty="0"/>
          </a:p>
        </p:txBody>
      </p:sp>
    </p:spTree>
    <p:extLst>
      <p:ext uri="{BB962C8B-B14F-4D97-AF65-F5344CB8AC3E}">
        <p14:creationId xmlns:p14="http://schemas.microsoft.com/office/powerpoint/2010/main" val="4076993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60BA03-5565-86EB-6B8E-A93375C92B05}"/>
              </a:ext>
            </a:extLst>
          </p:cNvPr>
          <p:cNvSpPr>
            <a:spLocks noGrp="1"/>
          </p:cNvSpPr>
          <p:nvPr>
            <p:ph type="title"/>
          </p:nvPr>
        </p:nvSpPr>
        <p:spPr/>
        <p:txBody>
          <a:bodyPr/>
          <a:lstStyle/>
          <a:p>
            <a:r>
              <a:rPr lang="cs-CZ" sz="3200" dirty="0" err="1"/>
              <a:t>The</a:t>
            </a:r>
            <a:r>
              <a:rPr lang="cs-CZ" sz="3200" dirty="0"/>
              <a:t> </a:t>
            </a:r>
            <a:r>
              <a:rPr lang="cs-CZ" sz="3200" dirty="0" err="1"/>
              <a:t>future</a:t>
            </a:r>
            <a:r>
              <a:rPr lang="cs-CZ" sz="3200" dirty="0"/>
              <a:t> </a:t>
            </a:r>
            <a:r>
              <a:rPr lang="cs-CZ" sz="3200" dirty="0" err="1"/>
              <a:t>trajectory</a:t>
            </a:r>
            <a:r>
              <a:rPr lang="cs-CZ" sz="3200" dirty="0"/>
              <a:t> </a:t>
            </a:r>
            <a:r>
              <a:rPr lang="cs-CZ" sz="3200" dirty="0" err="1"/>
              <a:t>of</a:t>
            </a:r>
            <a:r>
              <a:rPr lang="cs-CZ" sz="3200" dirty="0"/>
              <a:t> </a:t>
            </a:r>
            <a:r>
              <a:rPr lang="cs-CZ" sz="3200" dirty="0" err="1"/>
              <a:t>entrepreneurship</a:t>
            </a:r>
            <a:r>
              <a:rPr lang="cs-CZ" sz="3200" dirty="0"/>
              <a:t>: </a:t>
            </a:r>
            <a:r>
              <a:rPr lang="cs-CZ" sz="3200" dirty="0" err="1"/>
              <a:t>The</a:t>
            </a:r>
            <a:r>
              <a:rPr lang="cs-CZ" sz="3200" dirty="0"/>
              <a:t> </a:t>
            </a:r>
            <a:r>
              <a:rPr lang="cs-CZ" sz="3200" dirty="0" err="1"/>
              <a:t>entrepreneurial</a:t>
            </a:r>
            <a:r>
              <a:rPr lang="cs-CZ" sz="3200" dirty="0"/>
              <a:t> </a:t>
            </a:r>
            <a:r>
              <a:rPr lang="cs-CZ" sz="3200" dirty="0" err="1"/>
              <a:t>mindset</a:t>
            </a:r>
            <a:endParaRPr lang="cs-CZ" sz="3200" dirty="0"/>
          </a:p>
        </p:txBody>
      </p:sp>
      <p:sp>
        <p:nvSpPr>
          <p:cNvPr id="3" name="Zástupný obsah 2">
            <a:extLst>
              <a:ext uri="{FF2B5EF4-FFF2-40B4-BE49-F238E27FC236}">
                <a16:creationId xmlns:a16="http://schemas.microsoft.com/office/drawing/2014/main" id="{EE47D909-72D5-CF01-2799-77AFFEFA30D1}"/>
              </a:ext>
            </a:extLst>
          </p:cNvPr>
          <p:cNvSpPr>
            <a:spLocks noGrp="1"/>
          </p:cNvSpPr>
          <p:nvPr>
            <p:ph idx="1"/>
          </p:nvPr>
        </p:nvSpPr>
        <p:spPr/>
        <p:txBody>
          <a:bodyPr/>
          <a:lstStyle/>
          <a:p>
            <a:pPr algn="just"/>
            <a:r>
              <a:rPr lang="en-GB" noProof="0" dirty="0"/>
              <a:t>The way forward requires a reassessment of some of the most basic issues surround</a:t>
            </a:r>
            <a:r>
              <a:rPr lang="cs-CZ" noProof="0" dirty="0"/>
              <a:t>i</a:t>
            </a:r>
            <a:r>
              <a:rPr lang="en-GB" noProof="0" dirty="0"/>
              <a:t>ng, perhaps being the very essence of, entrepreneurship education. </a:t>
            </a:r>
          </a:p>
          <a:p>
            <a:pPr algn="just"/>
            <a:endParaRPr lang="en-GB" noProof="0" dirty="0"/>
          </a:p>
          <a:p>
            <a:pPr algn="just"/>
            <a:r>
              <a:rPr lang="en-GB" noProof="0" dirty="0"/>
              <a:t>Toward this end, the authors presented six trajectories. </a:t>
            </a:r>
          </a:p>
        </p:txBody>
      </p:sp>
    </p:spTree>
    <p:extLst>
      <p:ext uri="{BB962C8B-B14F-4D97-AF65-F5344CB8AC3E}">
        <p14:creationId xmlns:p14="http://schemas.microsoft.com/office/powerpoint/2010/main" val="1317789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EA283B-F8C0-86DD-E498-D63B59CA7B1E}"/>
              </a:ext>
            </a:extLst>
          </p:cNvPr>
          <p:cNvSpPr>
            <a:spLocks noGrp="1"/>
          </p:cNvSpPr>
          <p:nvPr>
            <p:ph type="title"/>
          </p:nvPr>
        </p:nvSpPr>
        <p:spPr/>
        <p:txBody>
          <a:bodyPr/>
          <a:lstStyle/>
          <a:p>
            <a:r>
              <a:rPr lang="cs-CZ" sz="3200" dirty="0" err="1"/>
              <a:t>Trajectory</a:t>
            </a:r>
            <a:r>
              <a:rPr lang="cs-CZ" sz="3200" dirty="0"/>
              <a:t> 1</a:t>
            </a:r>
          </a:p>
        </p:txBody>
      </p:sp>
      <p:sp>
        <p:nvSpPr>
          <p:cNvPr id="3" name="Zástupný obsah 2">
            <a:extLst>
              <a:ext uri="{FF2B5EF4-FFF2-40B4-BE49-F238E27FC236}">
                <a16:creationId xmlns:a16="http://schemas.microsoft.com/office/drawing/2014/main" id="{27E1E912-EE56-CBCC-BCAB-1030DDD52DE0}"/>
              </a:ext>
            </a:extLst>
          </p:cNvPr>
          <p:cNvSpPr>
            <a:spLocks noGrp="1"/>
          </p:cNvSpPr>
          <p:nvPr>
            <p:ph idx="1"/>
          </p:nvPr>
        </p:nvSpPr>
        <p:spPr/>
        <p:txBody>
          <a:bodyPr/>
          <a:lstStyle/>
          <a:p>
            <a:r>
              <a:rPr lang="en-GB" b="1" i="1" noProof="0" dirty="0"/>
              <a:t>Why teach entrepreneurship: A clear purpose</a:t>
            </a:r>
          </a:p>
          <a:p>
            <a:endParaRPr lang="en-GB" noProof="0" dirty="0"/>
          </a:p>
          <a:p>
            <a:r>
              <a:rPr lang="en-GB" noProof="0" dirty="0"/>
              <a:t>Building on a shared conceptualization can establish a clear purpose for the effort, enhance communication and collaboration across disciplines, and reduce any confusion experienced by different stakeholders. </a:t>
            </a:r>
          </a:p>
        </p:txBody>
      </p:sp>
    </p:spTree>
    <p:extLst>
      <p:ext uri="{BB962C8B-B14F-4D97-AF65-F5344CB8AC3E}">
        <p14:creationId xmlns:p14="http://schemas.microsoft.com/office/powerpoint/2010/main" val="4081578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0AAAAD-D7E8-DAE1-130A-02A5BFE70B75}"/>
              </a:ext>
            </a:extLst>
          </p:cNvPr>
          <p:cNvSpPr>
            <a:spLocks noGrp="1"/>
          </p:cNvSpPr>
          <p:nvPr>
            <p:ph type="title"/>
          </p:nvPr>
        </p:nvSpPr>
        <p:spPr/>
        <p:txBody>
          <a:bodyPr/>
          <a:lstStyle/>
          <a:p>
            <a:r>
              <a:rPr lang="cs-CZ" sz="3200" dirty="0" err="1"/>
              <a:t>The</a:t>
            </a:r>
            <a:r>
              <a:rPr lang="cs-CZ" sz="3200" dirty="0"/>
              <a:t> </a:t>
            </a:r>
            <a:r>
              <a:rPr lang="cs-CZ" sz="3200" dirty="0" err="1"/>
              <a:t>Global</a:t>
            </a:r>
            <a:r>
              <a:rPr lang="cs-CZ" sz="3200" dirty="0"/>
              <a:t> Market Place</a:t>
            </a:r>
          </a:p>
        </p:txBody>
      </p:sp>
      <p:sp>
        <p:nvSpPr>
          <p:cNvPr id="3" name="Zástupný obsah 2">
            <a:extLst>
              <a:ext uri="{FF2B5EF4-FFF2-40B4-BE49-F238E27FC236}">
                <a16:creationId xmlns:a16="http://schemas.microsoft.com/office/drawing/2014/main" id="{2188DC47-8B40-1442-53E3-6413F7DE06BA}"/>
              </a:ext>
            </a:extLst>
          </p:cNvPr>
          <p:cNvSpPr>
            <a:spLocks noGrp="1"/>
          </p:cNvSpPr>
          <p:nvPr>
            <p:ph idx="1"/>
          </p:nvPr>
        </p:nvSpPr>
        <p:spPr/>
        <p:txBody>
          <a:bodyPr>
            <a:normAutofit/>
          </a:bodyPr>
          <a:lstStyle/>
          <a:p>
            <a:pPr algn="just"/>
            <a:r>
              <a:rPr lang="en-US" sz="2400" dirty="0"/>
              <a:t>Global entrepreneurship is an integral part of the modern business environment. </a:t>
            </a:r>
            <a:endParaRPr lang="cs-CZ" sz="2400" dirty="0"/>
          </a:p>
          <a:p>
            <a:pPr algn="just"/>
            <a:endParaRPr lang="cs-CZ" sz="2400" dirty="0"/>
          </a:p>
          <a:p>
            <a:pPr algn="just"/>
            <a:r>
              <a:rPr lang="en-US" sz="2400" dirty="0"/>
              <a:t>In today's interconnected world, entrepreneurs are no longer limited by their country's borders and have the opportunity to expand and develop their activities internationally. </a:t>
            </a:r>
            <a:endParaRPr lang="cs-CZ" sz="2400" dirty="0"/>
          </a:p>
        </p:txBody>
      </p:sp>
    </p:spTree>
    <p:extLst>
      <p:ext uri="{BB962C8B-B14F-4D97-AF65-F5344CB8AC3E}">
        <p14:creationId xmlns:p14="http://schemas.microsoft.com/office/powerpoint/2010/main" val="15905376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EA283B-F8C0-86DD-E498-D63B59CA7B1E}"/>
              </a:ext>
            </a:extLst>
          </p:cNvPr>
          <p:cNvSpPr>
            <a:spLocks noGrp="1"/>
          </p:cNvSpPr>
          <p:nvPr>
            <p:ph type="title"/>
          </p:nvPr>
        </p:nvSpPr>
        <p:spPr/>
        <p:txBody>
          <a:bodyPr/>
          <a:lstStyle/>
          <a:p>
            <a:r>
              <a:rPr lang="cs-CZ" sz="3200" dirty="0" err="1"/>
              <a:t>Trajectory</a:t>
            </a:r>
            <a:r>
              <a:rPr lang="cs-CZ" sz="3200" dirty="0"/>
              <a:t> 2</a:t>
            </a:r>
          </a:p>
        </p:txBody>
      </p:sp>
      <p:sp>
        <p:nvSpPr>
          <p:cNvPr id="3" name="Zástupný obsah 2">
            <a:extLst>
              <a:ext uri="{FF2B5EF4-FFF2-40B4-BE49-F238E27FC236}">
                <a16:creationId xmlns:a16="http://schemas.microsoft.com/office/drawing/2014/main" id="{27E1E912-EE56-CBCC-BCAB-1030DDD52DE0}"/>
              </a:ext>
            </a:extLst>
          </p:cNvPr>
          <p:cNvSpPr>
            <a:spLocks noGrp="1"/>
          </p:cNvSpPr>
          <p:nvPr>
            <p:ph idx="1"/>
          </p:nvPr>
        </p:nvSpPr>
        <p:spPr/>
        <p:txBody>
          <a:bodyPr/>
          <a:lstStyle/>
          <a:p>
            <a:r>
              <a:rPr lang="en-GB" b="1" i="1" noProof="0" dirty="0"/>
              <a:t>What is t</a:t>
            </a:r>
            <a:r>
              <a:rPr lang="cs-CZ" b="1" i="1" dirty="0"/>
              <a:t>ho</a:t>
            </a:r>
            <a:r>
              <a:rPr lang="en-GB" b="1" i="1" noProof="0" dirty="0"/>
              <a:t>ug</a:t>
            </a:r>
            <a:r>
              <a:rPr lang="cs-CZ" b="1" i="1" noProof="0" dirty="0"/>
              <a:t>h</a:t>
            </a:r>
            <a:r>
              <a:rPr lang="en-GB" b="1" i="1" noProof="0" dirty="0"/>
              <a:t>t in entrepreneurship: The content</a:t>
            </a:r>
          </a:p>
          <a:p>
            <a:endParaRPr lang="en-GB" noProof="0" dirty="0"/>
          </a:p>
          <a:p>
            <a:r>
              <a:rPr lang="en-GB" noProof="0" dirty="0"/>
              <a:t>In the content of modern entrepreneurship program, it would seem the emphasis might </a:t>
            </a:r>
            <a:r>
              <a:rPr lang="en-GB" noProof="0" dirty="0" err="1"/>
              <a:t>tak</a:t>
            </a:r>
            <a:r>
              <a:rPr lang="cs-CZ" noProof="0" dirty="0"/>
              <a:t>e</a:t>
            </a:r>
            <a:r>
              <a:rPr lang="en-GB" noProof="0" dirty="0"/>
              <a:t> three forms (or some combination of these forms):</a:t>
            </a:r>
          </a:p>
          <a:p>
            <a:pPr marL="457200" indent="-457200">
              <a:buFont typeface="+mj-lt"/>
              <a:buAutoNum type="arabicPeriod"/>
            </a:pPr>
            <a:r>
              <a:rPr lang="en-GB" noProof="0" dirty="0"/>
              <a:t>Business </a:t>
            </a:r>
            <a:r>
              <a:rPr lang="cs-CZ" dirty="0"/>
              <a:t>b</a:t>
            </a:r>
            <a:r>
              <a:rPr lang="en-GB" noProof="0" dirty="0"/>
              <a:t>a</a:t>
            </a:r>
            <a:r>
              <a:rPr lang="cs-CZ" noProof="0" dirty="0"/>
              <a:t>s</a:t>
            </a:r>
            <a:r>
              <a:rPr lang="en-GB" noProof="0" dirty="0" err="1"/>
              <a:t>ics</a:t>
            </a:r>
            <a:r>
              <a:rPr lang="en-GB" noProof="0" dirty="0"/>
              <a:t> in a new venture management context</a:t>
            </a:r>
          </a:p>
          <a:p>
            <a:pPr marL="457200" indent="-457200">
              <a:buFont typeface="+mj-lt"/>
              <a:buAutoNum type="arabicPeriod"/>
            </a:pPr>
            <a:r>
              <a:rPr lang="en-GB" noProof="0" dirty="0"/>
              <a:t>Core entrepreneurial content</a:t>
            </a:r>
          </a:p>
          <a:p>
            <a:pPr marL="457200" indent="-457200">
              <a:buFont typeface="+mj-lt"/>
              <a:buAutoNum type="arabicPeriod"/>
            </a:pPr>
            <a:r>
              <a:rPr lang="en-GB" noProof="0" dirty="0"/>
              <a:t>Entrepreneurial mindset</a:t>
            </a:r>
          </a:p>
        </p:txBody>
      </p:sp>
    </p:spTree>
    <p:extLst>
      <p:ext uri="{BB962C8B-B14F-4D97-AF65-F5344CB8AC3E}">
        <p14:creationId xmlns:p14="http://schemas.microsoft.com/office/powerpoint/2010/main" val="4101398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F66801-D2FF-DCD3-2832-8D24430CCDCE}"/>
              </a:ext>
            </a:extLst>
          </p:cNvPr>
          <p:cNvSpPr>
            <a:spLocks noGrp="1"/>
          </p:cNvSpPr>
          <p:nvPr>
            <p:ph type="title"/>
          </p:nvPr>
        </p:nvSpPr>
        <p:spPr/>
        <p:txBody>
          <a:bodyPr/>
          <a:lstStyle/>
          <a:p>
            <a:r>
              <a:rPr lang="cs-CZ" sz="3200" dirty="0" err="1"/>
              <a:t>Trajectory</a:t>
            </a:r>
            <a:r>
              <a:rPr lang="cs-CZ" sz="3200" dirty="0"/>
              <a:t> 3</a:t>
            </a:r>
          </a:p>
        </p:txBody>
      </p:sp>
      <p:sp>
        <p:nvSpPr>
          <p:cNvPr id="3" name="Zástupný obsah 2">
            <a:extLst>
              <a:ext uri="{FF2B5EF4-FFF2-40B4-BE49-F238E27FC236}">
                <a16:creationId xmlns:a16="http://schemas.microsoft.com/office/drawing/2014/main" id="{2AB7AEE1-F4C9-B98A-BFEB-41FF651DA6D7}"/>
              </a:ext>
            </a:extLst>
          </p:cNvPr>
          <p:cNvSpPr>
            <a:spLocks noGrp="1"/>
          </p:cNvSpPr>
          <p:nvPr>
            <p:ph idx="1"/>
          </p:nvPr>
        </p:nvSpPr>
        <p:spPr/>
        <p:txBody>
          <a:bodyPr/>
          <a:lstStyle/>
          <a:p>
            <a:pPr algn="just"/>
            <a:r>
              <a:rPr lang="en-GB" b="1" i="1" noProof="0" dirty="0"/>
              <a:t>How entrepreneurship is taught: The delivery mechanism</a:t>
            </a:r>
          </a:p>
          <a:p>
            <a:pPr algn="just"/>
            <a:endParaRPr lang="en-GB" noProof="0" dirty="0"/>
          </a:p>
          <a:p>
            <a:pPr algn="just"/>
            <a:r>
              <a:rPr lang="en-GB" noProof="0" dirty="0"/>
              <a:t>For their part, students will increasingly be expected to build experience portfolios as they through their studies</a:t>
            </a:r>
            <a:r>
              <a:rPr lang="cs-CZ" noProof="0" dirty="0"/>
              <a:t> </a:t>
            </a:r>
            <a:r>
              <a:rPr lang="en-GB" noProof="0" dirty="0"/>
              <a:t>in entrepreneurship. </a:t>
            </a:r>
          </a:p>
          <a:p>
            <a:pPr algn="just"/>
            <a:r>
              <a:rPr lang="en-GB" noProof="0" dirty="0"/>
              <a:t>Hence, on completion of a minor, major, certificate, or other program in entrepreneurship, the student might submit a portfolio summary that includes their work on idea diaries, elevator pitches, business models, small-business consulting reports, interviews with entrepreneurs, entrepreneurial audits, study abroad experiences, and so on. </a:t>
            </a:r>
          </a:p>
        </p:txBody>
      </p:sp>
    </p:spTree>
    <p:extLst>
      <p:ext uri="{BB962C8B-B14F-4D97-AF65-F5344CB8AC3E}">
        <p14:creationId xmlns:p14="http://schemas.microsoft.com/office/powerpoint/2010/main" val="502274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F66801-D2FF-DCD3-2832-8D24430CCDCE}"/>
              </a:ext>
            </a:extLst>
          </p:cNvPr>
          <p:cNvSpPr>
            <a:spLocks noGrp="1"/>
          </p:cNvSpPr>
          <p:nvPr>
            <p:ph type="title"/>
          </p:nvPr>
        </p:nvSpPr>
        <p:spPr/>
        <p:txBody>
          <a:bodyPr/>
          <a:lstStyle/>
          <a:p>
            <a:r>
              <a:rPr lang="cs-CZ" sz="3200" dirty="0" err="1"/>
              <a:t>Trajectory</a:t>
            </a:r>
            <a:r>
              <a:rPr lang="cs-CZ" sz="3200" dirty="0"/>
              <a:t> 4</a:t>
            </a:r>
          </a:p>
        </p:txBody>
      </p:sp>
      <p:sp>
        <p:nvSpPr>
          <p:cNvPr id="3" name="Zástupný obsah 2">
            <a:extLst>
              <a:ext uri="{FF2B5EF4-FFF2-40B4-BE49-F238E27FC236}">
                <a16:creationId xmlns:a16="http://schemas.microsoft.com/office/drawing/2014/main" id="{2AB7AEE1-F4C9-B98A-BFEB-41FF651DA6D7}"/>
              </a:ext>
            </a:extLst>
          </p:cNvPr>
          <p:cNvSpPr>
            <a:spLocks noGrp="1"/>
          </p:cNvSpPr>
          <p:nvPr>
            <p:ph idx="1"/>
          </p:nvPr>
        </p:nvSpPr>
        <p:spPr/>
        <p:txBody>
          <a:bodyPr/>
          <a:lstStyle/>
          <a:p>
            <a:r>
              <a:rPr lang="en-GB" b="1" i="1" noProof="0" dirty="0"/>
              <a:t>Organizing Entrepreneurship: The structure</a:t>
            </a:r>
            <a:endParaRPr lang="cs-CZ" b="1" i="1" noProof="0" dirty="0"/>
          </a:p>
          <a:p>
            <a:endParaRPr lang="en-GB" b="1" i="1" noProof="0" dirty="0"/>
          </a:p>
          <a:p>
            <a:pPr algn="just"/>
            <a:r>
              <a:rPr lang="en-US" dirty="0"/>
              <a:t>it is crucial to determine the program's location, leadership, reporting structure, staffing, and budget. </a:t>
            </a:r>
            <a:endParaRPr lang="cs-CZ" dirty="0"/>
          </a:p>
          <a:p>
            <a:pPr algn="just"/>
            <a:endParaRPr lang="cs-CZ" dirty="0"/>
          </a:p>
          <a:p>
            <a:pPr algn="just"/>
            <a:r>
              <a:rPr lang="en-US" dirty="0"/>
              <a:t>The program needs a stable structure with clear leadership and authority, whether it is centralized or decentralized, and located in a business school or elsewhere.</a:t>
            </a:r>
            <a:endParaRPr lang="en-GB" noProof="0" dirty="0"/>
          </a:p>
        </p:txBody>
      </p:sp>
    </p:spTree>
    <p:extLst>
      <p:ext uri="{BB962C8B-B14F-4D97-AF65-F5344CB8AC3E}">
        <p14:creationId xmlns:p14="http://schemas.microsoft.com/office/powerpoint/2010/main" val="2059641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F66801-D2FF-DCD3-2832-8D24430CCDCE}"/>
              </a:ext>
            </a:extLst>
          </p:cNvPr>
          <p:cNvSpPr>
            <a:spLocks noGrp="1"/>
          </p:cNvSpPr>
          <p:nvPr>
            <p:ph type="title"/>
          </p:nvPr>
        </p:nvSpPr>
        <p:spPr/>
        <p:txBody>
          <a:bodyPr/>
          <a:lstStyle/>
          <a:p>
            <a:r>
              <a:rPr lang="cs-CZ" sz="3200" dirty="0" err="1"/>
              <a:t>Trajectory</a:t>
            </a:r>
            <a:r>
              <a:rPr lang="cs-CZ" sz="3200" dirty="0"/>
              <a:t> 5</a:t>
            </a:r>
          </a:p>
        </p:txBody>
      </p:sp>
      <p:sp>
        <p:nvSpPr>
          <p:cNvPr id="3" name="Zástupný obsah 2">
            <a:extLst>
              <a:ext uri="{FF2B5EF4-FFF2-40B4-BE49-F238E27FC236}">
                <a16:creationId xmlns:a16="http://schemas.microsoft.com/office/drawing/2014/main" id="{2AB7AEE1-F4C9-B98A-BFEB-41FF651DA6D7}"/>
              </a:ext>
            </a:extLst>
          </p:cNvPr>
          <p:cNvSpPr>
            <a:spLocks noGrp="1"/>
          </p:cNvSpPr>
          <p:nvPr>
            <p:ph idx="1"/>
          </p:nvPr>
        </p:nvSpPr>
        <p:spPr/>
        <p:txBody>
          <a:bodyPr/>
          <a:lstStyle/>
          <a:p>
            <a:pPr algn="just"/>
            <a:r>
              <a:rPr lang="en-US" b="1" i="1" noProof="0" dirty="0"/>
              <a:t>Outcomes of Teaching Entrepreneurship: The metrics</a:t>
            </a:r>
            <a:r>
              <a:rPr lang="cs-CZ" b="1" i="1" noProof="0" dirty="0"/>
              <a:t>:</a:t>
            </a:r>
          </a:p>
          <a:p>
            <a:pPr algn="just"/>
            <a:endParaRPr lang="en-GB" i="1" noProof="0" dirty="0"/>
          </a:p>
          <a:p>
            <a:pPr algn="just"/>
            <a:r>
              <a:rPr lang="en-US" dirty="0"/>
              <a:t>For programs that prepare students for entrepreneurship and develop an entrepreneurial mindset, it will be important to measure competency mastery. </a:t>
            </a:r>
            <a:endParaRPr lang="cs-CZ" dirty="0"/>
          </a:p>
          <a:p>
            <a:pPr algn="just"/>
            <a:r>
              <a:rPr lang="en-US" dirty="0"/>
              <a:t>With increasing emphasis on cross-campus entrepreneurship, metrics will expand to include the number of students from various disciplines, interdisciplinary collaboration, new courses, and student and faculty innovations.</a:t>
            </a:r>
            <a:endParaRPr lang="cs-CZ" dirty="0"/>
          </a:p>
        </p:txBody>
      </p:sp>
    </p:spTree>
    <p:extLst>
      <p:ext uri="{BB962C8B-B14F-4D97-AF65-F5344CB8AC3E}">
        <p14:creationId xmlns:p14="http://schemas.microsoft.com/office/powerpoint/2010/main" val="4215989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F66801-D2FF-DCD3-2832-8D24430CCDCE}"/>
              </a:ext>
            </a:extLst>
          </p:cNvPr>
          <p:cNvSpPr>
            <a:spLocks noGrp="1"/>
          </p:cNvSpPr>
          <p:nvPr>
            <p:ph type="title"/>
          </p:nvPr>
        </p:nvSpPr>
        <p:spPr/>
        <p:txBody>
          <a:bodyPr/>
          <a:lstStyle/>
          <a:p>
            <a:r>
              <a:rPr lang="cs-CZ" sz="3200" dirty="0" err="1"/>
              <a:t>Trajectory</a:t>
            </a:r>
            <a:r>
              <a:rPr lang="cs-CZ" sz="3200" dirty="0"/>
              <a:t> 6</a:t>
            </a:r>
          </a:p>
        </p:txBody>
      </p:sp>
      <p:sp>
        <p:nvSpPr>
          <p:cNvPr id="3" name="Zástupný obsah 2">
            <a:extLst>
              <a:ext uri="{FF2B5EF4-FFF2-40B4-BE49-F238E27FC236}">
                <a16:creationId xmlns:a16="http://schemas.microsoft.com/office/drawing/2014/main" id="{2AB7AEE1-F4C9-B98A-BFEB-41FF651DA6D7}"/>
              </a:ext>
            </a:extLst>
          </p:cNvPr>
          <p:cNvSpPr>
            <a:spLocks noGrp="1"/>
          </p:cNvSpPr>
          <p:nvPr>
            <p:ph idx="1"/>
          </p:nvPr>
        </p:nvSpPr>
        <p:spPr/>
        <p:txBody>
          <a:bodyPr/>
          <a:lstStyle/>
          <a:p>
            <a:pPr algn="just"/>
            <a:r>
              <a:rPr lang="en-GB" b="1" i="1" noProof="0" dirty="0"/>
              <a:t>Leadership of entrepreneurship programs: academic entrepreneurs:</a:t>
            </a:r>
            <a:endParaRPr lang="cs-CZ" b="1" i="1" noProof="0" dirty="0"/>
          </a:p>
          <a:p>
            <a:pPr algn="just"/>
            <a:endParaRPr lang="en-GB" b="1" i="1" noProof="0" dirty="0"/>
          </a:p>
          <a:p>
            <a:pPr algn="just"/>
            <a:r>
              <a:rPr lang="en-GB" noProof="0" dirty="0"/>
              <a:t>How educators view themselves may be critical to the development of a champion. For entrepreneurship programs to realize their full potential, </a:t>
            </a:r>
            <a:r>
              <a:rPr lang="en-US" dirty="0"/>
              <a:t>leaders must perceive themselves as academic entrepreneurs</a:t>
            </a:r>
            <a:r>
              <a:rPr lang="cs-CZ" dirty="0"/>
              <a:t> </a:t>
            </a:r>
          </a:p>
          <a:p>
            <a:pPr marL="0" indent="0" algn="just">
              <a:buNone/>
            </a:pPr>
            <a:r>
              <a:rPr lang="cs-CZ" dirty="0"/>
              <a:t>		t</a:t>
            </a:r>
            <a:r>
              <a:rPr lang="en-US" dirty="0"/>
              <a:t>his will transfer entrepreneurial thinking to faculty and staff. </a:t>
            </a:r>
            <a:endParaRPr lang="cs-CZ" dirty="0"/>
          </a:p>
          <a:p>
            <a:pPr algn="just"/>
            <a:endParaRPr lang="cs-CZ" dirty="0"/>
          </a:p>
          <a:p>
            <a:pPr algn="just"/>
            <a:r>
              <a:rPr lang="en-US" dirty="0"/>
              <a:t>Academic entrepreneurs then leverage the university to empower students and facilitate innovative problem-solving.</a:t>
            </a:r>
            <a:endParaRPr lang="en-GB" i="1" noProof="0" dirty="0"/>
          </a:p>
        </p:txBody>
      </p:sp>
      <p:sp>
        <p:nvSpPr>
          <p:cNvPr id="4" name="Šipka: doprava 3">
            <a:extLst>
              <a:ext uri="{FF2B5EF4-FFF2-40B4-BE49-F238E27FC236}">
                <a16:creationId xmlns:a16="http://schemas.microsoft.com/office/drawing/2014/main" id="{332CC1EC-4B56-516B-8EE8-E4F486816862}"/>
              </a:ext>
            </a:extLst>
          </p:cNvPr>
          <p:cNvSpPr/>
          <p:nvPr/>
        </p:nvSpPr>
        <p:spPr>
          <a:xfrm>
            <a:off x="1164920" y="3866227"/>
            <a:ext cx="651354" cy="15344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24967610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4AE5CF-19AA-6545-8CAE-E3E1FB0EACE1}"/>
              </a:ext>
            </a:extLst>
          </p:cNvPr>
          <p:cNvSpPr>
            <a:spLocks noGrp="1"/>
          </p:cNvSpPr>
          <p:nvPr>
            <p:ph type="title"/>
          </p:nvPr>
        </p:nvSpPr>
        <p:spPr/>
        <p:txBody>
          <a:bodyPr/>
          <a:lstStyle/>
          <a:p>
            <a:r>
              <a:rPr lang="cs-CZ" sz="3200" dirty="0" err="1"/>
              <a:t>Summary</a:t>
            </a:r>
            <a:endParaRPr lang="cs-CZ" sz="3200" dirty="0"/>
          </a:p>
        </p:txBody>
      </p:sp>
      <p:sp>
        <p:nvSpPr>
          <p:cNvPr id="3" name="Zástupný obsah 2">
            <a:extLst>
              <a:ext uri="{FF2B5EF4-FFF2-40B4-BE49-F238E27FC236}">
                <a16:creationId xmlns:a16="http://schemas.microsoft.com/office/drawing/2014/main" id="{0CBB33FF-741B-C58F-4B0F-34279656E2DA}"/>
              </a:ext>
            </a:extLst>
          </p:cNvPr>
          <p:cNvSpPr>
            <a:spLocks noGrp="1"/>
          </p:cNvSpPr>
          <p:nvPr>
            <p:ph idx="1"/>
          </p:nvPr>
        </p:nvSpPr>
        <p:spPr/>
        <p:txBody>
          <a:bodyPr>
            <a:normAutofit/>
          </a:bodyPr>
          <a:lstStyle/>
          <a:p>
            <a:pPr algn="just"/>
            <a:r>
              <a:rPr lang="en-GB" sz="2400" noProof="0" dirty="0"/>
              <a:t>Effective entrepreneurship programs </a:t>
            </a:r>
            <a:r>
              <a:rPr lang="en-US" sz="2400" dirty="0"/>
              <a:t>will inspire students to create their own jobs, futures, and value. </a:t>
            </a:r>
            <a:endParaRPr lang="cs-CZ" sz="2400" dirty="0"/>
          </a:p>
          <a:p>
            <a:pPr algn="just"/>
            <a:endParaRPr lang="cs-CZ" sz="2400" dirty="0"/>
          </a:p>
          <a:p>
            <a:pPr algn="just"/>
            <a:r>
              <a:rPr lang="en-US" sz="2400" dirty="0"/>
              <a:t>They will teach them to change markets, industries, and societies, and show them the power of an entrepreneurial mindset.</a:t>
            </a:r>
            <a:endParaRPr lang="en-GB" sz="2400" noProof="0" dirty="0"/>
          </a:p>
        </p:txBody>
      </p:sp>
    </p:spTree>
    <p:extLst>
      <p:ext uri="{BB962C8B-B14F-4D97-AF65-F5344CB8AC3E}">
        <p14:creationId xmlns:p14="http://schemas.microsoft.com/office/powerpoint/2010/main" val="1442353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79DD47-D9EE-F583-A08F-4A4B260D8810}"/>
              </a:ext>
            </a:extLst>
          </p:cNvPr>
          <p:cNvSpPr>
            <a:spLocks noGrp="1"/>
          </p:cNvSpPr>
          <p:nvPr>
            <p:ph type="title"/>
          </p:nvPr>
        </p:nvSpPr>
        <p:spPr/>
        <p:txBody>
          <a:bodyPr/>
          <a:lstStyle/>
          <a:p>
            <a:r>
              <a:rPr lang="cs-CZ" sz="3200" dirty="0" err="1"/>
              <a:t>The</a:t>
            </a:r>
            <a:r>
              <a:rPr lang="cs-CZ" sz="3200" dirty="0"/>
              <a:t> </a:t>
            </a:r>
            <a:r>
              <a:rPr lang="cs-CZ" sz="3200" dirty="0" err="1"/>
              <a:t>Global</a:t>
            </a:r>
            <a:r>
              <a:rPr lang="cs-CZ" sz="3200" dirty="0"/>
              <a:t> Market Place</a:t>
            </a:r>
          </a:p>
        </p:txBody>
      </p:sp>
      <p:sp>
        <p:nvSpPr>
          <p:cNvPr id="3" name="Zástupný obsah 2">
            <a:extLst>
              <a:ext uri="{FF2B5EF4-FFF2-40B4-BE49-F238E27FC236}">
                <a16:creationId xmlns:a16="http://schemas.microsoft.com/office/drawing/2014/main" id="{451E5A3E-89DE-FEBE-41CF-A587D5FBB224}"/>
              </a:ext>
            </a:extLst>
          </p:cNvPr>
          <p:cNvSpPr>
            <a:spLocks noGrp="1"/>
          </p:cNvSpPr>
          <p:nvPr>
            <p:ph idx="1"/>
          </p:nvPr>
        </p:nvSpPr>
        <p:spPr/>
        <p:txBody>
          <a:bodyPr>
            <a:normAutofit/>
          </a:bodyPr>
          <a:lstStyle/>
          <a:p>
            <a:pPr algn="just"/>
            <a:r>
              <a:rPr lang="en-US" sz="2400" dirty="0"/>
              <a:t>This trend brings new opportunities, but also challenges that require entrepreneurs to be</a:t>
            </a:r>
            <a:r>
              <a:rPr lang="cs-CZ" sz="2400" dirty="0"/>
              <a:t>:</a:t>
            </a:r>
          </a:p>
          <a:p>
            <a:pPr lvl="1" algn="just"/>
            <a:r>
              <a:rPr lang="en-US" sz="2400" dirty="0"/>
              <a:t>flexible, </a:t>
            </a:r>
            <a:endParaRPr lang="cs-CZ" sz="2400" dirty="0"/>
          </a:p>
          <a:p>
            <a:pPr lvl="1" algn="just"/>
            <a:r>
              <a:rPr lang="en-US" sz="2400" dirty="0"/>
              <a:t>innovative, </a:t>
            </a:r>
            <a:endParaRPr lang="cs-CZ" sz="2400" dirty="0"/>
          </a:p>
          <a:p>
            <a:pPr lvl="1" algn="just"/>
            <a:r>
              <a:rPr lang="en-US" sz="2400" dirty="0"/>
              <a:t>and able to adapt to diverse cultural and economic conditions.</a:t>
            </a:r>
            <a:endParaRPr lang="cs-CZ" sz="2400" dirty="0"/>
          </a:p>
        </p:txBody>
      </p:sp>
    </p:spTree>
    <p:extLst>
      <p:ext uri="{BB962C8B-B14F-4D97-AF65-F5344CB8AC3E}">
        <p14:creationId xmlns:p14="http://schemas.microsoft.com/office/powerpoint/2010/main" val="1959244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79DD47-D9EE-F583-A08F-4A4B260D8810}"/>
              </a:ext>
            </a:extLst>
          </p:cNvPr>
          <p:cNvSpPr>
            <a:spLocks noGrp="1"/>
          </p:cNvSpPr>
          <p:nvPr>
            <p:ph type="title"/>
          </p:nvPr>
        </p:nvSpPr>
        <p:spPr/>
        <p:txBody>
          <a:bodyPr/>
          <a:lstStyle/>
          <a:p>
            <a:r>
              <a:rPr lang="cs-CZ" sz="3200" dirty="0" err="1"/>
              <a:t>The</a:t>
            </a:r>
            <a:r>
              <a:rPr lang="cs-CZ" sz="3200" dirty="0"/>
              <a:t> </a:t>
            </a:r>
            <a:r>
              <a:rPr lang="cs-CZ" sz="3200" dirty="0" err="1"/>
              <a:t>Global</a:t>
            </a:r>
            <a:r>
              <a:rPr lang="cs-CZ" sz="3200" dirty="0"/>
              <a:t> Market Place</a:t>
            </a:r>
          </a:p>
        </p:txBody>
      </p:sp>
      <p:sp>
        <p:nvSpPr>
          <p:cNvPr id="3" name="Zástupný obsah 2">
            <a:extLst>
              <a:ext uri="{FF2B5EF4-FFF2-40B4-BE49-F238E27FC236}">
                <a16:creationId xmlns:a16="http://schemas.microsoft.com/office/drawing/2014/main" id="{451E5A3E-89DE-FEBE-41CF-A587D5FBB224}"/>
              </a:ext>
            </a:extLst>
          </p:cNvPr>
          <p:cNvSpPr>
            <a:spLocks noGrp="1"/>
          </p:cNvSpPr>
          <p:nvPr>
            <p:ph idx="1"/>
          </p:nvPr>
        </p:nvSpPr>
        <p:spPr/>
        <p:txBody>
          <a:bodyPr>
            <a:normAutofit/>
          </a:bodyPr>
          <a:lstStyle/>
          <a:p>
            <a:r>
              <a:rPr lang="en-GB" sz="2400" b="1" noProof="0" dirty="0"/>
              <a:t>The global marketplace is formed by: </a:t>
            </a:r>
          </a:p>
          <a:p>
            <a:pPr marL="800091" lvl="1" indent="-457200">
              <a:buFont typeface="+mj-lt"/>
              <a:buAutoNum type="arabicPeriod"/>
            </a:pPr>
            <a:r>
              <a:rPr lang="en-GB" sz="2400" noProof="0" dirty="0"/>
              <a:t>Global entrepreneurs,</a:t>
            </a:r>
          </a:p>
          <a:p>
            <a:pPr marL="800091" lvl="1" indent="-457200">
              <a:buFont typeface="+mj-lt"/>
              <a:buAutoNum type="arabicPeriod"/>
            </a:pPr>
            <a:r>
              <a:rPr lang="en-GB" sz="2400" noProof="0" dirty="0"/>
              <a:t>Global thinking, </a:t>
            </a:r>
          </a:p>
          <a:p>
            <a:pPr marL="800091" lvl="1" indent="-457200">
              <a:buFont typeface="+mj-lt"/>
              <a:buAutoNum type="arabicPeriod"/>
            </a:pPr>
            <a:r>
              <a:rPr lang="en-GB" sz="2400" noProof="0" dirty="0"/>
              <a:t>Diaspora networks, </a:t>
            </a:r>
          </a:p>
          <a:p>
            <a:pPr marL="800091" lvl="1" indent="-457200">
              <a:buFont typeface="+mj-lt"/>
              <a:buAutoNum type="arabicPeriod"/>
            </a:pPr>
            <a:r>
              <a:rPr lang="en-GB" sz="2400" noProof="0" dirty="0"/>
              <a:t>Global organizations and Agreements,</a:t>
            </a:r>
          </a:p>
          <a:p>
            <a:pPr marL="800091" lvl="1" indent="-457200">
              <a:buFont typeface="+mj-lt"/>
              <a:buAutoNum type="arabicPeriod"/>
            </a:pPr>
            <a:r>
              <a:rPr lang="en-GB" sz="2400" noProof="0" dirty="0"/>
              <a:t>Venturing abroad.</a:t>
            </a:r>
          </a:p>
        </p:txBody>
      </p:sp>
    </p:spTree>
    <p:extLst>
      <p:ext uri="{BB962C8B-B14F-4D97-AF65-F5344CB8AC3E}">
        <p14:creationId xmlns:p14="http://schemas.microsoft.com/office/powerpoint/2010/main" val="3834014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F47262-57A5-E5B1-9C73-A1B0BAA5A954}"/>
              </a:ext>
            </a:extLst>
          </p:cNvPr>
          <p:cNvSpPr>
            <a:spLocks noGrp="1"/>
          </p:cNvSpPr>
          <p:nvPr>
            <p:ph type="title"/>
          </p:nvPr>
        </p:nvSpPr>
        <p:spPr/>
        <p:txBody>
          <a:bodyPr/>
          <a:lstStyle/>
          <a:p>
            <a:r>
              <a:rPr lang="cs-CZ" sz="3200" dirty="0"/>
              <a:t>1. </a:t>
            </a:r>
            <a:r>
              <a:rPr lang="cs-CZ" sz="3200" dirty="0" err="1"/>
              <a:t>Global</a:t>
            </a:r>
            <a:r>
              <a:rPr lang="cs-CZ" sz="3200" dirty="0"/>
              <a:t> </a:t>
            </a:r>
            <a:r>
              <a:rPr lang="cs-CZ" sz="3200" dirty="0" err="1"/>
              <a:t>Entrepreneurs</a:t>
            </a:r>
            <a:endParaRPr lang="cs-CZ" sz="3200" dirty="0"/>
          </a:p>
        </p:txBody>
      </p:sp>
      <p:sp>
        <p:nvSpPr>
          <p:cNvPr id="3" name="Zástupný obsah 2">
            <a:extLst>
              <a:ext uri="{FF2B5EF4-FFF2-40B4-BE49-F238E27FC236}">
                <a16:creationId xmlns:a16="http://schemas.microsoft.com/office/drawing/2014/main" id="{26E6915C-85C6-5246-C436-1FF6D5CA8315}"/>
              </a:ext>
            </a:extLst>
          </p:cNvPr>
          <p:cNvSpPr>
            <a:spLocks noGrp="1"/>
          </p:cNvSpPr>
          <p:nvPr>
            <p:ph idx="1"/>
          </p:nvPr>
        </p:nvSpPr>
        <p:spPr/>
        <p:txBody>
          <a:bodyPr/>
          <a:lstStyle/>
          <a:p>
            <a:pPr algn="just"/>
            <a:r>
              <a:rPr lang="en-US" dirty="0"/>
              <a:t>Global entrepreneurs are opportunity-minded and open-minded, able to see different points of view and weld them into a unified focus. </a:t>
            </a:r>
            <a:endParaRPr lang="cs-CZ" dirty="0"/>
          </a:p>
          <a:p>
            <a:pPr algn="just"/>
            <a:endParaRPr lang="cs-CZ" dirty="0"/>
          </a:p>
          <a:p>
            <a:pPr algn="just"/>
            <a:r>
              <a:rPr lang="en-US" dirty="0"/>
              <a:t>They rise above nationalistic differences to see the big picture of global competition without abdicating their own nationalities</a:t>
            </a:r>
            <a:r>
              <a:rPr lang="cs-CZ" dirty="0"/>
              <a:t>.</a:t>
            </a:r>
          </a:p>
        </p:txBody>
      </p:sp>
    </p:spTree>
    <p:extLst>
      <p:ext uri="{BB962C8B-B14F-4D97-AF65-F5344CB8AC3E}">
        <p14:creationId xmlns:p14="http://schemas.microsoft.com/office/powerpoint/2010/main" val="2161348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A44676-BDAF-E1BB-15C5-15B8DD7B4028}"/>
              </a:ext>
            </a:extLst>
          </p:cNvPr>
          <p:cNvSpPr>
            <a:spLocks noGrp="1"/>
          </p:cNvSpPr>
          <p:nvPr>
            <p:ph type="title"/>
          </p:nvPr>
        </p:nvSpPr>
        <p:spPr/>
        <p:txBody>
          <a:bodyPr/>
          <a:lstStyle/>
          <a:p>
            <a:r>
              <a:rPr lang="cs-CZ" sz="3200" dirty="0"/>
              <a:t>2. </a:t>
            </a:r>
            <a:r>
              <a:rPr lang="cs-CZ" sz="3200" dirty="0" err="1"/>
              <a:t>Global</a:t>
            </a:r>
            <a:r>
              <a:rPr lang="cs-CZ" sz="3200" dirty="0"/>
              <a:t> </a:t>
            </a:r>
            <a:r>
              <a:rPr lang="cs-CZ" sz="3200" dirty="0" err="1"/>
              <a:t>Thinking</a:t>
            </a:r>
            <a:endParaRPr lang="cs-CZ" sz="3200" dirty="0"/>
          </a:p>
        </p:txBody>
      </p:sp>
      <p:sp>
        <p:nvSpPr>
          <p:cNvPr id="3" name="Zástupný obsah 2">
            <a:extLst>
              <a:ext uri="{FF2B5EF4-FFF2-40B4-BE49-F238E27FC236}">
                <a16:creationId xmlns:a16="http://schemas.microsoft.com/office/drawing/2014/main" id="{943E6011-1812-41DD-0495-B1E933B3B751}"/>
              </a:ext>
            </a:extLst>
          </p:cNvPr>
          <p:cNvSpPr>
            <a:spLocks noGrp="1"/>
          </p:cNvSpPr>
          <p:nvPr>
            <p:ph idx="1"/>
          </p:nvPr>
        </p:nvSpPr>
        <p:spPr/>
        <p:txBody>
          <a:bodyPr/>
          <a:lstStyle/>
          <a:p>
            <a:pPr algn="just"/>
            <a:r>
              <a:rPr lang="en-US" dirty="0"/>
              <a:t>Global thinking is important because today's consumers can select products, ideas, and services from many nations and cultures.</a:t>
            </a:r>
            <a:endParaRPr lang="cs-CZ" dirty="0"/>
          </a:p>
          <a:p>
            <a:pPr algn="just"/>
            <a:endParaRPr lang="cs-CZ" dirty="0"/>
          </a:p>
          <a:p>
            <a:pPr algn="just"/>
            <a:r>
              <a:rPr lang="en-US" dirty="0"/>
              <a:t> Entrepreneurs who expand into foreign markets must 1  have a global mindset to design and adopt strategies for different countries.</a:t>
            </a:r>
            <a:endParaRPr lang="cs-CZ" dirty="0"/>
          </a:p>
        </p:txBody>
      </p:sp>
    </p:spTree>
    <p:extLst>
      <p:ext uri="{BB962C8B-B14F-4D97-AF65-F5344CB8AC3E}">
        <p14:creationId xmlns:p14="http://schemas.microsoft.com/office/powerpoint/2010/main" val="3595771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96780-0C67-4F1B-EE41-6B923D2C86C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1A77C44-ED87-CFB8-17EB-568E2D588604}"/>
              </a:ext>
            </a:extLst>
          </p:cNvPr>
          <p:cNvSpPr>
            <a:spLocks noGrp="1"/>
          </p:cNvSpPr>
          <p:nvPr>
            <p:ph type="title"/>
          </p:nvPr>
        </p:nvSpPr>
        <p:spPr/>
        <p:txBody>
          <a:bodyPr/>
          <a:lstStyle/>
          <a:p>
            <a:r>
              <a:rPr lang="cs-CZ" sz="3200" dirty="0"/>
              <a:t>3. Diaspora </a:t>
            </a:r>
            <a:r>
              <a:rPr lang="cs-CZ" sz="3200" dirty="0" err="1"/>
              <a:t>Networks</a:t>
            </a:r>
            <a:endParaRPr lang="cs-CZ" sz="3200" dirty="0"/>
          </a:p>
        </p:txBody>
      </p:sp>
      <p:sp>
        <p:nvSpPr>
          <p:cNvPr id="3" name="Zástupný obsah 2">
            <a:extLst>
              <a:ext uri="{FF2B5EF4-FFF2-40B4-BE49-F238E27FC236}">
                <a16:creationId xmlns:a16="http://schemas.microsoft.com/office/drawing/2014/main" id="{6C2B6720-2807-AB6E-3BEC-F976A50D1B18}"/>
              </a:ext>
            </a:extLst>
          </p:cNvPr>
          <p:cNvSpPr>
            <a:spLocks noGrp="1"/>
          </p:cNvSpPr>
          <p:nvPr>
            <p:ph idx="1"/>
          </p:nvPr>
        </p:nvSpPr>
        <p:spPr/>
        <p:txBody>
          <a:bodyPr>
            <a:normAutofit/>
          </a:bodyPr>
          <a:lstStyle/>
          <a:p>
            <a:r>
              <a:rPr lang="en-GB" sz="2400" noProof="0" dirty="0"/>
              <a:t>Are relationships among ethnic groups that share cultural and social norms. </a:t>
            </a:r>
          </a:p>
          <a:p>
            <a:endParaRPr lang="en-GB" sz="2400" noProof="0" dirty="0"/>
          </a:p>
          <a:p>
            <a:r>
              <a:rPr lang="en-GB" sz="2400" b="1" noProof="0" dirty="0"/>
              <a:t>Diaspora networks </a:t>
            </a:r>
            <a:r>
              <a:rPr lang="cs-CZ" sz="2400" b="1" dirty="0"/>
              <a:t>h</a:t>
            </a:r>
            <a:r>
              <a:rPr lang="en-GB" sz="2400" b="1" noProof="0" dirty="0" err="1"/>
              <a:t>ave</a:t>
            </a:r>
            <a:r>
              <a:rPr lang="en-GB" sz="2400" b="1" noProof="0" dirty="0"/>
              <a:t> three powerful advantages for global entrepreneurs: </a:t>
            </a:r>
          </a:p>
          <a:p>
            <a:pPr lvl="1"/>
            <a:r>
              <a:rPr lang="en-GB" sz="2400" noProof="0" dirty="0"/>
              <a:t>1. they spend the flow of information across borders,</a:t>
            </a:r>
          </a:p>
          <a:p>
            <a:pPr lvl="1"/>
            <a:r>
              <a:rPr lang="en-GB" sz="2400" noProof="0" dirty="0"/>
              <a:t>2. they create a bond of trust,</a:t>
            </a:r>
          </a:p>
          <a:p>
            <a:pPr lvl="1"/>
            <a:r>
              <a:rPr lang="en-GB" sz="2400" noProof="0" dirty="0"/>
              <a:t>3. they create connections that help entrepreneurs collaborate within a country and across ethnicities. </a:t>
            </a:r>
          </a:p>
        </p:txBody>
      </p:sp>
    </p:spTree>
    <p:extLst>
      <p:ext uri="{BB962C8B-B14F-4D97-AF65-F5344CB8AC3E}">
        <p14:creationId xmlns:p14="http://schemas.microsoft.com/office/powerpoint/2010/main" val="759772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5FFB4D-83A2-FAD0-8A52-90CB4A9252C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D05A18E-018F-C199-2180-26089E35CE53}"/>
              </a:ext>
            </a:extLst>
          </p:cNvPr>
          <p:cNvSpPr>
            <a:spLocks noGrp="1"/>
          </p:cNvSpPr>
          <p:nvPr>
            <p:ph type="title"/>
          </p:nvPr>
        </p:nvSpPr>
        <p:spPr/>
        <p:txBody>
          <a:bodyPr/>
          <a:lstStyle/>
          <a:p>
            <a:r>
              <a:rPr lang="cs-CZ" sz="3200" dirty="0"/>
              <a:t>4. </a:t>
            </a:r>
            <a:r>
              <a:rPr lang="cs-CZ" sz="3200" dirty="0" err="1"/>
              <a:t>Global</a:t>
            </a:r>
            <a:r>
              <a:rPr lang="cs-CZ" sz="3200" dirty="0"/>
              <a:t> </a:t>
            </a:r>
            <a:r>
              <a:rPr lang="cs-CZ" sz="3200" dirty="0" err="1"/>
              <a:t>Organizations</a:t>
            </a:r>
            <a:r>
              <a:rPr lang="cs-CZ" sz="3200" dirty="0"/>
              <a:t> and </a:t>
            </a:r>
            <a:r>
              <a:rPr lang="cs-CZ" sz="3200" dirty="0" err="1"/>
              <a:t>Agreements</a:t>
            </a:r>
            <a:endParaRPr lang="cs-CZ" sz="3200" dirty="0"/>
          </a:p>
        </p:txBody>
      </p:sp>
      <p:sp>
        <p:nvSpPr>
          <p:cNvPr id="3" name="Zástupný obsah 2">
            <a:extLst>
              <a:ext uri="{FF2B5EF4-FFF2-40B4-BE49-F238E27FC236}">
                <a16:creationId xmlns:a16="http://schemas.microsoft.com/office/drawing/2014/main" id="{73E754FC-EB6B-BE6F-619C-DFCCFA0A00E4}"/>
              </a:ext>
            </a:extLst>
          </p:cNvPr>
          <p:cNvSpPr>
            <a:spLocks noGrp="1"/>
          </p:cNvSpPr>
          <p:nvPr>
            <p:ph idx="1"/>
          </p:nvPr>
        </p:nvSpPr>
        <p:spPr/>
        <p:txBody>
          <a:bodyPr/>
          <a:lstStyle/>
          <a:p>
            <a:r>
              <a:rPr lang="en-US" sz="2400" dirty="0"/>
              <a:t>Organizations, unifications, and trade agreements are tools that serve to enhance global trade</a:t>
            </a:r>
            <a:r>
              <a:rPr lang="cs-CZ" sz="2400" dirty="0"/>
              <a:t> 	 	 t</a:t>
            </a:r>
            <a:r>
              <a:rPr lang="en-US" sz="2400" dirty="0"/>
              <a:t>hey play a significant role in expanding the global market.</a:t>
            </a:r>
            <a:endParaRPr lang="cs-CZ" sz="2400" dirty="0"/>
          </a:p>
          <a:p>
            <a:endParaRPr lang="en-GB" sz="2400" noProof="0" dirty="0"/>
          </a:p>
          <a:p>
            <a:r>
              <a:rPr lang="en-GB" sz="2400" b="1" noProof="0" dirty="0"/>
              <a:t>For example: </a:t>
            </a:r>
          </a:p>
          <a:p>
            <a:pPr lvl="1"/>
            <a:r>
              <a:rPr lang="en-GB" sz="2100" noProof="0" dirty="0"/>
              <a:t>The Word Trade Organization,</a:t>
            </a:r>
          </a:p>
          <a:p>
            <a:pPr lvl="1"/>
            <a:r>
              <a:rPr lang="en-GB" sz="2100" noProof="0" dirty="0"/>
              <a:t>United States-Mexico-Canada Agreement,</a:t>
            </a:r>
          </a:p>
          <a:p>
            <a:pPr lvl="1"/>
            <a:r>
              <a:rPr lang="en-GB" sz="2100" noProof="0" dirty="0"/>
              <a:t>The European Union.</a:t>
            </a:r>
          </a:p>
          <a:p>
            <a:endParaRPr lang="cs-CZ" dirty="0"/>
          </a:p>
        </p:txBody>
      </p:sp>
      <p:sp>
        <p:nvSpPr>
          <p:cNvPr id="4" name="Šipka: doprava 3">
            <a:extLst>
              <a:ext uri="{FF2B5EF4-FFF2-40B4-BE49-F238E27FC236}">
                <a16:creationId xmlns:a16="http://schemas.microsoft.com/office/drawing/2014/main" id="{DE233753-182E-7BC8-638C-AD088141F00A}"/>
              </a:ext>
            </a:extLst>
          </p:cNvPr>
          <p:cNvSpPr/>
          <p:nvPr/>
        </p:nvSpPr>
        <p:spPr>
          <a:xfrm>
            <a:off x="5298509" y="2376814"/>
            <a:ext cx="563671" cy="12526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cs-CZ" dirty="0"/>
          </a:p>
        </p:txBody>
      </p:sp>
    </p:spTree>
    <p:extLst>
      <p:ext uri="{BB962C8B-B14F-4D97-AF65-F5344CB8AC3E}">
        <p14:creationId xmlns:p14="http://schemas.microsoft.com/office/powerpoint/2010/main" val="2552438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7A036-93D8-51FB-E685-FC8CF5A18C5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E648318-0120-9B94-E8B7-A240B80BB893}"/>
              </a:ext>
            </a:extLst>
          </p:cNvPr>
          <p:cNvSpPr>
            <a:spLocks noGrp="1"/>
          </p:cNvSpPr>
          <p:nvPr>
            <p:ph type="title"/>
          </p:nvPr>
        </p:nvSpPr>
        <p:spPr/>
        <p:txBody>
          <a:bodyPr/>
          <a:lstStyle/>
          <a:p>
            <a:r>
              <a:rPr lang="cs-CZ" sz="3200" dirty="0"/>
              <a:t>4.1 </a:t>
            </a:r>
            <a:r>
              <a:rPr lang="cs-CZ" sz="3200" dirty="0" err="1"/>
              <a:t>The</a:t>
            </a:r>
            <a:r>
              <a:rPr lang="cs-CZ" sz="3200" dirty="0"/>
              <a:t> Word </a:t>
            </a:r>
            <a:r>
              <a:rPr lang="cs-CZ" sz="3200" dirty="0" err="1"/>
              <a:t>Trade</a:t>
            </a:r>
            <a:r>
              <a:rPr lang="cs-CZ" sz="3200" dirty="0"/>
              <a:t> </a:t>
            </a:r>
            <a:r>
              <a:rPr lang="cs-CZ" sz="3200" dirty="0" err="1"/>
              <a:t>Organization</a:t>
            </a:r>
            <a:r>
              <a:rPr lang="cs-CZ" sz="3200" dirty="0"/>
              <a:t> (WTO)</a:t>
            </a:r>
          </a:p>
        </p:txBody>
      </p:sp>
      <p:sp>
        <p:nvSpPr>
          <p:cNvPr id="3" name="Zástupný obsah 2">
            <a:extLst>
              <a:ext uri="{FF2B5EF4-FFF2-40B4-BE49-F238E27FC236}">
                <a16:creationId xmlns:a16="http://schemas.microsoft.com/office/drawing/2014/main" id="{E7BCBDC9-05E1-46AF-2D63-8252410587A6}"/>
              </a:ext>
            </a:extLst>
          </p:cNvPr>
          <p:cNvSpPr>
            <a:spLocks noGrp="1"/>
          </p:cNvSpPr>
          <p:nvPr>
            <p:ph idx="1"/>
          </p:nvPr>
        </p:nvSpPr>
        <p:spPr/>
        <p:txBody>
          <a:bodyPr/>
          <a:lstStyle/>
          <a:p>
            <a:r>
              <a:rPr lang="en-US" b="1" dirty="0"/>
              <a:t>Founded: </a:t>
            </a:r>
            <a:r>
              <a:rPr lang="en-US" dirty="0"/>
              <a:t>January 1, 1995</a:t>
            </a:r>
            <a:endParaRPr lang="cs-CZ" dirty="0"/>
          </a:p>
          <a:p>
            <a:r>
              <a:rPr lang="en-US" b="1" dirty="0"/>
              <a:t>Purpose: </a:t>
            </a:r>
            <a:r>
              <a:rPr lang="en-US" dirty="0"/>
              <a:t>Oversee international trade agreements</a:t>
            </a:r>
            <a:endParaRPr lang="cs-CZ" dirty="0"/>
          </a:p>
          <a:p>
            <a:r>
              <a:rPr lang="en-US" b="1" dirty="0"/>
              <a:t>Headquarters: </a:t>
            </a:r>
            <a:r>
              <a:rPr lang="en-US" dirty="0"/>
              <a:t>Geneva, Switzerland</a:t>
            </a:r>
            <a:endParaRPr lang="cs-CZ" dirty="0"/>
          </a:p>
          <a:p>
            <a:r>
              <a:rPr lang="en-US" b="1" dirty="0"/>
              <a:t>Employees: </a:t>
            </a:r>
            <a:r>
              <a:rPr lang="en-US" dirty="0"/>
              <a:t>Over 600 experts</a:t>
            </a:r>
            <a:endParaRPr lang="cs-CZ" dirty="0"/>
          </a:p>
          <a:p>
            <a:r>
              <a:rPr lang="en-US" b="1" dirty="0"/>
              <a:t>Budget: </a:t>
            </a:r>
            <a:r>
              <a:rPr lang="en-US" dirty="0"/>
              <a:t>Over $220 million USD</a:t>
            </a:r>
            <a:endParaRPr lang="cs-CZ" dirty="0"/>
          </a:p>
          <a:p>
            <a:r>
              <a:rPr lang="en-US" b="1" dirty="0"/>
              <a:t>Functions: </a:t>
            </a:r>
            <a:r>
              <a:rPr lang="en-US" dirty="0"/>
              <a:t>Administer WTO trade agreements, negotiate trade disputes, monitor national trade policies, provide technical assistance and training to developing countries</a:t>
            </a:r>
            <a:endParaRPr lang="cs-CZ" dirty="0"/>
          </a:p>
          <a:p>
            <a:r>
              <a:rPr lang="en-US" b="1" dirty="0"/>
              <a:t>Members: </a:t>
            </a:r>
            <a:r>
              <a:rPr lang="en-US" dirty="0"/>
              <a:t>164 members (over 98% of world trade and GDP)</a:t>
            </a:r>
            <a:endParaRPr lang="cs-CZ" dirty="0"/>
          </a:p>
        </p:txBody>
      </p:sp>
    </p:spTree>
    <p:extLst>
      <p:ext uri="{BB962C8B-B14F-4D97-AF65-F5344CB8AC3E}">
        <p14:creationId xmlns:p14="http://schemas.microsoft.com/office/powerpoint/2010/main" val="33442903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0E3DCFD5F21B041B3AE0717B9A9367B" ma:contentTypeVersion="7" ma:contentTypeDescription="Vytvoří nový dokument" ma:contentTypeScope="" ma:versionID="56ca39c7ee08788db9c992f6ef8241aa">
  <xsd:schema xmlns:xsd="http://www.w3.org/2001/XMLSchema" xmlns:xs="http://www.w3.org/2001/XMLSchema" xmlns:p="http://schemas.microsoft.com/office/2006/metadata/properties" xmlns:ns2="e5af2723-ed53-4308-af2e-df55c807cb65" xmlns:ns3="8ecbcb86-b731-4611-b369-1887ab3d3c8c" targetNamespace="http://schemas.microsoft.com/office/2006/metadata/properties" ma:root="true" ma:fieldsID="de78ee9b524b3e3be75fd4b4ac60358f" ns2:_="" ns3:_="">
    <xsd:import namespace="e5af2723-ed53-4308-af2e-df55c807cb65"/>
    <xsd:import namespace="8ecbcb86-b731-4611-b369-1887ab3d3c8c"/>
    <xsd:element name="properties">
      <xsd:complexType>
        <xsd:sequence>
          <xsd:element name="documentManagement">
            <xsd:complexType>
              <xsd:all>
                <xsd:element ref="ns2:SharedWithUsers" minOccurs="0"/>
                <xsd:element ref="ns2:SharedWithDetails" minOccurs="0"/>
                <xsd:element ref="ns2:SharingHintHash" minOccurs="0"/>
                <xsd:element ref="ns2:LastSharedByUser" minOccurs="0"/>
                <xsd:element ref="ns2:LastSharedByTime"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af2723-ed53-4308-af2e-df55c807cb65" elementFormDefault="qualified">
    <xsd:import namespace="http://schemas.microsoft.com/office/2006/documentManagement/types"/>
    <xsd:import namespace="http://schemas.microsoft.com/office/infopath/2007/PartnerControls"/>
    <xsd:element name="SharedWithUsers" ma:index="8"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description="" ma:internalName="SharedWithDetails" ma:readOnly="true">
      <xsd:simpleType>
        <xsd:restriction base="dms:Note">
          <xsd:maxLength value="255"/>
        </xsd:restriction>
      </xsd:simpleType>
    </xsd:element>
    <xsd:element name="SharingHintHash" ma:index="10" nillable="true" ma:displayName="Hodnota hash upozornění na sdílení" ma:description="" ma:internalName="SharingHintHash" ma:readOnly="true">
      <xsd:simpleType>
        <xsd:restriction base="dms:Text"/>
      </xsd:simpleType>
    </xsd:element>
    <xsd:element name="LastSharedByUser" ma:index="11" nillable="true" ma:displayName="Naposledy sdílel(a)" ma:description="" ma:internalName="LastSharedByUser" ma:readOnly="true">
      <xsd:simpleType>
        <xsd:restriction base="dms:Note">
          <xsd:maxLength value="255"/>
        </xsd:restriction>
      </xsd:simpleType>
    </xsd:element>
    <xsd:element name="LastSharedByTime" ma:index="12" nillable="true" ma:displayName="Čas posledního sdílení"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8ecbcb86-b731-4611-b369-1887ab3d3c8c"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746FA2-5009-4FCE-A567-A7AC970534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af2723-ed53-4308-af2e-df55c807cb65"/>
    <ds:schemaRef ds:uri="8ecbcb86-b731-4611-b369-1887ab3d3c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3CE2964-7F69-4E72-92D7-96CA5FB750D3}">
  <ds:schemaRefs>
    <ds:schemaRef ds:uri="http://schemas.microsoft.com/office/2006/documentManagement/types"/>
    <ds:schemaRef ds:uri="http://purl.org/dc/elements/1.1/"/>
    <ds:schemaRef ds:uri="8ecbcb86-b731-4611-b369-1887ab3d3c8c"/>
    <ds:schemaRef ds:uri="http://schemas.microsoft.com/office/2006/metadata/properties"/>
    <ds:schemaRef ds:uri="http://schemas.microsoft.com/office/infopath/2007/PartnerControls"/>
    <ds:schemaRef ds:uri="http://purl.org/dc/dcmitype/"/>
    <ds:schemaRef ds:uri="e5af2723-ed53-4308-af2e-df55c807cb65"/>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01A52299-0A53-4721-B31F-8FA30F2179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MVŠO_sablona_ prezentace_4-3-CZ</Template>
  <TotalTime>15393</TotalTime>
  <Words>1505</Words>
  <Application>Microsoft Office PowerPoint</Application>
  <PresentationFormat>Předvádění na obrazovce (4:3)</PresentationFormat>
  <Paragraphs>139</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Calibri Light</vt:lpstr>
      <vt:lpstr>Times New Roman</vt:lpstr>
      <vt:lpstr>Motiv Office</vt:lpstr>
      <vt:lpstr>The business environment. The future trajectory of entrepreneurship</vt:lpstr>
      <vt:lpstr>The Global Market Place</vt:lpstr>
      <vt:lpstr>The Global Market Place</vt:lpstr>
      <vt:lpstr>The Global Market Place</vt:lpstr>
      <vt:lpstr>1. Global Entrepreneurs</vt:lpstr>
      <vt:lpstr>2. Global Thinking</vt:lpstr>
      <vt:lpstr>3. Diaspora Networks</vt:lpstr>
      <vt:lpstr>4. Global Organizations and Agreements</vt:lpstr>
      <vt:lpstr>4.1 The Word Trade Organization (WTO)</vt:lpstr>
      <vt:lpstr>4.2 United States-Mexico-Canada Agreement </vt:lpstr>
      <vt:lpstr>4.3 The European Union</vt:lpstr>
      <vt:lpstr>5. Venture Abroad</vt:lpstr>
      <vt:lpstr>5. Venture Abroad</vt:lpstr>
      <vt:lpstr>5. Venture Abroad</vt:lpstr>
      <vt:lpstr>5. Venture Abroad</vt:lpstr>
      <vt:lpstr>The future trajectory of entrepreneurship: The entrepreneurial mindset</vt:lpstr>
      <vt:lpstr>The future trajectory of entrepreneurship: The entrepreneurial mindset</vt:lpstr>
      <vt:lpstr>The future trajectory of entrepreneurship: The entrepreneurial mindset</vt:lpstr>
      <vt:lpstr>Trajectory 1</vt:lpstr>
      <vt:lpstr>Trajectory 2</vt:lpstr>
      <vt:lpstr>Trajectory 3</vt:lpstr>
      <vt:lpstr>Trajectory 4</vt:lpstr>
      <vt:lpstr>Trajectory 5</vt:lpstr>
      <vt:lpstr>Trajectory 6</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Podnikové finance II</dc:title>
  <dc:creator>Peterková Jindra</dc:creator>
  <cp:lastModifiedBy>Veronika Volfová</cp:lastModifiedBy>
  <cp:revision>179</cp:revision>
  <dcterms:created xsi:type="dcterms:W3CDTF">2020-09-10T07:22:32Z</dcterms:created>
  <dcterms:modified xsi:type="dcterms:W3CDTF">2025-03-22T18:35:26Z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0x01010050E3DCFD5F21B041B3AE0717B9A9367B</vt:lpwstr>
  </property>
</Properties>
</file>