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91" r:id="rId6"/>
    <p:sldId id="292" r:id="rId7"/>
    <p:sldId id="257" r:id="rId8"/>
    <p:sldId id="259" r:id="rId9"/>
    <p:sldId id="260" r:id="rId10"/>
    <p:sldId id="258" r:id="rId11"/>
    <p:sldId id="293" r:id="rId12"/>
    <p:sldId id="294" r:id="rId13"/>
    <p:sldId id="261" r:id="rId14"/>
    <p:sldId id="296" r:id="rId15"/>
    <p:sldId id="262" r:id="rId16"/>
    <p:sldId id="297" r:id="rId17"/>
    <p:sldId id="298" r:id="rId18"/>
    <p:sldId id="271" r:id="rId19"/>
    <p:sldId id="273" r:id="rId20"/>
    <p:sldId id="299" r:id="rId21"/>
    <p:sldId id="274" r:id="rId22"/>
    <p:sldId id="300" r:id="rId23"/>
    <p:sldId id="272" r:id="rId24"/>
    <p:sldId id="276" r:id="rId25"/>
    <p:sldId id="278" r:id="rId26"/>
    <p:sldId id="279" r:id="rId27"/>
    <p:sldId id="301" r:id="rId28"/>
    <p:sldId id="280" r:id="rId29"/>
    <p:sldId id="302" r:id="rId30"/>
    <p:sldId id="277" r:id="rId31"/>
    <p:sldId id="281" r:id="rId32"/>
    <p:sldId id="303" r:id="rId33"/>
    <p:sldId id="282" r:id="rId34"/>
    <p:sldId id="304" r:id="rId35"/>
    <p:sldId id="283" r:id="rId36"/>
    <p:sldId id="305" r:id="rId37"/>
    <p:sldId id="284" r:id="rId38"/>
    <p:sldId id="306" r:id="rId39"/>
    <p:sldId id="285" r:id="rId40"/>
    <p:sldId id="307" r:id="rId41"/>
    <p:sldId id="286" r:id="rId42"/>
    <p:sldId id="308" r:id="rId43"/>
    <p:sldId id="289" r:id="rId44"/>
    <p:sldId id="309"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4660"/>
  </p:normalViewPr>
  <p:slideViewPr>
    <p:cSldViewPr snapToGrid="0" showGuides="1">
      <p:cViewPr varScale="1">
        <p:scale>
          <a:sx n="80" d="100"/>
          <a:sy n="80" d="100"/>
        </p:scale>
        <p:origin x="90" y="9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79C04-9676-453C-89AD-69E5E104D743}" type="datetimeFigureOut">
              <a:rPr lang="cs-CZ" smtClean="0"/>
              <a:t>05.03.2025</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5634A-6866-4D4C-A341-5A8EFDE012BE}" type="slidenum">
              <a:rPr lang="cs-CZ" smtClean="0"/>
              <a:t>‹#›</a:t>
            </a:fld>
            <a:endParaRPr lang="cs-CZ"/>
          </a:p>
        </p:txBody>
      </p:sp>
    </p:spTree>
    <p:extLst>
      <p:ext uri="{BB962C8B-B14F-4D97-AF65-F5344CB8AC3E}">
        <p14:creationId xmlns:p14="http://schemas.microsoft.com/office/powerpoint/2010/main" val="32439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err="1"/>
              <a:t>Opportunities</a:t>
            </a:r>
            <a:endParaRPr lang="cs-CZ" dirty="0"/>
          </a:p>
          <a:p>
            <a:pPr marL="228600" indent="-228600">
              <a:buAutoNum type="arabicPeriod"/>
            </a:pPr>
            <a:r>
              <a:rPr lang="cs-CZ" dirty="0" err="1"/>
              <a:t>Ideas</a:t>
            </a:r>
            <a:endParaRPr lang="cs-CZ" dirty="0"/>
          </a:p>
          <a:p>
            <a:pPr marL="228600" indent="-228600">
              <a:buAutoNum type="arabicPeriod"/>
            </a:pPr>
            <a:r>
              <a:rPr lang="cs-CZ" dirty="0" err="1"/>
              <a:t>Skills</a:t>
            </a:r>
            <a:r>
              <a:rPr lang="cs-CZ" dirty="0"/>
              <a:t> </a:t>
            </a:r>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7</a:t>
            </a:fld>
            <a:endParaRPr lang="cs-CZ"/>
          </a:p>
        </p:txBody>
      </p:sp>
    </p:spTree>
    <p:extLst>
      <p:ext uri="{BB962C8B-B14F-4D97-AF65-F5344CB8AC3E}">
        <p14:creationId xmlns:p14="http://schemas.microsoft.com/office/powerpoint/2010/main" val="369910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 </a:t>
            </a:r>
            <a:r>
              <a:rPr lang="cs-CZ" dirty="0" err="1"/>
              <a:t>wealth</a:t>
            </a:r>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9</a:t>
            </a:fld>
            <a:endParaRPr lang="cs-CZ"/>
          </a:p>
        </p:txBody>
      </p:sp>
    </p:spTree>
    <p:extLst>
      <p:ext uri="{BB962C8B-B14F-4D97-AF65-F5344CB8AC3E}">
        <p14:creationId xmlns:p14="http://schemas.microsoft.com/office/powerpoint/2010/main" val="30069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err="1"/>
              <a:t>Risks</a:t>
            </a:r>
            <a:endParaRPr lang="cs-CZ" dirty="0"/>
          </a:p>
          <a:p>
            <a:pPr marL="228600" indent="-228600">
              <a:buAutoNum type="arabicPeriod"/>
            </a:pPr>
            <a:r>
              <a:rPr lang="cs-CZ" dirty="0" err="1"/>
              <a:t>Things</a:t>
            </a:r>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12</a:t>
            </a:fld>
            <a:endParaRPr lang="cs-CZ"/>
          </a:p>
        </p:txBody>
      </p:sp>
    </p:spTree>
    <p:extLst>
      <p:ext uri="{BB962C8B-B14F-4D97-AF65-F5344CB8AC3E}">
        <p14:creationId xmlns:p14="http://schemas.microsoft.com/office/powerpoint/2010/main" val="9994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16</a:t>
            </a:fld>
            <a:endParaRPr lang="cs-CZ"/>
          </a:p>
        </p:txBody>
      </p:sp>
    </p:spTree>
    <p:extLst>
      <p:ext uri="{BB962C8B-B14F-4D97-AF65-F5344CB8AC3E}">
        <p14:creationId xmlns:p14="http://schemas.microsoft.com/office/powerpoint/2010/main" val="163588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E81C-3799-1D47-5F76-93F1174D0F3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F7EAB1C-FB16-B3AC-0F1D-BC5B01D1E7D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C4DD5D-9AA8-E737-543D-1A72C2959709}"/>
              </a:ext>
            </a:extLst>
          </p:cNvPr>
          <p:cNvSpPr>
            <a:spLocks noGrp="1"/>
          </p:cNvSpPr>
          <p:nvPr>
            <p:ph type="body" idx="1"/>
          </p:nvPr>
        </p:nvSpPr>
        <p:spPr/>
        <p:txBody>
          <a:bodyPr/>
          <a:lstStyle/>
          <a:p>
            <a:pPr marL="228600" indent="-228600">
              <a:buAutoNum type="arabicPeriod"/>
            </a:pPr>
            <a:endParaRPr lang="cs-CZ" dirty="0"/>
          </a:p>
        </p:txBody>
      </p:sp>
      <p:sp>
        <p:nvSpPr>
          <p:cNvPr id="4" name="Zástupný symbol pro číslo snímku 3">
            <a:extLst>
              <a:ext uri="{FF2B5EF4-FFF2-40B4-BE49-F238E27FC236}">
                <a16:creationId xmlns:a16="http://schemas.microsoft.com/office/drawing/2014/main" id="{37A35670-645B-365C-F44B-2A7AFAD642BF}"/>
              </a:ext>
            </a:extLst>
          </p:cNvPr>
          <p:cNvSpPr>
            <a:spLocks noGrp="1"/>
          </p:cNvSpPr>
          <p:nvPr>
            <p:ph type="sldNum" sz="quarter" idx="5"/>
          </p:nvPr>
        </p:nvSpPr>
        <p:spPr/>
        <p:txBody>
          <a:bodyPr/>
          <a:lstStyle/>
          <a:p>
            <a:fld id="{CE55634A-6866-4D4C-A341-5A8EFDE012BE}" type="slidenum">
              <a:rPr lang="cs-CZ" smtClean="0"/>
              <a:t>17</a:t>
            </a:fld>
            <a:endParaRPr lang="cs-CZ"/>
          </a:p>
        </p:txBody>
      </p:sp>
    </p:spTree>
    <p:extLst>
      <p:ext uri="{BB962C8B-B14F-4D97-AF65-F5344CB8AC3E}">
        <p14:creationId xmlns:p14="http://schemas.microsoft.com/office/powerpoint/2010/main" val="71545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18</a:t>
            </a:fld>
            <a:endParaRPr lang="cs-CZ"/>
          </a:p>
        </p:txBody>
      </p:sp>
    </p:spTree>
    <p:extLst>
      <p:ext uri="{BB962C8B-B14F-4D97-AF65-F5344CB8AC3E}">
        <p14:creationId xmlns:p14="http://schemas.microsoft.com/office/powerpoint/2010/main" val="39119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C1A6-54F6-75B7-EDD5-24A6E1DE0D8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03B1B35-F347-1306-62F9-93D09EE6B88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80C998E-79F7-730C-9D12-7D7A6F01CF93}"/>
              </a:ext>
            </a:extLst>
          </p:cNvPr>
          <p:cNvSpPr>
            <a:spLocks noGrp="1"/>
          </p:cNvSpPr>
          <p:nvPr>
            <p:ph type="body" idx="1"/>
          </p:nvPr>
        </p:nvSpPr>
        <p:spPr/>
        <p:txBody>
          <a:bodyPr/>
          <a:lstStyle/>
          <a:p>
            <a:pPr marL="228600" indent="-228600">
              <a:buAutoNum type="arabicPeriod"/>
            </a:pPr>
            <a:endParaRPr lang="cs-CZ" dirty="0"/>
          </a:p>
        </p:txBody>
      </p:sp>
      <p:sp>
        <p:nvSpPr>
          <p:cNvPr id="4" name="Zástupný symbol pro číslo snímku 3">
            <a:extLst>
              <a:ext uri="{FF2B5EF4-FFF2-40B4-BE49-F238E27FC236}">
                <a16:creationId xmlns:a16="http://schemas.microsoft.com/office/drawing/2014/main" id="{52EA2CEF-EF21-7C64-16B4-BED00166283B}"/>
              </a:ext>
            </a:extLst>
          </p:cNvPr>
          <p:cNvSpPr>
            <a:spLocks noGrp="1"/>
          </p:cNvSpPr>
          <p:nvPr>
            <p:ph type="sldNum" sz="quarter" idx="5"/>
          </p:nvPr>
        </p:nvSpPr>
        <p:spPr/>
        <p:txBody>
          <a:bodyPr/>
          <a:lstStyle/>
          <a:p>
            <a:fld id="{CE55634A-6866-4D4C-A341-5A8EFDE012BE}" type="slidenum">
              <a:rPr lang="cs-CZ" smtClean="0"/>
              <a:t>19</a:t>
            </a:fld>
            <a:endParaRPr lang="cs-CZ"/>
          </a:p>
        </p:txBody>
      </p:sp>
    </p:spTree>
    <p:extLst>
      <p:ext uri="{BB962C8B-B14F-4D97-AF65-F5344CB8AC3E}">
        <p14:creationId xmlns:p14="http://schemas.microsoft.com/office/powerpoint/2010/main" val="2970645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ahH_P_5yVSo" TargetMode="External"/><Relationship Id="rId2" Type="http://schemas.openxmlformats.org/officeDocument/2006/relationships/slideLayout" Target="../slideLayouts/slideLayout2.xml"/><Relationship Id="rId1" Type="http://schemas.openxmlformats.org/officeDocument/2006/relationships/video" Target="https://www.youtube.com/embed/ahH_P_5yVSo?feature=oembed" TargetMode="Externa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DE39258-309D-D664-B722-0D608B95742C}"/>
              </a:ext>
            </a:extLst>
          </p:cNvPr>
          <p:cNvSpPr>
            <a:spLocks noGrp="1"/>
          </p:cNvSpPr>
          <p:nvPr>
            <p:ph type="ctrTitle"/>
          </p:nvPr>
        </p:nvSpPr>
        <p:spPr/>
        <p:txBody>
          <a:bodyPr anchor="ctr">
            <a:normAutofit/>
          </a:bodyPr>
          <a:lstStyle/>
          <a:p>
            <a:r>
              <a:rPr lang="cs-CZ" sz="3600" dirty="0" err="1">
                <a:cs typeface="Times New Roman" panose="02020603050405020304" pitchFamily="18" charset="0"/>
              </a:rPr>
              <a:t>Key</a:t>
            </a:r>
            <a:r>
              <a:rPr lang="cs-CZ" sz="3600" dirty="0">
                <a:cs typeface="Times New Roman" panose="02020603050405020304" pitchFamily="18" charset="0"/>
              </a:rPr>
              <a:t> </a:t>
            </a:r>
            <a:r>
              <a:rPr lang="cs-CZ" sz="3600" dirty="0" err="1">
                <a:cs typeface="Times New Roman" panose="02020603050405020304" pitchFamily="18" charset="0"/>
              </a:rPr>
              <a:t>entrepreneurship</a:t>
            </a:r>
            <a:r>
              <a:rPr lang="cs-CZ" sz="3600" dirty="0">
                <a:cs typeface="Times New Roman" panose="02020603050405020304" pitchFamily="18" charset="0"/>
              </a:rPr>
              <a:t> </a:t>
            </a:r>
            <a:r>
              <a:rPr lang="cs-CZ" sz="3600" dirty="0" err="1">
                <a:cs typeface="Times New Roman" panose="02020603050405020304" pitchFamily="18" charset="0"/>
              </a:rPr>
              <a:t>concepts</a:t>
            </a:r>
            <a:r>
              <a:rPr lang="cs-CZ" sz="3600" dirty="0">
                <a:cs typeface="Times New Roman" panose="02020603050405020304" pitchFamily="18" charset="0"/>
              </a:rPr>
              <a:t>. </a:t>
            </a:r>
            <a:r>
              <a:rPr lang="cs-CZ" sz="3600" dirty="0" err="1">
                <a:cs typeface="Times New Roman" panose="02020603050405020304" pitchFamily="18" charset="0"/>
              </a:rPr>
              <a:t>Entreprenurial</a:t>
            </a:r>
            <a:r>
              <a:rPr lang="cs-CZ" sz="3600" dirty="0">
                <a:cs typeface="Times New Roman" panose="02020603050405020304" pitchFamily="18" charset="0"/>
              </a:rPr>
              <a:t> </a:t>
            </a:r>
            <a:r>
              <a:rPr lang="cs-CZ" sz="3600" dirty="0" err="1">
                <a:cs typeface="Times New Roman" panose="02020603050405020304" pitchFamily="18" charset="0"/>
              </a:rPr>
              <a:t>ethics</a:t>
            </a:r>
            <a:r>
              <a:rPr lang="cs-CZ" sz="3600" dirty="0">
                <a:cs typeface="Times New Roman" panose="02020603050405020304" pitchFamily="18" charset="0"/>
              </a:rPr>
              <a:t>.</a:t>
            </a:r>
          </a:p>
        </p:txBody>
      </p:sp>
      <p:sp>
        <p:nvSpPr>
          <p:cNvPr id="3" name="Podnadpis 2"/>
          <p:cNvSpPr>
            <a:spLocks noGrp="1"/>
          </p:cNvSpPr>
          <p:nvPr>
            <p:ph type="subTitle" idx="1"/>
          </p:nvPr>
        </p:nvSpPr>
        <p:spPr/>
        <p:txBody>
          <a:bodyPr>
            <a:normAutofit/>
          </a:bodyPr>
          <a:lstStyle/>
          <a:p>
            <a:r>
              <a:rPr lang="cs-CZ" b="1" dirty="0">
                <a:latin typeface="Times New Roman" panose="02020603050405020304" pitchFamily="18" charset="0"/>
                <a:cs typeface="Times New Roman" panose="02020603050405020304" pitchFamily="18" charset="0"/>
              </a:rPr>
              <a:t>Ing. Veronika Volfová</a:t>
            </a: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1DEF8-CEB7-BA2E-FE51-3723A67FDC3B}"/>
              </a:ext>
            </a:extLst>
          </p:cNvPr>
          <p:cNvSpPr>
            <a:spLocks noGrp="1"/>
          </p:cNvSpPr>
          <p:nvPr>
            <p:ph type="title"/>
          </p:nvPr>
        </p:nvSpPr>
        <p:spPr/>
        <p:txBody>
          <a:bodyPr/>
          <a:lstStyle/>
          <a:p>
            <a:r>
              <a:rPr lang="cs-CZ" dirty="0"/>
              <a:t>3. </a:t>
            </a:r>
            <a:r>
              <a:rPr lang="cs-CZ" dirty="0" err="1"/>
              <a:t>Entrepreneurial</a:t>
            </a:r>
            <a:r>
              <a:rPr lang="cs-CZ" dirty="0"/>
              <a:t> Leadership</a:t>
            </a:r>
          </a:p>
        </p:txBody>
      </p:sp>
      <p:sp>
        <p:nvSpPr>
          <p:cNvPr id="3" name="Zástupný obsah 2">
            <a:extLst>
              <a:ext uri="{FF2B5EF4-FFF2-40B4-BE49-F238E27FC236}">
                <a16:creationId xmlns:a16="http://schemas.microsoft.com/office/drawing/2014/main" id="{F34E5761-44C8-7FAA-91C4-95BCA7028931}"/>
              </a:ext>
            </a:extLst>
          </p:cNvPr>
          <p:cNvSpPr>
            <a:spLocks noGrp="1"/>
          </p:cNvSpPr>
          <p:nvPr>
            <p:ph idx="1"/>
          </p:nvPr>
        </p:nvSpPr>
        <p:spPr>
          <a:xfrm>
            <a:off x="540000" y="1825625"/>
            <a:ext cx="5004152" cy="4081204"/>
          </a:xfrm>
        </p:spPr>
        <p:txBody>
          <a:bodyPr anchor="ctr"/>
          <a:lstStyle/>
          <a:p>
            <a:pPr algn="just"/>
            <a:r>
              <a:rPr lang="en-US" noProof="0" dirty="0"/>
              <a:t> Entrepreneurship is the main driver of the economy, it empowers people, and it changes society, companies, and individuals. </a:t>
            </a:r>
            <a:endParaRPr lang="cs-CZ" noProof="0" dirty="0"/>
          </a:p>
          <a:p>
            <a:pPr algn="just"/>
            <a:endParaRPr lang="cs-CZ" dirty="0"/>
          </a:p>
          <a:p>
            <a:pPr algn="just"/>
            <a:r>
              <a:rPr lang="en-GB" noProof="0" dirty="0"/>
              <a:t>Researchers use the metaphor of „fire in a bottle“</a:t>
            </a:r>
            <a:r>
              <a:rPr lang="cs-CZ" noProof="0" dirty="0"/>
              <a:t> - </a:t>
            </a:r>
            <a:r>
              <a:rPr lang="en-US" dirty="0"/>
              <a:t>it's full of energy and </a:t>
            </a:r>
            <a:r>
              <a:rPr lang="en-US" dirty="0" err="1"/>
              <a:t>potentia</a:t>
            </a:r>
            <a:r>
              <a:rPr lang="cs-CZ" dirty="0"/>
              <a:t>l. </a:t>
            </a:r>
          </a:p>
        </p:txBody>
      </p:sp>
      <p:pic>
        <p:nvPicPr>
          <p:cNvPr id="4" name="Obrázek 3">
            <a:extLst>
              <a:ext uri="{FF2B5EF4-FFF2-40B4-BE49-F238E27FC236}">
                <a16:creationId xmlns:a16="http://schemas.microsoft.com/office/drawing/2014/main" id="{13F867ED-4182-035B-3B5C-E30D2CEAF566}"/>
              </a:ext>
            </a:extLst>
          </p:cNvPr>
          <p:cNvPicPr>
            <a:picLocks noChangeAspect="1"/>
          </p:cNvPicPr>
          <p:nvPr/>
        </p:nvPicPr>
        <p:blipFill>
          <a:blip r:embed="rId2"/>
          <a:stretch>
            <a:fillRect/>
          </a:stretch>
        </p:blipFill>
        <p:spPr>
          <a:xfrm>
            <a:off x="5951488" y="2539971"/>
            <a:ext cx="2652512" cy="2652512"/>
          </a:xfrm>
          <a:prstGeom prst="rect">
            <a:avLst/>
          </a:prstGeom>
        </p:spPr>
      </p:pic>
    </p:spTree>
    <p:extLst>
      <p:ext uri="{BB962C8B-B14F-4D97-AF65-F5344CB8AC3E}">
        <p14:creationId xmlns:p14="http://schemas.microsoft.com/office/powerpoint/2010/main" val="123495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FD0F-ABF8-8AE8-0678-4E6FA950ACA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DE2BFB-CD37-EE0A-FC48-8A911C465061}"/>
              </a:ext>
            </a:extLst>
          </p:cNvPr>
          <p:cNvSpPr>
            <a:spLocks noGrp="1"/>
          </p:cNvSpPr>
          <p:nvPr>
            <p:ph type="title"/>
          </p:nvPr>
        </p:nvSpPr>
        <p:spPr/>
        <p:txBody>
          <a:bodyPr/>
          <a:lstStyle/>
          <a:p>
            <a:r>
              <a:rPr lang="cs-CZ" dirty="0"/>
              <a:t>3. </a:t>
            </a:r>
            <a:r>
              <a:rPr lang="cs-CZ" dirty="0" err="1"/>
              <a:t>Entrepreneurial</a:t>
            </a:r>
            <a:r>
              <a:rPr lang="cs-CZ" dirty="0"/>
              <a:t> Leadership</a:t>
            </a:r>
          </a:p>
        </p:txBody>
      </p:sp>
      <p:sp>
        <p:nvSpPr>
          <p:cNvPr id="3" name="Zástupný obsah 2">
            <a:extLst>
              <a:ext uri="{FF2B5EF4-FFF2-40B4-BE49-F238E27FC236}">
                <a16:creationId xmlns:a16="http://schemas.microsoft.com/office/drawing/2014/main" id="{9769BA14-B2A3-CEDC-5CEF-30A714297090}"/>
              </a:ext>
            </a:extLst>
          </p:cNvPr>
          <p:cNvSpPr>
            <a:spLocks noGrp="1"/>
          </p:cNvSpPr>
          <p:nvPr>
            <p:ph idx="1"/>
          </p:nvPr>
        </p:nvSpPr>
        <p:spPr/>
        <p:txBody>
          <a:bodyPr anchor="ctr"/>
          <a:lstStyle/>
          <a:p>
            <a:pPr algn="just"/>
            <a:r>
              <a:rPr lang="en-GB" noProof="0" dirty="0"/>
              <a:t>From a leadership perspective, entrepreneurship has become the symbol of business tenacity and achievement. </a:t>
            </a:r>
            <a:endParaRPr lang="cs-CZ" noProof="0" dirty="0"/>
          </a:p>
          <a:p>
            <a:pPr algn="just"/>
            <a:endParaRPr lang="en-GB" noProof="0" dirty="0"/>
          </a:p>
          <a:p>
            <a:pPr algn="just"/>
            <a:r>
              <a:rPr lang="en-US" noProof="0" dirty="0"/>
              <a:t>Entrepreneurs can see opportunities, they want to create new things, and they can achieve their goals. These qualities have become the benchmark for how good a true leader is.</a:t>
            </a:r>
            <a:r>
              <a:rPr lang="cs-CZ" noProof="0" dirty="0"/>
              <a:t> </a:t>
            </a:r>
            <a:endParaRPr lang="cs-CZ" dirty="0"/>
          </a:p>
        </p:txBody>
      </p:sp>
    </p:spTree>
    <p:extLst>
      <p:ext uri="{BB962C8B-B14F-4D97-AF65-F5344CB8AC3E}">
        <p14:creationId xmlns:p14="http://schemas.microsoft.com/office/powerpoint/2010/main" val="280495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8BF68-319E-2997-7762-5EE5D19BF567}"/>
              </a:ext>
            </a:extLst>
          </p:cNvPr>
          <p:cNvSpPr>
            <a:spLocks noGrp="1"/>
          </p:cNvSpPr>
          <p:nvPr>
            <p:ph type="title"/>
          </p:nvPr>
        </p:nvSpPr>
        <p:spPr/>
        <p:txBody>
          <a:bodyPr/>
          <a:lstStyle/>
          <a:p>
            <a:r>
              <a:rPr lang="cs-CZ" dirty="0"/>
              <a:t>3. </a:t>
            </a:r>
            <a:r>
              <a:rPr lang="cs-CZ" dirty="0" err="1"/>
              <a:t>Entrepreneurial</a:t>
            </a:r>
            <a:r>
              <a:rPr lang="cs-CZ" dirty="0"/>
              <a:t> Leadership</a:t>
            </a:r>
          </a:p>
        </p:txBody>
      </p:sp>
      <p:sp>
        <p:nvSpPr>
          <p:cNvPr id="3" name="Zástupný obsah 2">
            <a:extLst>
              <a:ext uri="{FF2B5EF4-FFF2-40B4-BE49-F238E27FC236}">
                <a16:creationId xmlns:a16="http://schemas.microsoft.com/office/drawing/2014/main" id="{3D92EE7D-7C7E-3209-7DA9-10DD571EBFEC}"/>
              </a:ext>
            </a:extLst>
          </p:cNvPr>
          <p:cNvSpPr>
            <a:spLocks noGrp="1"/>
          </p:cNvSpPr>
          <p:nvPr>
            <p:ph idx="1"/>
          </p:nvPr>
        </p:nvSpPr>
        <p:spPr/>
        <p:txBody>
          <a:bodyPr>
            <a:normAutofit/>
          </a:bodyPr>
          <a:lstStyle/>
          <a:p>
            <a:pPr algn="just"/>
            <a:r>
              <a:rPr lang="en-US" sz="2200" dirty="0"/>
              <a:t>Entrepreneurial leadership is when you combine leading people with taking </a:t>
            </a:r>
            <a:r>
              <a:rPr lang="cs-CZ" sz="2200" dirty="0"/>
              <a:t>…..</a:t>
            </a:r>
            <a:r>
              <a:rPr lang="en-US" sz="2200" dirty="0"/>
              <a:t> to create new </a:t>
            </a:r>
            <a:r>
              <a:rPr lang="cs-CZ" sz="2200" dirty="0"/>
              <a:t>….</a:t>
            </a:r>
            <a:r>
              <a:rPr lang="en-US" sz="2200" dirty="0"/>
              <a:t>.</a:t>
            </a:r>
            <a:r>
              <a:rPr lang="cs-CZ" sz="2200" dirty="0"/>
              <a:t> </a:t>
            </a:r>
          </a:p>
          <a:p>
            <a:pPr algn="just"/>
            <a:endParaRPr lang="cs-CZ" sz="2200" dirty="0"/>
          </a:p>
          <a:p>
            <a:pPr algn="just"/>
            <a:r>
              <a:rPr lang="cs-CZ" sz="2200" dirty="0"/>
              <a:t>It </a:t>
            </a:r>
            <a:r>
              <a:rPr lang="cs-CZ" sz="2200" dirty="0" err="1"/>
              <a:t>is</a:t>
            </a:r>
            <a:r>
              <a:rPr lang="cs-CZ" sz="2200" dirty="0"/>
              <a:t> leadership in:</a:t>
            </a:r>
          </a:p>
          <a:p>
            <a:pPr lvl="1" algn="just"/>
            <a:r>
              <a:rPr lang="cs-CZ" sz="2200" dirty="0" err="1"/>
              <a:t>discovering</a:t>
            </a:r>
            <a:r>
              <a:rPr lang="cs-CZ" sz="2200" dirty="0"/>
              <a:t> </a:t>
            </a:r>
            <a:r>
              <a:rPr lang="cs-CZ" sz="2200" dirty="0" err="1"/>
              <a:t>new</a:t>
            </a:r>
            <a:r>
              <a:rPr lang="cs-CZ" sz="2200" dirty="0"/>
              <a:t> </a:t>
            </a:r>
            <a:r>
              <a:rPr lang="cs-CZ" sz="2200" dirty="0" err="1"/>
              <a:t>possibilities</a:t>
            </a:r>
            <a:r>
              <a:rPr lang="cs-CZ" sz="2200" dirty="0"/>
              <a:t>, </a:t>
            </a:r>
          </a:p>
          <a:p>
            <a:pPr lvl="1" algn="just"/>
            <a:r>
              <a:rPr lang="cs-CZ" sz="2200" dirty="0" err="1"/>
              <a:t>opening</a:t>
            </a:r>
            <a:r>
              <a:rPr lang="cs-CZ" sz="2200" dirty="0"/>
              <a:t> up </a:t>
            </a:r>
            <a:r>
              <a:rPr lang="cs-CZ" sz="2200" dirty="0" err="1"/>
              <a:t>new</a:t>
            </a:r>
            <a:r>
              <a:rPr lang="cs-CZ" sz="2200" dirty="0"/>
              <a:t> </a:t>
            </a:r>
            <a:r>
              <a:rPr lang="cs-CZ" sz="2200" dirty="0" err="1"/>
              <a:t>horizons</a:t>
            </a:r>
            <a:r>
              <a:rPr lang="cs-CZ" sz="2200" dirty="0"/>
              <a:t>, </a:t>
            </a:r>
          </a:p>
          <a:p>
            <a:pPr lvl="1" algn="just"/>
            <a:r>
              <a:rPr lang="cs-CZ" sz="2200" dirty="0" err="1"/>
              <a:t>promoting</a:t>
            </a:r>
            <a:r>
              <a:rPr lang="cs-CZ" sz="2200" dirty="0"/>
              <a:t> a </a:t>
            </a:r>
            <a:r>
              <a:rPr lang="cs-CZ" sz="2200" dirty="0" err="1"/>
              <a:t>new</a:t>
            </a:r>
            <a:r>
              <a:rPr lang="cs-CZ" sz="2200" dirty="0"/>
              <a:t> vision, </a:t>
            </a:r>
          </a:p>
          <a:p>
            <a:pPr lvl="1" algn="just"/>
            <a:r>
              <a:rPr lang="cs-CZ" sz="2200" dirty="0" err="1"/>
              <a:t>combining</a:t>
            </a:r>
            <a:r>
              <a:rPr lang="cs-CZ" sz="2200" dirty="0"/>
              <a:t> </a:t>
            </a:r>
            <a:r>
              <a:rPr lang="cs-CZ" sz="2200" dirty="0" err="1"/>
              <a:t>resources</a:t>
            </a:r>
            <a:r>
              <a:rPr lang="cs-CZ" sz="2200" dirty="0"/>
              <a:t> in </a:t>
            </a:r>
            <a:r>
              <a:rPr lang="cs-CZ" sz="2200" dirty="0" err="1"/>
              <a:t>new</a:t>
            </a:r>
            <a:r>
              <a:rPr lang="cs-CZ" sz="2200" dirty="0"/>
              <a:t> </a:t>
            </a:r>
            <a:r>
              <a:rPr lang="cs-CZ" sz="2200" dirty="0" err="1"/>
              <a:t>ways</a:t>
            </a:r>
            <a:r>
              <a:rPr lang="cs-CZ" sz="2200" dirty="0"/>
              <a:t>, </a:t>
            </a:r>
          </a:p>
          <a:p>
            <a:pPr lvl="1" algn="just"/>
            <a:r>
              <a:rPr lang="cs-CZ" sz="2200" dirty="0"/>
              <a:t>and </a:t>
            </a:r>
            <a:r>
              <a:rPr lang="cs-CZ" sz="2200" dirty="0" err="1"/>
              <a:t>inspirinng</a:t>
            </a:r>
            <a:r>
              <a:rPr lang="cs-CZ" sz="2200" dirty="0"/>
              <a:t> </a:t>
            </a:r>
            <a:r>
              <a:rPr lang="cs-CZ" sz="2200" dirty="0" err="1"/>
              <a:t>others</a:t>
            </a:r>
            <a:r>
              <a:rPr lang="cs-CZ" sz="2200" dirty="0"/>
              <a:t> </a:t>
            </a:r>
            <a:r>
              <a:rPr lang="cs-CZ" sz="2200" dirty="0" err="1"/>
              <a:t>while</a:t>
            </a:r>
            <a:r>
              <a:rPr lang="cs-CZ" sz="2200" dirty="0"/>
              <a:t> </a:t>
            </a:r>
            <a:r>
              <a:rPr lang="cs-CZ" sz="2200" dirty="0" err="1"/>
              <a:t>implementing</a:t>
            </a:r>
            <a:r>
              <a:rPr lang="cs-CZ" sz="2200" dirty="0"/>
              <a:t> </a:t>
            </a:r>
            <a:r>
              <a:rPr lang="cs-CZ" sz="2200" dirty="0" err="1"/>
              <a:t>new</a:t>
            </a:r>
            <a:r>
              <a:rPr lang="cs-CZ" sz="2200" dirty="0"/>
              <a:t>-venture </a:t>
            </a:r>
            <a:r>
              <a:rPr lang="cs-CZ" sz="2200" dirty="0" err="1"/>
              <a:t>concepts</a:t>
            </a:r>
            <a:r>
              <a:rPr lang="cs-CZ" sz="2200" dirty="0"/>
              <a:t>. </a:t>
            </a:r>
          </a:p>
        </p:txBody>
      </p:sp>
    </p:spTree>
    <p:extLst>
      <p:ext uri="{BB962C8B-B14F-4D97-AF65-F5344CB8AC3E}">
        <p14:creationId xmlns:p14="http://schemas.microsoft.com/office/powerpoint/2010/main" val="392556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3543-EE21-E766-0EFE-6EE2E24420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674E9E-2BEB-BC4C-E5A2-D5CE8E422E1F}"/>
              </a:ext>
            </a:extLst>
          </p:cNvPr>
          <p:cNvSpPr>
            <a:spLocks noGrp="1"/>
          </p:cNvSpPr>
          <p:nvPr>
            <p:ph type="title"/>
          </p:nvPr>
        </p:nvSpPr>
        <p:spPr/>
        <p:txBody>
          <a:bodyPr/>
          <a:lstStyle/>
          <a:p>
            <a:r>
              <a:rPr lang="cs-CZ" dirty="0"/>
              <a:t>3. </a:t>
            </a:r>
            <a:r>
              <a:rPr lang="cs-CZ" dirty="0" err="1"/>
              <a:t>Entrepreneurial</a:t>
            </a:r>
            <a:r>
              <a:rPr lang="cs-CZ" dirty="0"/>
              <a:t> Leadership</a:t>
            </a:r>
          </a:p>
        </p:txBody>
      </p:sp>
      <p:sp>
        <p:nvSpPr>
          <p:cNvPr id="3" name="Zástupný obsah 2">
            <a:extLst>
              <a:ext uri="{FF2B5EF4-FFF2-40B4-BE49-F238E27FC236}">
                <a16:creationId xmlns:a16="http://schemas.microsoft.com/office/drawing/2014/main" id="{098AFF39-ECD8-9472-1E47-E2CDCD19A55C}"/>
              </a:ext>
            </a:extLst>
          </p:cNvPr>
          <p:cNvSpPr>
            <a:spLocks noGrp="1"/>
          </p:cNvSpPr>
          <p:nvPr>
            <p:ph idx="1"/>
          </p:nvPr>
        </p:nvSpPr>
        <p:spPr>
          <a:xfrm>
            <a:off x="540000" y="1825625"/>
            <a:ext cx="4361488" cy="4081204"/>
          </a:xfrm>
        </p:spPr>
        <p:txBody>
          <a:bodyPr anchor="ctr">
            <a:normAutofit/>
          </a:bodyPr>
          <a:lstStyle/>
          <a:p>
            <a:pPr algn="just"/>
            <a:r>
              <a:rPr lang="cs-CZ" dirty="0"/>
              <a:t>Leadership </a:t>
            </a:r>
            <a:r>
              <a:rPr lang="en-US" dirty="0"/>
              <a:t>also means dealing with the problems and ethical choices that </a:t>
            </a:r>
            <a:r>
              <a:rPr lang="cs-CZ" dirty="0" err="1"/>
              <a:t>surround</a:t>
            </a:r>
            <a:r>
              <a:rPr lang="cs-CZ" dirty="0"/>
              <a:t> </a:t>
            </a:r>
            <a:r>
              <a:rPr lang="cs-CZ" dirty="0" err="1"/>
              <a:t>entrepreneurial</a:t>
            </a:r>
            <a:r>
              <a:rPr lang="cs-CZ" dirty="0"/>
              <a:t> </a:t>
            </a:r>
            <a:r>
              <a:rPr lang="cs-CZ" dirty="0" err="1"/>
              <a:t>action</a:t>
            </a:r>
            <a:r>
              <a:rPr lang="cs-CZ" dirty="0"/>
              <a:t>. </a:t>
            </a:r>
          </a:p>
          <a:p>
            <a:pPr algn="just"/>
            <a:endParaRPr lang="cs-CZ" dirty="0"/>
          </a:p>
        </p:txBody>
      </p:sp>
      <p:pic>
        <p:nvPicPr>
          <p:cNvPr id="5" name="Obrázek 4">
            <a:extLst>
              <a:ext uri="{FF2B5EF4-FFF2-40B4-BE49-F238E27FC236}">
                <a16:creationId xmlns:a16="http://schemas.microsoft.com/office/drawing/2014/main" id="{15788539-56AE-A7EC-D09C-2F2C09D29784}"/>
              </a:ext>
            </a:extLst>
          </p:cNvPr>
          <p:cNvPicPr>
            <a:picLocks noChangeAspect="1"/>
          </p:cNvPicPr>
          <p:nvPr/>
        </p:nvPicPr>
        <p:blipFill>
          <a:blip r:embed="rId2"/>
          <a:stretch>
            <a:fillRect/>
          </a:stretch>
        </p:blipFill>
        <p:spPr>
          <a:xfrm>
            <a:off x="4973041" y="2959123"/>
            <a:ext cx="4170959" cy="2556798"/>
          </a:xfrm>
          <a:prstGeom prst="rect">
            <a:avLst/>
          </a:prstGeom>
        </p:spPr>
      </p:pic>
    </p:spTree>
    <p:extLst>
      <p:ext uri="{BB962C8B-B14F-4D97-AF65-F5344CB8AC3E}">
        <p14:creationId xmlns:p14="http://schemas.microsoft.com/office/powerpoint/2010/main" val="29913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59BB-D7B6-0252-87AA-CA9A2A6EAF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393246-9BAD-4EAF-A294-AB20383E1DA5}"/>
              </a:ext>
            </a:extLst>
          </p:cNvPr>
          <p:cNvSpPr>
            <a:spLocks noGrp="1"/>
          </p:cNvSpPr>
          <p:nvPr>
            <p:ph type="title"/>
          </p:nvPr>
        </p:nvSpPr>
        <p:spPr/>
        <p:txBody>
          <a:bodyPr/>
          <a:lstStyle/>
          <a:p>
            <a:r>
              <a:rPr lang="cs-CZ" dirty="0" err="1"/>
              <a:t>Entrepreneurial</a:t>
            </a:r>
            <a:r>
              <a:rPr lang="cs-CZ" dirty="0"/>
              <a:t> </a:t>
            </a:r>
            <a:r>
              <a:rPr lang="cs-CZ" dirty="0" err="1"/>
              <a:t>ethics</a:t>
            </a:r>
            <a:endParaRPr lang="cs-CZ" dirty="0"/>
          </a:p>
        </p:txBody>
      </p:sp>
      <p:sp>
        <p:nvSpPr>
          <p:cNvPr id="3" name="Zástupný obsah 2">
            <a:extLst>
              <a:ext uri="{FF2B5EF4-FFF2-40B4-BE49-F238E27FC236}">
                <a16:creationId xmlns:a16="http://schemas.microsoft.com/office/drawing/2014/main" id="{7DD194CF-B8E8-A298-5BCD-AABD8D9B3B78}"/>
              </a:ext>
            </a:extLst>
          </p:cNvPr>
          <p:cNvSpPr>
            <a:spLocks noGrp="1"/>
          </p:cNvSpPr>
          <p:nvPr>
            <p:ph idx="1"/>
          </p:nvPr>
        </p:nvSpPr>
        <p:spPr/>
        <p:txBody>
          <a:bodyPr>
            <a:normAutofit/>
          </a:bodyPr>
          <a:lstStyle/>
          <a:p>
            <a:pPr algn="just"/>
            <a:r>
              <a:rPr lang="cs-CZ" sz="2200" dirty="0" err="1"/>
              <a:t>Ethics</a:t>
            </a:r>
            <a:r>
              <a:rPr lang="cs-CZ" sz="2200" dirty="0"/>
              <a:t> </a:t>
            </a:r>
            <a:r>
              <a:rPr lang="cs-CZ" sz="2200" dirty="0" err="1"/>
              <a:t>is</a:t>
            </a:r>
            <a:r>
              <a:rPr lang="cs-CZ" sz="2200" dirty="0"/>
              <a:t> not a </a:t>
            </a:r>
            <a:r>
              <a:rPr lang="cs-CZ" sz="2200" dirty="0" err="1"/>
              <a:t>new</a:t>
            </a:r>
            <a:r>
              <a:rPr lang="cs-CZ" sz="2200" dirty="0"/>
              <a:t> </a:t>
            </a:r>
            <a:r>
              <a:rPr lang="cs-CZ" sz="2200" dirty="0" err="1"/>
              <a:t>topic</a:t>
            </a:r>
            <a:r>
              <a:rPr lang="cs-CZ" sz="2200" dirty="0"/>
              <a:t>. It has </a:t>
            </a:r>
            <a:r>
              <a:rPr lang="cs-CZ" sz="2200" dirty="0" err="1"/>
              <a:t>figured</a:t>
            </a:r>
            <a:r>
              <a:rPr lang="cs-CZ" sz="2200" dirty="0"/>
              <a:t> in </a:t>
            </a:r>
            <a:r>
              <a:rPr lang="cs-CZ" sz="2200" dirty="0" err="1"/>
              <a:t>philosophical</a:t>
            </a:r>
            <a:r>
              <a:rPr lang="cs-CZ" sz="2200" dirty="0"/>
              <a:t> </a:t>
            </a:r>
            <a:r>
              <a:rPr lang="cs-CZ" sz="2200" dirty="0" err="1"/>
              <a:t>thought</a:t>
            </a:r>
            <a:r>
              <a:rPr lang="cs-CZ" sz="2200" dirty="0"/>
              <a:t> </a:t>
            </a:r>
            <a:r>
              <a:rPr lang="cs-CZ" sz="2200" dirty="0" err="1"/>
              <a:t>since</a:t>
            </a:r>
            <a:r>
              <a:rPr lang="cs-CZ" sz="2200" dirty="0"/>
              <a:t> </a:t>
            </a:r>
            <a:r>
              <a:rPr lang="cs-CZ" sz="2200" dirty="0" err="1"/>
              <a:t>the</a:t>
            </a:r>
            <a:r>
              <a:rPr lang="cs-CZ" sz="2200" dirty="0"/>
              <a:t> </a:t>
            </a:r>
            <a:r>
              <a:rPr lang="cs-CZ" sz="2200" dirty="0" err="1"/>
              <a:t>time</a:t>
            </a:r>
            <a:r>
              <a:rPr lang="cs-CZ" sz="2200" dirty="0"/>
              <a:t> </a:t>
            </a:r>
            <a:r>
              <a:rPr lang="cs-CZ" sz="2200" dirty="0" err="1"/>
              <a:t>of</a:t>
            </a:r>
            <a:r>
              <a:rPr lang="cs-CZ" sz="2200" dirty="0"/>
              <a:t> </a:t>
            </a:r>
            <a:r>
              <a:rPr lang="cs-CZ" sz="2200" dirty="0" err="1"/>
              <a:t>Socrates</a:t>
            </a:r>
            <a:r>
              <a:rPr lang="cs-CZ" sz="2200" dirty="0"/>
              <a:t>, Plato, and </a:t>
            </a:r>
            <a:r>
              <a:rPr lang="cs-CZ" sz="2200" dirty="0" err="1"/>
              <a:t>Aristotle</a:t>
            </a:r>
            <a:r>
              <a:rPr lang="cs-CZ" sz="2200" dirty="0"/>
              <a:t>. </a:t>
            </a:r>
          </a:p>
          <a:p>
            <a:pPr algn="just"/>
            <a:endParaRPr lang="cs-CZ" sz="2200" dirty="0"/>
          </a:p>
          <a:p>
            <a:pPr algn="just"/>
            <a:r>
              <a:rPr lang="cs-CZ" sz="2200" dirty="0" err="1"/>
              <a:t>Derived</a:t>
            </a:r>
            <a:r>
              <a:rPr lang="cs-CZ" sz="2200" dirty="0"/>
              <a:t> </a:t>
            </a:r>
            <a:r>
              <a:rPr lang="cs-CZ" sz="2200" dirty="0" err="1"/>
              <a:t>from</a:t>
            </a:r>
            <a:r>
              <a:rPr lang="cs-CZ" sz="2200" dirty="0"/>
              <a:t> </a:t>
            </a:r>
            <a:r>
              <a:rPr lang="cs-CZ" sz="2200" dirty="0" err="1"/>
              <a:t>the</a:t>
            </a:r>
            <a:r>
              <a:rPr lang="cs-CZ" sz="2200" dirty="0"/>
              <a:t> </a:t>
            </a:r>
            <a:r>
              <a:rPr lang="cs-CZ" sz="2200" dirty="0" err="1"/>
              <a:t>Greek</a:t>
            </a:r>
            <a:r>
              <a:rPr lang="cs-CZ" sz="2200" dirty="0"/>
              <a:t> </a:t>
            </a:r>
            <a:r>
              <a:rPr lang="cs-CZ" sz="2200" dirty="0" err="1"/>
              <a:t>word</a:t>
            </a:r>
            <a:r>
              <a:rPr lang="cs-CZ" sz="2200" dirty="0"/>
              <a:t> „</a:t>
            </a:r>
            <a:r>
              <a:rPr lang="cs-CZ" sz="2200" i="1" dirty="0" err="1"/>
              <a:t>ethos</a:t>
            </a:r>
            <a:r>
              <a:rPr lang="cs-CZ" sz="2200" i="1" dirty="0"/>
              <a:t>“</a:t>
            </a:r>
            <a:r>
              <a:rPr lang="cs-CZ" sz="2200" dirty="0"/>
              <a:t>, </a:t>
            </a:r>
            <a:r>
              <a:rPr lang="cs-CZ" sz="2200" dirty="0" err="1"/>
              <a:t>meaning</a:t>
            </a:r>
            <a:r>
              <a:rPr lang="cs-CZ" sz="2200" dirty="0"/>
              <a:t> „</a:t>
            </a:r>
            <a:r>
              <a:rPr lang="cs-CZ" sz="2200" i="1" dirty="0" err="1"/>
              <a:t>custom</a:t>
            </a:r>
            <a:r>
              <a:rPr lang="cs-CZ" sz="2200" i="1" dirty="0"/>
              <a:t> </a:t>
            </a:r>
            <a:r>
              <a:rPr lang="cs-CZ" sz="2200" i="1" dirty="0" err="1"/>
              <a:t>or</a:t>
            </a:r>
            <a:r>
              <a:rPr lang="cs-CZ" sz="2200" i="1" dirty="0"/>
              <a:t> mode </a:t>
            </a:r>
            <a:r>
              <a:rPr lang="cs-CZ" sz="2200" i="1" dirty="0" err="1"/>
              <a:t>of</a:t>
            </a:r>
            <a:r>
              <a:rPr lang="cs-CZ" sz="2200" i="1" dirty="0"/>
              <a:t> </a:t>
            </a:r>
            <a:r>
              <a:rPr lang="cs-CZ" sz="2200" i="1" dirty="0" err="1"/>
              <a:t>conduct</a:t>
            </a:r>
            <a:r>
              <a:rPr lang="cs-CZ" sz="2200" i="1" dirty="0"/>
              <a:t>“</a:t>
            </a:r>
            <a:r>
              <a:rPr lang="cs-CZ" sz="2200" dirty="0"/>
              <a:t>.</a:t>
            </a:r>
          </a:p>
          <a:p>
            <a:pPr algn="just"/>
            <a:endParaRPr lang="cs-CZ" dirty="0"/>
          </a:p>
          <a:p>
            <a:pPr algn="just"/>
            <a:endParaRPr lang="cs-CZ" dirty="0"/>
          </a:p>
        </p:txBody>
      </p:sp>
      <p:pic>
        <p:nvPicPr>
          <p:cNvPr id="1028" name="Picture 4" descr="6 Key Elements Every Company's Code of Ethics Should Have">
            <a:extLst>
              <a:ext uri="{FF2B5EF4-FFF2-40B4-BE49-F238E27FC236}">
                <a16:creationId xmlns:a16="http://schemas.microsoft.com/office/drawing/2014/main" id="{FBACB7D3-4130-2A3E-6183-5DFBD33811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189" y="3673722"/>
            <a:ext cx="4427621" cy="19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5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A393F-2361-90E6-124F-96692F31927B}"/>
              </a:ext>
            </a:extLst>
          </p:cNvPr>
          <p:cNvSpPr>
            <a:spLocks noGrp="1"/>
          </p:cNvSpPr>
          <p:nvPr>
            <p:ph type="title"/>
          </p:nvPr>
        </p:nvSpPr>
        <p:spPr/>
        <p:txBody>
          <a:bodyPr/>
          <a:lstStyle/>
          <a:p>
            <a:r>
              <a:rPr lang="cs-CZ" dirty="0" err="1"/>
              <a:t>Entrepreneurial</a:t>
            </a:r>
            <a:r>
              <a:rPr lang="cs-CZ" dirty="0"/>
              <a:t> </a:t>
            </a:r>
            <a:r>
              <a:rPr lang="cs-CZ" dirty="0" err="1"/>
              <a:t>ethics</a:t>
            </a:r>
            <a:endParaRPr lang="cs-CZ" dirty="0"/>
          </a:p>
        </p:txBody>
      </p:sp>
      <p:sp>
        <p:nvSpPr>
          <p:cNvPr id="3" name="Zástupný obsah 2">
            <a:extLst>
              <a:ext uri="{FF2B5EF4-FFF2-40B4-BE49-F238E27FC236}">
                <a16:creationId xmlns:a16="http://schemas.microsoft.com/office/drawing/2014/main" id="{425F09F1-519F-4FEA-4023-0F57205D0F87}"/>
              </a:ext>
            </a:extLst>
          </p:cNvPr>
          <p:cNvSpPr>
            <a:spLocks noGrp="1"/>
          </p:cNvSpPr>
          <p:nvPr>
            <p:ph idx="1"/>
          </p:nvPr>
        </p:nvSpPr>
        <p:spPr>
          <a:xfrm>
            <a:off x="540000" y="1825625"/>
            <a:ext cx="4465137" cy="4081204"/>
          </a:xfrm>
        </p:spPr>
        <p:txBody>
          <a:bodyPr anchor="ctr">
            <a:normAutofit/>
          </a:bodyPr>
          <a:lstStyle/>
          <a:p>
            <a:pPr algn="just"/>
            <a:r>
              <a:rPr lang="cs-CZ" sz="2200" dirty="0" err="1"/>
              <a:t>Entrepreneurs</a:t>
            </a:r>
            <a:r>
              <a:rPr lang="cs-CZ" sz="2200" dirty="0"/>
              <a:t> are </a:t>
            </a:r>
            <a:r>
              <a:rPr lang="cs-CZ" sz="2200" dirty="0" err="1"/>
              <a:t>faced</a:t>
            </a:r>
            <a:r>
              <a:rPr lang="cs-CZ" sz="2200" dirty="0"/>
              <a:t> </a:t>
            </a:r>
            <a:r>
              <a:rPr lang="cs-CZ" sz="2200" dirty="0" err="1"/>
              <a:t>with</a:t>
            </a:r>
            <a:r>
              <a:rPr lang="cs-CZ" sz="2200" dirty="0"/>
              <a:t> many </a:t>
            </a:r>
            <a:r>
              <a:rPr lang="cs-CZ" sz="2200" dirty="0" err="1"/>
              <a:t>ethical</a:t>
            </a:r>
            <a:r>
              <a:rPr lang="cs-CZ" sz="2200" dirty="0"/>
              <a:t> </a:t>
            </a:r>
            <a:r>
              <a:rPr lang="cs-CZ" sz="2200" dirty="0" err="1"/>
              <a:t>decisions</a:t>
            </a:r>
            <a:r>
              <a:rPr lang="cs-CZ" sz="2200" dirty="0"/>
              <a:t>, </a:t>
            </a:r>
            <a:r>
              <a:rPr lang="cs-CZ" sz="2200" dirty="0" err="1"/>
              <a:t>specially</a:t>
            </a:r>
            <a:r>
              <a:rPr lang="cs-CZ" sz="2200" dirty="0"/>
              <a:t> </a:t>
            </a:r>
            <a:r>
              <a:rPr lang="cs-CZ" sz="2200" dirty="0" err="1"/>
              <a:t>during</a:t>
            </a:r>
            <a:r>
              <a:rPr lang="cs-CZ" sz="2200" dirty="0"/>
              <a:t> </a:t>
            </a:r>
            <a:r>
              <a:rPr lang="cs-CZ" sz="2200" dirty="0" err="1"/>
              <a:t>the</a:t>
            </a:r>
            <a:r>
              <a:rPr lang="cs-CZ" sz="2200" dirty="0"/>
              <a:t> early </a:t>
            </a:r>
            <a:r>
              <a:rPr lang="cs-CZ" sz="2200" dirty="0" err="1"/>
              <a:t>stages</a:t>
            </a:r>
            <a:r>
              <a:rPr lang="cs-CZ" sz="2200" dirty="0"/>
              <a:t> </a:t>
            </a:r>
            <a:r>
              <a:rPr lang="cs-CZ" sz="2200" dirty="0" err="1"/>
              <a:t>of</a:t>
            </a:r>
            <a:r>
              <a:rPr lang="cs-CZ" sz="2200" dirty="0"/>
              <a:t> </a:t>
            </a:r>
            <a:r>
              <a:rPr lang="cs-CZ" sz="2200" dirty="0" err="1"/>
              <a:t>their</a:t>
            </a:r>
            <a:r>
              <a:rPr lang="cs-CZ" sz="2200" dirty="0"/>
              <a:t> </a:t>
            </a:r>
            <a:r>
              <a:rPr lang="cs-CZ" sz="2200" dirty="0" err="1"/>
              <a:t>new</a:t>
            </a:r>
            <a:r>
              <a:rPr lang="cs-CZ" sz="2200" dirty="0"/>
              <a:t> </a:t>
            </a:r>
            <a:r>
              <a:rPr lang="cs-CZ" sz="2200" dirty="0" err="1"/>
              <a:t>ventures</a:t>
            </a:r>
            <a:r>
              <a:rPr lang="cs-CZ" sz="2200" dirty="0"/>
              <a:t> 		</a:t>
            </a:r>
            <a:r>
              <a:rPr lang="cs-CZ" sz="2200" dirty="0" err="1"/>
              <a:t>they</a:t>
            </a:r>
            <a:r>
              <a:rPr lang="cs-CZ" sz="2200" dirty="0"/>
              <a:t> face many </a:t>
            </a:r>
            <a:r>
              <a:rPr lang="cs-CZ" sz="2200" dirty="0" err="1"/>
              <a:t>ethical</a:t>
            </a:r>
            <a:r>
              <a:rPr lang="cs-CZ" sz="2200" dirty="0"/>
              <a:t> </a:t>
            </a:r>
            <a:r>
              <a:rPr lang="cs-CZ" sz="2200" dirty="0" err="1"/>
              <a:t>dilemmas</a:t>
            </a:r>
            <a:r>
              <a:rPr lang="cs-CZ" sz="2200" dirty="0"/>
              <a:t>.</a:t>
            </a:r>
          </a:p>
        </p:txBody>
      </p:sp>
      <p:sp>
        <p:nvSpPr>
          <p:cNvPr id="4" name="Šipka: doprava 3">
            <a:extLst>
              <a:ext uri="{FF2B5EF4-FFF2-40B4-BE49-F238E27FC236}">
                <a16:creationId xmlns:a16="http://schemas.microsoft.com/office/drawing/2014/main" id="{358F2AAB-8AF9-3D78-480B-A373A34D9202}"/>
              </a:ext>
            </a:extLst>
          </p:cNvPr>
          <p:cNvSpPr/>
          <p:nvPr/>
        </p:nvSpPr>
        <p:spPr>
          <a:xfrm>
            <a:off x="2016156" y="4129238"/>
            <a:ext cx="505660" cy="1913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pic>
        <p:nvPicPr>
          <p:cNvPr id="2050" name="Picture 2" descr="Dilema 1 | Vector Premium">
            <a:extLst>
              <a:ext uri="{FF2B5EF4-FFF2-40B4-BE49-F238E27FC236}">
                <a16:creationId xmlns:a16="http://schemas.microsoft.com/office/drawing/2014/main" id="{F9304511-6731-797A-0E8D-511148FC1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786" y="2211404"/>
            <a:ext cx="3530603" cy="30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5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err="1"/>
              <a:t>Entrepreneurial</a:t>
            </a:r>
            <a:r>
              <a:rPr lang="cs-CZ" dirty="0"/>
              <a:t> </a:t>
            </a:r>
            <a:r>
              <a:rPr lang="cs-CZ" dirty="0" err="1"/>
              <a:t>ethics</a:t>
            </a:r>
            <a:r>
              <a:rPr lang="cs-CZ" dirty="0"/>
              <a:t>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a:xfrm>
            <a:off x="540000" y="1825625"/>
            <a:ext cx="4503638" cy="4081204"/>
          </a:xfrm>
        </p:spPr>
        <p:txBody>
          <a:bodyPr>
            <a:normAutofit/>
          </a:bodyPr>
          <a:lstStyle/>
          <a:p>
            <a:pPr algn="just"/>
            <a:r>
              <a:rPr lang="en-GB" noProof="0" dirty="0"/>
              <a:t> Ethics gives us the basic rules for doing things in a good way.</a:t>
            </a:r>
          </a:p>
          <a:p>
            <a:pPr algn="just"/>
            <a:endParaRPr lang="en-GB" noProof="0" dirty="0"/>
          </a:p>
          <a:p>
            <a:pPr algn="just"/>
            <a:r>
              <a:rPr lang="en-GB" noProof="0" dirty="0"/>
              <a:t>Ethics represents a set of principles prescribing a </a:t>
            </a:r>
            <a:r>
              <a:rPr lang="en-GB" noProof="0" dirty="0" err="1"/>
              <a:t>behavioral</a:t>
            </a:r>
            <a:r>
              <a:rPr lang="en-GB" noProof="0" dirty="0"/>
              <a:t> code that explains what is good and ….. or ….. and wrong. </a:t>
            </a:r>
          </a:p>
          <a:p>
            <a:endParaRPr lang="cs-CZ" dirty="0"/>
          </a:p>
          <a:p>
            <a:endParaRPr lang="cs-CZ" dirty="0"/>
          </a:p>
        </p:txBody>
      </p:sp>
      <p:pic>
        <p:nvPicPr>
          <p:cNvPr id="5" name="Obrázek 4">
            <a:extLst>
              <a:ext uri="{FF2B5EF4-FFF2-40B4-BE49-F238E27FC236}">
                <a16:creationId xmlns:a16="http://schemas.microsoft.com/office/drawing/2014/main" id="{8533B382-4B7E-FC2B-F69F-DF05D17C5551}"/>
              </a:ext>
            </a:extLst>
          </p:cNvPr>
          <p:cNvPicPr>
            <a:picLocks noChangeAspect="1"/>
          </p:cNvPicPr>
          <p:nvPr/>
        </p:nvPicPr>
        <p:blipFill>
          <a:blip r:embed="rId3"/>
          <a:stretch>
            <a:fillRect/>
          </a:stretch>
        </p:blipFill>
        <p:spPr>
          <a:xfrm>
            <a:off x="5856378" y="1934677"/>
            <a:ext cx="2747622" cy="3301365"/>
          </a:xfrm>
          <a:prstGeom prst="rect">
            <a:avLst/>
          </a:prstGeom>
        </p:spPr>
      </p:pic>
    </p:spTree>
    <p:extLst>
      <p:ext uri="{BB962C8B-B14F-4D97-AF65-F5344CB8AC3E}">
        <p14:creationId xmlns:p14="http://schemas.microsoft.com/office/powerpoint/2010/main" val="71046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3079-521C-514F-A5D1-A9CEBF2FAF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3A14E7-F955-A6E0-8666-8023A47CDAAF}"/>
              </a:ext>
            </a:extLst>
          </p:cNvPr>
          <p:cNvSpPr>
            <a:spLocks noGrp="1"/>
          </p:cNvSpPr>
          <p:nvPr>
            <p:ph type="title"/>
          </p:nvPr>
        </p:nvSpPr>
        <p:spPr/>
        <p:txBody>
          <a:bodyPr/>
          <a:lstStyle/>
          <a:p>
            <a:r>
              <a:rPr lang="cs-CZ" dirty="0" err="1"/>
              <a:t>Entrepreneurial</a:t>
            </a:r>
            <a:r>
              <a:rPr lang="cs-CZ" dirty="0"/>
              <a:t> </a:t>
            </a:r>
            <a:r>
              <a:rPr lang="cs-CZ" dirty="0" err="1"/>
              <a:t>ethics</a:t>
            </a:r>
            <a:r>
              <a:rPr lang="cs-CZ" dirty="0"/>
              <a:t> </a:t>
            </a:r>
          </a:p>
        </p:txBody>
      </p:sp>
      <p:sp>
        <p:nvSpPr>
          <p:cNvPr id="3" name="Zástupný obsah 2">
            <a:extLst>
              <a:ext uri="{FF2B5EF4-FFF2-40B4-BE49-F238E27FC236}">
                <a16:creationId xmlns:a16="http://schemas.microsoft.com/office/drawing/2014/main" id="{48A3EE39-34A2-76DA-93CB-62DC840E598F}"/>
              </a:ext>
            </a:extLst>
          </p:cNvPr>
          <p:cNvSpPr>
            <a:spLocks noGrp="1"/>
          </p:cNvSpPr>
          <p:nvPr>
            <p:ph idx="1"/>
          </p:nvPr>
        </p:nvSpPr>
        <p:spPr/>
        <p:txBody>
          <a:bodyPr>
            <a:normAutofit/>
          </a:bodyPr>
          <a:lstStyle/>
          <a:p>
            <a:pPr algn="just"/>
            <a:r>
              <a:rPr lang="en-GB" sz="2200" noProof="0" dirty="0"/>
              <a:t>Conflict arises for a number of reasons:</a:t>
            </a:r>
          </a:p>
          <a:p>
            <a:pPr lvl="3" algn="just"/>
            <a:r>
              <a:rPr lang="en-GB" sz="2200" noProof="0" dirty="0"/>
              <a:t>1. Business </a:t>
            </a:r>
            <a:r>
              <a:rPr lang="en-GB" sz="2200" noProof="0" dirty="0" err="1"/>
              <a:t>ent</a:t>
            </a:r>
            <a:r>
              <a:rPr lang="cs-CZ" sz="2200" noProof="0" dirty="0" err="1"/>
              <a:t>er</a:t>
            </a:r>
            <a:r>
              <a:rPr lang="en-GB" sz="2200" noProof="0" dirty="0"/>
              <a:t>prises are confronted by many interests both inside and outside the organization.</a:t>
            </a:r>
          </a:p>
          <a:p>
            <a:pPr lvl="3" algn="just"/>
            <a:r>
              <a:rPr lang="en-GB" sz="2200" noProof="0" dirty="0"/>
              <a:t>For example: customers, managers, community, government, employees…</a:t>
            </a:r>
          </a:p>
          <a:p>
            <a:pPr lvl="3" algn="just"/>
            <a:endParaRPr lang="en-GB" sz="2200" noProof="0" dirty="0"/>
          </a:p>
          <a:p>
            <a:pPr lvl="3" algn="just"/>
            <a:r>
              <a:rPr lang="en-GB" sz="2200" noProof="0" dirty="0"/>
              <a:t>2. Society is undergoing dramatic change when values, mores, and societal norms have gone.</a:t>
            </a:r>
          </a:p>
        </p:txBody>
      </p:sp>
    </p:spTree>
    <p:extLst>
      <p:ext uri="{BB962C8B-B14F-4D97-AF65-F5344CB8AC3E}">
        <p14:creationId xmlns:p14="http://schemas.microsoft.com/office/powerpoint/2010/main" val="474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err="1"/>
              <a:t>Ethical</a:t>
            </a:r>
            <a:r>
              <a:rPr lang="cs-CZ" dirty="0"/>
              <a:t> </a:t>
            </a:r>
            <a:r>
              <a:rPr lang="cs-CZ" dirty="0" err="1"/>
              <a:t>dilemmas</a:t>
            </a:r>
            <a:endParaRPr lang="cs-CZ" b="1"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a:xfrm>
            <a:off x="540000" y="1825625"/>
            <a:ext cx="5264034" cy="4081204"/>
          </a:xfrm>
        </p:spPr>
        <p:txBody>
          <a:bodyPr anchor="ctr"/>
          <a:lstStyle/>
          <a:p>
            <a:pPr algn="just"/>
            <a:r>
              <a:rPr lang="en-US" dirty="0"/>
              <a:t>A "dilemma" is a difficult situation where you have to make a choice between two or more options, and none of those options are entirely satisfactory.</a:t>
            </a:r>
            <a:r>
              <a:rPr lang="cs-CZ" dirty="0"/>
              <a:t> </a:t>
            </a:r>
          </a:p>
          <a:p>
            <a:pPr algn="just"/>
            <a:endParaRPr lang="cs-CZ" dirty="0"/>
          </a:p>
          <a:p>
            <a:pPr algn="just"/>
            <a:r>
              <a:rPr lang="en-GB" noProof="0" dirty="0"/>
              <a:t>For entrepreneur is a vital one the l</a:t>
            </a:r>
            <a:r>
              <a:rPr lang="cs-CZ" noProof="0" dirty="0"/>
              <a:t>e</a:t>
            </a:r>
            <a:r>
              <a:rPr lang="en-GB" noProof="0" dirty="0"/>
              <a:t>gal versus ethical dilemma. </a:t>
            </a:r>
          </a:p>
          <a:p>
            <a:pPr marL="0" indent="0">
              <a:buNone/>
            </a:pPr>
            <a:endParaRPr lang="cs-CZ" dirty="0"/>
          </a:p>
        </p:txBody>
      </p:sp>
      <p:pic>
        <p:nvPicPr>
          <p:cNvPr id="4" name="Obrázek 3">
            <a:extLst>
              <a:ext uri="{FF2B5EF4-FFF2-40B4-BE49-F238E27FC236}">
                <a16:creationId xmlns:a16="http://schemas.microsoft.com/office/drawing/2014/main" id="{D11A4B72-6C04-535B-69AD-265704CEB9BA}"/>
              </a:ext>
            </a:extLst>
          </p:cNvPr>
          <p:cNvPicPr>
            <a:picLocks noChangeAspect="1"/>
          </p:cNvPicPr>
          <p:nvPr/>
        </p:nvPicPr>
        <p:blipFill>
          <a:blip r:embed="rId3"/>
          <a:stretch>
            <a:fillRect/>
          </a:stretch>
        </p:blipFill>
        <p:spPr>
          <a:xfrm>
            <a:off x="6371924" y="2476224"/>
            <a:ext cx="2348566" cy="2348566"/>
          </a:xfrm>
          <a:prstGeom prst="rect">
            <a:avLst/>
          </a:prstGeom>
        </p:spPr>
      </p:pic>
    </p:spTree>
    <p:extLst>
      <p:ext uri="{BB962C8B-B14F-4D97-AF65-F5344CB8AC3E}">
        <p14:creationId xmlns:p14="http://schemas.microsoft.com/office/powerpoint/2010/main" val="131292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5478-B812-0B50-B240-91D4C51ABEF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95C092-9EC6-4911-2453-E5228AA7349E}"/>
              </a:ext>
            </a:extLst>
          </p:cNvPr>
          <p:cNvSpPr>
            <a:spLocks noGrp="1"/>
          </p:cNvSpPr>
          <p:nvPr>
            <p:ph type="title"/>
          </p:nvPr>
        </p:nvSpPr>
        <p:spPr/>
        <p:txBody>
          <a:bodyPr/>
          <a:lstStyle/>
          <a:p>
            <a:r>
              <a:rPr lang="cs-CZ" dirty="0" err="1"/>
              <a:t>Ethical</a:t>
            </a:r>
            <a:r>
              <a:rPr lang="cs-CZ" dirty="0"/>
              <a:t> </a:t>
            </a:r>
            <a:r>
              <a:rPr lang="cs-CZ" dirty="0" err="1"/>
              <a:t>dilemmas</a:t>
            </a:r>
            <a:endParaRPr lang="cs-CZ" b="1" dirty="0"/>
          </a:p>
        </p:txBody>
      </p:sp>
      <p:sp>
        <p:nvSpPr>
          <p:cNvPr id="3" name="Zástupný obsah 2">
            <a:extLst>
              <a:ext uri="{FF2B5EF4-FFF2-40B4-BE49-F238E27FC236}">
                <a16:creationId xmlns:a16="http://schemas.microsoft.com/office/drawing/2014/main" id="{678F5E84-ABEF-CA03-6E34-3B7FA4E302ED}"/>
              </a:ext>
            </a:extLst>
          </p:cNvPr>
          <p:cNvSpPr>
            <a:spLocks noGrp="1"/>
          </p:cNvSpPr>
          <p:nvPr>
            <p:ph idx="1"/>
          </p:nvPr>
        </p:nvSpPr>
        <p:spPr/>
        <p:txBody>
          <a:bodyPr/>
          <a:lstStyle/>
          <a:p>
            <a:pPr algn="just"/>
            <a:r>
              <a:rPr lang="en-US" sz="2200" dirty="0"/>
              <a:t>The most important thing for an entrepreneur is the survival and growth of their business</a:t>
            </a:r>
            <a:r>
              <a:rPr lang="cs-CZ" sz="2200" dirty="0"/>
              <a:t> but t</a:t>
            </a:r>
            <a:r>
              <a:rPr lang="en-US" sz="2200" dirty="0"/>
              <a:t>he law tells them what not to do, but it doesn't provide answers for ethical questions</a:t>
            </a:r>
            <a:r>
              <a:rPr lang="cs-CZ" sz="2200" dirty="0"/>
              <a:t>. </a:t>
            </a:r>
          </a:p>
          <a:p>
            <a:pPr algn="just"/>
            <a:endParaRPr lang="cs-CZ" sz="2200" dirty="0"/>
          </a:p>
          <a:p>
            <a:pPr algn="just"/>
            <a:r>
              <a:rPr lang="en-GB" sz="2200" noProof="0" dirty="0"/>
              <a:t>We divide ethical considerations into 4 main areas: </a:t>
            </a:r>
          </a:p>
          <a:p>
            <a:pPr marL="800091" lvl="1" indent="-457200" algn="just">
              <a:buFont typeface="+mj-lt"/>
              <a:buAutoNum type="arabicPeriod"/>
            </a:pPr>
            <a:r>
              <a:rPr lang="en-GB" sz="2200" noProof="0" dirty="0"/>
              <a:t>ethical rationalizations, </a:t>
            </a:r>
          </a:p>
          <a:p>
            <a:pPr marL="800091" lvl="1" indent="-457200" algn="just">
              <a:buFont typeface="+mj-lt"/>
              <a:buAutoNum type="arabicPeriod"/>
            </a:pPr>
            <a:r>
              <a:rPr lang="en-GB" sz="2200" noProof="0" dirty="0"/>
              <a:t>the matter of morality,</a:t>
            </a:r>
          </a:p>
          <a:p>
            <a:pPr marL="800091" lvl="1" indent="-457200" algn="just">
              <a:buFont typeface="+mj-lt"/>
              <a:buAutoNum type="arabicPeriod"/>
            </a:pPr>
            <a:r>
              <a:rPr lang="en-GB" sz="2200" noProof="0" dirty="0"/>
              <a:t>complexity of decisions,</a:t>
            </a:r>
          </a:p>
          <a:p>
            <a:pPr marL="800091" lvl="1" indent="-457200" algn="just">
              <a:buFont typeface="+mj-lt"/>
              <a:buAutoNum type="arabicPeriod"/>
            </a:pPr>
            <a:r>
              <a:rPr lang="en-GB" sz="2200" noProof="0" dirty="0"/>
              <a:t>online ethical dilemmas in e-commerce.</a:t>
            </a:r>
          </a:p>
          <a:p>
            <a:pPr algn="just"/>
            <a:endParaRPr lang="cs-CZ" dirty="0"/>
          </a:p>
        </p:txBody>
      </p:sp>
    </p:spTree>
    <p:extLst>
      <p:ext uri="{BB962C8B-B14F-4D97-AF65-F5344CB8AC3E}">
        <p14:creationId xmlns:p14="http://schemas.microsoft.com/office/powerpoint/2010/main" val="281387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60130-5744-5819-EF54-DA38D17C6541}"/>
              </a:ext>
            </a:extLst>
          </p:cNvPr>
          <p:cNvSpPr>
            <a:spLocks noGrp="1"/>
          </p:cNvSpPr>
          <p:nvPr>
            <p:ph type="title"/>
          </p:nvPr>
        </p:nvSpPr>
        <p:spPr>
          <a:xfrm>
            <a:off x="540000" y="365129"/>
            <a:ext cx="8064000" cy="1325563"/>
          </a:xfrm>
        </p:spPr>
        <p:txBody>
          <a:bodyPr anchor="ctr">
            <a:normAutofit/>
          </a:bodyPr>
          <a:lstStyle/>
          <a:p>
            <a:r>
              <a:rPr lang="cs-CZ" err="1"/>
              <a:t>Key</a:t>
            </a:r>
            <a:r>
              <a:rPr lang="cs-CZ"/>
              <a:t> </a:t>
            </a:r>
            <a:r>
              <a:rPr lang="cs-CZ" err="1"/>
              <a:t>entrepreneurship</a:t>
            </a:r>
            <a:r>
              <a:rPr lang="cs-CZ"/>
              <a:t> </a:t>
            </a:r>
            <a:r>
              <a:rPr lang="cs-CZ" err="1"/>
              <a:t>concepts</a:t>
            </a:r>
            <a:endParaRPr lang="cs-CZ" dirty="0"/>
          </a:p>
        </p:txBody>
      </p:sp>
      <p:sp>
        <p:nvSpPr>
          <p:cNvPr id="3" name="Zástupný obsah 2">
            <a:extLst>
              <a:ext uri="{FF2B5EF4-FFF2-40B4-BE49-F238E27FC236}">
                <a16:creationId xmlns:a16="http://schemas.microsoft.com/office/drawing/2014/main" id="{31FB8E85-B1D8-F563-DA3A-F1FF82A76F9E}"/>
              </a:ext>
            </a:extLst>
          </p:cNvPr>
          <p:cNvSpPr>
            <a:spLocks noGrp="1"/>
          </p:cNvSpPr>
          <p:nvPr>
            <p:ph sz="half" idx="1"/>
          </p:nvPr>
        </p:nvSpPr>
        <p:spPr>
          <a:xfrm>
            <a:off x="628649" y="1825625"/>
            <a:ext cx="4376487" cy="4351338"/>
          </a:xfrm>
        </p:spPr>
        <p:txBody>
          <a:bodyPr>
            <a:normAutofit/>
          </a:bodyPr>
          <a:lstStyle/>
          <a:p>
            <a:r>
              <a:rPr lang="en-GB" sz="2200" dirty="0"/>
              <a:t>We generally distinguish three key concepts: </a:t>
            </a:r>
          </a:p>
          <a:p>
            <a:endParaRPr lang="en-GB" sz="2200" dirty="0"/>
          </a:p>
          <a:p>
            <a:pPr marL="800091" lvl="1" indent="-457200">
              <a:buFont typeface="+mj-lt"/>
              <a:buAutoNum type="arabicPeriod"/>
            </a:pPr>
            <a:r>
              <a:rPr lang="en-GB" sz="2200" dirty="0"/>
              <a:t>entrepreneurship, </a:t>
            </a:r>
          </a:p>
          <a:p>
            <a:pPr marL="800091" lvl="1" indent="-457200">
              <a:buFont typeface="+mj-lt"/>
              <a:buAutoNum type="arabicPeriod"/>
            </a:pPr>
            <a:r>
              <a:rPr lang="en-GB" sz="2200" dirty="0"/>
              <a:t>entrepreneur,</a:t>
            </a:r>
          </a:p>
          <a:p>
            <a:pPr marL="800091" lvl="1" indent="-457200">
              <a:buFont typeface="+mj-lt"/>
              <a:buAutoNum type="arabicPeriod"/>
            </a:pPr>
            <a:r>
              <a:rPr lang="en-GB" sz="2200" dirty="0"/>
              <a:t>and entrepreneurial management. </a:t>
            </a:r>
          </a:p>
        </p:txBody>
      </p:sp>
      <p:pic>
        <p:nvPicPr>
          <p:cNvPr id="4" name="Obrázek 3" descr="Obsah obrázku boty, oblečení, kresba, kreslené&#10;&#10;Obsah vygenerovaný umělou inteligencí může být nesprávný.">
            <a:extLst>
              <a:ext uri="{FF2B5EF4-FFF2-40B4-BE49-F238E27FC236}">
                <a16:creationId xmlns:a16="http://schemas.microsoft.com/office/drawing/2014/main" id="{6570B2A7-6832-743C-CC2D-385747A403C2}"/>
              </a:ext>
            </a:extLst>
          </p:cNvPr>
          <p:cNvPicPr>
            <a:picLocks noChangeAspect="1"/>
          </p:cNvPicPr>
          <p:nvPr/>
        </p:nvPicPr>
        <p:blipFill>
          <a:blip r:embed="rId2"/>
          <a:srcRect l="17473" r="16064" b="1"/>
          <a:stretch/>
        </p:blipFill>
        <p:spPr>
          <a:xfrm>
            <a:off x="5582652" y="2153653"/>
            <a:ext cx="2738559" cy="3066336"/>
          </a:xfrm>
          <a:prstGeom prst="rect">
            <a:avLst/>
          </a:prstGeom>
          <a:noFill/>
        </p:spPr>
      </p:pic>
    </p:spTree>
    <p:extLst>
      <p:ext uri="{BB962C8B-B14F-4D97-AF65-F5344CB8AC3E}">
        <p14:creationId xmlns:p14="http://schemas.microsoft.com/office/powerpoint/2010/main" val="60735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1. area: </a:t>
            </a:r>
            <a:r>
              <a:rPr lang="cs-CZ" dirty="0" err="1"/>
              <a:t>Ethical</a:t>
            </a:r>
            <a:r>
              <a:rPr lang="cs-CZ" dirty="0"/>
              <a:t> </a:t>
            </a:r>
            <a:r>
              <a:rPr lang="cs-CZ" dirty="0" err="1"/>
              <a:t>Rationalizations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lstStyle/>
          <a:p>
            <a:r>
              <a:rPr lang="en-US" dirty="0"/>
              <a:t>Ethical rationalizations are ways entrepreneurs explain why they do something that might not be right.</a:t>
            </a:r>
            <a:endParaRPr lang="cs-CZ" dirty="0"/>
          </a:p>
          <a:p>
            <a:endParaRPr lang="en-GB" dirty="0"/>
          </a:p>
          <a:p>
            <a:r>
              <a:rPr lang="en-US" dirty="0"/>
              <a:t>Managers often try to justify bad behavior by saying</a:t>
            </a:r>
            <a:r>
              <a:rPr lang="cs-CZ" dirty="0"/>
              <a:t>:</a:t>
            </a:r>
          </a:p>
          <a:p>
            <a:pPr marL="457200" indent="-457200">
              <a:buFont typeface="+mj-lt"/>
              <a:buAutoNum type="arabicPeriod"/>
            </a:pPr>
            <a:r>
              <a:rPr lang="en-GB" dirty="0"/>
              <a:t>that the activity is not „really“ illegal or immortal</a:t>
            </a:r>
            <a:r>
              <a:rPr lang="cs-CZ" dirty="0"/>
              <a:t>,</a:t>
            </a:r>
            <a:endParaRPr lang="en-GB" dirty="0"/>
          </a:p>
          <a:p>
            <a:pPr marL="457200" indent="-457200">
              <a:buFont typeface="+mj-lt"/>
              <a:buAutoNum type="arabicPeriod"/>
            </a:pPr>
            <a:r>
              <a:rPr lang="cs-CZ" dirty="0" err="1"/>
              <a:t>that</a:t>
            </a:r>
            <a:r>
              <a:rPr lang="cs-CZ" dirty="0"/>
              <a:t> </a:t>
            </a:r>
            <a:r>
              <a:rPr lang="cs-CZ" dirty="0" err="1"/>
              <a:t>it</a:t>
            </a:r>
            <a:r>
              <a:rPr lang="cs-CZ" dirty="0"/>
              <a:t> </a:t>
            </a:r>
            <a:r>
              <a:rPr lang="cs-CZ" dirty="0" err="1"/>
              <a:t>is</a:t>
            </a:r>
            <a:r>
              <a:rPr lang="cs-CZ" dirty="0"/>
              <a:t> in </a:t>
            </a:r>
            <a:r>
              <a:rPr lang="cs-CZ" dirty="0" err="1"/>
              <a:t>the</a:t>
            </a:r>
            <a:r>
              <a:rPr lang="cs-CZ" dirty="0"/>
              <a:t> </a:t>
            </a:r>
            <a:r>
              <a:rPr lang="cs-CZ" dirty="0" err="1"/>
              <a:t>individual´s</a:t>
            </a:r>
            <a:r>
              <a:rPr lang="cs-CZ" dirty="0"/>
              <a:t> </a:t>
            </a:r>
            <a:r>
              <a:rPr lang="cs-CZ" dirty="0" err="1"/>
              <a:t>or</a:t>
            </a:r>
            <a:r>
              <a:rPr lang="cs-CZ" dirty="0"/>
              <a:t> </a:t>
            </a:r>
            <a:r>
              <a:rPr lang="cs-CZ" dirty="0" err="1"/>
              <a:t>the</a:t>
            </a:r>
            <a:r>
              <a:rPr lang="cs-CZ" dirty="0"/>
              <a:t> </a:t>
            </a:r>
            <a:r>
              <a:rPr lang="cs-CZ" dirty="0" err="1"/>
              <a:t>corporation´s</a:t>
            </a:r>
            <a:r>
              <a:rPr lang="cs-CZ" dirty="0"/>
              <a:t> </a:t>
            </a:r>
            <a:r>
              <a:rPr lang="cs-CZ" dirty="0" err="1"/>
              <a:t>best</a:t>
            </a:r>
            <a:r>
              <a:rPr lang="cs-CZ" dirty="0"/>
              <a:t> </a:t>
            </a:r>
            <a:r>
              <a:rPr lang="cs-CZ" dirty="0" err="1"/>
              <a:t>interest</a:t>
            </a:r>
            <a:r>
              <a:rPr lang="cs-CZ" dirty="0"/>
              <a:t>,</a:t>
            </a:r>
          </a:p>
          <a:p>
            <a:pPr marL="457200" indent="-457200">
              <a:buFont typeface="+mj-lt"/>
              <a:buAutoNum type="arabicPeriod"/>
            </a:pPr>
            <a:r>
              <a:rPr lang="cs-CZ" dirty="0" err="1"/>
              <a:t>that</a:t>
            </a:r>
            <a:r>
              <a:rPr lang="cs-CZ" dirty="0"/>
              <a:t> </a:t>
            </a:r>
            <a:r>
              <a:rPr lang="cs-CZ" dirty="0" err="1"/>
              <a:t>it</a:t>
            </a:r>
            <a:r>
              <a:rPr lang="cs-CZ" dirty="0"/>
              <a:t> </a:t>
            </a:r>
            <a:r>
              <a:rPr lang="cs-CZ" dirty="0" err="1"/>
              <a:t>will</a:t>
            </a:r>
            <a:r>
              <a:rPr lang="cs-CZ" dirty="0"/>
              <a:t> </a:t>
            </a:r>
            <a:r>
              <a:rPr lang="cs-CZ" dirty="0" err="1"/>
              <a:t>never</a:t>
            </a:r>
            <a:r>
              <a:rPr lang="cs-CZ" dirty="0"/>
              <a:t> </a:t>
            </a:r>
            <a:r>
              <a:rPr lang="cs-CZ" dirty="0" err="1"/>
              <a:t>be</a:t>
            </a:r>
            <a:r>
              <a:rPr lang="cs-CZ" dirty="0"/>
              <a:t> </a:t>
            </a:r>
            <a:r>
              <a:rPr lang="cs-CZ" dirty="0" err="1"/>
              <a:t>found</a:t>
            </a:r>
            <a:r>
              <a:rPr lang="cs-CZ" dirty="0"/>
              <a:t> out,</a:t>
            </a:r>
          </a:p>
          <a:p>
            <a:pPr marL="457200" indent="-457200">
              <a:buFont typeface="+mj-lt"/>
              <a:buAutoNum type="arabicPeriod"/>
            </a:pPr>
            <a:r>
              <a:rPr lang="cs-CZ" dirty="0" err="1"/>
              <a:t>that</a:t>
            </a:r>
            <a:r>
              <a:rPr lang="cs-CZ" dirty="0"/>
              <a:t> </a:t>
            </a:r>
            <a:r>
              <a:rPr lang="cs-CZ" dirty="0" err="1"/>
              <a:t>it</a:t>
            </a:r>
            <a:r>
              <a:rPr lang="cs-CZ" dirty="0"/>
              <a:t> </a:t>
            </a:r>
            <a:r>
              <a:rPr lang="cs-CZ" dirty="0" err="1"/>
              <a:t>helps</a:t>
            </a:r>
            <a:r>
              <a:rPr lang="cs-CZ" dirty="0"/>
              <a:t> </a:t>
            </a:r>
            <a:r>
              <a:rPr lang="cs-CZ" dirty="0" err="1"/>
              <a:t>the</a:t>
            </a:r>
            <a:r>
              <a:rPr lang="cs-CZ" dirty="0"/>
              <a:t> </a:t>
            </a:r>
            <a:r>
              <a:rPr lang="cs-CZ" dirty="0" err="1"/>
              <a:t>company</a:t>
            </a:r>
            <a:r>
              <a:rPr lang="cs-CZ" dirty="0"/>
              <a:t> and </a:t>
            </a:r>
            <a:r>
              <a:rPr lang="cs-CZ" dirty="0" err="1"/>
              <a:t>the</a:t>
            </a:r>
            <a:r>
              <a:rPr lang="cs-CZ" dirty="0"/>
              <a:t> </a:t>
            </a:r>
            <a:r>
              <a:rPr lang="cs-CZ" dirty="0" err="1"/>
              <a:t>company</a:t>
            </a:r>
            <a:r>
              <a:rPr lang="cs-CZ" dirty="0"/>
              <a:t> </a:t>
            </a:r>
            <a:r>
              <a:rPr lang="cs-CZ" dirty="0" err="1"/>
              <a:t>will</a:t>
            </a:r>
            <a:r>
              <a:rPr lang="cs-CZ" dirty="0"/>
              <a:t> </a:t>
            </a:r>
            <a:r>
              <a:rPr lang="cs-CZ" dirty="0" err="1"/>
              <a:t>condone</a:t>
            </a:r>
            <a:r>
              <a:rPr lang="cs-CZ" dirty="0"/>
              <a:t> </a:t>
            </a:r>
            <a:r>
              <a:rPr lang="cs-CZ" dirty="0" err="1"/>
              <a:t>it</a:t>
            </a:r>
            <a:r>
              <a:rPr lang="cs-CZ" dirty="0"/>
              <a:t>. </a:t>
            </a:r>
            <a:endParaRPr lang="en-GB" dirty="0"/>
          </a:p>
          <a:p>
            <a:endParaRPr lang="en-GB" dirty="0"/>
          </a:p>
        </p:txBody>
      </p:sp>
    </p:spTree>
    <p:extLst>
      <p:ext uri="{BB962C8B-B14F-4D97-AF65-F5344CB8AC3E}">
        <p14:creationId xmlns:p14="http://schemas.microsoft.com/office/powerpoint/2010/main" val="257308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1. area: </a:t>
            </a:r>
            <a:r>
              <a:rPr lang="cs-CZ" dirty="0" err="1"/>
              <a:t>Ethical</a:t>
            </a:r>
            <a:r>
              <a:rPr lang="cs-CZ" dirty="0"/>
              <a:t> </a:t>
            </a:r>
            <a:r>
              <a:rPr lang="cs-CZ" dirty="0" err="1"/>
              <a:t>Rationalizations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a:xfrm>
            <a:off x="540000" y="1825625"/>
            <a:ext cx="4849262" cy="4081204"/>
          </a:xfrm>
        </p:spPr>
        <p:txBody>
          <a:bodyPr anchor="ctr"/>
          <a:lstStyle/>
          <a:p>
            <a:pPr algn="just"/>
            <a:r>
              <a:rPr lang="en-US" dirty="0"/>
              <a:t>In business, we use laws to know what's right. But laws don't cover everything. Ethics and morals are personal, and that's why we have ethical problems.</a:t>
            </a:r>
            <a:r>
              <a:rPr lang="cs-CZ" dirty="0"/>
              <a:t> </a:t>
            </a:r>
          </a:p>
        </p:txBody>
      </p:sp>
      <p:pic>
        <p:nvPicPr>
          <p:cNvPr id="4" name="Obrázek 3">
            <a:extLst>
              <a:ext uri="{FF2B5EF4-FFF2-40B4-BE49-F238E27FC236}">
                <a16:creationId xmlns:a16="http://schemas.microsoft.com/office/drawing/2014/main" id="{412F4BE8-1E59-7BAC-85BC-B529355AD4E2}"/>
              </a:ext>
            </a:extLst>
          </p:cNvPr>
          <p:cNvPicPr>
            <a:picLocks noChangeAspect="1"/>
          </p:cNvPicPr>
          <p:nvPr/>
        </p:nvPicPr>
        <p:blipFill>
          <a:blip r:embed="rId2"/>
          <a:stretch>
            <a:fillRect/>
          </a:stretch>
        </p:blipFill>
        <p:spPr>
          <a:xfrm>
            <a:off x="5568962" y="2258858"/>
            <a:ext cx="3035037" cy="3035037"/>
          </a:xfrm>
          <a:prstGeom prst="rect">
            <a:avLst/>
          </a:prstGeom>
        </p:spPr>
      </p:pic>
    </p:spTree>
    <p:extLst>
      <p:ext uri="{BB962C8B-B14F-4D97-AF65-F5344CB8AC3E}">
        <p14:creationId xmlns:p14="http://schemas.microsoft.com/office/powerpoint/2010/main" val="277797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lstStyle/>
          <a:p>
            <a:pPr algn="just"/>
            <a:r>
              <a:rPr lang="en-US" dirty="0"/>
              <a:t>The law tells you what you must do. Ethics is about what you should do.</a:t>
            </a:r>
            <a:endParaRPr lang="cs-CZ" dirty="0"/>
          </a:p>
          <a:p>
            <a:pPr algn="just"/>
            <a:r>
              <a:rPr lang="en-US" dirty="0"/>
              <a:t>Think of the law and ethics like two circles that touch a little.</a:t>
            </a:r>
            <a:r>
              <a:rPr lang="cs-CZ" dirty="0"/>
              <a:t> </a:t>
            </a:r>
            <a:r>
              <a:rPr lang="en-US" dirty="0"/>
              <a:t>Where they touch is where the law and ethics agree.</a:t>
            </a:r>
            <a:endParaRPr lang="cs-CZ" dirty="0"/>
          </a:p>
          <a:p>
            <a:pPr algn="just"/>
            <a:r>
              <a:rPr lang="en-US" dirty="0"/>
              <a:t>But most of the circles are separate</a:t>
            </a:r>
            <a:r>
              <a:rPr lang="cs-CZ" dirty="0"/>
              <a:t> 		</a:t>
            </a:r>
            <a:r>
              <a:rPr lang="en-US" dirty="0"/>
              <a:t>you can follow the law and still not be doing the right thing.</a:t>
            </a:r>
            <a:endParaRPr lang="en-GB" dirty="0"/>
          </a:p>
        </p:txBody>
      </p:sp>
      <p:grpSp>
        <p:nvGrpSpPr>
          <p:cNvPr id="12" name="Skupina 11">
            <a:extLst>
              <a:ext uri="{FF2B5EF4-FFF2-40B4-BE49-F238E27FC236}">
                <a16:creationId xmlns:a16="http://schemas.microsoft.com/office/drawing/2014/main" id="{BF72151B-CB29-4D7F-008C-4D9DE5D3A577}"/>
              </a:ext>
            </a:extLst>
          </p:cNvPr>
          <p:cNvGrpSpPr/>
          <p:nvPr/>
        </p:nvGrpSpPr>
        <p:grpSpPr>
          <a:xfrm>
            <a:off x="3090177" y="4023361"/>
            <a:ext cx="2963645" cy="1633212"/>
            <a:chOff x="3003330" y="4682358"/>
            <a:chExt cx="2827956" cy="1592319"/>
          </a:xfrm>
        </p:grpSpPr>
        <p:sp>
          <p:nvSpPr>
            <p:cNvPr id="9" name="Volný tvar: obrazec 8">
              <a:extLst>
                <a:ext uri="{FF2B5EF4-FFF2-40B4-BE49-F238E27FC236}">
                  <a16:creationId xmlns:a16="http://schemas.microsoft.com/office/drawing/2014/main" id="{DA8214FE-737D-1A7F-D18C-6AFEA51A05DD}"/>
                </a:ext>
              </a:extLst>
            </p:cNvPr>
            <p:cNvSpPr/>
            <p:nvPr/>
          </p:nvSpPr>
          <p:spPr>
            <a:xfrm>
              <a:off x="3003330" y="4682358"/>
              <a:ext cx="2659118" cy="1592319"/>
            </a:xfrm>
            <a:custGeom>
              <a:avLst/>
              <a:gdLst>
                <a:gd name="connsiteX0" fmla="*/ 835573 w 2659118"/>
                <a:gd name="connsiteY0" fmla="*/ 1 h 1592319"/>
                <a:gd name="connsiteX1" fmla="*/ 1302750 w 2659118"/>
                <a:gd name="connsiteY1" fmla="*/ 135973 h 1592319"/>
                <a:gd name="connsiteX2" fmla="*/ 1329559 w 2659118"/>
                <a:gd name="connsiteY2" fmla="*/ 157049 h 1592319"/>
                <a:gd name="connsiteX3" fmla="*/ 1232706 w 2659118"/>
                <a:gd name="connsiteY3" fmla="*/ 233190 h 1592319"/>
                <a:gd name="connsiteX4" fmla="*/ 987972 w 2659118"/>
                <a:gd name="connsiteY4" fmla="*/ 796159 h 1592319"/>
                <a:gd name="connsiteX5" fmla="*/ 1232706 w 2659118"/>
                <a:gd name="connsiteY5" fmla="*/ 1359129 h 1592319"/>
                <a:gd name="connsiteX6" fmla="*/ 1329560 w 2659118"/>
                <a:gd name="connsiteY6" fmla="*/ 1435271 h 1592319"/>
                <a:gd name="connsiteX7" fmla="*/ 1302750 w 2659118"/>
                <a:gd name="connsiteY7" fmla="*/ 1456348 h 1592319"/>
                <a:gd name="connsiteX8" fmla="*/ 835573 w 2659118"/>
                <a:gd name="connsiteY8" fmla="*/ 1592319 h 1592319"/>
                <a:gd name="connsiteX9" fmla="*/ 0 w 2659118"/>
                <a:gd name="connsiteY9" fmla="*/ 796160 h 1592319"/>
                <a:gd name="connsiteX10" fmla="*/ 835573 w 2659118"/>
                <a:gd name="connsiteY10" fmla="*/ 1 h 1592319"/>
                <a:gd name="connsiteX11" fmla="*/ 1823545 w 2659118"/>
                <a:gd name="connsiteY11" fmla="*/ 0 h 1592319"/>
                <a:gd name="connsiteX12" fmla="*/ 2659118 w 2659118"/>
                <a:gd name="connsiteY12" fmla="*/ 796159 h 1592319"/>
                <a:gd name="connsiteX13" fmla="*/ 1823545 w 2659118"/>
                <a:gd name="connsiteY13" fmla="*/ 1592318 h 1592319"/>
                <a:gd name="connsiteX14" fmla="*/ 1356369 w 2659118"/>
                <a:gd name="connsiteY14" fmla="*/ 1456347 h 1592319"/>
                <a:gd name="connsiteX15" fmla="*/ 1329560 w 2659118"/>
                <a:gd name="connsiteY15" fmla="*/ 1435271 h 1592319"/>
                <a:gd name="connsiteX16" fmla="*/ 1426413 w 2659118"/>
                <a:gd name="connsiteY16" fmla="*/ 1359130 h 1592319"/>
                <a:gd name="connsiteX17" fmla="*/ 1671146 w 2659118"/>
                <a:gd name="connsiteY17" fmla="*/ 796160 h 1592319"/>
                <a:gd name="connsiteX18" fmla="*/ 1426413 w 2659118"/>
                <a:gd name="connsiteY18" fmla="*/ 233191 h 1592319"/>
                <a:gd name="connsiteX19" fmla="*/ 1329559 w 2659118"/>
                <a:gd name="connsiteY19" fmla="*/ 157049 h 1592319"/>
                <a:gd name="connsiteX20" fmla="*/ 1356369 w 2659118"/>
                <a:gd name="connsiteY20" fmla="*/ 135972 h 1592319"/>
                <a:gd name="connsiteX21" fmla="*/ 1823545 w 2659118"/>
                <a:gd name="connsiteY21" fmla="*/ 0 h 159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9118" h="1592319">
                  <a:moveTo>
                    <a:pt x="835573" y="1"/>
                  </a:moveTo>
                  <a:cubicBezTo>
                    <a:pt x="1008626" y="1"/>
                    <a:pt x="1169392" y="50127"/>
                    <a:pt x="1302750" y="135973"/>
                  </a:cubicBezTo>
                  <a:lnTo>
                    <a:pt x="1329559" y="157049"/>
                  </a:lnTo>
                  <a:lnTo>
                    <a:pt x="1232706" y="233190"/>
                  </a:lnTo>
                  <a:cubicBezTo>
                    <a:pt x="1081497" y="377267"/>
                    <a:pt x="987972" y="576306"/>
                    <a:pt x="987972" y="796159"/>
                  </a:cubicBezTo>
                  <a:cubicBezTo>
                    <a:pt x="987972" y="1016012"/>
                    <a:pt x="1081497" y="1215052"/>
                    <a:pt x="1232706" y="1359129"/>
                  </a:cubicBezTo>
                  <a:lnTo>
                    <a:pt x="1329560" y="1435271"/>
                  </a:lnTo>
                  <a:lnTo>
                    <a:pt x="1302750" y="1456348"/>
                  </a:lnTo>
                  <a:cubicBezTo>
                    <a:pt x="1169392" y="1542193"/>
                    <a:pt x="1008626" y="1592319"/>
                    <a:pt x="835573" y="1592319"/>
                  </a:cubicBezTo>
                  <a:cubicBezTo>
                    <a:pt x="374099" y="1592319"/>
                    <a:pt x="0" y="1235866"/>
                    <a:pt x="0" y="796160"/>
                  </a:cubicBezTo>
                  <a:cubicBezTo>
                    <a:pt x="0" y="356454"/>
                    <a:pt x="374099" y="1"/>
                    <a:pt x="835573" y="1"/>
                  </a:cubicBezTo>
                  <a:close/>
                  <a:moveTo>
                    <a:pt x="1823545" y="0"/>
                  </a:moveTo>
                  <a:cubicBezTo>
                    <a:pt x="2285019" y="0"/>
                    <a:pt x="2659118" y="356453"/>
                    <a:pt x="2659118" y="796159"/>
                  </a:cubicBezTo>
                  <a:cubicBezTo>
                    <a:pt x="2659118" y="1235865"/>
                    <a:pt x="2285019" y="1592318"/>
                    <a:pt x="1823545" y="1592318"/>
                  </a:cubicBezTo>
                  <a:cubicBezTo>
                    <a:pt x="1650492" y="1592318"/>
                    <a:pt x="1489727" y="1542192"/>
                    <a:pt x="1356369" y="1456347"/>
                  </a:cubicBezTo>
                  <a:lnTo>
                    <a:pt x="1329560" y="1435271"/>
                  </a:lnTo>
                  <a:lnTo>
                    <a:pt x="1426413" y="1359130"/>
                  </a:lnTo>
                  <a:cubicBezTo>
                    <a:pt x="1577622" y="1215053"/>
                    <a:pt x="1671146" y="1016013"/>
                    <a:pt x="1671146" y="796160"/>
                  </a:cubicBezTo>
                  <a:cubicBezTo>
                    <a:pt x="1671146" y="576307"/>
                    <a:pt x="1577622" y="377268"/>
                    <a:pt x="1426413" y="233191"/>
                  </a:cubicBezTo>
                  <a:lnTo>
                    <a:pt x="1329559" y="157049"/>
                  </a:lnTo>
                  <a:lnTo>
                    <a:pt x="1356369" y="135972"/>
                  </a:lnTo>
                  <a:cubicBezTo>
                    <a:pt x="1489727" y="50126"/>
                    <a:pt x="1650492" y="0"/>
                    <a:pt x="1823545" y="0"/>
                  </a:cubicBezTo>
                  <a:close/>
                </a:path>
              </a:pathLst>
            </a:custGeom>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endParaRPr lang="cs-CZ" dirty="0">
                <a:ln>
                  <a:solidFill>
                    <a:schemeClr val="tx1"/>
                  </a:solidFill>
                </a:ln>
              </a:endParaRPr>
            </a:p>
          </p:txBody>
        </p:sp>
        <p:sp>
          <p:nvSpPr>
            <p:cNvPr id="10" name="TextovéPole 9">
              <a:extLst>
                <a:ext uri="{FF2B5EF4-FFF2-40B4-BE49-F238E27FC236}">
                  <a16:creationId xmlns:a16="http://schemas.microsoft.com/office/drawing/2014/main" id="{73DA7855-8813-D88D-40EC-5B90515B3E23}"/>
                </a:ext>
              </a:extLst>
            </p:cNvPr>
            <p:cNvSpPr txBox="1"/>
            <p:nvPr/>
          </p:nvSpPr>
          <p:spPr>
            <a:xfrm>
              <a:off x="3094014" y="5216907"/>
              <a:ext cx="1115379" cy="523220"/>
            </a:xfrm>
            <a:prstGeom prst="rect">
              <a:avLst/>
            </a:prstGeom>
            <a:noFill/>
          </p:spPr>
          <p:txBody>
            <a:bodyPr wrap="square" rtlCol="0">
              <a:spAutoFit/>
            </a:bodyPr>
            <a:lstStyle/>
            <a:p>
              <a:r>
                <a:rPr lang="cs-CZ" sz="1400" dirty="0" err="1"/>
                <a:t>Moral</a:t>
              </a:r>
              <a:r>
                <a:rPr lang="cs-CZ" sz="1400" dirty="0"/>
                <a:t> </a:t>
              </a:r>
              <a:r>
                <a:rPr lang="cs-CZ" sz="1400" dirty="0" err="1"/>
                <a:t>Standards</a:t>
              </a:r>
              <a:endParaRPr lang="cs-CZ" sz="1400" dirty="0"/>
            </a:p>
          </p:txBody>
        </p:sp>
        <p:sp>
          <p:nvSpPr>
            <p:cNvPr id="11" name="TextovéPole 10">
              <a:extLst>
                <a:ext uri="{FF2B5EF4-FFF2-40B4-BE49-F238E27FC236}">
                  <a16:creationId xmlns:a16="http://schemas.microsoft.com/office/drawing/2014/main" id="{1AF0323E-2794-BE84-2BCF-FF332FEC9BDA}"/>
                </a:ext>
              </a:extLst>
            </p:cNvPr>
            <p:cNvSpPr txBox="1"/>
            <p:nvPr/>
          </p:nvSpPr>
          <p:spPr>
            <a:xfrm>
              <a:off x="4715907" y="5203784"/>
              <a:ext cx="1115379" cy="523220"/>
            </a:xfrm>
            <a:prstGeom prst="rect">
              <a:avLst/>
            </a:prstGeom>
            <a:noFill/>
          </p:spPr>
          <p:txBody>
            <a:bodyPr wrap="square" rtlCol="0">
              <a:spAutoFit/>
            </a:bodyPr>
            <a:lstStyle/>
            <a:p>
              <a:r>
                <a:rPr lang="cs-CZ" sz="1400" dirty="0" err="1"/>
                <a:t>Legal</a:t>
              </a:r>
              <a:r>
                <a:rPr lang="cs-CZ" sz="1400" dirty="0"/>
                <a:t> </a:t>
              </a:r>
              <a:r>
                <a:rPr lang="cs-CZ" sz="1400" dirty="0" err="1"/>
                <a:t>Standards</a:t>
              </a:r>
              <a:endParaRPr lang="cs-CZ" sz="1400" dirty="0"/>
            </a:p>
          </p:txBody>
        </p:sp>
      </p:grpSp>
      <p:sp>
        <p:nvSpPr>
          <p:cNvPr id="4" name="Šipka: doprava 3">
            <a:extLst>
              <a:ext uri="{FF2B5EF4-FFF2-40B4-BE49-F238E27FC236}">
                <a16:creationId xmlns:a16="http://schemas.microsoft.com/office/drawing/2014/main" id="{6AA3D6F7-532D-8AB3-E73C-44788683C408}"/>
              </a:ext>
            </a:extLst>
          </p:cNvPr>
          <p:cNvSpPr/>
          <p:nvPr/>
        </p:nvSpPr>
        <p:spPr>
          <a:xfrm>
            <a:off x="4808142" y="3129091"/>
            <a:ext cx="432921" cy="15400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290093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noAutofit/>
          </a:bodyPr>
          <a:lstStyle/>
          <a:p>
            <a:pPr algn="just"/>
            <a:r>
              <a:rPr lang="cs-CZ" sz="1900" dirty="0" err="1"/>
              <a:t>There</a:t>
            </a:r>
            <a:r>
              <a:rPr lang="cs-CZ" sz="1900" dirty="0"/>
              <a:t> are </a:t>
            </a:r>
            <a:r>
              <a:rPr lang="cs-CZ" sz="1900" dirty="0" err="1"/>
              <a:t>generally</a:t>
            </a:r>
            <a:r>
              <a:rPr lang="cs-CZ" sz="1900" dirty="0"/>
              <a:t> </a:t>
            </a:r>
            <a:r>
              <a:rPr lang="en-US" sz="1900" dirty="0"/>
              <a:t>three things about the relationship between law and morality:</a:t>
            </a:r>
            <a:endParaRPr lang="cs-CZ" sz="1900" dirty="0"/>
          </a:p>
          <a:p>
            <a:pPr algn="just"/>
            <a:endParaRPr lang="cs-CZ" sz="1900" dirty="0"/>
          </a:p>
          <a:p>
            <a:pPr marL="457200" indent="-457200" algn="just">
              <a:buFont typeface="+mj-lt"/>
              <a:buAutoNum type="arabicPeriod"/>
            </a:pPr>
            <a:r>
              <a:rPr lang="en-US" sz="1900" dirty="0"/>
              <a:t>While laws and moral standards can sometimes agree, they are not identical.</a:t>
            </a:r>
            <a:endParaRPr lang="cs-CZ" sz="1900" dirty="0"/>
          </a:p>
          <a:p>
            <a:pPr lvl="1" algn="just"/>
            <a:r>
              <a:rPr lang="en-US" sz="1900" dirty="0"/>
              <a:t>Some laws are purely practical and have no moral basis (like driving on a specific side of the road).</a:t>
            </a:r>
            <a:endParaRPr lang="cs-CZ" sz="1900" dirty="0"/>
          </a:p>
          <a:p>
            <a:pPr lvl="1" algn="just"/>
            <a:r>
              <a:rPr lang="en-US" sz="1900" dirty="0"/>
              <a:t>Historically, some laws have been considered morally wrong (like racial segregation).</a:t>
            </a:r>
            <a:endParaRPr lang="cs-CZ" sz="1900" dirty="0"/>
          </a:p>
          <a:p>
            <a:pPr lvl="1" algn="just"/>
            <a:r>
              <a:rPr lang="en-US" sz="1900" dirty="0"/>
              <a:t>Conversely, some moral principles are not enforced by law (like telling the truth).</a:t>
            </a:r>
            <a:endParaRPr lang="cs-CZ" sz="1900" dirty="0"/>
          </a:p>
        </p:txBody>
      </p:sp>
    </p:spTree>
    <p:extLst>
      <p:ext uri="{BB962C8B-B14F-4D97-AF65-F5344CB8AC3E}">
        <p14:creationId xmlns:p14="http://schemas.microsoft.com/office/powerpoint/2010/main" val="340975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A7E6-4464-9EF2-070C-C2B9302A68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43169B-D700-5310-1B10-0A36C3136DDC}"/>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CA69B454-05FE-73D1-AD06-5E43B8AE60D3}"/>
              </a:ext>
            </a:extLst>
          </p:cNvPr>
          <p:cNvSpPr>
            <a:spLocks noGrp="1"/>
          </p:cNvSpPr>
          <p:nvPr>
            <p:ph idx="1"/>
          </p:nvPr>
        </p:nvSpPr>
        <p:spPr/>
        <p:txBody>
          <a:bodyPr anchor="t">
            <a:noAutofit/>
          </a:bodyPr>
          <a:lstStyle/>
          <a:p>
            <a:pPr algn="just"/>
            <a:r>
              <a:rPr lang="cs-CZ" sz="1900" dirty="0" err="1"/>
              <a:t>There</a:t>
            </a:r>
            <a:r>
              <a:rPr lang="cs-CZ" sz="1900" dirty="0"/>
              <a:t> are </a:t>
            </a:r>
            <a:r>
              <a:rPr lang="cs-CZ" sz="1900" dirty="0" err="1"/>
              <a:t>generally</a:t>
            </a:r>
            <a:r>
              <a:rPr lang="cs-CZ" sz="1900" dirty="0"/>
              <a:t> </a:t>
            </a:r>
            <a:r>
              <a:rPr lang="en-US" sz="1900" dirty="0"/>
              <a:t>three things about the relationship between law and morality:</a:t>
            </a:r>
            <a:endParaRPr lang="cs-CZ" sz="1900" dirty="0"/>
          </a:p>
          <a:p>
            <a:pPr marL="457200" indent="-457200" algn="just">
              <a:buFont typeface="+mj-lt"/>
              <a:buAutoNum type="arabicPeriod" startAt="2"/>
            </a:pPr>
            <a:r>
              <a:rPr lang="en-US" sz="1900" dirty="0"/>
              <a:t>Laws often say what you can't do, but morals say what you should do.</a:t>
            </a:r>
            <a:endParaRPr lang="cs-CZ" sz="1900" dirty="0"/>
          </a:p>
          <a:p>
            <a:pPr marL="457200" indent="-457200" algn="just">
              <a:buFont typeface="+mj-lt"/>
              <a:buAutoNum type="arabicPeriod" startAt="2"/>
            </a:pPr>
            <a:endParaRPr lang="cs-CZ" sz="1900" dirty="0"/>
          </a:p>
          <a:p>
            <a:pPr marL="457200" indent="-457200" algn="just">
              <a:buFont typeface="+mj-lt"/>
              <a:buAutoNum type="arabicPeriod" startAt="2"/>
            </a:pPr>
            <a:r>
              <a:rPr lang="en-US" sz="1900" dirty="0"/>
              <a:t>Legal systems tend to e</a:t>
            </a:r>
            <a:r>
              <a:rPr lang="cs-CZ" sz="1900" dirty="0"/>
              <a:t>n</a:t>
            </a:r>
            <a:r>
              <a:rPr lang="en-US" sz="1900" dirty="0"/>
              <a:t>volve more slowly than societal moral values.</a:t>
            </a:r>
            <a:r>
              <a:rPr lang="cs-CZ" sz="1900" dirty="0"/>
              <a:t> </a:t>
            </a:r>
            <a:endParaRPr lang="en-GB" sz="1900" dirty="0"/>
          </a:p>
        </p:txBody>
      </p:sp>
      <p:pic>
        <p:nvPicPr>
          <p:cNvPr id="4" name="Obrázek 3">
            <a:extLst>
              <a:ext uri="{FF2B5EF4-FFF2-40B4-BE49-F238E27FC236}">
                <a16:creationId xmlns:a16="http://schemas.microsoft.com/office/drawing/2014/main" id="{48FBA0A2-13C8-6370-476A-7EA8B58BCD17}"/>
              </a:ext>
            </a:extLst>
          </p:cNvPr>
          <p:cNvPicPr>
            <a:picLocks noChangeAspect="1"/>
          </p:cNvPicPr>
          <p:nvPr/>
        </p:nvPicPr>
        <p:blipFill>
          <a:blip r:embed="rId2"/>
          <a:stretch>
            <a:fillRect/>
          </a:stretch>
        </p:blipFill>
        <p:spPr>
          <a:xfrm>
            <a:off x="2719137" y="3694605"/>
            <a:ext cx="3705726" cy="2453791"/>
          </a:xfrm>
          <a:prstGeom prst="rect">
            <a:avLst/>
          </a:prstGeom>
        </p:spPr>
      </p:pic>
    </p:spTree>
    <p:extLst>
      <p:ext uri="{BB962C8B-B14F-4D97-AF65-F5344CB8AC3E}">
        <p14:creationId xmlns:p14="http://schemas.microsoft.com/office/powerpoint/2010/main" val="203306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normAutofit/>
          </a:bodyPr>
          <a:lstStyle/>
          <a:p>
            <a:pPr algn="just"/>
            <a:r>
              <a:rPr lang="cs-CZ" sz="2400" dirty="0" err="1"/>
              <a:t>People</a:t>
            </a:r>
            <a:r>
              <a:rPr lang="cs-CZ" sz="2400" dirty="0"/>
              <a:t> </a:t>
            </a:r>
            <a:r>
              <a:rPr lang="cs-CZ" sz="2400" dirty="0" err="1"/>
              <a:t>often</a:t>
            </a:r>
            <a:r>
              <a:rPr lang="cs-CZ" sz="2400" dirty="0"/>
              <a:t> </a:t>
            </a:r>
            <a:r>
              <a:rPr lang="cs-CZ" sz="2400" dirty="0" err="1"/>
              <a:t>think</a:t>
            </a:r>
            <a:r>
              <a:rPr lang="cs-CZ" sz="2400" dirty="0"/>
              <a:t> </a:t>
            </a:r>
            <a:r>
              <a:rPr lang="en-GB" sz="2400" dirty="0"/>
              <a:t>that laws are supposed to be the collective moral judgment of society</a:t>
            </a:r>
            <a:r>
              <a:rPr lang="cs-CZ" sz="2400" dirty="0"/>
              <a:t>, b</a:t>
            </a:r>
            <a:r>
              <a:rPr lang="en-US" sz="2400" dirty="0" err="1"/>
              <a:t>ut</a:t>
            </a:r>
            <a:r>
              <a:rPr lang="en-US" sz="2400" dirty="0"/>
              <a:t> it</a:t>
            </a:r>
            <a:r>
              <a:rPr lang="cs-CZ" sz="2400" dirty="0"/>
              <a:t> i</a:t>
            </a:r>
            <a:r>
              <a:rPr lang="en-US" sz="2400" dirty="0"/>
              <a:t>s a problem when people think laws are always right.</a:t>
            </a:r>
            <a:endParaRPr lang="cs-CZ" sz="2400" dirty="0"/>
          </a:p>
          <a:p>
            <a:pPr algn="just"/>
            <a:endParaRPr lang="cs-CZ" sz="2400" dirty="0"/>
          </a:p>
          <a:p>
            <a:pPr algn="just"/>
            <a:r>
              <a:rPr lang="en-US" sz="2400" dirty="0"/>
              <a:t>Why do people often think this?</a:t>
            </a:r>
            <a:r>
              <a:rPr lang="cs-CZ" sz="2400" dirty="0"/>
              <a:t> </a:t>
            </a:r>
          </a:p>
        </p:txBody>
      </p:sp>
      <p:pic>
        <p:nvPicPr>
          <p:cNvPr id="4" name="Obrázek 3">
            <a:extLst>
              <a:ext uri="{FF2B5EF4-FFF2-40B4-BE49-F238E27FC236}">
                <a16:creationId xmlns:a16="http://schemas.microsoft.com/office/drawing/2014/main" id="{081CD99A-69CE-DC0C-9F2F-4042B7A6A528}"/>
              </a:ext>
            </a:extLst>
          </p:cNvPr>
          <p:cNvPicPr>
            <a:picLocks noChangeAspect="1"/>
          </p:cNvPicPr>
          <p:nvPr/>
        </p:nvPicPr>
        <p:blipFill>
          <a:blip r:embed="rId2"/>
          <a:stretch>
            <a:fillRect/>
          </a:stretch>
        </p:blipFill>
        <p:spPr>
          <a:xfrm>
            <a:off x="6012630" y="3429000"/>
            <a:ext cx="2143125" cy="2143125"/>
          </a:xfrm>
          <a:prstGeom prst="rect">
            <a:avLst/>
          </a:prstGeom>
        </p:spPr>
      </p:pic>
    </p:spTree>
    <p:extLst>
      <p:ext uri="{BB962C8B-B14F-4D97-AF65-F5344CB8AC3E}">
        <p14:creationId xmlns:p14="http://schemas.microsoft.com/office/powerpoint/2010/main" val="398716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98C2-E22C-08F0-E267-3017E1E1D03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569E49-E09A-3C2E-2DA6-C6CF092B418B}"/>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3542A50E-6222-F856-1055-5407706879E4}"/>
              </a:ext>
            </a:extLst>
          </p:cNvPr>
          <p:cNvSpPr>
            <a:spLocks noGrp="1"/>
          </p:cNvSpPr>
          <p:nvPr>
            <p:ph idx="1"/>
          </p:nvPr>
        </p:nvSpPr>
        <p:spPr/>
        <p:txBody>
          <a:bodyPr anchor="t">
            <a:normAutofit/>
          </a:bodyPr>
          <a:lstStyle/>
          <a:p>
            <a:pPr algn="just"/>
            <a:r>
              <a:rPr lang="cs-CZ" sz="2400" dirty="0" err="1"/>
              <a:t>This</a:t>
            </a:r>
            <a:r>
              <a:rPr lang="cs-CZ" sz="2400" dirty="0"/>
              <a:t> </a:t>
            </a:r>
            <a:r>
              <a:rPr lang="cs-CZ" sz="2400" dirty="0" err="1"/>
              <a:t>is</a:t>
            </a:r>
            <a:r>
              <a:rPr lang="cs-CZ" sz="2400" dirty="0"/>
              <a:t> </a:t>
            </a:r>
            <a:r>
              <a:rPr lang="cs-CZ" sz="2400" dirty="0" err="1"/>
              <a:t>due</a:t>
            </a:r>
            <a:r>
              <a:rPr lang="cs-CZ" sz="2400" dirty="0"/>
              <a:t> to:</a:t>
            </a:r>
          </a:p>
          <a:p>
            <a:pPr lvl="1" algn="just"/>
            <a:r>
              <a:rPr lang="en-GB" sz="2400" dirty="0"/>
              <a:t>a lack of information on issues, </a:t>
            </a:r>
            <a:endParaRPr lang="cs-CZ" sz="2400" dirty="0"/>
          </a:p>
          <a:p>
            <a:pPr lvl="1" algn="just"/>
            <a:r>
              <a:rPr lang="en-GB" sz="2400" dirty="0"/>
              <a:t>a misrepresentation of values or laws, </a:t>
            </a:r>
            <a:endParaRPr lang="cs-CZ" sz="2400" dirty="0"/>
          </a:p>
          <a:p>
            <a:pPr lvl="1" algn="just"/>
            <a:r>
              <a:rPr lang="en-US" sz="2400" dirty="0"/>
              <a:t>laws and courts aren't perfect, they can't always deal with all ethical problems.</a:t>
            </a:r>
            <a:endParaRPr lang="cs-CZ" sz="2400" dirty="0"/>
          </a:p>
        </p:txBody>
      </p:sp>
    </p:spTree>
    <p:extLst>
      <p:ext uri="{BB962C8B-B14F-4D97-AF65-F5344CB8AC3E}">
        <p14:creationId xmlns:p14="http://schemas.microsoft.com/office/powerpoint/2010/main" val="344544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ctr">
            <a:normAutofit/>
          </a:bodyPr>
          <a:lstStyle/>
          <a:p>
            <a:r>
              <a:rPr lang="en-US" sz="2200" dirty="0"/>
              <a:t>Why do you think entrepreneurs behave unethically? What drives them to do so?</a:t>
            </a:r>
            <a:r>
              <a:rPr lang="cs-CZ" sz="2200" dirty="0"/>
              <a:t> </a:t>
            </a:r>
          </a:p>
        </p:txBody>
      </p:sp>
    </p:spTree>
    <p:extLst>
      <p:ext uri="{BB962C8B-B14F-4D97-AF65-F5344CB8AC3E}">
        <p14:creationId xmlns:p14="http://schemas.microsoft.com/office/powerpoint/2010/main" val="101461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lstStyle/>
          <a:p>
            <a:pPr algn="just"/>
            <a:r>
              <a:rPr lang="en-GB" sz="2200" b="1" dirty="0"/>
              <a:t>A few possible explanations include</a:t>
            </a:r>
            <a:r>
              <a:rPr lang="cs-CZ" sz="2200" b="1" dirty="0"/>
              <a:t>:</a:t>
            </a:r>
          </a:p>
          <a:p>
            <a:pPr marL="457200" indent="-457200" algn="just">
              <a:buFont typeface="+mj-lt"/>
              <a:buAutoNum type="arabicPeriod"/>
            </a:pPr>
            <a:r>
              <a:rPr lang="en-US" sz="2200" dirty="0"/>
              <a:t>Greed</a:t>
            </a:r>
            <a:r>
              <a:rPr lang="cs-CZ" sz="2200" dirty="0"/>
              <a:t> - w</a:t>
            </a:r>
            <a:r>
              <a:rPr lang="en-US" sz="2200" dirty="0"/>
              <a:t>anting more and more, even if it hurts others.</a:t>
            </a:r>
            <a:endParaRPr lang="cs-CZ" sz="2200" dirty="0"/>
          </a:p>
          <a:p>
            <a:pPr marL="457200" indent="-457200" algn="just">
              <a:buFont typeface="+mj-lt"/>
              <a:buAutoNum type="arabicPeriod"/>
            </a:pPr>
            <a:r>
              <a:rPr lang="en-US" sz="2200" dirty="0"/>
              <a:t>Work vs. </a:t>
            </a:r>
            <a:r>
              <a:rPr lang="cs-CZ" sz="2200" dirty="0"/>
              <a:t>h</a:t>
            </a:r>
            <a:r>
              <a:rPr lang="en-US" sz="2200" dirty="0" err="1"/>
              <a:t>ome</a:t>
            </a:r>
            <a:r>
              <a:rPr lang="cs-CZ" sz="2200" dirty="0"/>
              <a:t> - t</a:t>
            </a:r>
            <a:r>
              <a:rPr lang="en-US" sz="2200" dirty="0" err="1"/>
              <a:t>hinking</a:t>
            </a:r>
            <a:r>
              <a:rPr lang="en-US" sz="2200" dirty="0"/>
              <a:t> it's okay to act differently at work than at home.</a:t>
            </a:r>
            <a:endParaRPr lang="cs-CZ" sz="2200" dirty="0"/>
          </a:p>
          <a:p>
            <a:pPr marL="457200" indent="-457200" algn="just">
              <a:buFont typeface="+mj-lt"/>
              <a:buAutoNum type="arabicPeriod"/>
            </a:pPr>
            <a:r>
              <a:rPr lang="en-US" sz="2200" dirty="0"/>
              <a:t>No </a:t>
            </a:r>
            <a:r>
              <a:rPr lang="cs-CZ" sz="2200" dirty="0"/>
              <a:t>e</a:t>
            </a:r>
            <a:r>
              <a:rPr lang="en-US" sz="2200" dirty="0" err="1"/>
              <a:t>thics</a:t>
            </a:r>
            <a:r>
              <a:rPr lang="en-US" sz="2200" dirty="0"/>
              <a:t> </a:t>
            </a:r>
            <a:r>
              <a:rPr lang="cs-CZ" sz="2200" dirty="0"/>
              <a:t>b</a:t>
            </a:r>
            <a:r>
              <a:rPr lang="en-US" sz="2200" dirty="0" err="1"/>
              <a:t>asics</a:t>
            </a:r>
            <a:r>
              <a:rPr lang="cs-CZ" sz="2200" dirty="0"/>
              <a:t> - n</a:t>
            </a:r>
            <a:r>
              <a:rPr lang="en-US" sz="2200" dirty="0" err="1"/>
              <a:t>ot</a:t>
            </a:r>
            <a:r>
              <a:rPr lang="en-US" sz="2200" dirty="0"/>
              <a:t> learning about what's right and wrong.</a:t>
            </a:r>
            <a:endParaRPr lang="cs-CZ" sz="2200" dirty="0"/>
          </a:p>
          <a:p>
            <a:pPr marL="457200" indent="-457200" algn="just">
              <a:buFont typeface="+mj-lt"/>
              <a:buAutoNum type="arabicPeriod"/>
            </a:pPr>
            <a:r>
              <a:rPr lang="en-US" sz="2200" dirty="0"/>
              <a:t>Survival</a:t>
            </a:r>
            <a:r>
              <a:rPr lang="cs-CZ" sz="2200" dirty="0"/>
              <a:t> - t</a:t>
            </a:r>
            <a:r>
              <a:rPr lang="en-US" sz="2200" dirty="0" err="1"/>
              <a:t>hinking</a:t>
            </a:r>
            <a:r>
              <a:rPr lang="en-US" sz="2200" dirty="0"/>
              <a:t> only about making money, no matter what.</a:t>
            </a:r>
            <a:endParaRPr lang="cs-CZ" sz="2200" dirty="0"/>
          </a:p>
          <a:p>
            <a:pPr marL="457200" indent="-457200" algn="just">
              <a:buFont typeface="+mj-lt"/>
              <a:buAutoNum type="arabicPeriod"/>
            </a:pPr>
            <a:r>
              <a:rPr lang="en-US" sz="2200" dirty="0"/>
              <a:t>Relying on Others</a:t>
            </a:r>
            <a:r>
              <a:rPr lang="cs-CZ" sz="2200" dirty="0"/>
              <a:t> - t</a:t>
            </a:r>
            <a:r>
              <a:rPr lang="en-US" sz="2200" dirty="0"/>
              <a:t>hey don't take responsibility for themselves, but rely on others.</a:t>
            </a:r>
            <a:r>
              <a:rPr lang="cs-CZ" sz="2200" dirty="0"/>
              <a:t> </a:t>
            </a:r>
            <a:endParaRPr lang="en-GB" dirty="0"/>
          </a:p>
        </p:txBody>
      </p:sp>
    </p:spTree>
    <p:extLst>
      <p:ext uri="{BB962C8B-B14F-4D97-AF65-F5344CB8AC3E}">
        <p14:creationId xmlns:p14="http://schemas.microsoft.com/office/powerpoint/2010/main" val="344561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74E37-865C-E3FD-5B92-93B8D29A29A3}"/>
              </a:ext>
            </a:extLst>
          </p:cNvPr>
          <p:cNvSpPr>
            <a:spLocks noGrp="1"/>
          </p:cNvSpPr>
          <p:nvPr>
            <p:ph type="title"/>
          </p:nvPr>
        </p:nvSpPr>
        <p:spPr/>
        <p:txBody>
          <a:bodyPr/>
          <a:lstStyle/>
          <a:p>
            <a:r>
              <a:rPr lang="cs-CZ" dirty="0"/>
              <a:t>2. area: </a:t>
            </a:r>
            <a:r>
              <a:rPr lang="cs-CZ" dirty="0" err="1"/>
              <a:t>The</a:t>
            </a:r>
            <a:r>
              <a:rPr lang="cs-CZ" dirty="0"/>
              <a:t> </a:t>
            </a:r>
            <a:r>
              <a:rPr lang="cs-CZ" dirty="0" err="1"/>
              <a:t>Matter</a:t>
            </a:r>
            <a:r>
              <a:rPr lang="cs-CZ" dirty="0"/>
              <a:t> </a:t>
            </a:r>
            <a:r>
              <a:rPr lang="cs-CZ" dirty="0" err="1"/>
              <a:t>of</a:t>
            </a:r>
            <a:r>
              <a:rPr lang="cs-CZ" dirty="0"/>
              <a:t> Morality </a:t>
            </a:r>
          </a:p>
        </p:txBody>
      </p:sp>
      <p:sp>
        <p:nvSpPr>
          <p:cNvPr id="3" name="Zástupný obsah 2">
            <a:extLst>
              <a:ext uri="{FF2B5EF4-FFF2-40B4-BE49-F238E27FC236}">
                <a16:creationId xmlns:a16="http://schemas.microsoft.com/office/drawing/2014/main" id="{A4B83C9F-61FA-9247-C9AA-BB773EDA5935}"/>
              </a:ext>
            </a:extLst>
          </p:cNvPr>
          <p:cNvSpPr>
            <a:spLocks noGrp="1"/>
          </p:cNvSpPr>
          <p:nvPr>
            <p:ph idx="1"/>
          </p:nvPr>
        </p:nvSpPr>
        <p:spPr/>
        <p:txBody>
          <a:bodyPr anchor="ctr"/>
          <a:lstStyle/>
          <a:p>
            <a:pPr algn="just"/>
            <a:r>
              <a:rPr lang="en-GB" dirty="0"/>
              <a:t>Whatever the reason, ethical decision making is a </a:t>
            </a:r>
            <a:r>
              <a:rPr lang="en-GB" dirty="0" err="1"/>
              <a:t>chal</a:t>
            </a:r>
            <a:r>
              <a:rPr lang="cs-CZ" dirty="0"/>
              <a:t>l</a:t>
            </a:r>
            <a:r>
              <a:rPr lang="en-GB" dirty="0" err="1"/>
              <a:t>ange</a:t>
            </a:r>
            <a:r>
              <a:rPr lang="en-GB" dirty="0"/>
              <a:t> that confronts every entrepreneur. </a:t>
            </a:r>
          </a:p>
        </p:txBody>
      </p:sp>
    </p:spTree>
    <p:extLst>
      <p:ext uri="{BB962C8B-B14F-4D97-AF65-F5344CB8AC3E}">
        <p14:creationId xmlns:p14="http://schemas.microsoft.com/office/powerpoint/2010/main" val="20644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5432F-3D7D-5181-C29B-265843349139}"/>
              </a:ext>
            </a:extLst>
          </p:cNvPr>
          <p:cNvSpPr>
            <a:spLocks noGrp="1"/>
          </p:cNvSpPr>
          <p:nvPr>
            <p:ph type="title"/>
          </p:nvPr>
        </p:nvSpPr>
        <p:spPr>
          <a:xfrm>
            <a:off x="540000" y="365129"/>
            <a:ext cx="8064000" cy="1325563"/>
          </a:xfrm>
        </p:spPr>
        <p:txBody>
          <a:bodyPr anchor="ctr">
            <a:normAutofit/>
          </a:bodyPr>
          <a:lstStyle/>
          <a:p>
            <a:r>
              <a:rPr lang="cs-CZ" dirty="0"/>
              <a:t>1. </a:t>
            </a:r>
            <a:r>
              <a:rPr lang="cs-CZ" dirty="0" err="1"/>
              <a:t>Entrepreneurship</a:t>
            </a:r>
            <a:endParaRPr lang="cs-CZ" dirty="0"/>
          </a:p>
        </p:txBody>
      </p:sp>
      <p:sp>
        <p:nvSpPr>
          <p:cNvPr id="3" name="Zástupný obsah 2">
            <a:extLst>
              <a:ext uri="{FF2B5EF4-FFF2-40B4-BE49-F238E27FC236}">
                <a16:creationId xmlns:a16="http://schemas.microsoft.com/office/drawing/2014/main" id="{39E4C59C-CE70-3A33-9A1D-241E6601E601}"/>
              </a:ext>
            </a:extLst>
          </p:cNvPr>
          <p:cNvSpPr>
            <a:spLocks noGrp="1"/>
          </p:cNvSpPr>
          <p:nvPr>
            <p:ph sz="half" idx="1"/>
          </p:nvPr>
        </p:nvSpPr>
        <p:spPr>
          <a:xfrm>
            <a:off x="628650" y="1825625"/>
            <a:ext cx="7975350" cy="4351338"/>
          </a:xfrm>
        </p:spPr>
        <p:txBody>
          <a:bodyPr>
            <a:normAutofit/>
          </a:bodyPr>
          <a:lstStyle/>
          <a:p>
            <a:pPr algn="just"/>
            <a:r>
              <a:rPr lang="en-GB" sz="2200" dirty="0"/>
              <a:t>Entrepreneurship is a dynamic process of:</a:t>
            </a:r>
          </a:p>
          <a:p>
            <a:pPr lvl="1" algn="just"/>
            <a:r>
              <a:rPr lang="en-GB" sz="2200" dirty="0"/>
              <a:t>vision, </a:t>
            </a:r>
          </a:p>
          <a:p>
            <a:pPr lvl="1" algn="just"/>
            <a:r>
              <a:rPr lang="en-GB" sz="2200" dirty="0"/>
              <a:t>change, </a:t>
            </a:r>
          </a:p>
          <a:p>
            <a:pPr lvl="1" algn="just"/>
            <a:r>
              <a:rPr lang="en-GB" sz="2200" dirty="0"/>
              <a:t>and creation </a:t>
            </a:r>
          </a:p>
          <a:p>
            <a:pPr algn="just"/>
            <a:r>
              <a:rPr lang="en-GB" sz="2200" dirty="0"/>
              <a:t>that requires an application of energy and passion toward the creation and implementation of new ideas and creative solutions.</a:t>
            </a:r>
          </a:p>
          <a:p>
            <a:endParaRPr lang="cs-CZ" dirty="0"/>
          </a:p>
        </p:txBody>
      </p:sp>
    </p:spTree>
    <p:extLst>
      <p:ext uri="{BB962C8B-B14F-4D97-AF65-F5344CB8AC3E}">
        <p14:creationId xmlns:p14="http://schemas.microsoft.com/office/powerpoint/2010/main" val="217672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3. area: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normAutofit/>
          </a:bodyPr>
          <a:lstStyle/>
          <a:p>
            <a:pPr algn="just"/>
            <a:r>
              <a:rPr lang="en-US" sz="2200" dirty="0"/>
              <a:t>Entrepreneurs make lots of decisions every day. Some are really hard and make you think about what</a:t>
            </a:r>
            <a:r>
              <a:rPr lang="cs-CZ" sz="2200" dirty="0"/>
              <a:t> i</a:t>
            </a:r>
            <a:r>
              <a:rPr lang="en-US" sz="2200" dirty="0"/>
              <a:t>s right and wrong.</a:t>
            </a:r>
            <a:endParaRPr lang="cs-CZ" sz="2200" dirty="0"/>
          </a:p>
          <a:p>
            <a:pPr algn="just"/>
            <a:endParaRPr lang="cs-CZ" sz="2200" dirty="0"/>
          </a:p>
          <a:p>
            <a:pPr algn="just"/>
            <a:r>
              <a:rPr lang="cs-CZ" sz="2200" dirty="0" err="1"/>
              <a:t>The</a:t>
            </a:r>
            <a:r>
              <a:rPr lang="cs-CZ" sz="2200" dirty="0"/>
              <a:t> business </a:t>
            </a:r>
            <a:r>
              <a:rPr lang="cs-CZ" sz="2200" dirty="0" err="1"/>
              <a:t>decisions</a:t>
            </a:r>
            <a:r>
              <a:rPr lang="cs-CZ" sz="2200" dirty="0"/>
              <a:t> </a:t>
            </a:r>
            <a:r>
              <a:rPr lang="cs-CZ" sz="2200" dirty="0" err="1"/>
              <a:t>of</a:t>
            </a:r>
            <a:r>
              <a:rPr lang="cs-CZ" sz="2200" dirty="0"/>
              <a:t> </a:t>
            </a:r>
            <a:r>
              <a:rPr lang="cs-CZ" sz="2200" dirty="0" err="1"/>
              <a:t>entrepreneurs</a:t>
            </a:r>
            <a:r>
              <a:rPr lang="cs-CZ" sz="2200" dirty="0"/>
              <a:t> are </a:t>
            </a:r>
            <a:r>
              <a:rPr lang="cs-CZ" sz="2200" dirty="0" err="1"/>
              <a:t>highly</a:t>
            </a:r>
            <a:r>
              <a:rPr lang="cs-CZ" sz="2200" dirty="0"/>
              <a:t> </a:t>
            </a:r>
            <a:r>
              <a:rPr lang="cs-CZ" sz="2200" dirty="0" err="1"/>
              <a:t>complex</a:t>
            </a:r>
            <a:r>
              <a:rPr lang="cs-CZ" sz="2200" dirty="0"/>
              <a:t> </a:t>
            </a:r>
            <a:r>
              <a:rPr lang="cs-CZ" sz="2200" dirty="0" err="1"/>
              <a:t>for</a:t>
            </a:r>
            <a:r>
              <a:rPr lang="cs-CZ" sz="2200" dirty="0"/>
              <a:t> </a:t>
            </a:r>
            <a:r>
              <a:rPr lang="cs-CZ" sz="2200" dirty="0" err="1"/>
              <a:t>five</a:t>
            </a:r>
            <a:r>
              <a:rPr lang="cs-CZ" sz="2200" dirty="0"/>
              <a:t> </a:t>
            </a:r>
            <a:r>
              <a:rPr lang="cs-CZ" sz="2200" dirty="0" err="1"/>
              <a:t>reasons</a:t>
            </a:r>
            <a:r>
              <a:rPr lang="cs-CZ" sz="2200" dirty="0"/>
              <a:t>: </a:t>
            </a:r>
          </a:p>
        </p:txBody>
      </p:sp>
    </p:spTree>
    <p:extLst>
      <p:ext uri="{BB962C8B-B14F-4D97-AF65-F5344CB8AC3E}">
        <p14:creationId xmlns:p14="http://schemas.microsoft.com/office/powerpoint/2010/main" val="131609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3D40-AA70-C68A-D818-548C6DB385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78FCAC4-FC56-6BB8-0521-E9E96C5DB4CC}"/>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8C02461B-21E4-F150-4AD1-377CF39C95A7}"/>
              </a:ext>
            </a:extLst>
          </p:cNvPr>
          <p:cNvSpPr>
            <a:spLocks noGrp="1"/>
          </p:cNvSpPr>
          <p:nvPr>
            <p:ph idx="1"/>
          </p:nvPr>
        </p:nvSpPr>
        <p:spPr/>
        <p:txBody>
          <a:bodyPr anchor="t">
            <a:normAutofit/>
          </a:bodyPr>
          <a:lstStyle/>
          <a:p>
            <a:pPr marL="457200" indent="-457200" algn="just">
              <a:buFont typeface="+mj-lt"/>
              <a:buAutoNum type="arabicPeriod"/>
            </a:pPr>
            <a:r>
              <a:rPr lang="cs-CZ" sz="2200" b="1" dirty="0" err="1"/>
              <a:t>reason</a:t>
            </a:r>
            <a:r>
              <a:rPr lang="cs-CZ" sz="2200" b="1" dirty="0"/>
              <a:t>: </a:t>
            </a:r>
            <a:r>
              <a:rPr lang="cs-CZ" sz="2200" b="1" dirty="0" err="1"/>
              <a:t>Ethical</a:t>
            </a:r>
            <a:r>
              <a:rPr lang="cs-CZ" sz="2200" b="1" dirty="0"/>
              <a:t> </a:t>
            </a:r>
            <a:r>
              <a:rPr lang="cs-CZ" sz="2200" b="1" dirty="0" err="1"/>
              <a:t>decisions</a:t>
            </a:r>
            <a:r>
              <a:rPr lang="cs-CZ" sz="2200" b="1" dirty="0"/>
              <a:t> </a:t>
            </a:r>
            <a:r>
              <a:rPr lang="cs-CZ" sz="2200" b="1" dirty="0" err="1"/>
              <a:t>have</a:t>
            </a:r>
            <a:r>
              <a:rPr lang="cs-CZ" sz="2200" b="1" dirty="0"/>
              <a:t> big </a:t>
            </a:r>
            <a:r>
              <a:rPr lang="cs-CZ" sz="2200" b="1" dirty="0" err="1"/>
              <a:t>effect</a:t>
            </a:r>
            <a:endParaRPr lang="cs-CZ" sz="2200" b="1" dirty="0"/>
          </a:p>
          <a:p>
            <a:pPr lvl="1" algn="just"/>
            <a:r>
              <a:rPr lang="en-US" sz="2200" dirty="0"/>
              <a:t>When an entrepreneur decides something, it affects many people, not just the company. </a:t>
            </a:r>
            <a:endParaRPr lang="cs-CZ" sz="2200" dirty="0"/>
          </a:p>
          <a:p>
            <a:pPr lvl="1" algn="just"/>
            <a:endParaRPr lang="cs-CZ" sz="2200" dirty="0"/>
          </a:p>
          <a:p>
            <a:pPr lvl="1" algn="just"/>
            <a:r>
              <a:rPr lang="cs-CZ" sz="2200" dirty="0" err="1"/>
              <a:t>For</a:t>
            </a:r>
            <a:r>
              <a:rPr lang="cs-CZ" sz="2200" dirty="0"/>
              <a:t> </a:t>
            </a:r>
            <a:r>
              <a:rPr lang="cs-CZ" sz="2200" dirty="0" err="1"/>
              <a:t>example</a:t>
            </a:r>
            <a:r>
              <a:rPr lang="cs-CZ" sz="2200" dirty="0"/>
              <a:t>, </a:t>
            </a:r>
            <a:r>
              <a:rPr lang="cs-CZ" sz="2200" dirty="0" err="1"/>
              <a:t>the</a:t>
            </a:r>
            <a:r>
              <a:rPr lang="cs-CZ" sz="2200" dirty="0"/>
              <a:t> </a:t>
            </a:r>
            <a:r>
              <a:rPr lang="cs-CZ" sz="2200" dirty="0" err="1"/>
              <a:t>decision</a:t>
            </a:r>
            <a:r>
              <a:rPr lang="cs-CZ" sz="2200" dirty="0"/>
              <a:t> to use </a:t>
            </a:r>
            <a:r>
              <a:rPr lang="cs-CZ" sz="2200" dirty="0" err="1"/>
              <a:t>inexpensive</a:t>
            </a:r>
            <a:r>
              <a:rPr lang="cs-CZ" sz="2200" dirty="0"/>
              <a:t> but </a:t>
            </a:r>
            <a:r>
              <a:rPr lang="cs-CZ" sz="2200" dirty="0" err="1"/>
              <a:t>unsafe</a:t>
            </a:r>
            <a:r>
              <a:rPr lang="cs-CZ" sz="2200" dirty="0"/>
              <a:t> </a:t>
            </a:r>
            <a:r>
              <a:rPr lang="cs-CZ" sz="2200" dirty="0" err="1"/>
              <a:t>products</a:t>
            </a:r>
            <a:r>
              <a:rPr lang="cs-CZ" sz="2200" dirty="0"/>
              <a:t> in </a:t>
            </a:r>
            <a:r>
              <a:rPr lang="cs-CZ" sz="2200" dirty="0" err="1"/>
              <a:t>operations</a:t>
            </a:r>
            <a:r>
              <a:rPr lang="cs-CZ" sz="2200" dirty="0"/>
              <a:t> </a:t>
            </a:r>
            <a:r>
              <a:rPr lang="cs-CZ" sz="2200" dirty="0" err="1"/>
              <a:t>will</a:t>
            </a:r>
            <a:r>
              <a:rPr lang="cs-CZ" sz="2200" dirty="0"/>
              <a:t> </a:t>
            </a:r>
            <a:r>
              <a:rPr lang="cs-CZ" sz="2200" dirty="0" err="1"/>
              <a:t>affect</a:t>
            </a:r>
            <a:r>
              <a:rPr lang="cs-CZ" sz="2200" dirty="0"/>
              <a:t> </a:t>
            </a:r>
            <a:r>
              <a:rPr lang="cs-CZ" sz="2200" dirty="0" err="1"/>
              <a:t>both</a:t>
            </a:r>
            <a:r>
              <a:rPr lang="cs-CZ" sz="2200" dirty="0"/>
              <a:t> </a:t>
            </a:r>
            <a:r>
              <a:rPr lang="cs-CZ" sz="2200" dirty="0" err="1"/>
              <a:t>workers</a:t>
            </a:r>
            <a:r>
              <a:rPr lang="cs-CZ" sz="2200" dirty="0"/>
              <a:t> and </a:t>
            </a:r>
            <a:r>
              <a:rPr lang="cs-CZ" sz="2200" dirty="0" err="1"/>
              <a:t>consumers</a:t>
            </a:r>
            <a:r>
              <a:rPr lang="cs-CZ" sz="2200" dirty="0"/>
              <a:t> </a:t>
            </a:r>
            <a:r>
              <a:rPr lang="cs-CZ" sz="2200" dirty="0" err="1"/>
              <a:t>of</a:t>
            </a:r>
            <a:r>
              <a:rPr lang="cs-CZ" sz="2200" dirty="0"/>
              <a:t> </a:t>
            </a:r>
            <a:r>
              <a:rPr lang="cs-CZ" sz="2200" dirty="0" err="1"/>
              <a:t>the</a:t>
            </a:r>
            <a:r>
              <a:rPr lang="cs-CZ" sz="2200" dirty="0"/>
              <a:t> </a:t>
            </a:r>
            <a:r>
              <a:rPr lang="cs-CZ" sz="2200" dirty="0" err="1"/>
              <a:t>final</a:t>
            </a:r>
            <a:r>
              <a:rPr lang="cs-CZ" sz="2200" dirty="0"/>
              <a:t> </a:t>
            </a:r>
            <a:r>
              <a:rPr lang="cs-CZ" sz="2200" dirty="0" err="1"/>
              <a:t>good</a:t>
            </a:r>
            <a:r>
              <a:rPr lang="cs-CZ" sz="2200" dirty="0"/>
              <a:t>. </a:t>
            </a:r>
            <a:endParaRPr lang="en-GB" sz="2200" dirty="0"/>
          </a:p>
        </p:txBody>
      </p:sp>
    </p:spTree>
    <p:extLst>
      <p:ext uri="{BB962C8B-B14F-4D97-AF65-F5344CB8AC3E}">
        <p14:creationId xmlns:p14="http://schemas.microsoft.com/office/powerpoint/2010/main" val="2417453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normAutofit/>
          </a:bodyPr>
          <a:lstStyle/>
          <a:p>
            <a:pPr marL="457200" indent="-457200" algn="just">
              <a:buFont typeface="+mj-lt"/>
              <a:buAutoNum type="arabicPeriod" startAt="2"/>
            </a:pPr>
            <a:r>
              <a:rPr lang="cs-CZ" sz="2200" b="1" dirty="0" err="1"/>
              <a:t>reason</a:t>
            </a:r>
            <a:r>
              <a:rPr lang="cs-CZ" sz="2200" b="1" dirty="0"/>
              <a:t>: Many </a:t>
            </a:r>
            <a:r>
              <a:rPr lang="cs-CZ" sz="2200" b="1" dirty="0" err="1"/>
              <a:t>choices</a:t>
            </a:r>
            <a:endParaRPr lang="cs-CZ" sz="2200" b="1" dirty="0"/>
          </a:p>
          <a:p>
            <a:pPr lvl="1" algn="just"/>
            <a:r>
              <a:rPr lang="cs-CZ" sz="2200" dirty="0"/>
              <a:t>Business </a:t>
            </a:r>
            <a:r>
              <a:rPr lang="cs-CZ" sz="2200" dirty="0" err="1"/>
              <a:t>decisions</a:t>
            </a:r>
            <a:r>
              <a:rPr lang="cs-CZ" sz="2200" dirty="0"/>
              <a:t> </a:t>
            </a:r>
            <a:r>
              <a:rPr lang="cs-CZ" sz="2200" dirty="0" err="1"/>
              <a:t>have</a:t>
            </a:r>
            <a:r>
              <a:rPr lang="cs-CZ" sz="2200" dirty="0"/>
              <a:t> </a:t>
            </a:r>
            <a:r>
              <a:rPr lang="cs-CZ" sz="2200" dirty="0" err="1"/>
              <a:t>multiple</a:t>
            </a:r>
            <a:r>
              <a:rPr lang="cs-CZ" sz="2200" dirty="0"/>
              <a:t> </a:t>
            </a:r>
            <a:r>
              <a:rPr lang="cs-CZ" sz="2200" dirty="0" err="1"/>
              <a:t>alternatives</a:t>
            </a:r>
            <a:r>
              <a:rPr lang="cs-CZ" sz="2200" dirty="0"/>
              <a:t>. </a:t>
            </a:r>
            <a:r>
              <a:rPr lang="cs-CZ" sz="2200" dirty="0" err="1"/>
              <a:t>The</a:t>
            </a:r>
            <a:r>
              <a:rPr lang="cs-CZ" sz="2200" dirty="0"/>
              <a:t> </a:t>
            </a:r>
            <a:r>
              <a:rPr lang="cs-CZ" sz="2200" dirty="0" err="1"/>
              <a:t>choices</a:t>
            </a:r>
            <a:r>
              <a:rPr lang="cs-CZ" sz="2200" dirty="0"/>
              <a:t> are not </a:t>
            </a:r>
            <a:r>
              <a:rPr lang="cs-CZ" sz="2200" dirty="0" err="1"/>
              <a:t>always</a:t>
            </a:r>
            <a:r>
              <a:rPr lang="cs-CZ" sz="2200" dirty="0"/>
              <a:t> „</a:t>
            </a:r>
            <a:r>
              <a:rPr lang="cs-CZ" sz="2200" dirty="0" err="1"/>
              <a:t>yes</a:t>
            </a:r>
            <a:r>
              <a:rPr lang="cs-CZ" sz="2200" dirty="0"/>
              <a:t>“ </a:t>
            </a:r>
            <a:r>
              <a:rPr lang="cs-CZ" sz="2200" dirty="0" err="1"/>
              <a:t>or</a:t>
            </a:r>
            <a:r>
              <a:rPr lang="cs-CZ" sz="2200" dirty="0"/>
              <a:t> „no“. </a:t>
            </a:r>
          </a:p>
          <a:p>
            <a:pPr lvl="1" algn="just"/>
            <a:r>
              <a:rPr lang="cs-CZ" sz="2200" dirty="0" err="1"/>
              <a:t>For</a:t>
            </a:r>
            <a:r>
              <a:rPr lang="cs-CZ" sz="2200" dirty="0"/>
              <a:t> </a:t>
            </a:r>
            <a:r>
              <a:rPr lang="cs-CZ" sz="2200" dirty="0" err="1"/>
              <a:t>example</a:t>
            </a:r>
            <a:r>
              <a:rPr lang="cs-CZ" sz="2200" dirty="0"/>
              <a:t>, </a:t>
            </a:r>
            <a:r>
              <a:rPr lang="cs-CZ" sz="2200" dirty="0" err="1"/>
              <a:t>the</a:t>
            </a:r>
            <a:r>
              <a:rPr lang="cs-CZ" sz="2200" dirty="0"/>
              <a:t> </a:t>
            </a:r>
            <a:r>
              <a:rPr lang="cs-CZ" sz="2200" dirty="0" err="1"/>
              <a:t>entrepreneur</a:t>
            </a:r>
            <a:r>
              <a:rPr lang="cs-CZ" sz="2200" dirty="0"/>
              <a:t> </a:t>
            </a:r>
            <a:r>
              <a:rPr lang="cs-CZ" sz="2200" dirty="0" err="1"/>
              <a:t>may</a:t>
            </a:r>
            <a:r>
              <a:rPr lang="cs-CZ" sz="2200" dirty="0"/>
              <a:t> </a:t>
            </a:r>
            <a:r>
              <a:rPr lang="cs-CZ" sz="2200" dirty="0" err="1"/>
              <a:t>have</a:t>
            </a:r>
            <a:r>
              <a:rPr lang="cs-CZ" sz="2200" dirty="0"/>
              <a:t> </a:t>
            </a:r>
            <a:r>
              <a:rPr lang="cs-CZ" sz="2200" dirty="0" err="1"/>
              <a:t>the</a:t>
            </a:r>
            <a:r>
              <a:rPr lang="cs-CZ" sz="2200" dirty="0"/>
              <a:t> </a:t>
            </a:r>
            <a:r>
              <a:rPr lang="cs-CZ" sz="2200" dirty="0" err="1"/>
              <a:t>alternative</a:t>
            </a:r>
            <a:r>
              <a:rPr lang="cs-CZ" sz="2200" dirty="0"/>
              <a:t> </a:t>
            </a:r>
            <a:r>
              <a:rPr lang="cs-CZ" sz="2200" dirty="0" err="1"/>
              <a:t>of</a:t>
            </a:r>
            <a:r>
              <a:rPr lang="cs-CZ" sz="2200" dirty="0"/>
              <a:t> </a:t>
            </a:r>
            <a:r>
              <a:rPr lang="cs-CZ" sz="2200" dirty="0" err="1"/>
              <a:t>using</a:t>
            </a:r>
            <a:r>
              <a:rPr lang="cs-CZ" sz="2200" dirty="0"/>
              <a:t> </a:t>
            </a:r>
            <a:r>
              <a:rPr lang="cs-CZ" sz="2200" dirty="0" err="1"/>
              <a:t>still</a:t>
            </a:r>
            <a:r>
              <a:rPr lang="cs-CZ" sz="2200" dirty="0"/>
              <a:t> </a:t>
            </a:r>
            <a:r>
              <a:rPr lang="cs-CZ" sz="2200" dirty="0" err="1"/>
              <a:t>less</a:t>
            </a:r>
            <a:r>
              <a:rPr lang="cs-CZ" sz="2200" dirty="0"/>
              <a:t> </a:t>
            </a:r>
            <a:r>
              <a:rPr lang="cs-CZ" sz="2200" dirty="0" err="1"/>
              <a:t>expensive</a:t>
            </a:r>
            <a:r>
              <a:rPr lang="cs-CZ" sz="2200" dirty="0"/>
              <a:t> but </a:t>
            </a:r>
            <a:r>
              <a:rPr lang="cs-CZ" sz="2200" dirty="0" err="1"/>
              <a:t>nevertheless</a:t>
            </a:r>
            <a:r>
              <a:rPr lang="cs-CZ" sz="2200" dirty="0"/>
              <a:t> </a:t>
            </a:r>
            <a:r>
              <a:rPr lang="cs-CZ" sz="2200" dirty="0" err="1"/>
              <a:t>safe</a:t>
            </a:r>
            <a:r>
              <a:rPr lang="cs-CZ" sz="2200" dirty="0"/>
              <a:t> </a:t>
            </a:r>
            <a:r>
              <a:rPr lang="cs-CZ" sz="2200" dirty="0" err="1"/>
              <a:t>products</a:t>
            </a:r>
            <a:r>
              <a:rPr lang="cs-CZ" sz="2200" dirty="0"/>
              <a:t>. </a:t>
            </a:r>
          </a:p>
          <a:p>
            <a:pPr lvl="1" algn="just"/>
            <a:endParaRPr lang="cs-CZ" sz="2200" dirty="0"/>
          </a:p>
        </p:txBody>
      </p:sp>
    </p:spTree>
    <p:extLst>
      <p:ext uri="{BB962C8B-B14F-4D97-AF65-F5344CB8AC3E}">
        <p14:creationId xmlns:p14="http://schemas.microsoft.com/office/powerpoint/2010/main" val="100930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68EC-2B1F-A5F1-AF46-DF929C7681F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470E6C-E8F1-3FD9-A325-6FD661F14B3A}"/>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5C211AB2-7450-E7DA-5DF1-F5255166AD2F}"/>
              </a:ext>
            </a:extLst>
          </p:cNvPr>
          <p:cNvSpPr>
            <a:spLocks noGrp="1"/>
          </p:cNvSpPr>
          <p:nvPr>
            <p:ph idx="1"/>
          </p:nvPr>
        </p:nvSpPr>
        <p:spPr/>
        <p:txBody>
          <a:bodyPr anchor="t">
            <a:normAutofit/>
          </a:bodyPr>
          <a:lstStyle/>
          <a:p>
            <a:pPr marL="457200" indent="-457200" algn="just">
              <a:buFont typeface="+mj-lt"/>
              <a:buAutoNum type="arabicPeriod" startAt="3"/>
            </a:pPr>
            <a:r>
              <a:rPr lang="cs-CZ" sz="2200" b="1" dirty="0" err="1"/>
              <a:t>reason</a:t>
            </a:r>
            <a:r>
              <a:rPr lang="cs-CZ" sz="2200" b="1" dirty="0"/>
              <a:t>: </a:t>
            </a:r>
            <a:r>
              <a:rPr lang="cs-CZ" sz="2200" b="1" dirty="0" err="1"/>
              <a:t>Ethical</a:t>
            </a:r>
            <a:r>
              <a:rPr lang="cs-CZ" sz="2200" b="1" dirty="0"/>
              <a:t> business </a:t>
            </a:r>
            <a:r>
              <a:rPr lang="cs-CZ" sz="2200" b="1" dirty="0" err="1"/>
              <a:t>decisions</a:t>
            </a:r>
            <a:r>
              <a:rPr lang="cs-CZ" sz="2200" b="1" dirty="0"/>
              <a:t> </a:t>
            </a:r>
            <a:r>
              <a:rPr lang="cs-CZ" sz="2200" b="1" dirty="0" err="1"/>
              <a:t>often</a:t>
            </a:r>
            <a:r>
              <a:rPr lang="cs-CZ" sz="2200" b="1" dirty="0"/>
              <a:t> </a:t>
            </a:r>
            <a:r>
              <a:rPr lang="cs-CZ" sz="2200" b="1" dirty="0" err="1"/>
              <a:t>have</a:t>
            </a:r>
            <a:r>
              <a:rPr lang="cs-CZ" sz="2200" b="1" dirty="0"/>
              <a:t> </a:t>
            </a:r>
            <a:r>
              <a:rPr lang="cs-CZ" sz="2200" b="1" dirty="0" err="1"/>
              <a:t>mixed</a:t>
            </a:r>
            <a:r>
              <a:rPr lang="cs-CZ" sz="2200" b="1" dirty="0"/>
              <a:t> </a:t>
            </a:r>
            <a:r>
              <a:rPr lang="cs-CZ" sz="2200" b="1" dirty="0" err="1"/>
              <a:t>outcomes</a:t>
            </a:r>
            <a:r>
              <a:rPr lang="cs-CZ" sz="2200" b="1" dirty="0"/>
              <a:t>. </a:t>
            </a:r>
          </a:p>
          <a:p>
            <a:pPr lvl="1" algn="just"/>
            <a:r>
              <a:rPr lang="en-US" sz="2200" dirty="0"/>
              <a:t>Every choice has good and bad parts.</a:t>
            </a:r>
            <a:r>
              <a:rPr lang="cs-CZ" sz="2200" dirty="0"/>
              <a:t> </a:t>
            </a:r>
            <a:r>
              <a:rPr lang="en-US" sz="2200" dirty="0"/>
              <a:t>It can make money but also cause problems.</a:t>
            </a:r>
            <a:r>
              <a:rPr lang="cs-CZ" sz="2200" dirty="0"/>
              <a:t> </a:t>
            </a:r>
            <a:endParaRPr lang="en-GB" sz="2200" dirty="0"/>
          </a:p>
        </p:txBody>
      </p:sp>
      <p:pic>
        <p:nvPicPr>
          <p:cNvPr id="4" name="Obrázek 3">
            <a:extLst>
              <a:ext uri="{FF2B5EF4-FFF2-40B4-BE49-F238E27FC236}">
                <a16:creationId xmlns:a16="http://schemas.microsoft.com/office/drawing/2014/main" id="{7EC22C23-BC26-19C6-F2D4-8B7CB57EFA21}"/>
              </a:ext>
            </a:extLst>
          </p:cNvPr>
          <p:cNvPicPr>
            <a:picLocks noChangeAspect="1"/>
          </p:cNvPicPr>
          <p:nvPr/>
        </p:nvPicPr>
        <p:blipFill>
          <a:blip r:embed="rId2"/>
          <a:stretch>
            <a:fillRect/>
          </a:stretch>
        </p:blipFill>
        <p:spPr>
          <a:xfrm>
            <a:off x="2424363" y="3220006"/>
            <a:ext cx="4295274" cy="2821756"/>
          </a:xfrm>
          <a:prstGeom prst="rect">
            <a:avLst/>
          </a:prstGeom>
        </p:spPr>
      </p:pic>
    </p:spTree>
    <p:extLst>
      <p:ext uri="{BB962C8B-B14F-4D97-AF65-F5344CB8AC3E}">
        <p14:creationId xmlns:p14="http://schemas.microsoft.com/office/powerpoint/2010/main" val="246601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normAutofit/>
          </a:bodyPr>
          <a:lstStyle/>
          <a:p>
            <a:pPr marL="457200" indent="-457200" algn="just">
              <a:buFont typeface="+mj-lt"/>
              <a:buAutoNum type="arabicPeriod" startAt="4"/>
            </a:pPr>
            <a:r>
              <a:rPr lang="cs-CZ" sz="2200" b="1" dirty="0" err="1"/>
              <a:t>reason</a:t>
            </a:r>
            <a:r>
              <a:rPr lang="cs-CZ" sz="2200" b="1" dirty="0"/>
              <a:t>: </a:t>
            </a:r>
            <a:r>
              <a:rPr lang="cs-CZ" sz="2200" b="1" dirty="0" err="1"/>
              <a:t>Uncertain</a:t>
            </a:r>
            <a:r>
              <a:rPr lang="cs-CZ" sz="2200" b="1" dirty="0"/>
              <a:t> </a:t>
            </a:r>
            <a:r>
              <a:rPr lang="cs-CZ" sz="2200" b="1" dirty="0" err="1"/>
              <a:t>what</a:t>
            </a:r>
            <a:r>
              <a:rPr lang="cs-CZ" sz="2200" b="1" dirty="0"/>
              <a:t> </a:t>
            </a:r>
            <a:r>
              <a:rPr lang="cs-CZ" sz="2200" b="1" dirty="0" err="1"/>
              <a:t>actual</a:t>
            </a:r>
            <a:r>
              <a:rPr lang="cs-CZ" sz="2200" b="1" dirty="0"/>
              <a:t> </a:t>
            </a:r>
            <a:r>
              <a:rPr lang="cs-CZ" sz="2200" b="1" dirty="0" err="1"/>
              <a:t>consequence</a:t>
            </a:r>
            <a:r>
              <a:rPr lang="cs-CZ" sz="2200" b="1" dirty="0"/>
              <a:t>(s) a </a:t>
            </a:r>
            <a:r>
              <a:rPr lang="cs-CZ" sz="2200" b="1" dirty="0" err="1"/>
              <a:t>decision</a:t>
            </a:r>
            <a:r>
              <a:rPr lang="cs-CZ" sz="2200" b="1" dirty="0"/>
              <a:t> </a:t>
            </a:r>
            <a:r>
              <a:rPr lang="cs-CZ" sz="2200" b="1" dirty="0" err="1"/>
              <a:t>will</a:t>
            </a:r>
            <a:r>
              <a:rPr lang="cs-CZ" sz="2200" b="1" dirty="0"/>
              <a:t> </a:t>
            </a:r>
            <a:r>
              <a:rPr lang="cs-CZ" sz="2200" b="1" dirty="0" err="1"/>
              <a:t>have</a:t>
            </a:r>
            <a:endParaRPr lang="cs-CZ" sz="2200" b="1" dirty="0"/>
          </a:p>
          <a:p>
            <a:pPr lvl="1" algn="just"/>
            <a:r>
              <a:rPr lang="en-US" sz="2200" dirty="0"/>
              <a:t>We never know exactly what will happen when we decide. There</a:t>
            </a:r>
            <a:r>
              <a:rPr lang="cs-CZ" sz="2200" dirty="0"/>
              <a:t> i</a:t>
            </a:r>
            <a:r>
              <a:rPr lang="en-US" sz="2200" dirty="0"/>
              <a:t>s always some ethical risk.</a:t>
            </a:r>
            <a:endParaRPr lang="cs-CZ" sz="2200" dirty="0"/>
          </a:p>
          <a:p>
            <a:pPr lvl="1" algn="just"/>
            <a:endParaRPr lang="cs-CZ" sz="2200" dirty="0"/>
          </a:p>
        </p:txBody>
      </p:sp>
      <p:pic>
        <p:nvPicPr>
          <p:cNvPr id="4" name="Obrázek 3">
            <a:extLst>
              <a:ext uri="{FF2B5EF4-FFF2-40B4-BE49-F238E27FC236}">
                <a16:creationId xmlns:a16="http://schemas.microsoft.com/office/drawing/2014/main" id="{4AC46EEF-0112-F478-AA5F-A058A8EA8E00}"/>
              </a:ext>
            </a:extLst>
          </p:cNvPr>
          <p:cNvPicPr>
            <a:picLocks noChangeAspect="1"/>
          </p:cNvPicPr>
          <p:nvPr/>
        </p:nvPicPr>
        <p:blipFill>
          <a:blip r:embed="rId2"/>
          <a:stretch>
            <a:fillRect/>
          </a:stretch>
        </p:blipFill>
        <p:spPr>
          <a:xfrm>
            <a:off x="2286000" y="3399807"/>
            <a:ext cx="4572000" cy="2823210"/>
          </a:xfrm>
          <a:prstGeom prst="rect">
            <a:avLst/>
          </a:prstGeom>
        </p:spPr>
      </p:pic>
    </p:spTree>
    <p:extLst>
      <p:ext uri="{BB962C8B-B14F-4D97-AF65-F5344CB8AC3E}">
        <p14:creationId xmlns:p14="http://schemas.microsoft.com/office/powerpoint/2010/main" val="4101793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BBF7-ED75-FFD4-EF63-40BB2F0538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256B6A-EDFB-6840-0ED8-DC98D3253095}"/>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61B5BB46-819E-99DB-D2EB-8041DA7ED0E1}"/>
              </a:ext>
            </a:extLst>
          </p:cNvPr>
          <p:cNvSpPr>
            <a:spLocks noGrp="1"/>
          </p:cNvSpPr>
          <p:nvPr>
            <p:ph idx="1"/>
          </p:nvPr>
        </p:nvSpPr>
        <p:spPr/>
        <p:txBody>
          <a:bodyPr anchor="t">
            <a:normAutofit/>
          </a:bodyPr>
          <a:lstStyle/>
          <a:p>
            <a:pPr marL="457200" indent="-457200" algn="just">
              <a:buFont typeface="+mj-lt"/>
              <a:buAutoNum type="arabicPeriod" startAt="5"/>
            </a:pPr>
            <a:r>
              <a:rPr lang="cs-CZ" sz="2200" b="1" dirty="0" err="1"/>
              <a:t>reason</a:t>
            </a:r>
            <a:r>
              <a:rPr lang="cs-CZ" sz="2200" b="1" dirty="0"/>
              <a:t>: </a:t>
            </a:r>
            <a:r>
              <a:rPr lang="cs-CZ" sz="2200" b="1" dirty="0" err="1"/>
              <a:t>Personal</a:t>
            </a:r>
            <a:r>
              <a:rPr lang="cs-CZ" sz="2200" b="1" dirty="0"/>
              <a:t> </a:t>
            </a:r>
            <a:r>
              <a:rPr lang="cs-CZ" sz="2200" b="1" dirty="0" err="1"/>
              <a:t>implications</a:t>
            </a:r>
            <a:endParaRPr lang="cs-CZ" sz="2200" b="1" dirty="0"/>
          </a:p>
          <a:p>
            <a:pPr lvl="1" algn="just"/>
            <a:r>
              <a:rPr lang="en-US" sz="2200" dirty="0"/>
              <a:t>Entrepreneurs can't just ignore their decisions. It affects them and their company.</a:t>
            </a:r>
            <a:endParaRPr lang="cs-CZ" sz="2200" dirty="0"/>
          </a:p>
          <a:p>
            <a:pPr lvl="1" algn="just"/>
            <a:r>
              <a:rPr lang="cs-CZ" sz="2200" dirty="0" err="1"/>
              <a:t>For</a:t>
            </a:r>
            <a:r>
              <a:rPr lang="cs-CZ" sz="2200" dirty="0"/>
              <a:t> </a:t>
            </a:r>
            <a:r>
              <a:rPr lang="cs-CZ" sz="2200" dirty="0" err="1"/>
              <a:t>example</a:t>
            </a:r>
            <a:r>
              <a:rPr lang="cs-CZ" sz="2200" dirty="0"/>
              <a:t>, venture </a:t>
            </a:r>
            <a:r>
              <a:rPr lang="cs-CZ" sz="2200" dirty="0" err="1"/>
              <a:t>success</a:t>
            </a:r>
            <a:r>
              <a:rPr lang="cs-CZ" sz="2200" dirty="0"/>
              <a:t>, </a:t>
            </a:r>
            <a:r>
              <a:rPr lang="cs-CZ" sz="2200" dirty="0" err="1"/>
              <a:t>financial</a:t>
            </a:r>
            <a:r>
              <a:rPr lang="cs-CZ" sz="2200" dirty="0"/>
              <a:t> </a:t>
            </a:r>
            <a:r>
              <a:rPr lang="cs-CZ" sz="2200" dirty="0" err="1"/>
              <a:t>opportunity</a:t>
            </a:r>
            <a:r>
              <a:rPr lang="cs-CZ" sz="2200" dirty="0"/>
              <a:t>, and </a:t>
            </a:r>
            <a:r>
              <a:rPr lang="cs-CZ" sz="2200" dirty="0" err="1"/>
              <a:t>new-product</a:t>
            </a:r>
            <a:r>
              <a:rPr lang="cs-CZ" sz="2200" dirty="0"/>
              <a:t> development are </a:t>
            </a:r>
            <a:r>
              <a:rPr lang="cs-CZ" sz="2200" dirty="0" err="1"/>
              <a:t>all</a:t>
            </a:r>
            <a:r>
              <a:rPr lang="cs-CZ" sz="2200" dirty="0"/>
              <a:t> </a:t>
            </a:r>
            <a:r>
              <a:rPr lang="cs-CZ" sz="2200" dirty="0" err="1"/>
              <a:t>areas</a:t>
            </a:r>
            <a:r>
              <a:rPr lang="cs-CZ" sz="2200" dirty="0"/>
              <a:t> </a:t>
            </a:r>
            <a:r>
              <a:rPr lang="cs-CZ" sz="2200" dirty="0" err="1"/>
              <a:t>that</a:t>
            </a:r>
            <a:r>
              <a:rPr lang="cs-CZ" sz="2200" dirty="0"/>
              <a:t> </a:t>
            </a:r>
            <a:r>
              <a:rPr lang="cs-CZ" sz="2200" dirty="0" err="1"/>
              <a:t>may</a:t>
            </a:r>
            <a:r>
              <a:rPr lang="cs-CZ" sz="2200" dirty="0"/>
              <a:t> </a:t>
            </a:r>
            <a:r>
              <a:rPr lang="cs-CZ" sz="2200" dirty="0" err="1"/>
              <a:t>be</a:t>
            </a:r>
            <a:r>
              <a:rPr lang="cs-CZ" sz="2200" dirty="0"/>
              <a:t> </a:t>
            </a:r>
            <a:r>
              <a:rPr lang="cs-CZ" sz="2200" dirty="0" err="1"/>
              <a:t>affected</a:t>
            </a:r>
            <a:r>
              <a:rPr lang="cs-CZ" sz="2200" dirty="0"/>
              <a:t> by </a:t>
            </a:r>
            <a:r>
              <a:rPr lang="cs-CZ" sz="2200" dirty="0" err="1"/>
              <a:t>decisions</a:t>
            </a:r>
            <a:r>
              <a:rPr lang="cs-CZ" sz="2200" dirty="0"/>
              <a:t> </a:t>
            </a:r>
            <a:r>
              <a:rPr lang="cs-CZ" sz="2200" dirty="0" err="1"/>
              <a:t>with</a:t>
            </a:r>
            <a:r>
              <a:rPr lang="cs-CZ" sz="2200" dirty="0"/>
              <a:t> </a:t>
            </a:r>
            <a:r>
              <a:rPr lang="cs-CZ" sz="2200" dirty="0" err="1"/>
              <a:t>ethical</a:t>
            </a:r>
            <a:r>
              <a:rPr lang="cs-CZ" sz="2200" dirty="0"/>
              <a:t> </a:t>
            </a:r>
            <a:r>
              <a:rPr lang="cs-CZ" sz="2200" dirty="0" err="1"/>
              <a:t>consequences</a:t>
            </a:r>
            <a:r>
              <a:rPr lang="cs-CZ" sz="2200" dirty="0"/>
              <a:t>. </a:t>
            </a:r>
            <a:endParaRPr lang="en-GB" sz="2200" dirty="0"/>
          </a:p>
        </p:txBody>
      </p:sp>
    </p:spTree>
    <p:extLst>
      <p:ext uri="{BB962C8B-B14F-4D97-AF65-F5344CB8AC3E}">
        <p14:creationId xmlns:p14="http://schemas.microsoft.com/office/powerpoint/2010/main" val="209570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ctr"/>
          <a:lstStyle/>
          <a:p>
            <a:pPr algn="just"/>
            <a:r>
              <a:rPr lang="en-US" dirty="0"/>
              <a:t>One ethics expert says that entrepreneurs need to understand how their business works. They need to know "what usually happens" in their business so they can see problems coming. This helps them make better ethical choices.</a:t>
            </a:r>
            <a:endParaRPr lang="en-GB" dirty="0"/>
          </a:p>
        </p:txBody>
      </p:sp>
    </p:spTree>
    <p:extLst>
      <p:ext uri="{BB962C8B-B14F-4D97-AF65-F5344CB8AC3E}">
        <p14:creationId xmlns:p14="http://schemas.microsoft.com/office/powerpoint/2010/main" val="235415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C433-2605-D60F-7819-60B12ECEDC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2D9AFD9-EBA2-381D-8991-07EAC8EBE104}"/>
              </a:ext>
            </a:extLst>
          </p:cNvPr>
          <p:cNvSpPr>
            <a:spLocks noGrp="1"/>
          </p:cNvSpPr>
          <p:nvPr>
            <p:ph type="title"/>
          </p:nvPr>
        </p:nvSpPr>
        <p:spPr/>
        <p:txBody>
          <a:bodyPr/>
          <a:lstStyle/>
          <a:p>
            <a:r>
              <a:rPr lang="cs-CZ" dirty="0"/>
              <a:t>3. </a:t>
            </a:r>
            <a:r>
              <a:rPr lang="cs-CZ" dirty="0" err="1"/>
              <a:t>Complexity</a:t>
            </a:r>
            <a:r>
              <a:rPr lang="cs-CZ" dirty="0"/>
              <a:t> </a:t>
            </a:r>
            <a:r>
              <a:rPr lang="cs-CZ" dirty="0" err="1"/>
              <a:t>of</a:t>
            </a:r>
            <a:r>
              <a:rPr lang="cs-CZ" dirty="0"/>
              <a:t> </a:t>
            </a:r>
            <a:r>
              <a:rPr lang="cs-CZ" dirty="0" err="1"/>
              <a:t>Decisions</a:t>
            </a:r>
            <a:endParaRPr lang="cs-CZ" dirty="0"/>
          </a:p>
        </p:txBody>
      </p:sp>
      <p:sp>
        <p:nvSpPr>
          <p:cNvPr id="3" name="Zástupný obsah 2">
            <a:extLst>
              <a:ext uri="{FF2B5EF4-FFF2-40B4-BE49-F238E27FC236}">
                <a16:creationId xmlns:a16="http://schemas.microsoft.com/office/drawing/2014/main" id="{1971D851-B2B8-0A7E-5E4A-A44AD346F2DC}"/>
              </a:ext>
            </a:extLst>
          </p:cNvPr>
          <p:cNvSpPr>
            <a:spLocks noGrp="1"/>
          </p:cNvSpPr>
          <p:nvPr>
            <p:ph idx="1"/>
          </p:nvPr>
        </p:nvSpPr>
        <p:spPr/>
        <p:txBody>
          <a:bodyPr anchor="ctr"/>
          <a:lstStyle/>
          <a:p>
            <a:pPr algn="just"/>
            <a:r>
              <a:rPr lang="en-US" dirty="0"/>
              <a:t>When starting a new business, entrepreneurs need to think about those 5 things about decisions. It means they should learn as much as they can about every big choice.</a:t>
            </a:r>
            <a:r>
              <a:rPr lang="cs-CZ" dirty="0"/>
              <a:t> </a:t>
            </a:r>
          </a:p>
        </p:txBody>
      </p:sp>
    </p:spTree>
    <p:extLst>
      <p:ext uri="{BB962C8B-B14F-4D97-AF65-F5344CB8AC3E}">
        <p14:creationId xmlns:p14="http://schemas.microsoft.com/office/powerpoint/2010/main" val="3030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sz="3600" dirty="0"/>
              <a:t>4. area: Online </a:t>
            </a:r>
            <a:r>
              <a:rPr lang="cs-CZ" sz="3600" dirty="0" err="1"/>
              <a:t>Ethical</a:t>
            </a:r>
            <a:r>
              <a:rPr lang="cs-CZ" sz="3600" dirty="0"/>
              <a:t> </a:t>
            </a:r>
            <a:r>
              <a:rPr lang="cs-CZ" sz="3600" dirty="0" err="1"/>
              <a:t>Dilemmas</a:t>
            </a:r>
            <a:r>
              <a:rPr lang="cs-CZ" sz="3600" dirty="0"/>
              <a:t> in E-</a:t>
            </a:r>
            <a:r>
              <a:rPr lang="cs-CZ" sz="3600" dirty="0" err="1"/>
              <a:t>commerce</a:t>
            </a:r>
            <a:endParaRPr lang="cs-CZ" sz="3600"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ctr">
            <a:noAutofit/>
          </a:bodyPr>
          <a:lstStyle/>
          <a:p>
            <a:pPr algn="just"/>
            <a:r>
              <a:rPr lang="en-GB" sz="2400" noProof="0" dirty="0"/>
              <a:t>Online shopping is currently very popular. </a:t>
            </a:r>
          </a:p>
          <a:p>
            <a:pPr algn="just"/>
            <a:r>
              <a:rPr lang="en-GB" sz="2400" noProof="0" dirty="0"/>
              <a:t>For entrepreneurs is very important question of how to build trust with customers, because unethical behaviour is more likely to take place through online transactions than through offline ones.</a:t>
            </a:r>
          </a:p>
        </p:txBody>
      </p:sp>
    </p:spTree>
    <p:extLst>
      <p:ext uri="{BB962C8B-B14F-4D97-AF65-F5344CB8AC3E}">
        <p14:creationId xmlns:p14="http://schemas.microsoft.com/office/powerpoint/2010/main" val="58012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F87B-7CAD-DF58-FE2E-8B994FC54D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7E59B0F-A621-9986-9D42-ED93C582D077}"/>
              </a:ext>
            </a:extLst>
          </p:cNvPr>
          <p:cNvSpPr>
            <a:spLocks noGrp="1"/>
          </p:cNvSpPr>
          <p:nvPr>
            <p:ph type="title"/>
          </p:nvPr>
        </p:nvSpPr>
        <p:spPr/>
        <p:txBody>
          <a:bodyPr/>
          <a:lstStyle/>
          <a:p>
            <a:r>
              <a:rPr lang="cs-CZ" sz="3600" dirty="0"/>
              <a:t>4. area: Online </a:t>
            </a:r>
            <a:r>
              <a:rPr lang="cs-CZ" sz="3600" dirty="0" err="1"/>
              <a:t>Ethical</a:t>
            </a:r>
            <a:r>
              <a:rPr lang="cs-CZ" sz="3600" dirty="0"/>
              <a:t> </a:t>
            </a:r>
            <a:r>
              <a:rPr lang="cs-CZ" sz="3600" dirty="0" err="1"/>
              <a:t>Dilemmas</a:t>
            </a:r>
            <a:r>
              <a:rPr lang="cs-CZ" sz="3600" dirty="0"/>
              <a:t> in E-</a:t>
            </a:r>
            <a:r>
              <a:rPr lang="cs-CZ" sz="3600" dirty="0" err="1"/>
              <a:t>commerce</a:t>
            </a:r>
            <a:endParaRPr lang="cs-CZ" sz="3600" dirty="0"/>
          </a:p>
        </p:txBody>
      </p:sp>
      <p:sp>
        <p:nvSpPr>
          <p:cNvPr id="3" name="Zástupný obsah 2">
            <a:extLst>
              <a:ext uri="{FF2B5EF4-FFF2-40B4-BE49-F238E27FC236}">
                <a16:creationId xmlns:a16="http://schemas.microsoft.com/office/drawing/2014/main" id="{BC80EF04-ADD6-158A-A72F-73516B0AD021}"/>
              </a:ext>
            </a:extLst>
          </p:cNvPr>
          <p:cNvSpPr>
            <a:spLocks noGrp="1"/>
          </p:cNvSpPr>
          <p:nvPr>
            <p:ph idx="1"/>
          </p:nvPr>
        </p:nvSpPr>
        <p:spPr>
          <a:xfrm>
            <a:off x="540000" y="1825625"/>
            <a:ext cx="4811646" cy="4081204"/>
          </a:xfrm>
        </p:spPr>
        <p:txBody>
          <a:bodyPr anchor="t">
            <a:noAutofit/>
          </a:bodyPr>
          <a:lstStyle/>
          <a:p>
            <a:pPr algn="just"/>
            <a:r>
              <a:rPr lang="en-US" sz="2400" dirty="0"/>
              <a:t>It's easier to deceive customers in the online environment, which is why customers turn to </a:t>
            </a:r>
            <a:r>
              <a:rPr lang="cs-CZ" sz="2400" dirty="0"/>
              <a:t>online</a:t>
            </a:r>
            <a:r>
              <a:rPr lang="en-US" sz="2400" dirty="0"/>
              <a:t> reviews.</a:t>
            </a:r>
            <a:r>
              <a:rPr lang="cs-CZ" sz="2400" dirty="0"/>
              <a:t> </a:t>
            </a:r>
          </a:p>
          <a:p>
            <a:pPr algn="just"/>
            <a:r>
              <a:rPr lang="en-US" sz="2400" dirty="0"/>
              <a:t>However, a new ethical concern has arisen in regard to the use and </a:t>
            </a:r>
            <a:r>
              <a:rPr lang="en-US" sz="2400" dirty="0" err="1"/>
              <a:t>sometim</a:t>
            </a:r>
            <a:r>
              <a:rPr lang="cs-CZ" sz="2400" dirty="0"/>
              <a:t>e</a:t>
            </a:r>
            <a:r>
              <a:rPr lang="en-US" sz="2400" dirty="0"/>
              <a:t>s abuse of these new systems.</a:t>
            </a:r>
            <a:r>
              <a:rPr lang="cs-CZ" sz="2400" dirty="0"/>
              <a:t> </a:t>
            </a:r>
          </a:p>
        </p:txBody>
      </p:sp>
      <p:pic>
        <p:nvPicPr>
          <p:cNvPr id="4" name="Obrázek 3">
            <a:extLst>
              <a:ext uri="{FF2B5EF4-FFF2-40B4-BE49-F238E27FC236}">
                <a16:creationId xmlns:a16="http://schemas.microsoft.com/office/drawing/2014/main" id="{DBE42E22-9D54-9A4E-A9DD-9D7A69B67941}"/>
              </a:ext>
            </a:extLst>
          </p:cNvPr>
          <p:cNvPicPr>
            <a:picLocks noChangeAspect="1"/>
          </p:cNvPicPr>
          <p:nvPr/>
        </p:nvPicPr>
        <p:blipFill>
          <a:blip r:embed="rId2"/>
          <a:stretch>
            <a:fillRect/>
          </a:stretch>
        </p:blipFill>
        <p:spPr>
          <a:xfrm>
            <a:off x="4866373" y="1825625"/>
            <a:ext cx="4701139" cy="2820684"/>
          </a:xfrm>
          <a:prstGeom prst="rect">
            <a:avLst/>
          </a:prstGeom>
        </p:spPr>
      </p:pic>
    </p:spTree>
    <p:extLst>
      <p:ext uri="{BB962C8B-B14F-4D97-AF65-F5344CB8AC3E}">
        <p14:creationId xmlns:p14="http://schemas.microsoft.com/office/powerpoint/2010/main" val="418162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5432F-3D7D-5181-C29B-265843349139}"/>
              </a:ext>
            </a:extLst>
          </p:cNvPr>
          <p:cNvSpPr>
            <a:spLocks noGrp="1"/>
          </p:cNvSpPr>
          <p:nvPr>
            <p:ph type="title"/>
          </p:nvPr>
        </p:nvSpPr>
        <p:spPr>
          <a:xfrm>
            <a:off x="540000" y="365129"/>
            <a:ext cx="8064000" cy="1325563"/>
          </a:xfrm>
        </p:spPr>
        <p:txBody>
          <a:bodyPr anchor="ctr">
            <a:normAutofit/>
          </a:bodyPr>
          <a:lstStyle/>
          <a:p>
            <a:r>
              <a:rPr lang="cs-CZ" dirty="0"/>
              <a:t>1. </a:t>
            </a:r>
            <a:r>
              <a:rPr lang="cs-CZ" dirty="0" err="1"/>
              <a:t>Entrepreneurship</a:t>
            </a:r>
            <a:endParaRPr lang="cs-CZ" dirty="0"/>
          </a:p>
        </p:txBody>
      </p:sp>
      <p:sp>
        <p:nvSpPr>
          <p:cNvPr id="3" name="Zástupný obsah 2">
            <a:extLst>
              <a:ext uri="{FF2B5EF4-FFF2-40B4-BE49-F238E27FC236}">
                <a16:creationId xmlns:a16="http://schemas.microsoft.com/office/drawing/2014/main" id="{39E4C59C-CE70-3A33-9A1D-241E6601E601}"/>
              </a:ext>
            </a:extLst>
          </p:cNvPr>
          <p:cNvSpPr>
            <a:spLocks noGrp="1"/>
          </p:cNvSpPr>
          <p:nvPr>
            <p:ph sz="half" idx="1"/>
          </p:nvPr>
        </p:nvSpPr>
        <p:spPr>
          <a:xfrm>
            <a:off x="628650" y="1825625"/>
            <a:ext cx="4641182" cy="4351338"/>
          </a:xfrm>
        </p:spPr>
        <p:txBody>
          <a:bodyPr>
            <a:normAutofit/>
          </a:bodyPr>
          <a:lstStyle/>
          <a:p>
            <a:pPr algn="just"/>
            <a:r>
              <a:rPr lang="en-GB" sz="2200" dirty="0"/>
              <a:t>This process of innovation and new-venture creation is accomplished through four major dimensions:</a:t>
            </a:r>
          </a:p>
          <a:p>
            <a:pPr lvl="1" algn="just"/>
            <a:r>
              <a:rPr lang="en-GB" sz="2200" dirty="0"/>
              <a:t>individual,</a:t>
            </a:r>
          </a:p>
          <a:p>
            <a:pPr lvl="1" algn="just"/>
            <a:r>
              <a:rPr lang="en-GB" sz="2200" dirty="0"/>
              <a:t>organizational,</a:t>
            </a:r>
          </a:p>
          <a:p>
            <a:pPr lvl="1" algn="just"/>
            <a:r>
              <a:rPr lang="en-GB" sz="2200" dirty="0"/>
              <a:t>environmental, </a:t>
            </a:r>
          </a:p>
          <a:p>
            <a:pPr lvl="1" algn="just"/>
            <a:r>
              <a:rPr lang="en-GB" sz="2200" dirty="0"/>
              <a:t>and process,</a:t>
            </a:r>
          </a:p>
          <a:p>
            <a:pPr algn="just"/>
            <a:r>
              <a:rPr lang="en-GB" sz="2200" dirty="0"/>
              <a:t> and is aided by collaborative networks in </a:t>
            </a:r>
            <a:r>
              <a:rPr lang="en-GB" sz="2200" dirty="0" err="1"/>
              <a:t>gover</a:t>
            </a:r>
            <a:r>
              <a:rPr lang="cs-CZ" sz="2200" dirty="0"/>
              <a:t>n</a:t>
            </a:r>
            <a:r>
              <a:rPr lang="en-GB" sz="2200" dirty="0" err="1"/>
              <a:t>ment</a:t>
            </a:r>
            <a:r>
              <a:rPr lang="en-GB" sz="2200" dirty="0"/>
              <a:t>, education, and institutions. </a:t>
            </a:r>
          </a:p>
        </p:txBody>
      </p:sp>
      <p:pic>
        <p:nvPicPr>
          <p:cNvPr id="4" name="Obrázek 3" descr="Obsah obrázku kresba&#10;&#10;Obsah vygenerovaný umělou inteligencí může být nesprávný.">
            <a:extLst>
              <a:ext uri="{FF2B5EF4-FFF2-40B4-BE49-F238E27FC236}">
                <a16:creationId xmlns:a16="http://schemas.microsoft.com/office/drawing/2014/main" id="{55F90F45-5F65-49CB-DE4A-2ADBE96ABC15}"/>
              </a:ext>
            </a:extLst>
          </p:cNvPr>
          <p:cNvPicPr>
            <a:picLocks noChangeAspect="1"/>
          </p:cNvPicPr>
          <p:nvPr/>
        </p:nvPicPr>
        <p:blipFill>
          <a:blip r:embed="rId2"/>
          <a:srcRect l="33290" r="12764"/>
          <a:stretch/>
        </p:blipFill>
        <p:spPr>
          <a:xfrm>
            <a:off x="5546558" y="1825625"/>
            <a:ext cx="3293645" cy="3547907"/>
          </a:xfrm>
          <a:prstGeom prst="rect">
            <a:avLst/>
          </a:prstGeom>
          <a:noFill/>
        </p:spPr>
      </p:pic>
    </p:spTree>
    <p:extLst>
      <p:ext uri="{BB962C8B-B14F-4D97-AF65-F5344CB8AC3E}">
        <p14:creationId xmlns:p14="http://schemas.microsoft.com/office/powerpoint/2010/main" val="284849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38510-75B0-5ED1-1B97-02E607949151}"/>
              </a:ext>
            </a:extLst>
          </p:cNvPr>
          <p:cNvSpPr>
            <a:spLocks noGrp="1"/>
          </p:cNvSpPr>
          <p:nvPr>
            <p:ph type="title"/>
          </p:nvPr>
        </p:nvSpPr>
        <p:spPr/>
        <p:txBody>
          <a:bodyPr/>
          <a:lstStyle/>
          <a:p>
            <a:r>
              <a:rPr lang="cs-CZ" sz="3400" dirty="0"/>
              <a:t>4. Online </a:t>
            </a:r>
            <a:r>
              <a:rPr lang="cs-CZ" sz="3400" dirty="0" err="1"/>
              <a:t>Ethical</a:t>
            </a:r>
            <a:r>
              <a:rPr lang="cs-CZ" sz="3400" dirty="0"/>
              <a:t> </a:t>
            </a:r>
            <a:r>
              <a:rPr lang="cs-CZ" sz="3400" dirty="0" err="1"/>
              <a:t>Dilemmas</a:t>
            </a:r>
            <a:r>
              <a:rPr lang="cs-CZ" sz="3400" dirty="0"/>
              <a:t> in E-</a:t>
            </a:r>
            <a:r>
              <a:rPr lang="cs-CZ" sz="3400" dirty="0" err="1"/>
              <a:t>commerce</a:t>
            </a:r>
            <a:endParaRPr lang="cs-CZ" sz="3400" dirty="0"/>
          </a:p>
        </p:txBody>
      </p:sp>
      <p:sp>
        <p:nvSpPr>
          <p:cNvPr id="3" name="Zástupný obsah 2">
            <a:extLst>
              <a:ext uri="{FF2B5EF4-FFF2-40B4-BE49-F238E27FC236}">
                <a16:creationId xmlns:a16="http://schemas.microsoft.com/office/drawing/2014/main" id="{705FD1DE-9959-9C03-29C5-590CB3D9DCC5}"/>
              </a:ext>
            </a:extLst>
          </p:cNvPr>
          <p:cNvSpPr>
            <a:spLocks noGrp="1"/>
          </p:cNvSpPr>
          <p:nvPr>
            <p:ph idx="1"/>
          </p:nvPr>
        </p:nvSpPr>
        <p:spPr/>
        <p:txBody>
          <a:bodyPr anchor="t"/>
          <a:lstStyle/>
          <a:p>
            <a:pPr algn="just"/>
            <a:r>
              <a:rPr lang="cs-CZ" sz="2400" dirty="0" err="1"/>
              <a:t>Some</a:t>
            </a:r>
            <a:r>
              <a:rPr lang="en-US" sz="2400" dirty="0"/>
              <a:t> businesses violate the trust of their customers to protect their online reputation</a:t>
            </a:r>
            <a:r>
              <a:rPr lang="cs-CZ" sz="2400" dirty="0"/>
              <a:t>, and </a:t>
            </a:r>
            <a:r>
              <a:rPr lang="cs-CZ" sz="2400" dirty="0" err="1"/>
              <a:t>they</a:t>
            </a:r>
            <a:r>
              <a:rPr lang="cs-CZ" sz="2400" dirty="0"/>
              <a:t> </a:t>
            </a:r>
            <a:r>
              <a:rPr lang="en-US" sz="2400" dirty="0"/>
              <a:t>have started to influence their online reputation for the purpose of strategic manipulation.</a:t>
            </a:r>
            <a:endParaRPr lang="cs-CZ" sz="2400" dirty="0"/>
          </a:p>
          <a:p>
            <a:pPr algn="just"/>
            <a:endParaRPr lang="en-GB" dirty="0"/>
          </a:p>
        </p:txBody>
      </p:sp>
      <p:pic>
        <p:nvPicPr>
          <p:cNvPr id="4" name="Obrázek 3">
            <a:extLst>
              <a:ext uri="{FF2B5EF4-FFF2-40B4-BE49-F238E27FC236}">
                <a16:creationId xmlns:a16="http://schemas.microsoft.com/office/drawing/2014/main" id="{59CE9A41-3BB8-DDF9-CE0D-3190FDB6192A}"/>
              </a:ext>
            </a:extLst>
          </p:cNvPr>
          <p:cNvPicPr>
            <a:picLocks noChangeAspect="1"/>
          </p:cNvPicPr>
          <p:nvPr/>
        </p:nvPicPr>
        <p:blipFill>
          <a:blip r:embed="rId2"/>
          <a:stretch>
            <a:fillRect/>
          </a:stretch>
        </p:blipFill>
        <p:spPr>
          <a:xfrm>
            <a:off x="1637397" y="3750876"/>
            <a:ext cx="4983681" cy="2290886"/>
          </a:xfrm>
          <a:prstGeom prst="rect">
            <a:avLst/>
          </a:prstGeom>
        </p:spPr>
      </p:pic>
    </p:spTree>
    <p:extLst>
      <p:ext uri="{BB962C8B-B14F-4D97-AF65-F5344CB8AC3E}">
        <p14:creationId xmlns:p14="http://schemas.microsoft.com/office/powerpoint/2010/main" val="4380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27B5B-87CA-0417-E042-9CF6634FDD55}"/>
              </a:ext>
            </a:extLst>
          </p:cNvPr>
          <p:cNvSpPr>
            <a:spLocks noGrp="1"/>
          </p:cNvSpPr>
          <p:nvPr>
            <p:ph type="title"/>
          </p:nvPr>
        </p:nvSpPr>
        <p:spPr/>
        <p:txBody>
          <a:bodyPr/>
          <a:lstStyle/>
          <a:p>
            <a:r>
              <a:rPr lang="en-GB" noProof="0" dirty="0"/>
              <a:t>Business ethical dilemmas and stakeholders </a:t>
            </a:r>
            <a:endParaRPr lang="cs-CZ" dirty="0"/>
          </a:p>
        </p:txBody>
      </p:sp>
      <p:sp>
        <p:nvSpPr>
          <p:cNvPr id="3" name="Zástupný obsah 2">
            <a:extLst>
              <a:ext uri="{FF2B5EF4-FFF2-40B4-BE49-F238E27FC236}">
                <a16:creationId xmlns:a16="http://schemas.microsoft.com/office/drawing/2014/main" id="{22FE337C-F0D7-A9DA-D719-8A177D427712}"/>
              </a:ext>
            </a:extLst>
          </p:cNvPr>
          <p:cNvSpPr>
            <a:spLocks noGrp="1"/>
          </p:cNvSpPr>
          <p:nvPr>
            <p:ph idx="1"/>
          </p:nvPr>
        </p:nvSpPr>
        <p:spPr>
          <a:xfrm>
            <a:off x="540000" y="1690692"/>
            <a:ext cx="8064000" cy="4081204"/>
          </a:xfrm>
        </p:spPr>
        <p:txBody>
          <a:bodyPr/>
          <a:lstStyle/>
          <a:p>
            <a:r>
              <a:rPr lang="cs-CZ" dirty="0">
                <a:hlinkClick r:id="rId3"/>
              </a:rPr>
              <a:t>https://www.youtube.com/watch?v=ahH_P_5yVSo</a:t>
            </a:r>
            <a:r>
              <a:rPr lang="cs-CZ" dirty="0"/>
              <a:t> </a:t>
            </a:r>
          </a:p>
          <a:p>
            <a:endParaRPr lang="cs-CZ" dirty="0"/>
          </a:p>
          <a:p>
            <a:endParaRPr lang="cs-CZ" dirty="0"/>
          </a:p>
        </p:txBody>
      </p:sp>
      <p:pic>
        <p:nvPicPr>
          <p:cNvPr id="5" name="Online médium 4" title="Business Ethical Dilemmas and Stakeholders">
            <a:hlinkClick r:id="" action="ppaction://media"/>
            <a:extLst>
              <a:ext uri="{FF2B5EF4-FFF2-40B4-BE49-F238E27FC236}">
                <a16:creationId xmlns:a16="http://schemas.microsoft.com/office/drawing/2014/main" id="{8508C727-FE12-CB55-484D-84A0EB6B57D2}"/>
              </a:ext>
            </a:extLst>
          </p:cNvPr>
          <p:cNvPicPr>
            <a:picLocks noRot="1" noChangeAspect="1"/>
          </p:cNvPicPr>
          <p:nvPr>
            <a:videoFile r:link="rId1"/>
          </p:nvPr>
        </p:nvPicPr>
        <p:blipFill>
          <a:blip r:embed="rId4"/>
          <a:stretch>
            <a:fillRect/>
          </a:stretch>
        </p:blipFill>
        <p:spPr>
          <a:xfrm>
            <a:off x="0" y="1692275"/>
            <a:ext cx="9144000" cy="5165725"/>
          </a:xfrm>
          <a:prstGeom prst="rect">
            <a:avLst/>
          </a:prstGeom>
        </p:spPr>
      </p:pic>
    </p:spTree>
    <p:extLst>
      <p:ext uri="{BB962C8B-B14F-4D97-AF65-F5344CB8AC3E}">
        <p14:creationId xmlns:p14="http://schemas.microsoft.com/office/powerpoint/2010/main" val="26862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C9BE835-AAA2-2D1C-3569-10D051AEBB52}"/>
              </a:ext>
            </a:extLst>
          </p:cNvPr>
          <p:cNvSpPr>
            <a:spLocks noGrp="1"/>
          </p:cNvSpPr>
          <p:nvPr>
            <p:ph type="title"/>
          </p:nvPr>
        </p:nvSpPr>
        <p:spPr>
          <a:xfrm>
            <a:off x="540000" y="365129"/>
            <a:ext cx="8064000" cy="1325563"/>
          </a:xfrm>
        </p:spPr>
        <p:txBody>
          <a:bodyPr/>
          <a:lstStyle/>
          <a:p>
            <a:r>
              <a:rPr lang="cs-CZ" dirty="0"/>
              <a:t>1. </a:t>
            </a:r>
            <a:r>
              <a:rPr lang="cs-CZ" dirty="0" err="1"/>
              <a:t>Entrepreneurship</a:t>
            </a:r>
            <a:endParaRPr lang="en-US" dirty="0"/>
          </a:p>
        </p:txBody>
      </p:sp>
      <p:sp>
        <p:nvSpPr>
          <p:cNvPr id="3" name="Zástupný obsah 2">
            <a:extLst>
              <a:ext uri="{FF2B5EF4-FFF2-40B4-BE49-F238E27FC236}">
                <a16:creationId xmlns:a16="http://schemas.microsoft.com/office/drawing/2014/main" id="{B02B4F6E-6C3C-61FE-DDC8-56E8AE9EC670}"/>
              </a:ext>
            </a:extLst>
          </p:cNvPr>
          <p:cNvSpPr>
            <a:spLocks noGrp="1"/>
          </p:cNvSpPr>
          <p:nvPr>
            <p:ph sz="half" idx="1"/>
          </p:nvPr>
        </p:nvSpPr>
        <p:spPr>
          <a:xfrm>
            <a:off x="628649" y="1825625"/>
            <a:ext cx="4256171" cy="4351338"/>
          </a:xfrm>
        </p:spPr>
        <p:txBody>
          <a:bodyPr anchor="ctr">
            <a:normAutofit/>
          </a:bodyPr>
          <a:lstStyle/>
          <a:p>
            <a:pPr algn="just"/>
            <a:r>
              <a:rPr lang="en-GB" dirty="0"/>
              <a:t>All of the macro and micro positions of entrepreneurial thought must be considered while recognizing and seizing opportunities that can be converted into marketable ideas capable of competing for implementation in today´s economy. </a:t>
            </a:r>
          </a:p>
        </p:txBody>
      </p:sp>
      <p:pic>
        <p:nvPicPr>
          <p:cNvPr id="1026" name="Picture 2" descr="Opportunities, Inc. » Helping Adults with Disabilities within the Community">
            <a:extLst>
              <a:ext uri="{FF2B5EF4-FFF2-40B4-BE49-F238E27FC236}">
                <a16:creationId xmlns:a16="http://schemas.microsoft.com/office/drawing/2014/main" id="{823CF0AB-F6F8-3AC7-2131-F4977CD906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6192" y="2677359"/>
            <a:ext cx="3886200" cy="2383174"/>
          </a:xfrm>
          <a:prstGeom prst="rect">
            <a:avLst/>
          </a:prstGeom>
          <a:solidFill>
            <a:srgbClr val="FFFFFF"/>
          </a:solidFill>
        </p:spPr>
      </p:pic>
    </p:spTree>
    <p:extLst>
      <p:ext uri="{BB962C8B-B14F-4D97-AF65-F5344CB8AC3E}">
        <p14:creationId xmlns:p14="http://schemas.microsoft.com/office/powerpoint/2010/main" val="172545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1DEF8-CEB7-BA2E-FE51-3723A67FDC3B}"/>
              </a:ext>
            </a:extLst>
          </p:cNvPr>
          <p:cNvSpPr>
            <a:spLocks noGrp="1"/>
          </p:cNvSpPr>
          <p:nvPr>
            <p:ph type="title"/>
          </p:nvPr>
        </p:nvSpPr>
        <p:spPr/>
        <p:txBody>
          <a:bodyPr/>
          <a:lstStyle/>
          <a:p>
            <a:r>
              <a:rPr lang="cs-CZ" dirty="0"/>
              <a:t>1. </a:t>
            </a:r>
            <a:r>
              <a:rPr lang="cs-CZ" dirty="0" err="1"/>
              <a:t>Entrepreneurship</a:t>
            </a:r>
            <a:endParaRPr lang="cs-CZ" dirty="0"/>
          </a:p>
        </p:txBody>
      </p:sp>
      <p:sp>
        <p:nvSpPr>
          <p:cNvPr id="3" name="Zástupný obsah 2">
            <a:extLst>
              <a:ext uri="{FF2B5EF4-FFF2-40B4-BE49-F238E27FC236}">
                <a16:creationId xmlns:a16="http://schemas.microsoft.com/office/drawing/2014/main" id="{F34E5761-44C8-7FAA-91C4-95BCA7028931}"/>
              </a:ext>
            </a:extLst>
          </p:cNvPr>
          <p:cNvSpPr>
            <a:spLocks noGrp="1"/>
          </p:cNvSpPr>
          <p:nvPr>
            <p:ph idx="1"/>
          </p:nvPr>
        </p:nvSpPr>
        <p:spPr/>
        <p:txBody>
          <a:bodyPr>
            <a:normAutofit/>
          </a:bodyPr>
          <a:lstStyle/>
          <a:p>
            <a:pPr algn="just"/>
            <a:r>
              <a:rPr lang="en-US" sz="2000" b="1" dirty="0"/>
              <a:t>Entrepreneurship follows the same rules, whether:</a:t>
            </a:r>
            <a:endParaRPr lang="cs-CZ" sz="2000" b="1" dirty="0"/>
          </a:p>
          <a:p>
            <a:pPr algn="just"/>
            <a:endParaRPr lang="cs-CZ" sz="2000" b="1" dirty="0"/>
          </a:p>
          <a:p>
            <a:pPr lvl="1" algn="just"/>
            <a:r>
              <a:rPr lang="en-US" sz="2000" dirty="0"/>
              <a:t>You</a:t>
            </a:r>
            <a:r>
              <a:rPr lang="cs-CZ" sz="2000" dirty="0"/>
              <a:t> a</a:t>
            </a:r>
            <a:r>
              <a:rPr lang="en-US" sz="2000" dirty="0"/>
              <a:t>re starting a venture within a large corporation or starting on your own.</a:t>
            </a:r>
            <a:endParaRPr lang="cs-CZ" sz="2000" dirty="0"/>
          </a:p>
          <a:p>
            <a:pPr lvl="1" algn="just"/>
            <a:r>
              <a:rPr lang="en-US" sz="2000" dirty="0"/>
              <a:t>You</a:t>
            </a:r>
            <a:r>
              <a:rPr lang="cs-CZ" sz="2000" dirty="0"/>
              <a:t> a</a:t>
            </a:r>
            <a:r>
              <a:rPr lang="en-US" sz="2000" dirty="0"/>
              <a:t>re running a for-profit business, a non-profit organization, or a public service.</a:t>
            </a:r>
            <a:r>
              <a:rPr lang="cs-CZ" sz="2000" dirty="0"/>
              <a:t> </a:t>
            </a:r>
          </a:p>
          <a:p>
            <a:pPr lvl="1" algn="just"/>
            <a:r>
              <a:rPr lang="en-US" sz="2000" dirty="0"/>
              <a:t>You</a:t>
            </a:r>
            <a:r>
              <a:rPr lang="cs-CZ" sz="2000" dirty="0"/>
              <a:t> a</a:t>
            </a:r>
            <a:r>
              <a:rPr lang="en-US" sz="2000" dirty="0"/>
              <a:t>re working for a governmental or non-governmental institution.</a:t>
            </a:r>
            <a:endParaRPr lang="cs-CZ" sz="2000" dirty="0"/>
          </a:p>
        </p:txBody>
      </p:sp>
    </p:spTree>
    <p:extLst>
      <p:ext uri="{BB962C8B-B14F-4D97-AF65-F5344CB8AC3E}">
        <p14:creationId xmlns:p14="http://schemas.microsoft.com/office/powerpoint/2010/main" val="267619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1DEF8-CEB7-BA2E-FE51-3723A67FDC3B}"/>
              </a:ext>
            </a:extLst>
          </p:cNvPr>
          <p:cNvSpPr>
            <a:spLocks noGrp="1"/>
          </p:cNvSpPr>
          <p:nvPr>
            <p:ph type="title"/>
          </p:nvPr>
        </p:nvSpPr>
        <p:spPr>
          <a:xfrm>
            <a:off x="540000" y="365129"/>
            <a:ext cx="8064000" cy="1325563"/>
          </a:xfrm>
        </p:spPr>
        <p:txBody>
          <a:bodyPr anchor="ctr">
            <a:normAutofit/>
          </a:bodyPr>
          <a:lstStyle/>
          <a:p>
            <a:r>
              <a:rPr lang="cs-CZ" dirty="0"/>
              <a:t>2. </a:t>
            </a:r>
            <a:r>
              <a:rPr lang="cs-CZ" dirty="0" err="1"/>
              <a:t>Entrepreneur</a:t>
            </a:r>
            <a:endParaRPr lang="cs-CZ" dirty="0"/>
          </a:p>
        </p:txBody>
      </p:sp>
      <p:sp>
        <p:nvSpPr>
          <p:cNvPr id="3" name="Zástupný obsah 2">
            <a:extLst>
              <a:ext uri="{FF2B5EF4-FFF2-40B4-BE49-F238E27FC236}">
                <a16:creationId xmlns:a16="http://schemas.microsoft.com/office/drawing/2014/main" id="{F34E5761-44C8-7FAA-91C4-95BCA7028931}"/>
              </a:ext>
            </a:extLst>
          </p:cNvPr>
          <p:cNvSpPr>
            <a:spLocks noGrp="1"/>
          </p:cNvSpPr>
          <p:nvPr>
            <p:ph sz="half" idx="1"/>
          </p:nvPr>
        </p:nvSpPr>
        <p:spPr>
          <a:xfrm>
            <a:off x="628650" y="1825625"/>
            <a:ext cx="8064000" cy="4351338"/>
          </a:xfrm>
        </p:spPr>
        <p:txBody>
          <a:bodyPr>
            <a:normAutofit/>
          </a:bodyPr>
          <a:lstStyle/>
          <a:p>
            <a:pPr algn="just"/>
            <a:r>
              <a:rPr lang="en-GB" sz="2200" dirty="0"/>
              <a:t>The entrepreneur is an innovator or developer who:</a:t>
            </a:r>
            <a:endParaRPr lang="cs-CZ" sz="2200" dirty="0"/>
          </a:p>
          <a:p>
            <a:pPr algn="just"/>
            <a:endParaRPr lang="en-GB" sz="2200" dirty="0"/>
          </a:p>
          <a:p>
            <a:pPr lvl="1" algn="just"/>
            <a:r>
              <a:rPr lang="en-GB" sz="2200" dirty="0"/>
              <a:t>recognizes and seizes </a:t>
            </a:r>
            <a:r>
              <a:rPr lang="cs-CZ" sz="2200" dirty="0"/>
              <a:t>………………</a:t>
            </a:r>
            <a:r>
              <a:rPr lang="en-GB" sz="2200" dirty="0"/>
              <a:t>, </a:t>
            </a:r>
          </a:p>
          <a:p>
            <a:pPr lvl="1" algn="just"/>
            <a:r>
              <a:rPr lang="en-GB" sz="2200" dirty="0"/>
              <a:t>converts those opportunities into w</a:t>
            </a:r>
            <a:r>
              <a:rPr lang="cs-CZ" sz="2200" dirty="0"/>
              <a:t>o</a:t>
            </a:r>
            <a:r>
              <a:rPr lang="en-GB" sz="2200" dirty="0" err="1"/>
              <a:t>rkable</a:t>
            </a:r>
            <a:r>
              <a:rPr lang="en-GB" sz="2200" dirty="0"/>
              <a:t>/ marketable </a:t>
            </a:r>
            <a:r>
              <a:rPr lang="cs-CZ" sz="2200" dirty="0"/>
              <a:t>…….</a:t>
            </a:r>
            <a:r>
              <a:rPr lang="en-GB" sz="2200" dirty="0"/>
              <a:t>; </a:t>
            </a:r>
          </a:p>
          <a:p>
            <a:pPr lvl="1" algn="just"/>
            <a:r>
              <a:rPr lang="en-GB" sz="2200" dirty="0"/>
              <a:t>adds value through time, effort, money, or </a:t>
            </a:r>
            <a:r>
              <a:rPr lang="cs-CZ" sz="2200" dirty="0"/>
              <a:t>………</a:t>
            </a:r>
            <a:r>
              <a:rPr lang="en-GB" sz="2200" dirty="0"/>
              <a:t>; </a:t>
            </a:r>
          </a:p>
          <a:p>
            <a:pPr lvl="1" algn="just"/>
            <a:r>
              <a:rPr lang="en-GB" sz="2200" dirty="0"/>
              <a:t>and assumes the risks of the competitive marketplace to implement these ideas. </a:t>
            </a:r>
          </a:p>
        </p:txBody>
      </p:sp>
    </p:spTree>
    <p:extLst>
      <p:ext uri="{BB962C8B-B14F-4D97-AF65-F5344CB8AC3E}">
        <p14:creationId xmlns:p14="http://schemas.microsoft.com/office/powerpoint/2010/main" val="285565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1DEF8-CEB7-BA2E-FE51-3723A67FDC3B}"/>
              </a:ext>
            </a:extLst>
          </p:cNvPr>
          <p:cNvSpPr>
            <a:spLocks noGrp="1"/>
          </p:cNvSpPr>
          <p:nvPr>
            <p:ph type="title"/>
          </p:nvPr>
        </p:nvSpPr>
        <p:spPr/>
        <p:txBody>
          <a:bodyPr/>
          <a:lstStyle/>
          <a:p>
            <a:r>
              <a:rPr lang="cs-CZ" dirty="0"/>
              <a:t>2. </a:t>
            </a:r>
            <a:r>
              <a:rPr lang="cs-CZ" dirty="0" err="1"/>
              <a:t>Entrepreneur</a:t>
            </a:r>
            <a:endParaRPr lang="cs-CZ" dirty="0"/>
          </a:p>
        </p:txBody>
      </p:sp>
      <p:sp>
        <p:nvSpPr>
          <p:cNvPr id="3" name="Zástupný obsah 2">
            <a:extLst>
              <a:ext uri="{FF2B5EF4-FFF2-40B4-BE49-F238E27FC236}">
                <a16:creationId xmlns:a16="http://schemas.microsoft.com/office/drawing/2014/main" id="{F34E5761-44C8-7FAA-91C4-95BCA7028931}"/>
              </a:ext>
            </a:extLst>
          </p:cNvPr>
          <p:cNvSpPr>
            <a:spLocks noGrp="1"/>
          </p:cNvSpPr>
          <p:nvPr>
            <p:ph idx="1"/>
          </p:nvPr>
        </p:nvSpPr>
        <p:spPr/>
        <p:txBody>
          <a:bodyPr anchor="t">
            <a:normAutofit/>
          </a:bodyPr>
          <a:lstStyle/>
          <a:p>
            <a:pPr algn="just"/>
            <a:r>
              <a:rPr lang="en-GB" sz="2200" dirty="0"/>
              <a:t>The entrepreneur is a cat</a:t>
            </a:r>
            <a:r>
              <a:rPr lang="cs-CZ" sz="2200" dirty="0"/>
              <a:t>a</a:t>
            </a:r>
            <a:r>
              <a:rPr lang="en-GB" sz="2200" dirty="0" err="1"/>
              <a:t>lyst</a:t>
            </a:r>
            <a:r>
              <a:rPr lang="en-GB" sz="2200" dirty="0"/>
              <a:t> for economic change who uses</a:t>
            </a:r>
            <a:r>
              <a:rPr lang="cs-CZ" sz="2200" dirty="0"/>
              <a:t>:</a:t>
            </a:r>
          </a:p>
          <a:p>
            <a:pPr lvl="1" algn="just"/>
            <a:r>
              <a:rPr lang="en-GB" sz="2200" dirty="0"/>
              <a:t>purposeful searching, </a:t>
            </a:r>
            <a:endParaRPr lang="cs-CZ" sz="2200" dirty="0"/>
          </a:p>
          <a:p>
            <a:pPr lvl="1" algn="just"/>
            <a:r>
              <a:rPr lang="en-GB" sz="2200" dirty="0"/>
              <a:t>careful planning, </a:t>
            </a:r>
            <a:endParaRPr lang="cs-CZ" sz="2200" dirty="0"/>
          </a:p>
          <a:p>
            <a:pPr lvl="1" algn="just"/>
            <a:r>
              <a:rPr lang="en-GB" sz="2200" dirty="0"/>
              <a:t>and sound judgement</a:t>
            </a:r>
            <a:r>
              <a:rPr lang="cs-CZ" sz="2200" dirty="0"/>
              <a:t>,</a:t>
            </a:r>
          </a:p>
          <a:p>
            <a:pPr marL="0" indent="0" algn="just">
              <a:buNone/>
            </a:pPr>
            <a:r>
              <a:rPr lang="en-GB" sz="2200" dirty="0"/>
              <a:t>when carrying out the entrepreneurial process. </a:t>
            </a:r>
          </a:p>
        </p:txBody>
      </p:sp>
      <p:pic>
        <p:nvPicPr>
          <p:cNvPr id="4" name="Obrázek 3" descr="Obsah obrázku klipart, kreslené, kresba, ilustrace&#10;&#10;Obsah vygenerovaný umělou inteligencí může být nesprávný.">
            <a:extLst>
              <a:ext uri="{FF2B5EF4-FFF2-40B4-BE49-F238E27FC236}">
                <a16:creationId xmlns:a16="http://schemas.microsoft.com/office/drawing/2014/main" id="{636851B4-6920-A22C-3C68-F83EF45D8941}"/>
              </a:ext>
            </a:extLst>
          </p:cNvPr>
          <p:cNvPicPr>
            <a:picLocks noChangeAspect="1"/>
          </p:cNvPicPr>
          <p:nvPr/>
        </p:nvPicPr>
        <p:blipFill>
          <a:blip r:embed="rId2"/>
          <a:srcRect l="14842" r="7917" b="1"/>
          <a:stretch/>
        </p:blipFill>
        <p:spPr>
          <a:xfrm>
            <a:off x="6273058" y="2601328"/>
            <a:ext cx="2603239" cy="2914808"/>
          </a:xfrm>
          <a:prstGeom prst="rect">
            <a:avLst/>
          </a:prstGeom>
          <a:noFill/>
        </p:spPr>
      </p:pic>
    </p:spTree>
    <p:extLst>
      <p:ext uri="{BB962C8B-B14F-4D97-AF65-F5344CB8AC3E}">
        <p14:creationId xmlns:p14="http://schemas.microsoft.com/office/powerpoint/2010/main" val="26305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1DEF8-CEB7-BA2E-FE51-3723A67FDC3B}"/>
              </a:ext>
            </a:extLst>
          </p:cNvPr>
          <p:cNvSpPr>
            <a:spLocks noGrp="1"/>
          </p:cNvSpPr>
          <p:nvPr>
            <p:ph type="title"/>
          </p:nvPr>
        </p:nvSpPr>
        <p:spPr>
          <a:xfrm>
            <a:off x="540000" y="365129"/>
            <a:ext cx="8064000" cy="1325563"/>
          </a:xfrm>
        </p:spPr>
        <p:txBody>
          <a:bodyPr anchor="ctr">
            <a:normAutofit/>
          </a:bodyPr>
          <a:lstStyle/>
          <a:p>
            <a:r>
              <a:rPr lang="cs-CZ" dirty="0"/>
              <a:t>2. </a:t>
            </a:r>
            <a:r>
              <a:rPr lang="cs-CZ" dirty="0" err="1"/>
              <a:t>Entrepreneur</a:t>
            </a:r>
            <a:endParaRPr lang="cs-CZ" dirty="0"/>
          </a:p>
        </p:txBody>
      </p:sp>
      <p:sp>
        <p:nvSpPr>
          <p:cNvPr id="3" name="Zástupný obsah 2">
            <a:extLst>
              <a:ext uri="{FF2B5EF4-FFF2-40B4-BE49-F238E27FC236}">
                <a16:creationId xmlns:a16="http://schemas.microsoft.com/office/drawing/2014/main" id="{F34E5761-44C8-7FAA-91C4-95BCA7028931}"/>
              </a:ext>
            </a:extLst>
          </p:cNvPr>
          <p:cNvSpPr>
            <a:spLocks noGrp="1"/>
          </p:cNvSpPr>
          <p:nvPr>
            <p:ph sz="half" idx="1"/>
          </p:nvPr>
        </p:nvSpPr>
        <p:spPr>
          <a:xfrm>
            <a:off x="628650" y="1825625"/>
            <a:ext cx="7975350" cy="4351338"/>
          </a:xfrm>
        </p:spPr>
        <p:txBody>
          <a:bodyPr>
            <a:normAutofit/>
          </a:bodyPr>
          <a:lstStyle/>
          <a:p>
            <a:pPr algn="just"/>
            <a:r>
              <a:rPr lang="en-GB" sz="2200" dirty="0"/>
              <a:t>The entrepreneur is uniquely optimistic and committed person who works creatively to establish new resources or endow old ones with a new capacity, all for the purpose of creating </a:t>
            </a:r>
            <a:r>
              <a:rPr lang="cs-CZ" sz="2200" dirty="0"/>
              <a:t>……</a:t>
            </a:r>
            <a:r>
              <a:rPr lang="en-GB" sz="2200" dirty="0"/>
              <a:t>.</a:t>
            </a:r>
          </a:p>
        </p:txBody>
      </p:sp>
      <p:pic>
        <p:nvPicPr>
          <p:cNvPr id="2052" name="Picture 4" descr="5 Best Money Habits to Build Long-Term Wealth">
            <a:extLst>
              <a:ext uri="{FF2B5EF4-FFF2-40B4-BE49-F238E27FC236}">
                <a16:creationId xmlns:a16="http://schemas.microsoft.com/office/drawing/2014/main" id="{9B617631-051C-636F-4DFF-4E7A954A30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900" y="3429000"/>
            <a:ext cx="3886200" cy="2185987"/>
          </a:xfrm>
          <a:prstGeom prst="rect">
            <a:avLst/>
          </a:prstGeom>
          <a:solidFill>
            <a:srgbClr val="FFFFFF"/>
          </a:solidFill>
        </p:spPr>
      </p:pic>
    </p:spTree>
    <p:extLst>
      <p:ext uri="{BB962C8B-B14F-4D97-AF65-F5344CB8AC3E}">
        <p14:creationId xmlns:p14="http://schemas.microsoft.com/office/powerpoint/2010/main" val="221736107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0E3DCFD5F21B041B3AE0717B9A9367B" ma:contentTypeVersion="7" ma:contentTypeDescription="Vytvoří nový dokument" ma:contentTypeScope="" ma:versionID="56ca39c7ee08788db9c992f6ef8241aa">
  <xsd:schema xmlns:xsd="http://www.w3.org/2001/XMLSchema" xmlns:xs="http://www.w3.org/2001/XMLSchema" xmlns:p="http://schemas.microsoft.com/office/2006/metadata/properties" xmlns:ns2="e5af2723-ed53-4308-af2e-df55c807cb65" xmlns:ns3="8ecbcb86-b731-4611-b369-1887ab3d3c8c" targetNamespace="http://schemas.microsoft.com/office/2006/metadata/properties" ma:root="true" ma:fieldsID="de78ee9b524b3e3be75fd4b4ac60358f" ns2:_="" ns3:_="">
    <xsd:import namespace="e5af2723-ed53-4308-af2e-df55c807cb65"/>
    <xsd:import namespace="8ecbcb86-b731-4611-b369-1887ab3d3c8c"/>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f2723-ed53-4308-af2e-df55c807cb6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internalName="SharingHintHash" ma:readOnly="true">
      <xsd:simpleType>
        <xsd:restriction base="dms:Text"/>
      </xsd:simpleType>
    </xsd:element>
    <xsd:element name="LastSharedByUser" ma:index="11" nillable="true" ma:displayName="Naposledy sdílel(a)" ma:description="" ma:internalName="LastSharedByUser" ma:readOnly="true">
      <xsd:simpleType>
        <xsd:restriction base="dms:Note">
          <xsd:maxLength value="255"/>
        </xsd:restriction>
      </xsd:simpleType>
    </xsd:element>
    <xsd:element name="LastSharedByTime" ma:index="12" nillable="true" ma:displayName="Čas posledního sdílení"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cbcb86-b731-4611-b369-1887ab3d3c8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E2964-7F69-4E72-92D7-96CA5FB750D3}">
  <ds:schemaRefs>
    <ds:schemaRef ds:uri="http://schemas.microsoft.com/office/2006/documentManagement/types"/>
    <ds:schemaRef ds:uri="http://purl.org/dc/elements/1.1/"/>
    <ds:schemaRef ds:uri="8ecbcb86-b731-4611-b369-1887ab3d3c8c"/>
    <ds:schemaRef ds:uri="http://schemas.microsoft.com/office/2006/metadata/properties"/>
    <ds:schemaRef ds:uri="http://schemas.microsoft.com/office/infopath/2007/PartnerControls"/>
    <ds:schemaRef ds:uri="http://purl.org/dc/dcmitype/"/>
    <ds:schemaRef ds:uri="e5af2723-ed53-4308-af2e-df55c807cb65"/>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3746FA2-5009-4FCE-A567-A7AC97053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f2723-ed53-4308-af2e-df55c807cb65"/>
    <ds:schemaRef ds:uri="8ecbcb86-b731-4611-b369-1887ab3d3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A52299-0A53-4721-B31F-8FA30F2179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MVŠO_sablona_ prezentace_4-3-CZ</Template>
  <TotalTime>16540</TotalTime>
  <Words>1845</Words>
  <Application>Microsoft Office PowerPoint</Application>
  <PresentationFormat>Předvádění na obrazovce (4:3)</PresentationFormat>
  <Paragraphs>189</Paragraphs>
  <Slides>41</Slides>
  <Notes>7</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Calibri Light</vt:lpstr>
      <vt:lpstr>Times New Roman</vt:lpstr>
      <vt:lpstr>Motiv Office</vt:lpstr>
      <vt:lpstr>Key entrepreneurship concepts. Entreprenurial ethics.</vt:lpstr>
      <vt:lpstr>Key entrepreneurship concepts</vt:lpstr>
      <vt:lpstr>1. Entrepreneurship</vt:lpstr>
      <vt:lpstr>1. Entrepreneurship</vt:lpstr>
      <vt:lpstr>1. Entrepreneurship</vt:lpstr>
      <vt:lpstr>1. Entrepreneurship</vt:lpstr>
      <vt:lpstr>2. Entrepreneur</vt:lpstr>
      <vt:lpstr>2. Entrepreneur</vt:lpstr>
      <vt:lpstr>2. Entrepreneur</vt:lpstr>
      <vt:lpstr>3. Entrepreneurial Leadership</vt:lpstr>
      <vt:lpstr>3. Entrepreneurial Leadership</vt:lpstr>
      <vt:lpstr>3. Entrepreneurial Leadership</vt:lpstr>
      <vt:lpstr>3. Entrepreneurial Leadership</vt:lpstr>
      <vt:lpstr>Entrepreneurial ethics</vt:lpstr>
      <vt:lpstr>Entrepreneurial ethics</vt:lpstr>
      <vt:lpstr>Entrepreneurial ethics </vt:lpstr>
      <vt:lpstr>Entrepreneurial ethics </vt:lpstr>
      <vt:lpstr>Ethical dilemmas</vt:lpstr>
      <vt:lpstr>Ethical dilemmas</vt:lpstr>
      <vt:lpstr>1. area: Ethical Rationalizations</vt:lpstr>
      <vt:lpstr>1. area: Ethical Rationalizations</vt:lpstr>
      <vt:lpstr>2. area: The Matter of Morality </vt:lpstr>
      <vt:lpstr>2. area: The Matter of Morality </vt:lpstr>
      <vt:lpstr>2. area: The Matter of Morality </vt:lpstr>
      <vt:lpstr>2. area: The Matter of Morality </vt:lpstr>
      <vt:lpstr>2. area: The Matter of Morality </vt:lpstr>
      <vt:lpstr>2. area: The Matter of Morality </vt:lpstr>
      <vt:lpstr>2. area: The Matter of Morality </vt:lpstr>
      <vt:lpstr>2. area: The Matter of Morality </vt:lpstr>
      <vt:lpstr>3. area: Complexity of Decisions</vt:lpstr>
      <vt:lpstr>3. Complexity of Decisions</vt:lpstr>
      <vt:lpstr>3. Complexity of Decisions</vt:lpstr>
      <vt:lpstr>3. Complexity of Decisions</vt:lpstr>
      <vt:lpstr>3. Complexity of Decisions</vt:lpstr>
      <vt:lpstr>3. Complexity of Decisions</vt:lpstr>
      <vt:lpstr>3. Complexity of Decisions</vt:lpstr>
      <vt:lpstr>3. Complexity of Decisions</vt:lpstr>
      <vt:lpstr>4. area: Online Ethical Dilemmas in E-commerce</vt:lpstr>
      <vt:lpstr>4. area: Online Ethical Dilemmas in E-commerce</vt:lpstr>
      <vt:lpstr>4. Online Ethical Dilemmas in E-commerce</vt:lpstr>
      <vt:lpstr>Business ethical dilemmas and stakeholders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finance II</dc:title>
  <dc:creator>Peterková Jindra</dc:creator>
  <cp:lastModifiedBy>Volfová Veronika</cp:lastModifiedBy>
  <cp:revision>213</cp:revision>
  <dcterms:created xsi:type="dcterms:W3CDTF">2020-09-10T07:22:32Z</dcterms:created>
  <dcterms:modified xsi:type="dcterms:W3CDTF">2025-03-05T07:41:08Z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0x01010050E3DCFD5F21B041B3AE0717B9A9367B</vt:lpwstr>
  </property>
</Properties>
</file>