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18" r:id="rId3"/>
    <p:sldId id="359" r:id="rId4"/>
    <p:sldId id="362" r:id="rId5"/>
    <p:sldId id="315" r:id="rId6"/>
    <p:sldId id="317" r:id="rId7"/>
    <p:sldId id="363" r:id="rId8"/>
    <p:sldId id="319" r:id="rId9"/>
    <p:sldId id="324" r:id="rId10"/>
    <p:sldId id="364" r:id="rId11"/>
    <p:sldId id="321" r:id="rId12"/>
    <p:sldId id="365" r:id="rId13"/>
    <p:sldId id="322" r:id="rId14"/>
    <p:sldId id="323" r:id="rId15"/>
    <p:sldId id="360" r:id="rId16"/>
    <p:sldId id="358" r:id="rId17"/>
    <p:sldId id="332" r:id="rId18"/>
    <p:sldId id="356" r:id="rId19"/>
    <p:sldId id="357" r:id="rId20"/>
    <p:sldId id="361" r:id="rId21"/>
    <p:sldId id="325" r:id="rId22"/>
    <p:sldId id="326" r:id="rId23"/>
    <p:sldId id="327" r:id="rId24"/>
    <p:sldId id="375" r:id="rId25"/>
    <p:sldId id="329" r:id="rId26"/>
    <p:sldId id="333" r:id="rId27"/>
    <p:sldId id="341" r:id="rId28"/>
    <p:sldId id="342" r:id="rId29"/>
    <p:sldId id="343" r:id="rId30"/>
    <p:sldId id="367" r:id="rId31"/>
    <p:sldId id="368" r:id="rId32"/>
    <p:sldId id="369" r:id="rId33"/>
    <p:sldId id="370" r:id="rId34"/>
    <p:sldId id="371" r:id="rId35"/>
    <p:sldId id="374" r:id="rId36"/>
    <p:sldId id="376" r:id="rId37"/>
    <p:sldId id="377" r:id="rId38"/>
    <p:sldId id="373" r:id="rId39"/>
    <p:sldId id="354" r:id="rId4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00"/>
    <a:srgbClr val="313131"/>
    <a:srgbClr val="CF1F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9" autoAdjust="0"/>
    <p:restoredTop sz="94624" autoAdjust="0"/>
  </p:normalViewPr>
  <p:slideViewPr>
    <p:cSldViewPr snapToGrid="0" showGuides="1">
      <p:cViewPr varScale="1">
        <p:scale>
          <a:sx n="81" d="100"/>
          <a:sy n="81" d="100"/>
        </p:scale>
        <p:origin x="108" y="9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A1C92-1FF4-4DAF-BD21-02536293E46D}" type="datetimeFigureOut">
              <a:rPr lang="cs-CZ" smtClean="0"/>
              <a:t>12.02.2025</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13E16-684C-4EF8-BD14-03C3C424A611}" type="slidenum">
              <a:rPr lang="cs-CZ" smtClean="0"/>
              <a:t>‹#›</a:t>
            </a:fld>
            <a:endParaRPr lang="cs-CZ"/>
          </a:p>
        </p:txBody>
      </p:sp>
    </p:spTree>
    <p:extLst>
      <p:ext uri="{BB962C8B-B14F-4D97-AF65-F5344CB8AC3E}">
        <p14:creationId xmlns:p14="http://schemas.microsoft.com/office/powerpoint/2010/main" val="39041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FC13E16-684C-4EF8-BD14-03C3C424A611}" type="slidenum">
              <a:rPr lang="cs-CZ" smtClean="0"/>
              <a:t>5</a:t>
            </a:fld>
            <a:endParaRPr lang="cs-CZ"/>
          </a:p>
        </p:txBody>
      </p:sp>
    </p:spTree>
    <p:extLst>
      <p:ext uri="{BB962C8B-B14F-4D97-AF65-F5344CB8AC3E}">
        <p14:creationId xmlns:p14="http://schemas.microsoft.com/office/powerpoint/2010/main" val="3306240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12" name="Obdélník 11"/>
          <p:cNvSpPr/>
          <p:nvPr userDrawn="1"/>
        </p:nvSpPr>
        <p:spPr>
          <a:xfrm>
            <a:off x="4371278" y="6138250"/>
            <a:ext cx="4776297" cy="633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pic>
        <p:nvPicPr>
          <p:cNvPr id="7" name="Obrázek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3216" b="5584"/>
          <a:stretch/>
        </p:blipFill>
        <p:spPr>
          <a:xfrm>
            <a:off x="5187843" y="1423285"/>
            <a:ext cx="3964866" cy="5447778"/>
          </a:xfrm>
          <a:prstGeom prst="rect">
            <a:avLst/>
          </a:prstGeom>
        </p:spPr>
      </p:pic>
      <p:sp>
        <p:nvSpPr>
          <p:cNvPr id="2" name="Nadpis 1"/>
          <p:cNvSpPr>
            <a:spLocks noGrp="1"/>
          </p:cNvSpPr>
          <p:nvPr>
            <p:ph type="ctrTitle"/>
          </p:nvPr>
        </p:nvSpPr>
        <p:spPr>
          <a:xfrm>
            <a:off x="628650" y="2362672"/>
            <a:ext cx="7886700" cy="2387600"/>
          </a:xfrm>
        </p:spPr>
        <p:txBody>
          <a:bodyPr anchor="b">
            <a:normAutofit/>
          </a:bodyPr>
          <a:lstStyle>
            <a:lvl1pPr algn="l">
              <a:defRPr sz="6000" b="0" cap="all" baseline="0">
                <a:solidFill>
                  <a:srgbClr val="CF1F28"/>
                </a:solidFill>
                <a:latin typeface="+mn-lt"/>
              </a:defRPr>
            </a:lvl1pPr>
          </a:lstStyle>
          <a:p>
            <a:r>
              <a:rPr lang="cs-CZ"/>
              <a:t>Kliknutím lze upravit styl.</a:t>
            </a:r>
            <a:endParaRPr lang="cs-CZ" dirty="0"/>
          </a:p>
        </p:txBody>
      </p:sp>
      <p:sp>
        <p:nvSpPr>
          <p:cNvPr id="3" name="Podnadpis 2"/>
          <p:cNvSpPr>
            <a:spLocks noGrp="1"/>
          </p:cNvSpPr>
          <p:nvPr>
            <p:ph type="subTitle" idx="1"/>
          </p:nvPr>
        </p:nvSpPr>
        <p:spPr>
          <a:xfrm>
            <a:off x="628650" y="4762110"/>
            <a:ext cx="7886700" cy="821602"/>
          </a:xfrm>
        </p:spPr>
        <p:txBody>
          <a:bodyPr/>
          <a:lstStyle>
            <a:lvl1pPr marL="53999" indent="0" algn="l">
              <a:buNone/>
              <a:defRPr sz="1800">
                <a:solidFill>
                  <a:srgbClr val="31313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cs-CZ"/>
              <a:t>Kliknutím lze upravit styl předlohy.</a:t>
            </a:r>
            <a:endParaRPr lang="cs-CZ" dirty="0"/>
          </a:p>
        </p:txBody>
      </p:sp>
      <p:pic>
        <p:nvPicPr>
          <p:cNvPr id="4" name="Obráze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3557" y="6267816"/>
            <a:ext cx="4571343" cy="230400"/>
          </a:xfrm>
          <a:prstGeom prst="rect">
            <a:avLst/>
          </a:prstGeom>
        </p:spPr>
      </p:pic>
    </p:spTree>
    <p:extLst>
      <p:ext uri="{BB962C8B-B14F-4D97-AF65-F5344CB8AC3E}">
        <p14:creationId xmlns:p14="http://schemas.microsoft.com/office/powerpoint/2010/main" val="385936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180721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6" y="365125"/>
            <a:ext cx="1971675"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28652" y="365125"/>
            <a:ext cx="5800725"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05425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atin typeface="+mn-lt"/>
              </a:defRPr>
            </a:lvl1pPr>
          </a:lstStyle>
          <a:p>
            <a:r>
              <a:rPr lang="cs-CZ"/>
              <a:t>Kliknutím lze upravit styl.</a:t>
            </a:r>
            <a:endParaRPr lang="cs-CZ" dirty="0"/>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209471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hlaví části">
    <p:spTree>
      <p:nvGrpSpPr>
        <p:cNvPr id="1" name=""/>
        <p:cNvGrpSpPr/>
        <p:nvPr/>
      </p:nvGrpSpPr>
      <p:grpSpPr>
        <a:xfrm>
          <a:off x="0" y="0"/>
          <a:ext cx="0" cy="0"/>
          <a:chOff x="0" y="0"/>
          <a:chExt cx="0" cy="0"/>
        </a:xfrm>
      </p:grpSpPr>
      <p:sp>
        <p:nvSpPr>
          <p:cNvPr id="7" name="Nadpis 1"/>
          <p:cNvSpPr>
            <a:spLocks noGrp="1"/>
          </p:cNvSpPr>
          <p:nvPr>
            <p:ph type="ctrTitle"/>
          </p:nvPr>
        </p:nvSpPr>
        <p:spPr>
          <a:xfrm>
            <a:off x="628650" y="2362672"/>
            <a:ext cx="7886700" cy="2387600"/>
          </a:xfrm>
        </p:spPr>
        <p:txBody>
          <a:bodyPr anchor="b">
            <a:normAutofit/>
          </a:bodyPr>
          <a:lstStyle>
            <a:lvl1pPr algn="l">
              <a:defRPr sz="4125" b="0" cap="all" baseline="0">
                <a:solidFill>
                  <a:srgbClr val="CF1F28"/>
                </a:solidFill>
                <a:latin typeface="+mn-lt"/>
              </a:defRPr>
            </a:lvl1pPr>
          </a:lstStyle>
          <a:p>
            <a:r>
              <a:rPr lang="cs-CZ"/>
              <a:t>Kliknutím lze upravit styl.</a:t>
            </a:r>
            <a:endParaRPr lang="cs-CZ" dirty="0"/>
          </a:p>
        </p:txBody>
      </p:sp>
      <p:sp>
        <p:nvSpPr>
          <p:cNvPr id="8" name="Podnadpis 2"/>
          <p:cNvSpPr>
            <a:spLocks noGrp="1"/>
          </p:cNvSpPr>
          <p:nvPr>
            <p:ph type="subTitle" idx="1"/>
          </p:nvPr>
        </p:nvSpPr>
        <p:spPr>
          <a:xfrm>
            <a:off x="628650" y="4762110"/>
            <a:ext cx="7886700" cy="821602"/>
          </a:xfrm>
        </p:spPr>
        <p:txBody>
          <a:bodyPr/>
          <a:lstStyle>
            <a:lvl1pPr marL="53999" indent="0" algn="l">
              <a:buNone/>
              <a:defRPr sz="1800">
                <a:solidFill>
                  <a:srgbClr val="31313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cs-CZ"/>
              <a:t>Kliknutím lze upravit styl předlohy.</a:t>
            </a:r>
            <a:endParaRPr lang="cs-CZ" dirty="0"/>
          </a:p>
        </p:txBody>
      </p:sp>
    </p:spTree>
    <p:extLst>
      <p:ext uri="{BB962C8B-B14F-4D97-AF65-F5344CB8AC3E}">
        <p14:creationId xmlns:p14="http://schemas.microsoft.com/office/powerpoint/2010/main" val="120230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28650" y="1825625"/>
            <a:ext cx="38862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29150" y="1825625"/>
            <a:ext cx="38862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63257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29841" y="365129"/>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cs-CZ"/>
              <a:t>Kliknutím lze upravit styly předlohy textu.</a:t>
            </a:r>
          </a:p>
        </p:txBody>
      </p:sp>
      <p:sp>
        <p:nvSpPr>
          <p:cNvPr id="4" name="Zástupný symbol pro obsah 3"/>
          <p:cNvSpPr>
            <a:spLocks noGrp="1"/>
          </p:cNvSpPr>
          <p:nvPr>
            <p:ph sz="half" idx="2"/>
          </p:nvPr>
        </p:nvSpPr>
        <p:spPr>
          <a:xfrm>
            <a:off x="629842" y="2505075"/>
            <a:ext cx="3868340"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cs-CZ"/>
              <a:t>Kliknutím lze upravit styly předlohy textu.</a:t>
            </a:r>
          </a:p>
        </p:txBody>
      </p:sp>
      <p:sp>
        <p:nvSpPr>
          <p:cNvPr id="6" name="Zástupný symbol pro obsah 5"/>
          <p:cNvSpPr>
            <a:spLocks noGrp="1"/>
          </p:cNvSpPr>
          <p:nvPr>
            <p:ph sz="quarter" idx="4"/>
          </p:nvPr>
        </p:nvSpPr>
        <p:spPr>
          <a:xfrm>
            <a:off x="4629152" y="2505075"/>
            <a:ext cx="3887391"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694159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518170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792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sah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cs-CZ"/>
              <a:t>Kliknutím lze upravit styly předlohy textu.</a:t>
            </a:r>
          </a:p>
        </p:txBody>
      </p:sp>
    </p:spTree>
    <p:extLst>
      <p:ext uri="{BB962C8B-B14F-4D97-AF65-F5344CB8AC3E}">
        <p14:creationId xmlns:p14="http://schemas.microsoft.com/office/powerpoint/2010/main" val="638602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rázek 2"/>
          <p:cNvSpPr>
            <a:spLocks noGrp="1"/>
          </p:cNvSpPr>
          <p:nvPr>
            <p:ph type="pic" idx="1"/>
          </p:nvPr>
        </p:nvSpPr>
        <p:spPr>
          <a:xfrm>
            <a:off x="3887391" y="987430"/>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cs-CZ"/>
              <a:t>Kliknutím na ikonu přidáte obrázek.</a:t>
            </a:r>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cs-CZ"/>
              <a:t>Kliknutím lze upravit styly předlohy textu.</a:t>
            </a:r>
          </a:p>
        </p:txBody>
      </p:sp>
    </p:spTree>
    <p:extLst>
      <p:ext uri="{BB962C8B-B14F-4D97-AF65-F5344CB8AC3E}">
        <p14:creationId xmlns:p14="http://schemas.microsoft.com/office/powerpoint/2010/main" val="1986417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027919" y="6267815"/>
            <a:ext cx="3846981" cy="230400"/>
          </a:xfrm>
          <a:prstGeom prst="rect">
            <a:avLst/>
          </a:prstGeom>
        </p:spPr>
      </p:pic>
      <p:sp>
        <p:nvSpPr>
          <p:cNvPr id="2" name="Zástupný symbol pro nadpis 1"/>
          <p:cNvSpPr>
            <a:spLocks noGrp="1"/>
          </p:cNvSpPr>
          <p:nvPr>
            <p:ph type="title"/>
          </p:nvPr>
        </p:nvSpPr>
        <p:spPr>
          <a:xfrm>
            <a:off x="540000" y="365129"/>
            <a:ext cx="8064000" cy="1325563"/>
          </a:xfrm>
          <a:prstGeom prst="rect">
            <a:avLst/>
          </a:prstGeom>
        </p:spPr>
        <p:txBody>
          <a:bodyPr vert="horz" lIns="91440" tIns="45720" rIns="91440" bIns="45720" rtlCol="0" anchor="ctr">
            <a:noAutofit/>
          </a:bodyPr>
          <a:lstStyle/>
          <a:p>
            <a:r>
              <a:rPr lang="cs-CZ" dirty="0"/>
              <a:t>Kliknutím lze upravit styl.</a:t>
            </a:r>
          </a:p>
        </p:txBody>
      </p:sp>
      <p:sp>
        <p:nvSpPr>
          <p:cNvPr id="3" name="Zástupný symbol pro text 2"/>
          <p:cNvSpPr>
            <a:spLocks noGrp="1"/>
          </p:cNvSpPr>
          <p:nvPr>
            <p:ph type="body" idx="1"/>
          </p:nvPr>
        </p:nvSpPr>
        <p:spPr>
          <a:xfrm>
            <a:off x="540000" y="1825625"/>
            <a:ext cx="8064000" cy="4081204"/>
          </a:xfrm>
          <a:prstGeom prst="rect">
            <a:avLst/>
          </a:prstGeom>
        </p:spPr>
        <p:txBody>
          <a:bodyPr vert="horz" lIns="91440" tIns="45720" rIns="91440" bIns="45720" rtlCol="0">
            <a:norm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7" name="Obdélník 6"/>
          <p:cNvSpPr/>
          <p:nvPr userDrawn="1"/>
        </p:nvSpPr>
        <p:spPr>
          <a:xfrm>
            <a:off x="0" y="5"/>
            <a:ext cx="9144000" cy="123825"/>
          </a:xfrm>
          <a:prstGeom prst="rect">
            <a:avLst/>
          </a:prstGeom>
          <a:solidFill>
            <a:srgbClr val="CF1F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cs-CZ" sz="1350"/>
          </a:p>
        </p:txBody>
      </p:sp>
    </p:spTree>
    <p:extLst>
      <p:ext uri="{BB962C8B-B14F-4D97-AF65-F5344CB8AC3E}">
        <p14:creationId xmlns:p14="http://schemas.microsoft.com/office/powerpoint/2010/main" val="2531905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783" rtl="0" eaLnBrk="1" latinLnBrk="0" hangingPunct="1">
        <a:lnSpc>
          <a:spcPct val="90000"/>
        </a:lnSpc>
        <a:spcBef>
          <a:spcPct val="0"/>
        </a:spcBef>
        <a:buNone/>
        <a:defRPr sz="4125" b="0" kern="1200" cap="none" baseline="0">
          <a:solidFill>
            <a:srgbClr val="CF1F28"/>
          </a:solidFill>
          <a:latin typeface="+mn-lt"/>
          <a:ea typeface="+mj-ea"/>
          <a:cs typeface="+mj-cs"/>
        </a:defRPr>
      </a:lvl1pPr>
    </p:titleStyle>
    <p:bodyStyle>
      <a:lvl1pPr marL="171446" indent="-171446" algn="l" defTabSz="685783" rtl="0" eaLnBrk="1" latinLnBrk="0" hangingPunct="1">
        <a:lnSpc>
          <a:spcPct val="100000"/>
        </a:lnSpc>
        <a:spcBef>
          <a:spcPts val="750"/>
        </a:spcBef>
        <a:buClr>
          <a:srgbClr val="CF1F28"/>
        </a:buClr>
        <a:buSzPct val="75000"/>
        <a:buFont typeface="Arial" panose="020B0604020202020204" pitchFamily="34" charset="0"/>
        <a:buChar char="•"/>
        <a:defRPr sz="2100" kern="1200">
          <a:solidFill>
            <a:srgbClr val="313131"/>
          </a:solidFill>
          <a:latin typeface="+mj-lt"/>
          <a:ea typeface="+mn-ea"/>
          <a:cs typeface="+mn-cs"/>
        </a:defRPr>
      </a:lvl1pPr>
      <a:lvl2pPr marL="514337" indent="-171446" algn="l" defTabSz="685783" rtl="0" eaLnBrk="1" latinLnBrk="0" hangingPunct="1">
        <a:lnSpc>
          <a:spcPct val="100000"/>
        </a:lnSpc>
        <a:spcBef>
          <a:spcPts val="750"/>
        </a:spcBef>
        <a:buClr>
          <a:srgbClr val="CF1F28"/>
        </a:buClr>
        <a:buSzPct val="75000"/>
        <a:buFont typeface="Arial" panose="020B0604020202020204" pitchFamily="34" charset="0"/>
        <a:buChar char="•"/>
        <a:defRPr sz="1800" kern="1200">
          <a:solidFill>
            <a:srgbClr val="313131"/>
          </a:solidFill>
          <a:latin typeface="+mj-lt"/>
          <a:ea typeface="+mn-ea"/>
          <a:cs typeface="+mn-cs"/>
        </a:defRPr>
      </a:lvl2pPr>
      <a:lvl3pPr marL="857228" indent="-171446" algn="l" defTabSz="685783" rtl="0" eaLnBrk="1" latinLnBrk="0" hangingPunct="1">
        <a:lnSpc>
          <a:spcPct val="100000"/>
        </a:lnSpc>
        <a:spcBef>
          <a:spcPts val="750"/>
        </a:spcBef>
        <a:buClr>
          <a:srgbClr val="CF1F28"/>
        </a:buClr>
        <a:buSzPct val="75000"/>
        <a:buFont typeface="Arial" panose="020B0604020202020204" pitchFamily="34" charset="0"/>
        <a:buChar char="•"/>
        <a:defRPr sz="1800" kern="1200">
          <a:solidFill>
            <a:srgbClr val="313131"/>
          </a:solidFill>
          <a:latin typeface="+mj-lt"/>
          <a:ea typeface="+mn-ea"/>
          <a:cs typeface="+mn-cs"/>
        </a:defRPr>
      </a:lvl3pPr>
      <a:lvl4pPr marL="1200120" indent="-171446" algn="l" defTabSz="685783" rtl="0" eaLnBrk="1" latinLnBrk="0" hangingPunct="1">
        <a:lnSpc>
          <a:spcPct val="100000"/>
        </a:lnSpc>
        <a:spcBef>
          <a:spcPts val="750"/>
        </a:spcBef>
        <a:buClr>
          <a:srgbClr val="CF1F28"/>
        </a:buClr>
        <a:buSzPct val="75000"/>
        <a:buFont typeface="Arial" panose="020B0604020202020204" pitchFamily="34" charset="0"/>
        <a:buChar char="•"/>
        <a:defRPr sz="1500" kern="1200">
          <a:solidFill>
            <a:srgbClr val="313131"/>
          </a:solidFill>
          <a:latin typeface="+mj-lt"/>
          <a:ea typeface="+mn-ea"/>
          <a:cs typeface="+mn-cs"/>
        </a:defRPr>
      </a:lvl4pPr>
      <a:lvl5pPr marL="1543012" indent="-171446" algn="l" defTabSz="685783" rtl="0" eaLnBrk="1" latinLnBrk="0" hangingPunct="1">
        <a:lnSpc>
          <a:spcPct val="100000"/>
        </a:lnSpc>
        <a:spcBef>
          <a:spcPts val="750"/>
        </a:spcBef>
        <a:buClr>
          <a:srgbClr val="CF1F28"/>
        </a:buClr>
        <a:buSzPct val="75000"/>
        <a:buFont typeface="Arial" panose="020B0604020202020204" pitchFamily="34" charset="0"/>
        <a:buChar char="•"/>
        <a:defRPr sz="1500" kern="1200">
          <a:solidFill>
            <a:srgbClr val="31313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veronika.volfova@mvso.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chor="ctr">
            <a:normAutofit/>
          </a:bodyPr>
          <a:lstStyle/>
          <a:p>
            <a:r>
              <a:rPr lang="cs-CZ" sz="4400" b="1" dirty="0" err="1">
                <a:latin typeface="+mj-lt"/>
              </a:rPr>
              <a:t>Introduction</a:t>
            </a:r>
            <a:endParaRPr lang="cs-CZ" sz="4400" b="1" dirty="0">
              <a:latin typeface="+mj-lt"/>
            </a:endParaRPr>
          </a:p>
        </p:txBody>
      </p:sp>
      <p:sp>
        <p:nvSpPr>
          <p:cNvPr id="3" name="Podnadpis 2"/>
          <p:cNvSpPr>
            <a:spLocks noGrp="1"/>
          </p:cNvSpPr>
          <p:nvPr>
            <p:ph type="subTitle" idx="1"/>
          </p:nvPr>
        </p:nvSpPr>
        <p:spPr/>
        <p:txBody>
          <a:bodyPr>
            <a:normAutofit fontScale="62500" lnSpcReduction="20000"/>
          </a:bodyPr>
          <a:lstStyle/>
          <a:p>
            <a:pPr>
              <a:lnSpc>
                <a:spcPct val="120000"/>
              </a:lnSpc>
            </a:pPr>
            <a:r>
              <a:rPr lang="cs-CZ" sz="2000" b="1" dirty="0">
                <a:solidFill>
                  <a:schemeClr val="bg2">
                    <a:lumMod val="25000"/>
                  </a:schemeClr>
                </a:solidFill>
                <a:latin typeface="+mn-lt"/>
              </a:rPr>
              <a:t>Ing. Veronika Volfová</a:t>
            </a:r>
          </a:p>
          <a:p>
            <a:r>
              <a:rPr lang="cs-CZ" sz="2000" b="1" dirty="0">
                <a:solidFill>
                  <a:schemeClr val="accent5">
                    <a:lumMod val="75000"/>
                  </a:schemeClr>
                </a:solidFill>
                <a:latin typeface="+mn-lt"/>
                <a:hlinkClick r:id="rId2"/>
              </a:rPr>
              <a:t>veronika.volfova@mvso.cz</a:t>
            </a:r>
            <a:r>
              <a:rPr lang="cs-CZ" sz="5600" dirty="0">
                <a:solidFill>
                  <a:schemeClr val="hlink"/>
                </a:solidFill>
              </a:rPr>
              <a:t>     </a:t>
            </a:r>
          </a:p>
          <a:p>
            <a:pPr>
              <a:lnSpc>
                <a:spcPct val="80000"/>
              </a:lnSpc>
              <a:defRPr/>
            </a:pPr>
            <a:endParaRPr lang="cs-CZ" dirty="0"/>
          </a:p>
        </p:txBody>
      </p:sp>
    </p:spTree>
    <p:extLst>
      <p:ext uri="{BB962C8B-B14F-4D97-AF65-F5344CB8AC3E}">
        <p14:creationId xmlns:p14="http://schemas.microsoft.com/office/powerpoint/2010/main" val="2650530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9AA4D5-15DC-00E8-AB4B-B891068FB09E}"/>
              </a:ext>
            </a:extLst>
          </p:cNvPr>
          <p:cNvSpPr>
            <a:spLocks noGrp="1"/>
          </p:cNvSpPr>
          <p:nvPr>
            <p:ph type="title"/>
          </p:nvPr>
        </p:nvSpPr>
        <p:spPr/>
        <p:txBody>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3" name="Zástupný obsah 2">
            <a:extLst>
              <a:ext uri="{FF2B5EF4-FFF2-40B4-BE49-F238E27FC236}">
                <a16:creationId xmlns:a16="http://schemas.microsoft.com/office/drawing/2014/main" id="{188E6CEA-6D2C-E559-4D60-4A6ED88AF772}"/>
              </a:ext>
            </a:extLst>
          </p:cNvPr>
          <p:cNvSpPr>
            <a:spLocks noGrp="1"/>
          </p:cNvSpPr>
          <p:nvPr>
            <p:ph idx="1"/>
          </p:nvPr>
        </p:nvSpPr>
        <p:spPr>
          <a:xfrm>
            <a:off x="540000" y="1825625"/>
            <a:ext cx="2939470" cy="4081204"/>
          </a:xfrm>
        </p:spPr>
        <p:txBody>
          <a:bodyPr/>
          <a:lstStyle/>
          <a:p>
            <a:pPr algn="just"/>
            <a:r>
              <a:rPr lang="cs-CZ" sz="2800" b="1" dirty="0" err="1"/>
              <a:t>Spring</a:t>
            </a:r>
            <a:endParaRPr lang="cs-CZ" sz="2800" b="1" dirty="0"/>
          </a:p>
          <a:p>
            <a:pPr algn="just"/>
            <a:r>
              <a:rPr lang="cs-CZ" sz="2400" dirty="0" err="1"/>
              <a:t>There</a:t>
            </a:r>
            <a:r>
              <a:rPr lang="cs-CZ" sz="2400" dirty="0"/>
              <a:t> </a:t>
            </a:r>
            <a:r>
              <a:rPr lang="cs-CZ" sz="2400" dirty="0" err="1"/>
              <a:t>is</a:t>
            </a:r>
            <a:r>
              <a:rPr lang="cs-CZ" sz="2400" dirty="0"/>
              <a:t> more </a:t>
            </a:r>
            <a:r>
              <a:rPr lang="cs-CZ" sz="2400" dirty="0" err="1"/>
              <a:t>sunshine</a:t>
            </a:r>
            <a:r>
              <a:rPr lang="cs-CZ" sz="2400" dirty="0"/>
              <a:t>, and </a:t>
            </a:r>
            <a:r>
              <a:rPr lang="cs-CZ" sz="2400" dirty="0" err="1"/>
              <a:t>it</a:t>
            </a:r>
            <a:r>
              <a:rPr lang="cs-CZ" sz="2400" dirty="0"/>
              <a:t> </a:t>
            </a:r>
            <a:r>
              <a:rPr lang="cs-CZ" sz="2400" dirty="0" err="1"/>
              <a:t>is</a:t>
            </a:r>
            <a:r>
              <a:rPr lang="cs-CZ" sz="2400" dirty="0"/>
              <a:t> </a:t>
            </a:r>
            <a:r>
              <a:rPr lang="cs-CZ" sz="2400" dirty="0" err="1"/>
              <a:t>warmer</a:t>
            </a:r>
            <a:r>
              <a:rPr lang="cs-CZ" sz="2400" dirty="0"/>
              <a:t> and </a:t>
            </a:r>
            <a:r>
              <a:rPr lang="cs-CZ" sz="2400" dirty="0" err="1"/>
              <a:t>warmer</a:t>
            </a:r>
            <a:r>
              <a:rPr lang="cs-CZ" sz="2400" dirty="0"/>
              <a:t>.</a:t>
            </a:r>
          </a:p>
          <a:p>
            <a:pPr algn="just"/>
            <a:r>
              <a:rPr lang="cs-CZ" sz="2400" dirty="0" err="1"/>
              <a:t>The</a:t>
            </a:r>
            <a:r>
              <a:rPr lang="cs-CZ" sz="2400" dirty="0"/>
              <a:t> </a:t>
            </a:r>
            <a:r>
              <a:rPr lang="cs-CZ" sz="2400" dirty="0" err="1"/>
              <a:t>weather</a:t>
            </a:r>
            <a:r>
              <a:rPr lang="cs-CZ" sz="2400" dirty="0"/>
              <a:t> in </a:t>
            </a:r>
            <a:r>
              <a:rPr lang="cs-CZ" sz="2400" dirty="0" err="1"/>
              <a:t>spring</a:t>
            </a:r>
            <a:r>
              <a:rPr lang="cs-CZ" sz="2400" dirty="0"/>
              <a:t>, </a:t>
            </a:r>
            <a:r>
              <a:rPr lang="cs-CZ" sz="2400" dirty="0" err="1"/>
              <a:t>especially</a:t>
            </a:r>
            <a:r>
              <a:rPr lang="cs-CZ" sz="2400" dirty="0"/>
              <a:t> in </a:t>
            </a:r>
            <a:r>
              <a:rPr lang="cs-CZ" sz="2400" dirty="0" err="1"/>
              <a:t>April</a:t>
            </a:r>
            <a:r>
              <a:rPr lang="cs-CZ" sz="2400" dirty="0"/>
              <a:t>, </a:t>
            </a:r>
            <a:r>
              <a:rPr lang="cs-CZ" sz="2400" dirty="0" err="1"/>
              <a:t>is</a:t>
            </a:r>
            <a:r>
              <a:rPr lang="cs-CZ" sz="2400" dirty="0"/>
              <a:t> </a:t>
            </a:r>
            <a:r>
              <a:rPr lang="cs-CZ" sz="2400" dirty="0" err="1"/>
              <a:t>really</a:t>
            </a:r>
            <a:r>
              <a:rPr lang="cs-CZ" sz="2400" dirty="0"/>
              <a:t> </a:t>
            </a:r>
            <a:r>
              <a:rPr lang="cs-CZ" sz="2400" dirty="0" err="1"/>
              <a:t>unpredictable</a:t>
            </a:r>
            <a:r>
              <a:rPr lang="cs-CZ" sz="2400" dirty="0"/>
              <a:t> and </a:t>
            </a:r>
            <a:r>
              <a:rPr lang="cs-CZ" sz="2400" dirty="0" err="1"/>
              <a:t>changeable</a:t>
            </a:r>
            <a:r>
              <a:rPr lang="cs-CZ" sz="2400" dirty="0"/>
              <a:t>.</a:t>
            </a:r>
            <a:endParaRPr lang="en-US" sz="2400" dirty="0"/>
          </a:p>
          <a:p>
            <a:endParaRPr lang="cs-CZ" dirty="0"/>
          </a:p>
        </p:txBody>
      </p:sp>
      <p:pic>
        <p:nvPicPr>
          <p:cNvPr id="4" name="Picture 4" descr="Image result for spring">
            <a:extLst>
              <a:ext uri="{FF2B5EF4-FFF2-40B4-BE49-F238E27FC236}">
                <a16:creationId xmlns:a16="http://schemas.microsoft.com/office/drawing/2014/main" id="{782DFC2E-5B10-079D-FF52-49B68904C030}"/>
              </a:ext>
            </a:extLst>
          </p:cNvPr>
          <p:cNvPicPr>
            <a:picLocks noChangeAspect="1" noChangeArrowheads="1"/>
          </p:cNvPicPr>
          <p:nvPr/>
        </p:nvPicPr>
        <p:blipFill>
          <a:blip r:embed="rId2" cstate="print"/>
          <a:srcRect/>
          <a:stretch>
            <a:fillRect/>
          </a:stretch>
        </p:blipFill>
        <p:spPr bwMode="auto">
          <a:xfrm>
            <a:off x="3854517" y="2406674"/>
            <a:ext cx="4855059" cy="2919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39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813CF4-035D-5949-AA6C-54AFF05AECF5}"/>
              </a:ext>
            </a:extLst>
          </p:cNvPr>
          <p:cNvSpPr>
            <a:spLocks noGrp="1"/>
          </p:cNvSpPr>
          <p:nvPr>
            <p:ph type="title"/>
          </p:nvPr>
        </p:nvSpPr>
        <p:spPr>
          <a:xfrm>
            <a:off x="540000" y="365129"/>
            <a:ext cx="8064000" cy="1325563"/>
          </a:xfrm>
        </p:spPr>
        <p:txBody>
          <a:bodyPr anchor="ctr">
            <a:normAutofit/>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4" name="Zástupný obsah 3">
            <a:extLst>
              <a:ext uri="{FF2B5EF4-FFF2-40B4-BE49-F238E27FC236}">
                <a16:creationId xmlns:a16="http://schemas.microsoft.com/office/drawing/2014/main" id="{AB9C5EE2-74C6-EB98-50EF-3DF9A1EA4A44}"/>
              </a:ext>
            </a:extLst>
          </p:cNvPr>
          <p:cNvSpPr>
            <a:spLocks noGrp="1"/>
          </p:cNvSpPr>
          <p:nvPr>
            <p:ph sz="half" idx="1"/>
          </p:nvPr>
        </p:nvSpPr>
        <p:spPr>
          <a:xfrm>
            <a:off x="628650" y="1825625"/>
            <a:ext cx="3886200" cy="4351338"/>
          </a:xfrm>
        </p:spPr>
        <p:txBody>
          <a:bodyPr>
            <a:normAutofit/>
          </a:bodyPr>
          <a:lstStyle/>
          <a:p>
            <a:pPr>
              <a:lnSpc>
                <a:spcPct val="90000"/>
              </a:lnSpc>
            </a:pPr>
            <a:r>
              <a:rPr lang="cs-CZ" sz="2800" b="1" dirty="0" err="1"/>
              <a:t>Summer</a:t>
            </a:r>
            <a:endParaRPr lang="cs-CZ" sz="2800" b="1" dirty="0"/>
          </a:p>
          <a:p>
            <a:pPr algn="just">
              <a:lnSpc>
                <a:spcPct val="90000"/>
              </a:lnSpc>
            </a:pPr>
            <a:r>
              <a:rPr lang="en-US" sz="1900" dirty="0"/>
              <a:t>June 21</a:t>
            </a:r>
            <a:r>
              <a:rPr lang="en-US" sz="1900" baseline="30000" dirty="0"/>
              <a:t>st</a:t>
            </a:r>
            <a:r>
              <a:rPr lang="en-US" sz="1900" dirty="0"/>
              <a:t> is the date when summer begins. </a:t>
            </a:r>
            <a:endParaRPr lang="cs-CZ" sz="1900" dirty="0"/>
          </a:p>
          <a:p>
            <a:pPr algn="just">
              <a:lnSpc>
                <a:spcPct val="90000"/>
              </a:lnSpc>
            </a:pPr>
            <a:r>
              <a:rPr lang="en-US" sz="1900" dirty="0"/>
              <a:t>School children love this season the most because they have two months of holidays. </a:t>
            </a:r>
            <a:endParaRPr lang="cs-CZ" sz="1900" dirty="0"/>
          </a:p>
          <a:p>
            <a:pPr algn="just">
              <a:lnSpc>
                <a:spcPct val="90000"/>
              </a:lnSpc>
            </a:pPr>
            <a:r>
              <a:rPr lang="en-US" sz="1900" dirty="0"/>
              <a:t>Everybody starts to be more interested in the weather because people set off on journeys and take holidays. </a:t>
            </a:r>
            <a:endParaRPr lang="cs-CZ" sz="1900" dirty="0"/>
          </a:p>
          <a:p>
            <a:pPr algn="just">
              <a:lnSpc>
                <a:spcPct val="90000"/>
              </a:lnSpc>
            </a:pPr>
            <a:r>
              <a:rPr lang="en-US" sz="1900" dirty="0"/>
              <a:t>In the summer, rain often comes in the form of a storm. It is dangerous to stand under a tree during a storm because the lightning might hit it. </a:t>
            </a:r>
            <a:endParaRPr lang="cs-CZ" sz="1900" dirty="0"/>
          </a:p>
          <a:p>
            <a:pPr>
              <a:lnSpc>
                <a:spcPct val="90000"/>
              </a:lnSpc>
            </a:pPr>
            <a:endParaRPr lang="cs-CZ" sz="1900" dirty="0"/>
          </a:p>
        </p:txBody>
      </p:sp>
      <p:pic>
        <p:nvPicPr>
          <p:cNvPr id="3" name="Zástupný obsah 2" descr="Obsah obrázku venku, obloha, tráva, mrak&#10;&#10;Popis byl vytvořen automaticky">
            <a:extLst>
              <a:ext uri="{FF2B5EF4-FFF2-40B4-BE49-F238E27FC236}">
                <a16:creationId xmlns:a16="http://schemas.microsoft.com/office/drawing/2014/main" id="{354D0605-98C8-E2CB-B9EE-F73356D82997}"/>
              </a:ext>
            </a:extLst>
          </p:cNvPr>
          <p:cNvPicPr>
            <a:picLocks noGrp="1" noChangeAspect="1"/>
          </p:cNvPicPr>
          <p:nvPr>
            <p:ph sz="half" idx="2"/>
          </p:nvPr>
        </p:nvPicPr>
        <p:blipFill rotWithShape="1">
          <a:blip r:embed="rId2"/>
          <a:srcRect l="39671" r="10092" b="-1"/>
          <a:stretch/>
        </p:blipFill>
        <p:spPr>
          <a:xfrm>
            <a:off x="5130140" y="1690692"/>
            <a:ext cx="3563340" cy="4351338"/>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3576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6FB9C6F8-A3D5-36CD-F36C-3973B79B347A}"/>
              </a:ext>
            </a:extLst>
          </p:cNvPr>
          <p:cNvSpPr>
            <a:spLocks noGrp="1"/>
          </p:cNvSpPr>
          <p:nvPr>
            <p:ph type="title"/>
          </p:nvPr>
        </p:nvSpPr>
        <p:spPr/>
        <p:txBody>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6" name="Zástupný obsah 5">
            <a:extLst>
              <a:ext uri="{FF2B5EF4-FFF2-40B4-BE49-F238E27FC236}">
                <a16:creationId xmlns:a16="http://schemas.microsoft.com/office/drawing/2014/main" id="{3AA8F700-3BCF-5873-40E0-6D5D359068A6}"/>
              </a:ext>
            </a:extLst>
          </p:cNvPr>
          <p:cNvSpPr>
            <a:spLocks noGrp="1"/>
          </p:cNvSpPr>
          <p:nvPr>
            <p:ph idx="1"/>
          </p:nvPr>
        </p:nvSpPr>
        <p:spPr/>
        <p:txBody>
          <a:bodyPr/>
          <a:lstStyle/>
          <a:p>
            <a:r>
              <a:rPr lang="cs-CZ" sz="2800" b="1" dirty="0" err="1"/>
              <a:t>Summer</a:t>
            </a:r>
            <a:endParaRPr lang="cs-CZ" sz="2800" b="1" dirty="0"/>
          </a:p>
          <a:p>
            <a:pPr algn="just"/>
            <a:r>
              <a:rPr lang="en-US" dirty="0"/>
              <a:t>Summer is also the time of strawberries, bilberries, raspberries, blackberries and cranberries, and the harvest of corn.</a:t>
            </a:r>
          </a:p>
          <a:p>
            <a:endParaRPr lang="cs-CZ" dirty="0"/>
          </a:p>
        </p:txBody>
      </p:sp>
      <p:pic>
        <p:nvPicPr>
          <p:cNvPr id="7" name="Picture 2" descr="Image result for czech summer swimming">
            <a:extLst>
              <a:ext uri="{FF2B5EF4-FFF2-40B4-BE49-F238E27FC236}">
                <a16:creationId xmlns:a16="http://schemas.microsoft.com/office/drawing/2014/main" id="{7FB6A8BB-395E-8627-D3B2-D4B4CC986E58}"/>
              </a:ext>
            </a:extLst>
          </p:cNvPr>
          <p:cNvPicPr>
            <a:picLocks noChangeAspect="1" noChangeArrowheads="1"/>
          </p:cNvPicPr>
          <p:nvPr/>
        </p:nvPicPr>
        <p:blipFill>
          <a:blip r:embed="rId2" cstate="print"/>
          <a:srcRect l="9849" r="10632"/>
          <a:stretch>
            <a:fillRect/>
          </a:stretch>
        </p:blipFill>
        <p:spPr bwMode="auto">
          <a:xfrm>
            <a:off x="2015716" y="3214939"/>
            <a:ext cx="5112568" cy="29337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8305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A127FD-3931-3023-631E-D123144B61BC}"/>
              </a:ext>
            </a:extLst>
          </p:cNvPr>
          <p:cNvSpPr>
            <a:spLocks noGrp="1"/>
          </p:cNvSpPr>
          <p:nvPr>
            <p:ph type="title"/>
          </p:nvPr>
        </p:nvSpPr>
        <p:spPr>
          <a:xfrm>
            <a:off x="540000" y="365129"/>
            <a:ext cx="8064000" cy="1325563"/>
          </a:xfrm>
        </p:spPr>
        <p:txBody>
          <a:bodyPr anchor="ctr">
            <a:normAutofit/>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3" name="Zástupný obsah 2">
            <a:extLst>
              <a:ext uri="{FF2B5EF4-FFF2-40B4-BE49-F238E27FC236}">
                <a16:creationId xmlns:a16="http://schemas.microsoft.com/office/drawing/2014/main" id="{8FB07D1F-93BB-1CCC-0510-4C60912C9197}"/>
              </a:ext>
            </a:extLst>
          </p:cNvPr>
          <p:cNvSpPr>
            <a:spLocks noGrp="1"/>
          </p:cNvSpPr>
          <p:nvPr>
            <p:ph sz="half" idx="1"/>
          </p:nvPr>
        </p:nvSpPr>
        <p:spPr>
          <a:xfrm>
            <a:off x="628650" y="1825625"/>
            <a:ext cx="3886200" cy="4351338"/>
          </a:xfrm>
        </p:spPr>
        <p:txBody>
          <a:bodyPr>
            <a:normAutofit lnSpcReduction="10000"/>
          </a:bodyPr>
          <a:lstStyle/>
          <a:p>
            <a:pPr>
              <a:lnSpc>
                <a:spcPct val="90000"/>
              </a:lnSpc>
            </a:pPr>
            <a:r>
              <a:rPr lang="cs-CZ" sz="2800" b="1" dirty="0" err="1"/>
              <a:t>Autumn</a:t>
            </a:r>
            <a:endParaRPr lang="cs-CZ" sz="2800" b="1" dirty="0"/>
          </a:p>
          <a:p>
            <a:pPr algn="just">
              <a:lnSpc>
                <a:spcPct val="90000"/>
              </a:lnSpc>
            </a:pPr>
            <a:r>
              <a:rPr lang="cs-CZ" sz="1800" dirty="0"/>
              <a:t>O</a:t>
            </a:r>
            <a:r>
              <a:rPr lang="en-US" sz="1800" dirty="0"/>
              <a:t>n the 23</a:t>
            </a:r>
            <a:r>
              <a:rPr lang="en-US" sz="1800" baseline="30000" dirty="0"/>
              <a:t>rd</a:t>
            </a:r>
            <a:r>
              <a:rPr lang="en-US" sz="1800" dirty="0"/>
              <a:t> of September, autumn comes</a:t>
            </a:r>
            <a:r>
              <a:rPr lang="cs-CZ" sz="1800" dirty="0"/>
              <a:t>. </a:t>
            </a:r>
          </a:p>
          <a:p>
            <a:pPr algn="just">
              <a:lnSpc>
                <a:spcPct val="90000"/>
              </a:lnSpc>
            </a:pPr>
            <a:r>
              <a:rPr lang="cs-CZ" sz="1800" dirty="0"/>
              <a:t>At </a:t>
            </a:r>
            <a:r>
              <a:rPr lang="cs-CZ" sz="1800" dirty="0" err="1"/>
              <a:t>the</a:t>
            </a:r>
            <a:r>
              <a:rPr lang="cs-CZ" sz="1800" dirty="0"/>
              <a:t> </a:t>
            </a:r>
            <a:r>
              <a:rPr lang="cs-CZ" sz="1800" dirty="0" err="1"/>
              <a:t>beginning</a:t>
            </a:r>
            <a:r>
              <a:rPr lang="cs-CZ" sz="1800" dirty="0"/>
              <a:t> </a:t>
            </a:r>
            <a:r>
              <a:rPr lang="cs-CZ" sz="1800" dirty="0" err="1"/>
              <a:t>of</a:t>
            </a:r>
            <a:r>
              <a:rPr lang="cs-CZ" sz="1800" dirty="0"/>
              <a:t> </a:t>
            </a:r>
            <a:r>
              <a:rPr lang="cs-CZ" sz="1800" dirty="0" err="1"/>
              <a:t>autumn</a:t>
            </a:r>
            <a:r>
              <a:rPr lang="cs-CZ" sz="1800" dirty="0"/>
              <a:t> </a:t>
            </a:r>
            <a:r>
              <a:rPr lang="en-US" sz="1800" dirty="0"/>
              <a:t>we can still enjoy a few fine days of Indian summer. Many people go picking mushrooms. </a:t>
            </a:r>
            <a:endParaRPr lang="cs-CZ" sz="1800" dirty="0"/>
          </a:p>
          <a:p>
            <a:pPr algn="just">
              <a:lnSpc>
                <a:spcPct val="90000"/>
              </a:lnSpc>
            </a:pPr>
            <a:r>
              <a:rPr lang="en-US" sz="1800" dirty="0"/>
              <a:t>This colorful period does not last long because soon the trees shed their leaves and by November they are bare.</a:t>
            </a:r>
            <a:r>
              <a:rPr lang="cs-CZ" sz="1800" dirty="0"/>
              <a:t> </a:t>
            </a:r>
          </a:p>
          <a:p>
            <a:pPr algn="just">
              <a:lnSpc>
                <a:spcPct val="90000"/>
              </a:lnSpc>
            </a:pPr>
            <a:r>
              <a:rPr lang="en-US" sz="1800" dirty="0"/>
              <a:t>In autumn, the weather is unsettled, the sky is often cloudy, and the mornings are dull and it looks like rain. People refer to the weather as awful, wretched, or nasty..</a:t>
            </a:r>
            <a:endParaRPr lang="cs-CZ" sz="1800" dirty="0"/>
          </a:p>
          <a:p>
            <a:pPr>
              <a:lnSpc>
                <a:spcPct val="90000"/>
              </a:lnSpc>
            </a:pPr>
            <a:endParaRPr lang="cs-CZ" sz="1500" dirty="0"/>
          </a:p>
        </p:txBody>
      </p:sp>
      <p:pic>
        <p:nvPicPr>
          <p:cNvPr id="8" name="Zástupný obsah 7">
            <a:extLst>
              <a:ext uri="{FF2B5EF4-FFF2-40B4-BE49-F238E27FC236}">
                <a16:creationId xmlns:a16="http://schemas.microsoft.com/office/drawing/2014/main" id="{1A83BBDF-4203-EF39-B6F2-161EDE2FCDE1}"/>
              </a:ext>
            </a:extLst>
          </p:cNvPr>
          <p:cNvPicPr>
            <a:picLocks noGrp="1" noChangeAspect="1"/>
          </p:cNvPicPr>
          <p:nvPr>
            <p:ph sz="half" idx="2"/>
          </p:nvPr>
        </p:nvPicPr>
        <p:blipFill rotWithShape="1">
          <a:blip r:embed="rId2"/>
          <a:srcRect l="18040" r="15868" b="-3"/>
          <a:stretch/>
        </p:blipFill>
        <p:spPr>
          <a:xfrm>
            <a:off x="4629150" y="1562153"/>
            <a:ext cx="3886200"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8141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BC65C5-F50D-5F07-C1EF-4F4ABD8020BA}"/>
              </a:ext>
            </a:extLst>
          </p:cNvPr>
          <p:cNvSpPr>
            <a:spLocks noGrp="1"/>
          </p:cNvSpPr>
          <p:nvPr>
            <p:ph type="title"/>
          </p:nvPr>
        </p:nvSpPr>
        <p:spPr>
          <a:xfrm>
            <a:off x="540000" y="365129"/>
            <a:ext cx="8064000" cy="1325563"/>
          </a:xfrm>
        </p:spPr>
        <p:txBody>
          <a:bodyPr anchor="ctr">
            <a:normAutofit/>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4" name="Zástupný obsah 3">
            <a:extLst>
              <a:ext uri="{FF2B5EF4-FFF2-40B4-BE49-F238E27FC236}">
                <a16:creationId xmlns:a16="http://schemas.microsoft.com/office/drawing/2014/main" id="{CBF79E2C-3713-6B3B-4BEB-9517434D49F5}"/>
              </a:ext>
            </a:extLst>
          </p:cNvPr>
          <p:cNvSpPr>
            <a:spLocks noGrp="1"/>
          </p:cNvSpPr>
          <p:nvPr>
            <p:ph sz="half" idx="1"/>
          </p:nvPr>
        </p:nvSpPr>
        <p:spPr>
          <a:xfrm>
            <a:off x="628650" y="1825625"/>
            <a:ext cx="3886199" cy="4351338"/>
          </a:xfrm>
        </p:spPr>
        <p:txBody>
          <a:bodyPr>
            <a:normAutofit/>
          </a:bodyPr>
          <a:lstStyle/>
          <a:p>
            <a:pPr>
              <a:lnSpc>
                <a:spcPct val="90000"/>
              </a:lnSpc>
            </a:pPr>
            <a:r>
              <a:rPr lang="cs-CZ" sz="2800" b="1" dirty="0"/>
              <a:t>Winter</a:t>
            </a:r>
          </a:p>
          <a:p>
            <a:pPr algn="just">
              <a:lnSpc>
                <a:spcPct val="90000"/>
              </a:lnSpc>
            </a:pPr>
            <a:r>
              <a:rPr lang="cs-CZ" sz="2000" dirty="0"/>
              <a:t>W</a:t>
            </a:r>
            <a:r>
              <a:rPr lang="en-US" sz="2000" dirty="0"/>
              <a:t>inter comes on December 21st, but in fact it often begins earlier. </a:t>
            </a:r>
            <a:endParaRPr lang="cs-CZ" sz="2000" dirty="0"/>
          </a:p>
          <a:p>
            <a:pPr algn="just">
              <a:lnSpc>
                <a:spcPct val="90000"/>
              </a:lnSpc>
            </a:pPr>
            <a:r>
              <a:rPr lang="en-US" sz="2000" dirty="0"/>
              <a:t>Typical winter weather brings snowfall, icy wind, and hard frosts. </a:t>
            </a:r>
            <a:endParaRPr lang="cs-CZ" sz="2000" dirty="0"/>
          </a:p>
          <a:p>
            <a:pPr algn="just">
              <a:lnSpc>
                <a:spcPct val="90000"/>
              </a:lnSpc>
            </a:pPr>
            <a:r>
              <a:rPr lang="en-US" sz="2000" dirty="0"/>
              <a:t>We can enjoy skiing in the mountains and the hills which are covered with a thick layer of fluffy snow and we admire  the winter scenery. </a:t>
            </a:r>
          </a:p>
          <a:p>
            <a:pPr algn="just">
              <a:lnSpc>
                <a:spcPct val="90000"/>
              </a:lnSpc>
            </a:pPr>
            <a:r>
              <a:rPr lang="en-US" sz="2000" dirty="0"/>
              <a:t>The roads become icy and slippery and it makes driving hazardous because you can skid easily. </a:t>
            </a:r>
          </a:p>
        </p:txBody>
      </p:sp>
      <p:pic>
        <p:nvPicPr>
          <p:cNvPr id="3" name="Zástupný obsah 2">
            <a:extLst>
              <a:ext uri="{FF2B5EF4-FFF2-40B4-BE49-F238E27FC236}">
                <a16:creationId xmlns:a16="http://schemas.microsoft.com/office/drawing/2014/main" id="{C8CEF93A-1F96-1CA5-F63F-6EB91BBB2504}"/>
              </a:ext>
            </a:extLst>
          </p:cNvPr>
          <p:cNvPicPr>
            <a:picLocks noGrp="1" noChangeAspect="1"/>
          </p:cNvPicPr>
          <p:nvPr>
            <p:ph sz="half" idx="2"/>
          </p:nvPr>
        </p:nvPicPr>
        <p:blipFill rotWithShape="1">
          <a:blip r:embed="rId2"/>
          <a:srcRect t="2638" b="13385"/>
          <a:stretch/>
        </p:blipFill>
        <p:spPr>
          <a:xfrm>
            <a:off x="4812802" y="1825625"/>
            <a:ext cx="3886200"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4992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23F5F6-A35D-9296-6967-1F7514333EFB}"/>
              </a:ext>
            </a:extLst>
          </p:cNvPr>
          <p:cNvSpPr>
            <a:spLocks noGrp="1"/>
          </p:cNvSpPr>
          <p:nvPr>
            <p:ph type="title"/>
          </p:nvPr>
        </p:nvSpPr>
        <p:spPr/>
        <p:txBody>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3" name="Zástupný obsah 2">
            <a:extLst>
              <a:ext uri="{FF2B5EF4-FFF2-40B4-BE49-F238E27FC236}">
                <a16:creationId xmlns:a16="http://schemas.microsoft.com/office/drawing/2014/main" id="{1A899329-550A-2722-C05A-BB22611EB412}"/>
              </a:ext>
            </a:extLst>
          </p:cNvPr>
          <p:cNvSpPr>
            <a:spLocks noGrp="1"/>
          </p:cNvSpPr>
          <p:nvPr>
            <p:ph idx="1"/>
          </p:nvPr>
        </p:nvSpPr>
        <p:spPr/>
        <p:txBody>
          <a:bodyPr anchor="ctr"/>
          <a:lstStyle/>
          <a:p>
            <a:r>
              <a:rPr lang="cs-CZ" sz="2400" dirty="0" err="1"/>
              <a:t>Describe</a:t>
            </a:r>
            <a:r>
              <a:rPr lang="cs-CZ" sz="2400" dirty="0"/>
              <a:t> </a:t>
            </a:r>
            <a:r>
              <a:rPr lang="cs-CZ" sz="2400" dirty="0" err="1"/>
              <a:t>weather</a:t>
            </a:r>
            <a:r>
              <a:rPr lang="cs-CZ" sz="2400" dirty="0"/>
              <a:t> in </a:t>
            </a:r>
            <a:r>
              <a:rPr lang="cs-CZ" sz="2400" dirty="0" err="1"/>
              <a:t>your</a:t>
            </a:r>
            <a:r>
              <a:rPr lang="cs-CZ" sz="2400" dirty="0"/>
              <a:t> country?</a:t>
            </a:r>
          </a:p>
        </p:txBody>
      </p:sp>
    </p:spTree>
    <p:extLst>
      <p:ext uri="{BB962C8B-B14F-4D97-AF65-F5344CB8AC3E}">
        <p14:creationId xmlns:p14="http://schemas.microsoft.com/office/powerpoint/2010/main" val="2390875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9FA2609F-DCB2-33E4-8A8C-497A4177627D}"/>
              </a:ext>
            </a:extLst>
          </p:cNvPr>
          <p:cNvPicPr>
            <a:picLocks noChangeAspect="1"/>
          </p:cNvPicPr>
          <p:nvPr/>
        </p:nvPicPr>
        <p:blipFill>
          <a:blip r:embed="rId2"/>
          <a:stretch>
            <a:fillRect/>
          </a:stretch>
        </p:blipFill>
        <p:spPr>
          <a:xfrm>
            <a:off x="1303338" y="1825625"/>
            <a:ext cx="3130550" cy="2066925"/>
          </a:xfrm>
          <a:prstGeom prst="rect">
            <a:avLst/>
          </a:prstGeom>
        </p:spPr>
      </p:pic>
      <p:pic>
        <p:nvPicPr>
          <p:cNvPr id="6" name="Obrázek 5">
            <a:extLst>
              <a:ext uri="{FF2B5EF4-FFF2-40B4-BE49-F238E27FC236}">
                <a16:creationId xmlns:a16="http://schemas.microsoft.com/office/drawing/2014/main" id="{90D875EE-BA29-25AF-499F-55B3D23D0D12}"/>
              </a:ext>
            </a:extLst>
          </p:cNvPr>
          <p:cNvPicPr>
            <a:picLocks noChangeAspect="1"/>
          </p:cNvPicPr>
          <p:nvPr/>
        </p:nvPicPr>
        <p:blipFill>
          <a:blip r:embed="rId3"/>
          <a:stretch>
            <a:fillRect/>
          </a:stretch>
        </p:blipFill>
        <p:spPr>
          <a:xfrm>
            <a:off x="4492625" y="1825625"/>
            <a:ext cx="3343275" cy="2066925"/>
          </a:xfrm>
          <a:prstGeom prst="rect">
            <a:avLst/>
          </a:prstGeom>
        </p:spPr>
      </p:pic>
      <p:pic>
        <p:nvPicPr>
          <p:cNvPr id="5" name="Obrázek 4">
            <a:extLst>
              <a:ext uri="{FF2B5EF4-FFF2-40B4-BE49-F238E27FC236}">
                <a16:creationId xmlns:a16="http://schemas.microsoft.com/office/drawing/2014/main" id="{8A518C4D-A087-E2E1-D95C-CBA1395970AE}"/>
              </a:ext>
            </a:extLst>
          </p:cNvPr>
          <p:cNvPicPr>
            <a:picLocks noChangeAspect="1"/>
          </p:cNvPicPr>
          <p:nvPr/>
        </p:nvPicPr>
        <p:blipFill>
          <a:blip r:embed="rId4"/>
          <a:stretch>
            <a:fillRect/>
          </a:stretch>
        </p:blipFill>
        <p:spPr>
          <a:xfrm>
            <a:off x="1303338" y="3951288"/>
            <a:ext cx="2960688" cy="1954213"/>
          </a:xfrm>
          <a:prstGeom prst="rect">
            <a:avLst/>
          </a:prstGeom>
        </p:spPr>
      </p:pic>
      <p:pic>
        <p:nvPicPr>
          <p:cNvPr id="4" name="Zástupný obsah 3">
            <a:extLst>
              <a:ext uri="{FF2B5EF4-FFF2-40B4-BE49-F238E27FC236}">
                <a16:creationId xmlns:a16="http://schemas.microsoft.com/office/drawing/2014/main" id="{62A7ED28-4751-7FCE-C955-F7D5D100996C}"/>
              </a:ext>
            </a:extLst>
          </p:cNvPr>
          <p:cNvPicPr>
            <a:picLocks noGrp="1" noChangeAspect="1"/>
          </p:cNvPicPr>
          <p:nvPr>
            <p:ph idx="1"/>
          </p:nvPr>
        </p:nvPicPr>
        <p:blipFill>
          <a:blip r:embed="rId5"/>
          <a:stretch>
            <a:fillRect/>
          </a:stretch>
        </p:blipFill>
        <p:spPr>
          <a:xfrm>
            <a:off x="4324350" y="3951288"/>
            <a:ext cx="3513138" cy="1954213"/>
          </a:xfrm>
          <a:prstGeom prst="rect">
            <a:avLst/>
          </a:prstGeom>
        </p:spPr>
      </p:pic>
      <p:sp>
        <p:nvSpPr>
          <p:cNvPr id="2" name="Nadpis 1">
            <a:extLst>
              <a:ext uri="{FF2B5EF4-FFF2-40B4-BE49-F238E27FC236}">
                <a16:creationId xmlns:a16="http://schemas.microsoft.com/office/drawing/2014/main" id="{CD33A472-CC95-4ED6-976A-A8D1D16098FB}"/>
              </a:ext>
            </a:extLst>
          </p:cNvPr>
          <p:cNvSpPr>
            <a:spLocks noGrp="1"/>
          </p:cNvSpPr>
          <p:nvPr>
            <p:ph type="title"/>
          </p:nvPr>
        </p:nvSpPr>
        <p:spPr>
          <a:xfrm>
            <a:off x="540000" y="365129"/>
            <a:ext cx="8064000" cy="1325563"/>
          </a:xfrm>
        </p:spPr>
        <p:txBody>
          <a:bodyPr anchor="ctr">
            <a:normAutofit/>
          </a:bodyPr>
          <a:lstStyle/>
          <a:p>
            <a:r>
              <a:rPr lang="cs-CZ" dirty="0" err="1"/>
              <a:t>What</a:t>
            </a:r>
            <a:r>
              <a:rPr lang="cs-CZ" dirty="0"/>
              <a:t> </a:t>
            </a:r>
            <a:r>
              <a:rPr lang="cs-CZ" dirty="0" err="1"/>
              <a:t>season</a:t>
            </a:r>
            <a:r>
              <a:rPr lang="cs-CZ" dirty="0"/>
              <a:t> </a:t>
            </a:r>
            <a:r>
              <a:rPr lang="cs-CZ" dirty="0" err="1"/>
              <a:t>is</a:t>
            </a:r>
            <a:r>
              <a:rPr lang="cs-CZ" dirty="0"/>
              <a:t> </a:t>
            </a:r>
            <a:r>
              <a:rPr lang="cs-CZ" dirty="0" err="1"/>
              <a:t>it</a:t>
            </a:r>
            <a:r>
              <a:rPr lang="cs-CZ" dirty="0"/>
              <a:t>?</a:t>
            </a:r>
          </a:p>
        </p:txBody>
      </p:sp>
    </p:spTree>
    <p:extLst>
      <p:ext uri="{BB962C8B-B14F-4D97-AF65-F5344CB8AC3E}">
        <p14:creationId xmlns:p14="http://schemas.microsoft.com/office/powerpoint/2010/main" val="2048661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1450E799-28B7-E40B-6923-ABEDF2108D5F}"/>
              </a:ext>
            </a:extLst>
          </p:cNvPr>
          <p:cNvPicPr>
            <a:picLocks noGrp="1" noChangeAspect="1"/>
          </p:cNvPicPr>
          <p:nvPr>
            <p:ph sz="half" idx="1"/>
          </p:nvPr>
        </p:nvPicPr>
        <p:blipFill>
          <a:blip r:embed="rId2"/>
          <a:stretch>
            <a:fillRect/>
          </a:stretch>
        </p:blipFill>
        <p:spPr>
          <a:xfrm>
            <a:off x="1430338" y="1825625"/>
            <a:ext cx="3009900" cy="1987550"/>
          </a:xfrm>
          <a:prstGeom prst="rect">
            <a:avLst/>
          </a:prstGeom>
        </p:spPr>
      </p:pic>
      <p:pic>
        <p:nvPicPr>
          <p:cNvPr id="8" name="Obrázek 7">
            <a:extLst>
              <a:ext uri="{FF2B5EF4-FFF2-40B4-BE49-F238E27FC236}">
                <a16:creationId xmlns:a16="http://schemas.microsoft.com/office/drawing/2014/main" id="{892CA893-7D1C-9872-F0E3-7415F803334B}"/>
              </a:ext>
            </a:extLst>
          </p:cNvPr>
          <p:cNvPicPr>
            <a:picLocks noChangeAspect="1"/>
          </p:cNvPicPr>
          <p:nvPr/>
        </p:nvPicPr>
        <p:blipFill>
          <a:blip r:embed="rId3"/>
          <a:stretch>
            <a:fillRect/>
          </a:stretch>
        </p:blipFill>
        <p:spPr>
          <a:xfrm>
            <a:off x="4497388" y="1825625"/>
            <a:ext cx="3214688" cy="1987550"/>
          </a:xfrm>
          <a:prstGeom prst="rect">
            <a:avLst/>
          </a:prstGeom>
        </p:spPr>
      </p:pic>
      <p:pic>
        <p:nvPicPr>
          <p:cNvPr id="7" name="Zástupný obsah 6">
            <a:extLst>
              <a:ext uri="{FF2B5EF4-FFF2-40B4-BE49-F238E27FC236}">
                <a16:creationId xmlns:a16="http://schemas.microsoft.com/office/drawing/2014/main" id="{AB17877E-E04D-1912-1C61-28B409CCB2A9}"/>
              </a:ext>
            </a:extLst>
          </p:cNvPr>
          <p:cNvPicPr>
            <a:picLocks noGrp="1" noChangeAspect="1"/>
          </p:cNvPicPr>
          <p:nvPr>
            <p:ph sz="half" idx="4294967295"/>
          </p:nvPr>
        </p:nvPicPr>
        <p:blipFill>
          <a:blip r:embed="rId4"/>
          <a:stretch>
            <a:fillRect/>
          </a:stretch>
        </p:blipFill>
        <p:spPr>
          <a:xfrm>
            <a:off x="1430338" y="3870325"/>
            <a:ext cx="3492500" cy="2035175"/>
          </a:xfrm>
          <a:prstGeom prst="rect">
            <a:avLst/>
          </a:prstGeom>
        </p:spPr>
      </p:pic>
      <p:pic>
        <p:nvPicPr>
          <p:cNvPr id="6" name="Obrázek 5">
            <a:extLst>
              <a:ext uri="{FF2B5EF4-FFF2-40B4-BE49-F238E27FC236}">
                <a16:creationId xmlns:a16="http://schemas.microsoft.com/office/drawing/2014/main" id="{D53E9769-C669-8155-22A2-547DF3CE048B}"/>
              </a:ext>
            </a:extLst>
          </p:cNvPr>
          <p:cNvPicPr>
            <a:picLocks noChangeAspect="1"/>
          </p:cNvPicPr>
          <p:nvPr/>
        </p:nvPicPr>
        <p:blipFill>
          <a:blip r:embed="rId5"/>
          <a:stretch>
            <a:fillRect/>
          </a:stretch>
        </p:blipFill>
        <p:spPr>
          <a:xfrm>
            <a:off x="4981575" y="3870325"/>
            <a:ext cx="2732088" cy="2035175"/>
          </a:xfrm>
          <a:prstGeom prst="rect">
            <a:avLst/>
          </a:prstGeom>
        </p:spPr>
      </p:pic>
      <p:sp>
        <p:nvSpPr>
          <p:cNvPr id="2" name="Nadpis 1">
            <a:extLst>
              <a:ext uri="{FF2B5EF4-FFF2-40B4-BE49-F238E27FC236}">
                <a16:creationId xmlns:a16="http://schemas.microsoft.com/office/drawing/2014/main" id="{E57F74EE-51C7-791F-4F82-9439F73CE3E3}"/>
              </a:ext>
            </a:extLst>
          </p:cNvPr>
          <p:cNvSpPr>
            <a:spLocks noGrp="1"/>
          </p:cNvSpPr>
          <p:nvPr>
            <p:ph type="title"/>
          </p:nvPr>
        </p:nvSpPr>
        <p:spPr>
          <a:xfrm>
            <a:off x="540000" y="365129"/>
            <a:ext cx="8064000" cy="1325563"/>
          </a:xfrm>
        </p:spPr>
        <p:txBody>
          <a:bodyPr anchor="ctr">
            <a:normAutofit/>
          </a:bodyPr>
          <a:lstStyle/>
          <a:p>
            <a:r>
              <a:rPr lang="cs-CZ" dirty="0" err="1"/>
              <a:t>What</a:t>
            </a:r>
            <a:r>
              <a:rPr lang="cs-CZ" dirty="0"/>
              <a:t> </a:t>
            </a:r>
            <a:r>
              <a:rPr lang="cs-CZ" dirty="0" err="1"/>
              <a:t>season</a:t>
            </a:r>
            <a:r>
              <a:rPr lang="cs-CZ" dirty="0"/>
              <a:t> </a:t>
            </a:r>
            <a:r>
              <a:rPr lang="cs-CZ" dirty="0" err="1"/>
              <a:t>is</a:t>
            </a:r>
            <a:r>
              <a:rPr lang="cs-CZ" dirty="0"/>
              <a:t> </a:t>
            </a:r>
            <a:r>
              <a:rPr lang="cs-CZ" dirty="0" err="1"/>
              <a:t>it</a:t>
            </a:r>
            <a:r>
              <a:rPr lang="cs-CZ" dirty="0"/>
              <a:t>?</a:t>
            </a:r>
          </a:p>
        </p:txBody>
      </p:sp>
    </p:spTree>
    <p:extLst>
      <p:ext uri="{BB962C8B-B14F-4D97-AF65-F5344CB8AC3E}">
        <p14:creationId xmlns:p14="http://schemas.microsoft.com/office/powerpoint/2010/main" val="3673784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190AE0D4-4E10-5A15-6FFE-E3DB6599C3BA}"/>
              </a:ext>
            </a:extLst>
          </p:cNvPr>
          <p:cNvPicPr>
            <a:picLocks noChangeAspect="1"/>
          </p:cNvPicPr>
          <p:nvPr/>
        </p:nvPicPr>
        <p:blipFill>
          <a:blip r:embed="rId2"/>
          <a:stretch>
            <a:fillRect/>
          </a:stretch>
        </p:blipFill>
        <p:spPr>
          <a:xfrm>
            <a:off x="1027113" y="1825625"/>
            <a:ext cx="4137025" cy="1903413"/>
          </a:xfrm>
          <a:prstGeom prst="rect">
            <a:avLst/>
          </a:prstGeom>
        </p:spPr>
      </p:pic>
      <p:pic>
        <p:nvPicPr>
          <p:cNvPr id="5" name="Obrázek 4">
            <a:extLst>
              <a:ext uri="{FF2B5EF4-FFF2-40B4-BE49-F238E27FC236}">
                <a16:creationId xmlns:a16="http://schemas.microsoft.com/office/drawing/2014/main" id="{0B66392A-7736-9619-F6DA-14DD159B15B6}"/>
              </a:ext>
            </a:extLst>
          </p:cNvPr>
          <p:cNvPicPr>
            <a:picLocks noChangeAspect="1"/>
          </p:cNvPicPr>
          <p:nvPr/>
        </p:nvPicPr>
        <p:blipFill>
          <a:blip r:embed="rId3"/>
          <a:stretch>
            <a:fillRect/>
          </a:stretch>
        </p:blipFill>
        <p:spPr>
          <a:xfrm>
            <a:off x="5229225" y="1825625"/>
            <a:ext cx="2887663" cy="1903413"/>
          </a:xfrm>
          <a:prstGeom prst="rect">
            <a:avLst/>
          </a:prstGeom>
        </p:spPr>
      </p:pic>
      <p:pic>
        <p:nvPicPr>
          <p:cNvPr id="4" name="Zástupný obsah 3">
            <a:extLst>
              <a:ext uri="{FF2B5EF4-FFF2-40B4-BE49-F238E27FC236}">
                <a16:creationId xmlns:a16="http://schemas.microsoft.com/office/drawing/2014/main" id="{758B3D62-9C3D-AE0D-86EF-42841894C1BA}"/>
              </a:ext>
            </a:extLst>
          </p:cNvPr>
          <p:cNvPicPr>
            <a:picLocks noGrp="1" noChangeAspect="1"/>
          </p:cNvPicPr>
          <p:nvPr>
            <p:ph idx="1"/>
          </p:nvPr>
        </p:nvPicPr>
        <p:blipFill>
          <a:blip r:embed="rId4"/>
          <a:stretch>
            <a:fillRect/>
          </a:stretch>
        </p:blipFill>
        <p:spPr>
          <a:xfrm>
            <a:off x="1027113" y="3792538"/>
            <a:ext cx="3805238" cy="2112963"/>
          </a:xfrm>
          <a:prstGeom prst="rect">
            <a:avLst/>
          </a:prstGeom>
        </p:spPr>
      </p:pic>
      <p:pic>
        <p:nvPicPr>
          <p:cNvPr id="6" name="Obrázek 5">
            <a:extLst>
              <a:ext uri="{FF2B5EF4-FFF2-40B4-BE49-F238E27FC236}">
                <a16:creationId xmlns:a16="http://schemas.microsoft.com/office/drawing/2014/main" id="{B2E14078-CDD9-4DA5-B917-CD9DD5CAAB83}"/>
              </a:ext>
            </a:extLst>
          </p:cNvPr>
          <p:cNvPicPr>
            <a:picLocks noChangeAspect="1"/>
          </p:cNvPicPr>
          <p:nvPr/>
        </p:nvPicPr>
        <p:blipFill>
          <a:blip r:embed="rId5"/>
          <a:stretch>
            <a:fillRect/>
          </a:stretch>
        </p:blipFill>
        <p:spPr>
          <a:xfrm>
            <a:off x="4897438" y="3792538"/>
            <a:ext cx="3219450" cy="2112963"/>
          </a:xfrm>
          <a:prstGeom prst="rect">
            <a:avLst/>
          </a:prstGeom>
        </p:spPr>
      </p:pic>
      <p:sp>
        <p:nvSpPr>
          <p:cNvPr id="2" name="Nadpis 1">
            <a:extLst>
              <a:ext uri="{FF2B5EF4-FFF2-40B4-BE49-F238E27FC236}">
                <a16:creationId xmlns:a16="http://schemas.microsoft.com/office/drawing/2014/main" id="{6D3F1CD8-B77A-35BF-27CC-EF8C6D958C4C}"/>
              </a:ext>
            </a:extLst>
          </p:cNvPr>
          <p:cNvSpPr>
            <a:spLocks noGrp="1"/>
          </p:cNvSpPr>
          <p:nvPr>
            <p:ph type="title"/>
          </p:nvPr>
        </p:nvSpPr>
        <p:spPr>
          <a:xfrm>
            <a:off x="540000" y="365129"/>
            <a:ext cx="8064000" cy="1325563"/>
          </a:xfrm>
        </p:spPr>
        <p:txBody>
          <a:bodyPr anchor="ctr">
            <a:normAutofit/>
          </a:bodyPr>
          <a:lstStyle/>
          <a:p>
            <a:r>
              <a:rPr lang="cs-CZ" dirty="0" err="1"/>
              <a:t>What</a:t>
            </a:r>
            <a:r>
              <a:rPr lang="cs-CZ" dirty="0"/>
              <a:t> </a:t>
            </a:r>
            <a:r>
              <a:rPr lang="cs-CZ" dirty="0" err="1"/>
              <a:t>season</a:t>
            </a:r>
            <a:r>
              <a:rPr lang="cs-CZ" dirty="0"/>
              <a:t> </a:t>
            </a:r>
            <a:r>
              <a:rPr lang="cs-CZ" dirty="0" err="1"/>
              <a:t>is</a:t>
            </a:r>
            <a:r>
              <a:rPr lang="cs-CZ" dirty="0"/>
              <a:t> </a:t>
            </a:r>
            <a:r>
              <a:rPr lang="cs-CZ" dirty="0" err="1"/>
              <a:t>it</a:t>
            </a:r>
            <a:r>
              <a:rPr lang="cs-CZ" dirty="0"/>
              <a:t>?</a:t>
            </a:r>
          </a:p>
        </p:txBody>
      </p:sp>
    </p:spTree>
    <p:extLst>
      <p:ext uri="{BB962C8B-B14F-4D97-AF65-F5344CB8AC3E}">
        <p14:creationId xmlns:p14="http://schemas.microsoft.com/office/powerpoint/2010/main" val="2628431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BAED15-1CD6-86AC-AA91-A56932D3B89E}"/>
              </a:ext>
            </a:extLst>
          </p:cNvPr>
          <p:cNvSpPr>
            <a:spLocks noGrp="1"/>
          </p:cNvSpPr>
          <p:nvPr>
            <p:ph type="title"/>
          </p:nvPr>
        </p:nvSpPr>
        <p:spPr/>
        <p:txBody>
          <a:bodyPr/>
          <a:lstStyle/>
          <a:p>
            <a:r>
              <a:rPr lang="cs-CZ" dirty="0" err="1"/>
              <a:t>What</a:t>
            </a:r>
            <a:r>
              <a:rPr lang="cs-CZ" dirty="0"/>
              <a:t> </a:t>
            </a:r>
            <a:r>
              <a:rPr lang="cs-CZ" dirty="0" err="1"/>
              <a:t>season</a:t>
            </a:r>
            <a:r>
              <a:rPr lang="cs-CZ" dirty="0"/>
              <a:t> </a:t>
            </a:r>
            <a:r>
              <a:rPr lang="cs-CZ" dirty="0" err="1"/>
              <a:t>is</a:t>
            </a:r>
            <a:r>
              <a:rPr lang="cs-CZ" dirty="0"/>
              <a:t> </a:t>
            </a:r>
            <a:r>
              <a:rPr lang="cs-CZ" dirty="0" err="1"/>
              <a:t>it</a:t>
            </a:r>
            <a:r>
              <a:rPr lang="cs-CZ" dirty="0"/>
              <a:t>?</a:t>
            </a:r>
          </a:p>
        </p:txBody>
      </p:sp>
      <p:pic>
        <p:nvPicPr>
          <p:cNvPr id="7" name="Obrázek 6">
            <a:extLst>
              <a:ext uri="{FF2B5EF4-FFF2-40B4-BE49-F238E27FC236}">
                <a16:creationId xmlns:a16="http://schemas.microsoft.com/office/drawing/2014/main" id="{4F97A510-D580-AA51-5CA9-39D78CF3B608}"/>
              </a:ext>
            </a:extLst>
          </p:cNvPr>
          <p:cNvPicPr>
            <a:picLocks noChangeAspect="1"/>
          </p:cNvPicPr>
          <p:nvPr/>
        </p:nvPicPr>
        <p:blipFill rotWithShape="1">
          <a:blip r:embed="rId2"/>
          <a:srcRect r="8566" b="7582"/>
          <a:stretch/>
        </p:blipFill>
        <p:spPr>
          <a:xfrm>
            <a:off x="4572000" y="2138766"/>
            <a:ext cx="3277892" cy="1855139"/>
          </a:xfrm>
          <a:prstGeom prst="rect">
            <a:avLst/>
          </a:prstGeom>
        </p:spPr>
      </p:pic>
      <p:pic>
        <p:nvPicPr>
          <p:cNvPr id="4" name="Zástupný obsah 3">
            <a:extLst>
              <a:ext uri="{FF2B5EF4-FFF2-40B4-BE49-F238E27FC236}">
                <a16:creationId xmlns:a16="http://schemas.microsoft.com/office/drawing/2014/main" id="{CE5CF2D7-8842-13CF-D12C-87C750B3AD17}"/>
              </a:ext>
            </a:extLst>
          </p:cNvPr>
          <p:cNvPicPr>
            <a:picLocks noGrp="1" noChangeAspect="1"/>
          </p:cNvPicPr>
          <p:nvPr>
            <p:ph idx="1"/>
          </p:nvPr>
        </p:nvPicPr>
        <p:blipFill rotWithShape="1">
          <a:blip r:embed="rId3"/>
          <a:srcRect t="6312"/>
          <a:stretch/>
        </p:blipFill>
        <p:spPr>
          <a:xfrm>
            <a:off x="4572000" y="4063646"/>
            <a:ext cx="3277892" cy="2047323"/>
          </a:xfrm>
          <a:prstGeom prst="rect">
            <a:avLst/>
          </a:prstGeom>
        </p:spPr>
      </p:pic>
      <p:pic>
        <p:nvPicPr>
          <p:cNvPr id="5" name="Obrázek 4">
            <a:extLst>
              <a:ext uri="{FF2B5EF4-FFF2-40B4-BE49-F238E27FC236}">
                <a16:creationId xmlns:a16="http://schemas.microsoft.com/office/drawing/2014/main" id="{0F2D9927-AB9B-0E26-7F11-9234724BCE68}"/>
              </a:ext>
            </a:extLst>
          </p:cNvPr>
          <p:cNvPicPr>
            <a:picLocks noChangeAspect="1"/>
          </p:cNvPicPr>
          <p:nvPr/>
        </p:nvPicPr>
        <p:blipFill rotWithShape="1">
          <a:blip r:embed="rId4"/>
          <a:srcRect t="6686" b="11832"/>
          <a:stretch/>
        </p:blipFill>
        <p:spPr>
          <a:xfrm>
            <a:off x="1092630" y="2138766"/>
            <a:ext cx="3409628" cy="1855139"/>
          </a:xfrm>
          <a:prstGeom prst="rect">
            <a:avLst/>
          </a:prstGeom>
        </p:spPr>
      </p:pic>
      <p:pic>
        <p:nvPicPr>
          <p:cNvPr id="6" name="Obrázek 5">
            <a:extLst>
              <a:ext uri="{FF2B5EF4-FFF2-40B4-BE49-F238E27FC236}">
                <a16:creationId xmlns:a16="http://schemas.microsoft.com/office/drawing/2014/main" id="{607D29DB-64B7-595A-303D-1F9E5ECF6AAC}"/>
              </a:ext>
            </a:extLst>
          </p:cNvPr>
          <p:cNvPicPr>
            <a:picLocks noChangeAspect="1"/>
          </p:cNvPicPr>
          <p:nvPr/>
        </p:nvPicPr>
        <p:blipFill rotWithShape="1">
          <a:blip r:embed="rId5"/>
          <a:srcRect t="10031"/>
          <a:stretch/>
        </p:blipFill>
        <p:spPr>
          <a:xfrm>
            <a:off x="1092630" y="4063646"/>
            <a:ext cx="3415545" cy="2047323"/>
          </a:xfrm>
          <a:prstGeom prst="rect">
            <a:avLst/>
          </a:prstGeom>
        </p:spPr>
      </p:pic>
    </p:spTree>
    <p:extLst>
      <p:ext uri="{BB962C8B-B14F-4D97-AF65-F5344CB8AC3E}">
        <p14:creationId xmlns:p14="http://schemas.microsoft.com/office/powerpoint/2010/main" val="3479733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79D55F-9B59-595E-2AD7-6F609A19348C}"/>
              </a:ext>
            </a:extLst>
          </p:cNvPr>
          <p:cNvSpPr>
            <a:spLocks noGrp="1"/>
          </p:cNvSpPr>
          <p:nvPr>
            <p:ph type="title"/>
          </p:nvPr>
        </p:nvSpPr>
        <p:spPr/>
        <p:txBody>
          <a:bodyPr/>
          <a:lstStyle/>
          <a:p>
            <a:r>
              <a:rPr lang="cs-CZ" dirty="0" err="1"/>
              <a:t>About</a:t>
            </a:r>
            <a:r>
              <a:rPr lang="cs-CZ" dirty="0"/>
              <a:t> </a:t>
            </a:r>
            <a:r>
              <a:rPr lang="cs-CZ" dirty="0" err="1"/>
              <a:t>subject</a:t>
            </a:r>
            <a:endParaRPr lang="cs-CZ" dirty="0"/>
          </a:p>
        </p:txBody>
      </p:sp>
      <p:sp>
        <p:nvSpPr>
          <p:cNvPr id="3" name="Zástupný obsah 2">
            <a:extLst>
              <a:ext uri="{FF2B5EF4-FFF2-40B4-BE49-F238E27FC236}">
                <a16:creationId xmlns:a16="http://schemas.microsoft.com/office/drawing/2014/main" id="{1131A7E3-A124-CEED-F7A7-7F80CC88F978}"/>
              </a:ext>
            </a:extLst>
          </p:cNvPr>
          <p:cNvSpPr>
            <a:spLocks noGrp="1"/>
          </p:cNvSpPr>
          <p:nvPr>
            <p:ph idx="1"/>
          </p:nvPr>
        </p:nvSpPr>
        <p:spPr/>
        <p:txBody>
          <a:bodyPr>
            <a:normAutofit/>
          </a:bodyPr>
          <a:lstStyle/>
          <a:p>
            <a:pPr algn="just"/>
            <a:r>
              <a:rPr lang="en-US" b="0" i="0" dirty="0">
                <a:solidFill>
                  <a:srgbClr val="0A0A0A"/>
                </a:solidFill>
                <a:effectLst/>
              </a:rPr>
              <a:t>The aim of this course is to provide a complete overview of Entrepreneurship</a:t>
            </a:r>
            <a:r>
              <a:rPr lang="cs-CZ" dirty="0">
                <a:solidFill>
                  <a:srgbClr val="0A0A0A"/>
                </a:solidFill>
              </a:rPr>
              <a:t> (</a:t>
            </a:r>
            <a:r>
              <a:rPr lang="en-US" b="0" i="0" dirty="0">
                <a:solidFill>
                  <a:srgbClr val="0A0A0A"/>
                </a:solidFill>
                <a:effectLst/>
              </a:rPr>
              <a:t>historical development</a:t>
            </a:r>
            <a:r>
              <a:rPr lang="cs-CZ" b="0" i="0" dirty="0">
                <a:solidFill>
                  <a:srgbClr val="0A0A0A"/>
                </a:solidFill>
                <a:effectLst/>
              </a:rPr>
              <a:t>, </a:t>
            </a:r>
            <a:r>
              <a:rPr lang="en-US" b="0" i="0" dirty="0">
                <a:solidFill>
                  <a:srgbClr val="0A0A0A"/>
                </a:solidFill>
                <a:effectLst/>
              </a:rPr>
              <a:t>trends and challenges</a:t>
            </a:r>
            <a:r>
              <a:rPr lang="cs-CZ" dirty="0">
                <a:solidFill>
                  <a:srgbClr val="0A0A0A"/>
                </a:solidFill>
              </a:rPr>
              <a:t>, </a:t>
            </a:r>
            <a:r>
              <a:rPr lang="en-US" b="0" i="0" dirty="0">
                <a:solidFill>
                  <a:srgbClr val="0A0A0A"/>
                </a:solidFill>
                <a:effectLst/>
              </a:rPr>
              <a:t>approaches to entrepreneurship, legal forms</a:t>
            </a:r>
            <a:r>
              <a:rPr lang="cs-CZ" b="0" i="0" dirty="0">
                <a:solidFill>
                  <a:srgbClr val="0A0A0A"/>
                </a:solidFill>
                <a:effectLst/>
              </a:rPr>
              <a:t>, </a:t>
            </a:r>
            <a:r>
              <a:rPr lang="en-US" b="0" i="0" dirty="0">
                <a:solidFill>
                  <a:srgbClr val="0A0A0A"/>
                </a:solidFill>
                <a:effectLst/>
              </a:rPr>
              <a:t>organizational structures</a:t>
            </a:r>
            <a:r>
              <a:rPr lang="cs-CZ" b="0" i="0" dirty="0">
                <a:solidFill>
                  <a:srgbClr val="0A0A0A"/>
                </a:solidFill>
                <a:effectLst/>
              </a:rPr>
              <a:t>, </a:t>
            </a:r>
            <a:r>
              <a:rPr lang="cs-CZ" b="0" i="0" dirty="0" err="1">
                <a:solidFill>
                  <a:srgbClr val="0A0A0A"/>
                </a:solidFill>
                <a:effectLst/>
              </a:rPr>
              <a:t>etc</a:t>
            </a:r>
            <a:r>
              <a:rPr lang="cs-CZ" b="0" i="0" dirty="0">
                <a:solidFill>
                  <a:srgbClr val="0A0A0A"/>
                </a:solidFill>
                <a:effectLst/>
              </a:rPr>
              <a:t>.).</a:t>
            </a:r>
          </a:p>
          <a:p>
            <a:pPr algn="just"/>
            <a:r>
              <a:rPr lang="cs-CZ" b="0" i="0" dirty="0" err="1">
                <a:solidFill>
                  <a:srgbClr val="0A0A0A"/>
                </a:solidFill>
                <a:effectLst/>
              </a:rPr>
              <a:t>You</a:t>
            </a:r>
            <a:r>
              <a:rPr lang="en-US" b="0" i="0" dirty="0">
                <a:solidFill>
                  <a:srgbClr val="0A0A0A"/>
                </a:solidFill>
                <a:effectLst/>
              </a:rPr>
              <a:t> will be introduced to concepts such as the entrepreneurial ecosystem, incubators, accelerators, and will explore the ethical aspects of entrepreneurship. </a:t>
            </a:r>
            <a:endParaRPr lang="cs-CZ" b="0" i="0" dirty="0">
              <a:solidFill>
                <a:srgbClr val="0A0A0A"/>
              </a:solidFill>
              <a:effectLst/>
            </a:endParaRPr>
          </a:p>
          <a:p>
            <a:pPr algn="just"/>
            <a:r>
              <a:rPr lang="en-US" b="0" i="0" dirty="0">
                <a:solidFill>
                  <a:srgbClr val="0A0A0A"/>
                </a:solidFill>
                <a:effectLst/>
              </a:rPr>
              <a:t>The course also provides an overview of support for entrepreneurship from European Union funds and a comparison of the entrepreneurial in Europe and beyond.</a:t>
            </a:r>
            <a:endParaRPr lang="cs-CZ" dirty="0"/>
          </a:p>
        </p:txBody>
      </p:sp>
    </p:spTree>
    <p:extLst>
      <p:ext uri="{BB962C8B-B14F-4D97-AF65-F5344CB8AC3E}">
        <p14:creationId xmlns:p14="http://schemas.microsoft.com/office/powerpoint/2010/main" val="114318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1F287E-F1F7-AB89-C5AA-90175B51D5FE}"/>
              </a:ext>
            </a:extLst>
          </p:cNvPr>
          <p:cNvSpPr>
            <a:spLocks noGrp="1"/>
          </p:cNvSpPr>
          <p:nvPr>
            <p:ph type="title"/>
          </p:nvPr>
        </p:nvSpPr>
        <p:spPr/>
        <p:txBody>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3" name="Zástupný obsah 2">
            <a:extLst>
              <a:ext uri="{FF2B5EF4-FFF2-40B4-BE49-F238E27FC236}">
                <a16:creationId xmlns:a16="http://schemas.microsoft.com/office/drawing/2014/main" id="{B82FED6E-76CD-48DB-1EC3-DA683FBFED75}"/>
              </a:ext>
            </a:extLst>
          </p:cNvPr>
          <p:cNvSpPr>
            <a:spLocks noGrp="1"/>
          </p:cNvSpPr>
          <p:nvPr>
            <p:ph idx="1"/>
          </p:nvPr>
        </p:nvSpPr>
        <p:spPr/>
        <p:txBody>
          <a:bodyPr anchor="ctr"/>
          <a:lstStyle/>
          <a:p>
            <a:r>
              <a:rPr lang="cs-CZ" dirty="0" err="1"/>
              <a:t>Which</a:t>
            </a:r>
            <a:r>
              <a:rPr lang="cs-CZ" dirty="0"/>
              <a:t> </a:t>
            </a:r>
            <a:r>
              <a:rPr lang="cs-CZ" dirty="0" err="1"/>
              <a:t>season</a:t>
            </a:r>
            <a:r>
              <a:rPr lang="cs-CZ" dirty="0"/>
              <a:t> do </a:t>
            </a:r>
            <a:r>
              <a:rPr lang="cs-CZ" dirty="0" err="1"/>
              <a:t>you</a:t>
            </a:r>
            <a:r>
              <a:rPr lang="cs-CZ" dirty="0"/>
              <a:t> </a:t>
            </a:r>
            <a:r>
              <a:rPr lang="cs-CZ" dirty="0" err="1"/>
              <a:t>like</a:t>
            </a:r>
            <a:r>
              <a:rPr lang="cs-CZ" dirty="0"/>
              <a:t> and </a:t>
            </a:r>
            <a:r>
              <a:rPr lang="cs-CZ" dirty="0" err="1"/>
              <a:t>why</a:t>
            </a:r>
            <a:r>
              <a:rPr lang="cs-CZ" dirty="0"/>
              <a:t>?</a:t>
            </a:r>
          </a:p>
        </p:txBody>
      </p:sp>
    </p:spTree>
    <p:extLst>
      <p:ext uri="{BB962C8B-B14F-4D97-AF65-F5344CB8AC3E}">
        <p14:creationId xmlns:p14="http://schemas.microsoft.com/office/powerpoint/2010/main" val="2211409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obsah 7">
            <a:extLst>
              <a:ext uri="{FF2B5EF4-FFF2-40B4-BE49-F238E27FC236}">
                <a16:creationId xmlns:a16="http://schemas.microsoft.com/office/drawing/2014/main" id="{A54CA937-76C7-72E1-8C9C-2F88BBA452B8}"/>
              </a:ext>
            </a:extLst>
          </p:cNvPr>
          <p:cNvPicPr>
            <a:picLocks noGrp="1" noChangeAspect="1"/>
          </p:cNvPicPr>
          <p:nvPr>
            <p:ph sz="half" idx="2"/>
          </p:nvPr>
        </p:nvPicPr>
        <p:blipFill>
          <a:blip r:embed="rId2">
            <a:duotone>
              <a:schemeClr val="accent4">
                <a:shade val="45000"/>
                <a:satMod val="135000"/>
              </a:schemeClr>
              <a:prstClr val="white"/>
            </a:duotone>
          </a:blip>
          <a:stretch>
            <a:fillRect/>
          </a:stretch>
        </p:blipFill>
        <p:spPr>
          <a:xfrm>
            <a:off x="3911387" y="2205338"/>
            <a:ext cx="5053414" cy="2852858"/>
          </a:xfrm>
          <a:prstGeom prst="rect">
            <a:avLst/>
          </a:prstGeom>
        </p:spPr>
      </p:pic>
      <p:sp>
        <p:nvSpPr>
          <p:cNvPr id="2" name="Nadpis 1">
            <a:extLst>
              <a:ext uri="{FF2B5EF4-FFF2-40B4-BE49-F238E27FC236}">
                <a16:creationId xmlns:a16="http://schemas.microsoft.com/office/drawing/2014/main" id="{4F327400-7BF4-B52C-9A2E-D2FB85E05A26}"/>
              </a:ext>
            </a:extLst>
          </p:cNvPr>
          <p:cNvSpPr>
            <a:spLocks noGrp="1"/>
          </p:cNvSpPr>
          <p:nvPr>
            <p:ph type="title"/>
          </p:nvPr>
        </p:nvSpPr>
        <p:spPr/>
        <p:txBody>
          <a:bodyPr/>
          <a:lstStyle/>
          <a:p>
            <a:r>
              <a:rPr lang="cs-CZ" dirty="0"/>
              <a:t>Area</a:t>
            </a:r>
          </a:p>
        </p:txBody>
      </p:sp>
      <p:sp>
        <p:nvSpPr>
          <p:cNvPr id="3" name="Zástupný obsah 2">
            <a:extLst>
              <a:ext uri="{FF2B5EF4-FFF2-40B4-BE49-F238E27FC236}">
                <a16:creationId xmlns:a16="http://schemas.microsoft.com/office/drawing/2014/main" id="{2150275F-60D9-8108-54D9-37D652113B76}"/>
              </a:ext>
            </a:extLst>
          </p:cNvPr>
          <p:cNvSpPr>
            <a:spLocks noGrp="1"/>
          </p:cNvSpPr>
          <p:nvPr>
            <p:ph sz="half" idx="1"/>
          </p:nvPr>
        </p:nvSpPr>
        <p:spPr/>
        <p:txBody>
          <a:bodyPr>
            <a:noAutofit/>
          </a:bodyPr>
          <a:lstStyle/>
          <a:p>
            <a:pPr algn="just">
              <a:lnSpc>
                <a:spcPct val="150000"/>
              </a:lnSpc>
            </a:pPr>
            <a:r>
              <a:rPr lang="en-US" sz="1700" dirty="0"/>
              <a:t>The Czech Republic is historically divided into three regions: Bohemia, Moravia, and a part of Silesia. </a:t>
            </a:r>
            <a:endParaRPr lang="cs-CZ" sz="1700" dirty="0"/>
          </a:p>
          <a:p>
            <a:pPr algn="just">
              <a:lnSpc>
                <a:spcPct val="150000"/>
              </a:lnSpc>
            </a:pPr>
            <a:r>
              <a:rPr lang="en-US" sz="1700" dirty="0"/>
              <a:t>The total area is 78,866 square kilometers and the country’s population is around 10, 4 million people. </a:t>
            </a:r>
            <a:endParaRPr lang="cs-CZ" sz="1700" dirty="0"/>
          </a:p>
          <a:p>
            <a:pPr algn="just">
              <a:lnSpc>
                <a:spcPct val="150000"/>
              </a:lnSpc>
            </a:pPr>
            <a:r>
              <a:rPr lang="en-US" sz="1700" dirty="0"/>
              <a:t>The capital city is Prague, with 1,2 million inhabitants, and there are 5 other metropolitan cities with a population exceeding 100,000: Brno, </a:t>
            </a:r>
            <a:r>
              <a:rPr lang="en-US" sz="1700" dirty="0" err="1"/>
              <a:t>Plzeň</a:t>
            </a:r>
            <a:r>
              <a:rPr lang="en-US" sz="1700" dirty="0"/>
              <a:t>, Olomouc, Ostrava, and Liberec. </a:t>
            </a:r>
            <a:endParaRPr lang="cs-CZ" sz="1700" dirty="0"/>
          </a:p>
        </p:txBody>
      </p:sp>
    </p:spTree>
    <p:extLst>
      <p:ext uri="{BB962C8B-B14F-4D97-AF65-F5344CB8AC3E}">
        <p14:creationId xmlns:p14="http://schemas.microsoft.com/office/powerpoint/2010/main" val="1617157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40186F-FDCC-57E3-E919-AB827E74FC69}"/>
              </a:ext>
            </a:extLst>
          </p:cNvPr>
          <p:cNvSpPr>
            <a:spLocks noGrp="1"/>
          </p:cNvSpPr>
          <p:nvPr>
            <p:ph type="title"/>
          </p:nvPr>
        </p:nvSpPr>
        <p:spPr/>
        <p:txBody>
          <a:bodyPr/>
          <a:lstStyle/>
          <a:p>
            <a:r>
              <a:rPr lang="en-US" dirty="0"/>
              <a:t>5 other metropolitan cities with a population exceeding 100,000</a:t>
            </a:r>
            <a:endParaRPr lang="cs-CZ" dirty="0"/>
          </a:p>
        </p:txBody>
      </p:sp>
      <p:pic>
        <p:nvPicPr>
          <p:cNvPr id="4" name="Zástupný obsah 3">
            <a:extLst>
              <a:ext uri="{FF2B5EF4-FFF2-40B4-BE49-F238E27FC236}">
                <a16:creationId xmlns:a16="http://schemas.microsoft.com/office/drawing/2014/main" id="{955B2824-170B-1D7E-D53F-CDEC62FFD716}"/>
              </a:ext>
            </a:extLst>
          </p:cNvPr>
          <p:cNvPicPr>
            <a:picLocks noGrp="1" noChangeAspect="1"/>
          </p:cNvPicPr>
          <p:nvPr>
            <p:ph idx="1"/>
          </p:nvPr>
        </p:nvPicPr>
        <p:blipFill>
          <a:blip r:embed="rId2"/>
          <a:stretch>
            <a:fillRect/>
          </a:stretch>
        </p:blipFill>
        <p:spPr>
          <a:xfrm>
            <a:off x="1194523" y="1952046"/>
            <a:ext cx="6754953" cy="3828620"/>
          </a:xfrm>
          <a:prstGeom prst="rect">
            <a:avLst/>
          </a:prstGeom>
        </p:spPr>
      </p:pic>
    </p:spTree>
    <p:extLst>
      <p:ext uri="{BB962C8B-B14F-4D97-AF65-F5344CB8AC3E}">
        <p14:creationId xmlns:p14="http://schemas.microsoft.com/office/powerpoint/2010/main" val="971419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077216-CF4A-4A7F-27D2-2CA463A02E21}"/>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DC8EB4B6-3487-C004-88E0-64E80154BC63}"/>
              </a:ext>
            </a:extLst>
          </p:cNvPr>
          <p:cNvPicPr>
            <a:picLocks noGrp="1" noChangeAspect="1"/>
          </p:cNvPicPr>
          <p:nvPr>
            <p:ph idx="1"/>
          </p:nvPr>
        </p:nvPicPr>
        <p:blipFill>
          <a:blip r:embed="rId2"/>
          <a:stretch>
            <a:fillRect/>
          </a:stretch>
        </p:blipFill>
        <p:spPr>
          <a:xfrm>
            <a:off x="1194523" y="2023298"/>
            <a:ext cx="6754953" cy="3828620"/>
          </a:xfrm>
          <a:prstGeom prst="rect">
            <a:avLst/>
          </a:prstGeom>
        </p:spPr>
      </p:pic>
      <p:sp>
        <p:nvSpPr>
          <p:cNvPr id="5" name="Hvězda: pěticípá 4">
            <a:extLst>
              <a:ext uri="{FF2B5EF4-FFF2-40B4-BE49-F238E27FC236}">
                <a16:creationId xmlns:a16="http://schemas.microsoft.com/office/drawing/2014/main" id="{2140AB0E-815C-ABA0-6210-FEAA69053E13}"/>
              </a:ext>
            </a:extLst>
          </p:cNvPr>
          <p:cNvSpPr/>
          <p:nvPr/>
        </p:nvSpPr>
        <p:spPr>
          <a:xfrm>
            <a:off x="3490541" y="3368944"/>
            <a:ext cx="116237" cy="1201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00CA9748-8CBD-6C4E-1501-0555D973B20F}"/>
              </a:ext>
            </a:extLst>
          </p:cNvPr>
          <p:cNvSpPr/>
          <p:nvPr/>
        </p:nvSpPr>
        <p:spPr>
          <a:xfrm flipH="1">
            <a:off x="6424551" y="4310745"/>
            <a:ext cx="45719" cy="475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B04A32FA-9D49-1DE6-AE93-68174EAE17BF}"/>
              </a:ext>
            </a:extLst>
          </p:cNvPr>
          <p:cNvSpPr/>
          <p:nvPr/>
        </p:nvSpPr>
        <p:spPr>
          <a:xfrm>
            <a:off x="5700156" y="4904509"/>
            <a:ext cx="45719" cy="475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7340AD36-00D9-BCDA-594A-B8A23FDB6DDE}"/>
              </a:ext>
            </a:extLst>
          </p:cNvPr>
          <p:cNvSpPr/>
          <p:nvPr/>
        </p:nvSpPr>
        <p:spPr>
          <a:xfrm>
            <a:off x="7293232" y="381198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B627324F-8757-3EBF-91A1-80573482F865}"/>
              </a:ext>
            </a:extLst>
          </p:cNvPr>
          <p:cNvSpPr/>
          <p:nvPr/>
        </p:nvSpPr>
        <p:spPr>
          <a:xfrm>
            <a:off x="4083329" y="250213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a:extLst>
              <a:ext uri="{FF2B5EF4-FFF2-40B4-BE49-F238E27FC236}">
                <a16:creationId xmlns:a16="http://schemas.microsoft.com/office/drawing/2014/main" id="{808EC020-C057-D2C5-21CE-B3BD3C0039C0}"/>
              </a:ext>
            </a:extLst>
          </p:cNvPr>
          <p:cNvSpPr/>
          <p:nvPr/>
        </p:nvSpPr>
        <p:spPr>
          <a:xfrm>
            <a:off x="2327563" y="393760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a:extLst>
              <a:ext uri="{FF2B5EF4-FFF2-40B4-BE49-F238E27FC236}">
                <a16:creationId xmlns:a16="http://schemas.microsoft.com/office/drawing/2014/main" id="{3909FA63-07D6-40F3-7337-ED2FCF747C1A}"/>
              </a:ext>
            </a:extLst>
          </p:cNvPr>
          <p:cNvSpPr txBox="1"/>
          <p:nvPr/>
        </p:nvSpPr>
        <p:spPr>
          <a:xfrm>
            <a:off x="3313620" y="2502130"/>
            <a:ext cx="786306" cy="338554"/>
          </a:xfrm>
          <a:prstGeom prst="rect">
            <a:avLst/>
          </a:prstGeom>
          <a:noFill/>
        </p:spPr>
        <p:txBody>
          <a:bodyPr wrap="none" rtlCol="0">
            <a:spAutoFit/>
          </a:bodyPr>
          <a:lstStyle/>
          <a:p>
            <a:r>
              <a:rPr lang="cs-CZ" sz="1600" dirty="0"/>
              <a:t>Liberec</a:t>
            </a:r>
          </a:p>
        </p:txBody>
      </p:sp>
      <p:sp>
        <p:nvSpPr>
          <p:cNvPr id="11" name="TextovéPole 10">
            <a:extLst>
              <a:ext uri="{FF2B5EF4-FFF2-40B4-BE49-F238E27FC236}">
                <a16:creationId xmlns:a16="http://schemas.microsoft.com/office/drawing/2014/main" id="{698BF00E-C78F-C59F-48B4-66AA6CA80CAB}"/>
              </a:ext>
            </a:extLst>
          </p:cNvPr>
          <p:cNvSpPr txBox="1"/>
          <p:nvPr/>
        </p:nvSpPr>
        <p:spPr>
          <a:xfrm>
            <a:off x="3606778" y="3259723"/>
            <a:ext cx="786306" cy="338554"/>
          </a:xfrm>
          <a:prstGeom prst="rect">
            <a:avLst/>
          </a:prstGeom>
          <a:noFill/>
        </p:spPr>
        <p:txBody>
          <a:bodyPr wrap="square" rtlCol="0">
            <a:spAutoFit/>
          </a:bodyPr>
          <a:lstStyle/>
          <a:p>
            <a:r>
              <a:rPr lang="cs-CZ" sz="1600" dirty="0"/>
              <a:t>Praha</a:t>
            </a:r>
          </a:p>
        </p:txBody>
      </p:sp>
      <p:sp>
        <p:nvSpPr>
          <p:cNvPr id="12" name="TextovéPole 11">
            <a:extLst>
              <a:ext uri="{FF2B5EF4-FFF2-40B4-BE49-F238E27FC236}">
                <a16:creationId xmlns:a16="http://schemas.microsoft.com/office/drawing/2014/main" id="{A21BD1A8-431D-6C1F-7483-F15BAFF0D6BC}"/>
              </a:ext>
            </a:extLst>
          </p:cNvPr>
          <p:cNvSpPr txBox="1"/>
          <p:nvPr/>
        </p:nvSpPr>
        <p:spPr>
          <a:xfrm>
            <a:off x="2179760" y="4027613"/>
            <a:ext cx="786306" cy="338554"/>
          </a:xfrm>
          <a:prstGeom prst="rect">
            <a:avLst/>
          </a:prstGeom>
          <a:noFill/>
        </p:spPr>
        <p:txBody>
          <a:bodyPr wrap="square" rtlCol="0">
            <a:spAutoFit/>
          </a:bodyPr>
          <a:lstStyle/>
          <a:p>
            <a:r>
              <a:rPr lang="cs-CZ" sz="1600" dirty="0"/>
              <a:t>Plzeň</a:t>
            </a:r>
          </a:p>
        </p:txBody>
      </p:sp>
      <p:sp>
        <p:nvSpPr>
          <p:cNvPr id="13" name="TextovéPole 12">
            <a:extLst>
              <a:ext uri="{FF2B5EF4-FFF2-40B4-BE49-F238E27FC236}">
                <a16:creationId xmlns:a16="http://schemas.microsoft.com/office/drawing/2014/main" id="{31E0E555-AE24-A9A4-E43B-958DEB49A262}"/>
              </a:ext>
            </a:extLst>
          </p:cNvPr>
          <p:cNvSpPr txBox="1"/>
          <p:nvPr/>
        </p:nvSpPr>
        <p:spPr>
          <a:xfrm>
            <a:off x="5125037" y="4782733"/>
            <a:ext cx="786306" cy="338554"/>
          </a:xfrm>
          <a:prstGeom prst="rect">
            <a:avLst/>
          </a:prstGeom>
          <a:noFill/>
        </p:spPr>
        <p:txBody>
          <a:bodyPr wrap="square" rtlCol="0">
            <a:spAutoFit/>
          </a:bodyPr>
          <a:lstStyle/>
          <a:p>
            <a:r>
              <a:rPr lang="cs-CZ" sz="1600" dirty="0"/>
              <a:t>Brno</a:t>
            </a:r>
          </a:p>
        </p:txBody>
      </p:sp>
      <p:sp>
        <p:nvSpPr>
          <p:cNvPr id="14" name="TextovéPole 13">
            <a:extLst>
              <a:ext uri="{FF2B5EF4-FFF2-40B4-BE49-F238E27FC236}">
                <a16:creationId xmlns:a16="http://schemas.microsoft.com/office/drawing/2014/main" id="{37589BFE-01CE-5014-6E7E-AC4B5978E031}"/>
              </a:ext>
            </a:extLst>
          </p:cNvPr>
          <p:cNvSpPr txBox="1"/>
          <p:nvPr/>
        </p:nvSpPr>
        <p:spPr>
          <a:xfrm>
            <a:off x="5518190" y="4116257"/>
            <a:ext cx="987434" cy="338554"/>
          </a:xfrm>
          <a:prstGeom prst="rect">
            <a:avLst/>
          </a:prstGeom>
          <a:noFill/>
        </p:spPr>
        <p:txBody>
          <a:bodyPr wrap="square" rtlCol="0">
            <a:spAutoFit/>
          </a:bodyPr>
          <a:lstStyle/>
          <a:p>
            <a:r>
              <a:rPr lang="cs-CZ" sz="1600" dirty="0"/>
              <a:t>Olomouc</a:t>
            </a:r>
          </a:p>
        </p:txBody>
      </p:sp>
      <p:sp>
        <p:nvSpPr>
          <p:cNvPr id="15" name="TextovéPole 14">
            <a:extLst>
              <a:ext uri="{FF2B5EF4-FFF2-40B4-BE49-F238E27FC236}">
                <a16:creationId xmlns:a16="http://schemas.microsoft.com/office/drawing/2014/main" id="{DF970FA8-763D-BABE-5427-BDE4676654E8}"/>
              </a:ext>
            </a:extLst>
          </p:cNvPr>
          <p:cNvSpPr txBox="1"/>
          <p:nvPr/>
        </p:nvSpPr>
        <p:spPr>
          <a:xfrm>
            <a:off x="6470270" y="3665562"/>
            <a:ext cx="987434" cy="338554"/>
          </a:xfrm>
          <a:prstGeom prst="rect">
            <a:avLst/>
          </a:prstGeom>
          <a:noFill/>
        </p:spPr>
        <p:txBody>
          <a:bodyPr wrap="square" rtlCol="0">
            <a:spAutoFit/>
          </a:bodyPr>
          <a:lstStyle/>
          <a:p>
            <a:r>
              <a:rPr lang="cs-CZ" sz="1600" dirty="0"/>
              <a:t>Ostrava</a:t>
            </a:r>
          </a:p>
        </p:txBody>
      </p:sp>
    </p:spTree>
    <p:extLst>
      <p:ext uri="{BB962C8B-B14F-4D97-AF65-F5344CB8AC3E}">
        <p14:creationId xmlns:p14="http://schemas.microsoft.com/office/powerpoint/2010/main" val="3368561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19443F-2AB3-5C8C-4095-9F164984A3D2}"/>
              </a:ext>
            </a:extLst>
          </p:cNvPr>
          <p:cNvSpPr>
            <a:spLocks noGrp="1"/>
          </p:cNvSpPr>
          <p:nvPr>
            <p:ph type="title"/>
          </p:nvPr>
        </p:nvSpPr>
        <p:spPr/>
        <p:txBody>
          <a:bodyPr/>
          <a:lstStyle/>
          <a:p>
            <a:endParaRPr lang="cs-CZ"/>
          </a:p>
        </p:txBody>
      </p:sp>
      <p:pic>
        <p:nvPicPr>
          <p:cNvPr id="1026" name="Picture 2" descr="Mariánský most Ústí nad Labem – Kudy z nudy">
            <a:extLst>
              <a:ext uri="{FF2B5EF4-FFF2-40B4-BE49-F238E27FC236}">
                <a16:creationId xmlns:a16="http://schemas.microsoft.com/office/drawing/2014/main" id="{FDB97321-4A49-814A-E848-C24280BE9EF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86959" y="1325467"/>
            <a:ext cx="3710570" cy="2455524"/>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80D41179-3704-A3A5-A08C-E03979D712A1}"/>
              </a:ext>
            </a:extLst>
          </p:cNvPr>
          <p:cNvPicPr>
            <a:picLocks noChangeAspect="1"/>
          </p:cNvPicPr>
          <p:nvPr/>
        </p:nvPicPr>
        <p:blipFill>
          <a:blip r:embed="rId3"/>
          <a:stretch>
            <a:fillRect/>
          </a:stretch>
        </p:blipFill>
        <p:spPr>
          <a:xfrm>
            <a:off x="4144488" y="1325467"/>
            <a:ext cx="4571999" cy="3018234"/>
          </a:xfrm>
          <a:prstGeom prst="rect">
            <a:avLst/>
          </a:prstGeom>
        </p:spPr>
      </p:pic>
      <p:pic>
        <p:nvPicPr>
          <p:cNvPr id="1030" name="Picture 6">
            <a:extLst>
              <a:ext uri="{FF2B5EF4-FFF2-40B4-BE49-F238E27FC236}">
                <a16:creationId xmlns:a16="http://schemas.microsoft.com/office/drawing/2014/main" id="{B3414C24-FF66-3AB6-B624-82A5A0B924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959" y="3429000"/>
            <a:ext cx="4297944" cy="2864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dické náměstí (Ústí nad Labem) – Wikipedie">
            <a:extLst>
              <a:ext uri="{FF2B5EF4-FFF2-40B4-BE49-F238E27FC236}">
                <a16:creationId xmlns:a16="http://schemas.microsoft.com/office/drawing/2014/main" id="{D5B331E2-2702-343E-A78B-A43E747A28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4903" y="4143631"/>
            <a:ext cx="3931584" cy="216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12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5B681C-051E-F8F6-25BF-8A79A3BAECEF}"/>
              </a:ext>
            </a:extLst>
          </p:cNvPr>
          <p:cNvSpPr>
            <a:spLocks noGrp="1"/>
          </p:cNvSpPr>
          <p:nvPr>
            <p:ph type="title"/>
          </p:nvPr>
        </p:nvSpPr>
        <p:spPr/>
        <p:txBody>
          <a:bodyPr/>
          <a:lstStyle/>
          <a:p>
            <a:r>
              <a:rPr lang="cs-CZ" dirty="0"/>
              <a:t>Olomouc</a:t>
            </a:r>
          </a:p>
        </p:txBody>
      </p:sp>
      <p:sp>
        <p:nvSpPr>
          <p:cNvPr id="4" name="Zástupný obsah 3">
            <a:extLst>
              <a:ext uri="{FF2B5EF4-FFF2-40B4-BE49-F238E27FC236}">
                <a16:creationId xmlns:a16="http://schemas.microsoft.com/office/drawing/2014/main" id="{53A8C603-1800-ED21-D5E5-D6553D94DBF6}"/>
              </a:ext>
            </a:extLst>
          </p:cNvPr>
          <p:cNvSpPr>
            <a:spLocks noGrp="1"/>
          </p:cNvSpPr>
          <p:nvPr>
            <p:ph sz="half" idx="1"/>
          </p:nvPr>
        </p:nvSpPr>
        <p:spPr>
          <a:xfrm>
            <a:off x="628649" y="1825625"/>
            <a:ext cx="5154633" cy="4351338"/>
          </a:xfrm>
        </p:spPr>
        <p:txBody>
          <a:bodyPr>
            <a:noAutofit/>
          </a:bodyPr>
          <a:lstStyle/>
          <a:p>
            <a:pPr algn="just"/>
            <a:r>
              <a:rPr lang="en-US" sz="2000" dirty="0"/>
              <a:t>The charming and beautiful city of Olomouc lies beside the Morava River in central Moravia. With around 100,000 inhabitants, it's the fifth largest city in the Czech Republic and certainly one of the most beautiful. </a:t>
            </a:r>
            <a:endParaRPr lang="cs-CZ" sz="2000" dirty="0"/>
          </a:p>
          <a:p>
            <a:pPr algn="just"/>
            <a:r>
              <a:rPr lang="en-US" sz="2000" dirty="0"/>
              <a:t>The </a:t>
            </a:r>
            <a:r>
              <a:rPr lang="en-US" sz="2000" dirty="0" err="1"/>
              <a:t>centre</a:t>
            </a:r>
            <a:r>
              <a:rPr lang="en-US" sz="2000" dirty="0"/>
              <a:t> is the largest historic preservation zone outside Prague, and its cobblestoned streets are lined with majestic cathedrals and grand palaces.</a:t>
            </a:r>
            <a:endParaRPr lang="cs-CZ" sz="2000" dirty="0"/>
          </a:p>
          <a:p>
            <a:pPr algn="just"/>
            <a:r>
              <a:rPr lang="en-US" sz="2000" dirty="0"/>
              <a:t>Despite its fascinating history and great beauty, you won't find the crowds of tourists that are so common in more famous destinations.</a:t>
            </a:r>
          </a:p>
        </p:txBody>
      </p:sp>
      <p:pic>
        <p:nvPicPr>
          <p:cNvPr id="6" name="Zástupný obsah 5">
            <a:extLst>
              <a:ext uri="{FF2B5EF4-FFF2-40B4-BE49-F238E27FC236}">
                <a16:creationId xmlns:a16="http://schemas.microsoft.com/office/drawing/2014/main" id="{9CED2754-D7F8-06EC-0EFA-FB5646BCC259}"/>
              </a:ext>
            </a:extLst>
          </p:cNvPr>
          <p:cNvPicPr>
            <a:picLocks noGrp="1" noChangeAspect="1"/>
          </p:cNvPicPr>
          <p:nvPr>
            <p:ph sz="half" idx="2"/>
          </p:nvPr>
        </p:nvPicPr>
        <p:blipFill>
          <a:blip r:embed="rId2"/>
          <a:stretch>
            <a:fillRect/>
          </a:stretch>
        </p:blipFill>
        <p:spPr>
          <a:xfrm>
            <a:off x="6018682" y="1690692"/>
            <a:ext cx="2496668"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11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E6661BE-792C-D707-6E19-8FA2A40EC7E5}"/>
              </a:ext>
            </a:extLst>
          </p:cNvPr>
          <p:cNvSpPr>
            <a:spLocks noGrp="1"/>
          </p:cNvSpPr>
          <p:nvPr>
            <p:ph type="title"/>
          </p:nvPr>
        </p:nvSpPr>
        <p:spPr>
          <a:xfrm>
            <a:off x="540000" y="365129"/>
            <a:ext cx="8064000" cy="1325563"/>
          </a:xfrm>
        </p:spPr>
        <p:txBody>
          <a:bodyPr anchor="ctr">
            <a:normAutofit/>
          </a:bodyPr>
          <a:lstStyle/>
          <a:p>
            <a:r>
              <a:rPr lang="cs-CZ" dirty="0"/>
              <a:t>Olomouc</a:t>
            </a:r>
          </a:p>
        </p:txBody>
      </p:sp>
      <p:sp>
        <p:nvSpPr>
          <p:cNvPr id="5" name="Zástupný obsah 4">
            <a:extLst>
              <a:ext uri="{FF2B5EF4-FFF2-40B4-BE49-F238E27FC236}">
                <a16:creationId xmlns:a16="http://schemas.microsoft.com/office/drawing/2014/main" id="{9364CEC8-DBC9-56BB-EF29-311E1776A614}"/>
              </a:ext>
            </a:extLst>
          </p:cNvPr>
          <p:cNvSpPr>
            <a:spLocks noGrp="1"/>
          </p:cNvSpPr>
          <p:nvPr>
            <p:ph sz="half" idx="1"/>
          </p:nvPr>
        </p:nvSpPr>
        <p:spPr>
          <a:xfrm>
            <a:off x="628650" y="1825625"/>
            <a:ext cx="3886200" cy="4351338"/>
          </a:xfrm>
        </p:spPr>
        <p:txBody>
          <a:bodyPr>
            <a:normAutofit/>
          </a:bodyPr>
          <a:lstStyle/>
          <a:p>
            <a:pPr algn="just"/>
            <a:r>
              <a:rPr lang="en-US" sz="2800" dirty="0"/>
              <a:t>In 2000, the Holy Trinity Column, which was erected in the early 18th century, was added as a UNESCO World Heritage site.</a:t>
            </a:r>
          </a:p>
        </p:txBody>
      </p:sp>
      <p:pic>
        <p:nvPicPr>
          <p:cNvPr id="8" name="Picture 2" descr="Image result for olomouc trinity column">
            <a:extLst>
              <a:ext uri="{FF2B5EF4-FFF2-40B4-BE49-F238E27FC236}">
                <a16:creationId xmlns:a16="http://schemas.microsoft.com/office/drawing/2014/main" id="{2A867965-8A72-CB54-CCCC-6A75DD5BDC34}"/>
              </a:ext>
            </a:extLst>
          </p:cNvPr>
          <p:cNvPicPr>
            <a:picLocks noChangeAspect="1" noChangeArrowheads="1"/>
          </p:cNvPicPr>
          <p:nvPr/>
        </p:nvPicPr>
        <p:blipFill>
          <a:blip r:embed="rId2" cstate="print"/>
          <a:srcRect l="3042" r="2944" b="-3"/>
          <a:stretch/>
        </p:blipFill>
        <p:spPr bwMode="auto">
          <a:xfrm>
            <a:off x="4831030" y="1825625"/>
            <a:ext cx="3886200" cy="4351338"/>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7556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B9B028-C36E-274B-5E54-21D0CC79AE65}"/>
              </a:ext>
            </a:extLst>
          </p:cNvPr>
          <p:cNvSpPr>
            <a:spLocks noGrp="1"/>
          </p:cNvSpPr>
          <p:nvPr>
            <p:ph type="title"/>
          </p:nvPr>
        </p:nvSpPr>
        <p:spPr/>
        <p:txBody>
          <a:bodyPr/>
          <a:lstStyle/>
          <a:p>
            <a:r>
              <a:rPr lang="cs-CZ" dirty="0"/>
              <a:t>Religion</a:t>
            </a:r>
          </a:p>
        </p:txBody>
      </p:sp>
      <p:sp>
        <p:nvSpPr>
          <p:cNvPr id="3" name="Zástupný obsah 2">
            <a:extLst>
              <a:ext uri="{FF2B5EF4-FFF2-40B4-BE49-F238E27FC236}">
                <a16:creationId xmlns:a16="http://schemas.microsoft.com/office/drawing/2014/main" id="{8E64939D-70D7-3960-79FD-FF9FF1A1A14B}"/>
              </a:ext>
            </a:extLst>
          </p:cNvPr>
          <p:cNvSpPr>
            <a:spLocks noGrp="1"/>
          </p:cNvSpPr>
          <p:nvPr>
            <p:ph idx="1"/>
          </p:nvPr>
        </p:nvSpPr>
        <p:spPr/>
        <p:txBody>
          <a:bodyPr anchor="t">
            <a:normAutofit fontScale="92500"/>
          </a:bodyPr>
          <a:lstStyle/>
          <a:p>
            <a:pPr algn="just">
              <a:lnSpc>
                <a:spcPct val="150000"/>
              </a:lnSpc>
            </a:pPr>
            <a:r>
              <a:rPr lang="en-US" dirty="0"/>
              <a:t>The Czech Republic is a secular state and every citizen enjoys freedom of religion. The number of people practicing religion is low. More than 50% of the population describe themselves as agnostic or atheist while in northern Bohemia the proportion rises to about three quarters of the population. </a:t>
            </a:r>
            <a:endParaRPr lang="cs-CZ" dirty="0"/>
          </a:p>
          <a:p>
            <a:pPr algn="just">
              <a:lnSpc>
                <a:spcPct val="150000"/>
              </a:lnSpc>
            </a:pPr>
            <a:r>
              <a:rPr lang="en-US" dirty="0"/>
              <a:t>The main reasons for this are the suppression of the reformation movement followed by forcible mass re-catholicization (after 1627), and forty years of the official suppression of religion during the communist period (1948 – 1989)</a:t>
            </a:r>
            <a:r>
              <a:rPr lang="cs-CZ" dirty="0"/>
              <a:t>.</a:t>
            </a:r>
          </a:p>
        </p:txBody>
      </p:sp>
    </p:spTree>
    <p:extLst>
      <p:ext uri="{BB962C8B-B14F-4D97-AF65-F5344CB8AC3E}">
        <p14:creationId xmlns:p14="http://schemas.microsoft.com/office/powerpoint/2010/main" val="3040266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5AA527-CA4D-5AE8-27F0-43918A408B5F}"/>
              </a:ext>
            </a:extLst>
          </p:cNvPr>
          <p:cNvSpPr>
            <a:spLocks noGrp="1"/>
          </p:cNvSpPr>
          <p:nvPr>
            <p:ph type="title"/>
          </p:nvPr>
        </p:nvSpPr>
        <p:spPr/>
        <p:txBody>
          <a:bodyPr/>
          <a:lstStyle/>
          <a:p>
            <a:r>
              <a:rPr lang="cs-CZ" dirty="0"/>
              <a:t>Religion</a:t>
            </a:r>
          </a:p>
        </p:txBody>
      </p:sp>
      <p:sp>
        <p:nvSpPr>
          <p:cNvPr id="4" name="Zástupný obsah 3">
            <a:extLst>
              <a:ext uri="{FF2B5EF4-FFF2-40B4-BE49-F238E27FC236}">
                <a16:creationId xmlns:a16="http://schemas.microsoft.com/office/drawing/2014/main" id="{6D29EC16-EB39-ED51-B560-3C42ED7030BB}"/>
              </a:ext>
            </a:extLst>
          </p:cNvPr>
          <p:cNvSpPr>
            <a:spLocks noGrp="1"/>
          </p:cNvSpPr>
          <p:nvPr>
            <p:ph idx="1"/>
          </p:nvPr>
        </p:nvSpPr>
        <p:spPr/>
        <p:txBody>
          <a:bodyPr>
            <a:normAutofit fontScale="92500" lnSpcReduction="20000"/>
          </a:bodyPr>
          <a:lstStyle/>
          <a:p>
            <a:pPr algn="just"/>
            <a:r>
              <a:rPr lang="en-US" sz="2400" dirty="0"/>
              <a:t>More than 50% of the population describe themselves as agnostic or atheist while in northern Bohemia the proportion rises to about three quarters of the population. </a:t>
            </a:r>
            <a:endParaRPr lang="cs-CZ" sz="2400" dirty="0"/>
          </a:p>
          <a:p>
            <a:pPr algn="just"/>
            <a:r>
              <a:rPr lang="cs-CZ" sz="2400" dirty="0"/>
              <a:t>1. </a:t>
            </a:r>
            <a:r>
              <a:rPr lang="cs-CZ" sz="2400" dirty="0" err="1"/>
              <a:t>Atheist</a:t>
            </a:r>
            <a:r>
              <a:rPr lang="cs-CZ" sz="2400" dirty="0"/>
              <a:t>/ </a:t>
            </a:r>
            <a:r>
              <a:rPr lang="cs-CZ" sz="2400" dirty="0" err="1"/>
              <a:t>Agnostic</a:t>
            </a:r>
            <a:endParaRPr lang="cs-CZ" sz="2400" dirty="0"/>
          </a:p>
          <a:p>
            <a:pPr lvl="1" algn="just"/>
            <a:r>
              <a:rPr lang="cs-CZ" sz="2400" dirty="0">
                <a:solidFill>
                  <a:srgbClr val="C00000"/>
                </a:solidFill>
              </a:rPr>
              <a:t>59 %</a:t>
            </a:r>
          </a:p>
          <a:p>
            <a:pPr algn="just"/>
            <a:r>
              <a:rPr lang="cs-CZ" sz="2400" dirty="0"/>
              <a:t>2. Roman </a:t>
            </a:r>
            <a:r>
              <a:rPr lang="cs-CZ" sz="2400" dirty="0" err="1"/>
              <a:t>Catholic</a:t>
            </a:r>
            <a:endParaRPr lang="cs-CZ" sz="2400" dirty="0"/>
          </a:p>
          <a:p>
            <a:pPr lvl="1" algn="just"/>
            <a:r>
              <a:rPr lang="cs-CZ" sz="2400" dirty="0">
                <a:solidFill>
                  <a:srgbClr val="C00000"/>
                </a:solidFill>
              </a:rPr>
              <a:t>27 %</a:t>
            </a:r>
          </a:p>
          <a:p>
            <a:pPr algn="just"/>
            <a:r>
              <a:rPr lang="cs-CZ" sz="2400" dirty="0"/>
              <a:t>3. Protestant</a:t>
            </a:r>
          </a:p>
          <a:p>
            <a:pPr lvl="1" algn="just"/>
            <a:r>
              <a:rPr lang="cs-CZ" sz="2400" dirty="0">
                <a:solidFill>
                  <a:srgbClr val="C00000"/>
                </a:solidFill>
              </a:rPr>
              <a:t>2 %</a:t>
            </a:r>
          </a:p>
          <a:p>
            <a:pPr algn="just"/>
            <a:r>
              <a:rPr lang="cs-CZ" sz="2400" dirty="0"/>
              <a:t>4. </a:t>
            </a:r>
            <a:r>
              <a:rPr lang="cs-CZ" sz="2400" dirty="0" err="1"/>
              <a:t>Other</a:t>
            </a:r>
            <a:endParaRPr lang="cs-CZ" sz="2400" dirty="0"/>
          </a:p>
          <a:p>
            <a:pPr lvl="1" algn="just"/>
            <a:r>
              <a:rPr lang="cs-CZ" sz="2400" dirty="0">
                <a:solidFill>
                  <a:srgbClr val="C00000"/>
                </a:solidFill>
              </a:rPr>
              <a:t>12 %</a:t>
            </a:r>
          </a:p>
        </p:txBody>
      </p:sp>
    </p:spTree>
    <p:extLst>
      <p:ext uri="{BB962C8B-B14F-4D97-AF65-F5344CB8AC3E}">
        <p14:creationId xmlns:p14="http://schemas.microsoft.com/office/powerpoint/2010/main" val="1742626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328C3C-F25E-4D2E-8E07-F89111CFF75A}"/>
              </a:ext>
            </a:extLst>
          </p:cNvPr>
          <p:cNvSpPr>
            <a:spLocks noGrp="1"/>
          </p:cNvSpPr>
          <p:nvPr>
            <p:ph type="title"/>
          </p:nvPr>
        </p:nvSpPr>
        <p:spPr/>
        <p:txBody>
          <a:bodyPr/>
          <a:lstStyle/>
          <a:p>
            <a:r>
              <a:rPr lang="cs-CZ" dirty="0"/>
              <a:t>Czech </a:t>
            </a:r>
            <a:r>
              <a:rPr lang="cs-CZ" dirty="0" err="1"/>
              <a:t>people</a:t>
            </a:r>
            <a:endParaRPr lang="cs-CZ" dirty="0"/>
          </a:p>
        </p:txBody>
      </p:sp>
      <p:sp>
        <p:nvSpPr>
          <p:cNvPr id="3" name="Zástupný obsah 2">
            <a:extLst>
              <a:ext uri="{FF2B5EF4-FFF2-40B4-BE49-F238E27FC236}">
                <a16:creationId xmlns:a16="http://schemas.microsoft.com/office/drawing/2014/main" id="{56663018-76C3-6593-0CFA-909700C49E16}"/>
              </a:ext>
            </a:extLst>
          </p:cNvPr>
          <p:cNvSpPr>
            <a:spLocks noGrp="1"/>
          </p:cNvSpPr>
          <p:nvPr>
            <p:ph idx="1"/>
          </p:nvPr>
        </p:nvSpPr>
        <p:spPr/>
        <p:txBody>
          <a:bodyPr/>
          <a:lstStyle/>
          <a:p>
            <a:r>
              <a:rPr lang="en-US" dirty="0"/>
              <a:t>Divorce is a popular pastime of Czechs – more than half of the spouses are expected to get divorced, which makes Czech Republic no. 3 in the world rankings. </a:t>
            </a:r>
          </a:p>
          <a:p>
            <a:pPr algn="just"/>
            <a:r>
              <a:rPr lang="en-US" dirty="0"/>
              <a:t>On a brighter note, Czechs are uncontested world champions in several disciplines such as</a:t>
            </a:r>
            <a:r>
              <a:rPr lang="cs-CZ" dirty="0"/>
              <a:t>:</a:t>
            </a:r>
            <a:r>
              <a:rPr lang="en-US" dirty="0"/>
              <a:t> </a:t>
            </a:r>
            <a:endParaRPr lang="cs-CZ" dirty="0"/>
          </a:p>
          <a:p>
            <a:pPr lvl="1" algn="just"/>
            <a:r>
              <a:rPr lang="en-US" dirty="0"/>
              <a:t>beer-drinking (annually 159 liters per capita, </a:t>
            </a:r>
            <a:r>
              <a:rPr lang="en-US" dirty="0" err="1"/>
              <a:t>approx</a:t>
            </a:r>
            <a:r>
              <a:rPr lang="en-US" dirty="0"/>
              <a:t> 42 gallons), </a:t>
            </a:r>
            <a:endParaRPr lang="cs-CZ" dirty="0"/>
          </a:p>
          <a:p>
            <a:pPr lvl="1" algn="just"/>
            <a:r>
              <a:rPr lang="en-US" dirty="0"/>
              <a:t>ice hockey (in 1996, hat-trick in 1999-2001, and lastly in 2005) or even such obscure things as </a:t>
            </a:r>
            <a:endParaRPr lang="cs-CZ" dirty="0"/>
          </a:p>
          <a:p>
            <a:pPr lvl="1" algn="just"/>
            <a:r>
              <a:rPr lang="en-US" dirty="0"/>
              <a:t>football on bicycles – cyclo-ball – in which the Pospisil brothers earned 20 gold medals.</a:t>
            </a:r>
            <a:endParaRPr lang="cs-CZ" dirty="0"/>
          </a:p>
        </p:txBody>
      </p:sp>
    </p:spTree>
    <p:extLst>
      <p:ext uri="{BB962C8B-B14F-4D97-AF65-F5344CB8AC3E}">
        <p14:creationId xmlns:p14="http://schemas.microsoft.com/office/powerpoint/2010/main" val="1575777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4606E3-4591-7642-4B6E-F9E0FCDA7D02}"/>
              </a:ext>
            </a:extLst>
          </p:cNvPr>
          <p:cNvSpPr>
            <a:spLocks noGrp="1"/>
          </p:cNvSpPr>
          <p:nvPr>
            <p:ph type="title"/>
          </p:nvPr>
        </p:nvSpPr>
        <p:spPr>
          <a:xfrm>
            <a:off x="540000" y="365129"/>
            <a:ext cx="8064000" cy="1325563"/>
          </a:xfrm>
        </p:spPr>
        <p:txBody>
          <a:bodyPr anchor="ctr">
            <a:normAutofit/>
          </a:bodyPr>
          <a:lstStyle/>
          <a:p>
            <a:r>
              <a:rPr lang="cs-CZ" dirty="0" err="1"/>
              <a:t>Requirements</a:t>
            </a:r>
            <a:endParaRPr lang="cs-CZ" dirty="0"/>
          </a:p>
        </p:txBody>
      </p:sp>
      <p:sp>
        <p:nvSpPr>
          <p:cNvPr id="3" name="Zástupný obsah 2">
            <a:extLst>
              <a:ext uri="{FF2B5EF4-FFF2-40B4-BE49-F238E27FC236}">
                <a16:creationId xmlns:a16="http://schemas.microsoft.com/office/drawing/2014/main" id="{5552E48A-82E0-B657-9CCC-A0996B32512A}"/>
              </a:ext>
            </a:extLst>
          </p:cNvPr>
          <p:cNvSpPr>
            <a:spLocks noGrp="1"/>
          </p:cNvSpPr>
          <p:nvPr>
            <p:ph sz="half" idx="1"/>
          </p:nvPr>
        </p:nvSpPr>
        <p:spPr>
          <a:xfrm>
            <a:off x="628649" y="1825625"/>
            <a:ext cx="5803681" cy="4351338"/>
          </a:xfrm>
        </p:spPr>
        <p:txBody>
          <a:bodyPr>
            <a:normAutofit/>
          </a:bodyPr>
          <a:lstStyle/>
          <a:p>
            <a:r>
              <a:rPr lang="cs-CZ" dirty="0" err="1"/>
              <a:t>Attendance</a:t>
            </a:r>
            <a:r>
              <a:rPr lang="cs-CZ" dirty="0"/>
              <a:t> </a:t>
            </a:r>
            <a:r>
              <a:rPr lang="cs-CZ" dirty="0" err="1"/>
              <a:t>at</a:t>
            </a:r>
            <a:r>
              <a:rPr lang="cs-CZ" dirty="0"/>
              <a:t> </a:t>
            </a:r>
            <a:r>
              <a:rPr lang="cs-CZ" dirty="0" err="1"/>
              <a:t>seminars</a:t>
            </a:r>
            <a:r>
              <a:rPr lang="cs-CZ" dirty="0"/>
              <a:t> (min. 80 %)</a:t>
            </a:r>
          </a:p>
          <a:p>
            <a:endParaRPr lang="cs-CZ" dirty="0"/>
          </a:p>
          <a:p>
            <a:r>
              <a:rPr lang="cs-CZ" dirty="0" err="1"/>
              <a:t>Credit</a:t>
            </a:r>
            <a:r>
              <a:rPr lang="cs-CZ" dirty="0"/>
              <a:t>: </a:t>
            </a:r>
            <a:r>
              <a:rPr lang="cs-CZ" dirty="0" err="1"/>
              <a:t>semestral</a:t>
            </a:r>
            <a:r>
              <a:rPr lang="cs-CZ" dirty="0"/>
              <a:t> </a:t>
            </a:r>
            <a:r>
              <a:rPr lang="cs-CZ" dirty="0" err="1"/>
              <a:t>project</a:t>
            </a:r>
            <a:r>
              <a:rPr lang="cs-CZ" dirty="0"/>
              <a:t> </a:t>
            </a:r>
            <a:r>
              <a:rPr lang="en-US" dirty="0"/>
              <a:t>(will be processed as part of the seminars</a:t>
            </a:r>
            <a:r>
              <a:rPr lang="cs-CZ" dirty="0"/>
              <a:t>, </a:t>
            </a:r>
            <a:r>
              <a:rPr lang="cs-CZ" dirty="0" err="1"/>
              <a:t>close</a:t>
            </a:r>
            <a:r>
              <a:rPr lang="cs-CZ" dirty="0"/>
              <a:t> </a:t>
            </a:r>
            <a:r>
              <a:rPr lang="cs-CZ" dirty="0" err="1"/>
              <a:t>information</a:t>
            </a:r>
            <a:r>
              <a:rPr lang="cs-CZ" dirty="0"/>
              <a:t> </a:t>
            </a:r>
            <a:r>
              <a:rPr lang="cs-CZ" dirty="0" err="1"/>
              <a:t>you</a:t>
            </a:r>
            <a:r>
              <a:rPr lang="cs-CZ" dirty="0"/>
              <a:t> </a:t>
            </a:r>
            <a:r>
              <a:rPr lang="en-US" dirty="0"/>
              <a:t>will receive at the second seminar.)</a:t>
            </a:r>
            <a:endParaRPr lang="cs-CZ" dirty="0"/>
          </a:p>
          <a:p>
            <a:endParaRPr lang="cs-CZ" dirty="0"/>
          </a:p>
          <a:p>
            <a:r>
              <a:rPr lang="cs-CZ" dirty="0" err="1"/>
              <a:t>Examination</a:t>
            </a:r>
            <a:r>
              <a:rPr lang="cs-CZ" dirty="0"/>
              <a:t>: oral </a:t>
            </a:r>
            <a:r>
              <a:rPr lang="cs-CZ" dirty="0" err="1"/>
              <a:t>examination</a:t>
            </a:r>
            <a:endParaRPr lang="cs-CZ" dirty="0"/>
          </a:p>
          <a:p>
            <a:endParaRPr lang="cs-CZ" dirty="0"/>
          </a:p>
        </p:txBody>
      </p:sp>
      <p:pic>
        <p:nvPicPr>
          <p:cNvPr id="5" name="Grafický objekt 4" descr="Knihy se souvislou výplní">
            <a:extLst>
              <a:ext uri="{FF2B5EF4-FFF2-40B4-BE49-F238E27FC236}">
                <a16:creationId xmlns:a16="http://schemas.microsoft.com/office/drawing/2014/main" id="{A7330FB3-121F-0765-2B72-B2FA438C38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37284" y="3587449"/>
            <a:ext cx="1878067" cy="1878067"/>
          </a:xfrm>
          <a:prstGeom prst="rect">
            <a:avLst/>
          </a:prstGeom>
        </p:spPr>
      </p:pic>
    </p:spTree>
    <p:extLst>
      <p:ext uri="{BB962C8B-B14F-4D97-AF65-F5344CB8AC3E}">
        <p14:creationId xmlns:p14="http://schemas.microsoft.com/office/powerpoint/2010/main" val="3760411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E8B5A4-5ED9-71CC-1BEB-B05061C43591}"/>
              </a:ext>
            </a:extLst>
          </p:cNvPr>
          <p:cNvSpPr>
            <a:spLocks noGrp="1"/>
          </p:cNvSpPr>
          <p:nvPr>
            <p:ph type="title"/>
          </p:nvPr>
        </p:nvSpPr>
        <p:spPr/>
        <p:txBody>
          <a:bodyPr/>
          <a:lstStyle/>
          <a:p>
            <a:r>
              <a:rPr lang="cs-CZ" dirty="0" err="1"/>
              <a:t>Dumplings</a:t>
            </a:r>
            <a:r>
              <a:rPr lang="cs-CZ" dirty="0"/>
              <a:t> </a:t>
            </a:r>
          </a:p>
        </p:txBody>
      </p:sp>
      <p:pic>
        <p:nvPicPr>
          <p:cNvPr id="1028" name="Picture 4" descr="Kynuté ovocné knedlíky">
            <a:extLst>
              <a:ext uri="{FF2B5EF4-FFF2-40B4-BE49-F238E27FC236}">
                <a16:creationId xmlns:a16="http://schemas.microsoft.com/office/drawing/2014/main" id="{EBE5D428-A3EC-EFDB-A909-AD9BE8F489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980" y="2371652"/>
            <a:ext cx="2301766" cy="12947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OBklub - Tvarohové ovocné knedlíky">
            <a:extLst>
              <a:ext uri="{FF2B5EF4-FFF2-40B4-BE49-F238E27FC236}">
                <a16:creationId xmlns:a16="http://schemas.microsoft.com/office/drawing/2014/main" id="{E3831B22-9AA0-D942-703E-BF5EE01533A6}"/>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40980" y="4153598"/>
            <a:ext cx="2301766" cy="17245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uskový knedlík - rychlé těsto a snadné vaření">
            <a:extLst>
              <a:ext uri="{FF2B5EF4-FFF2-40B4-BE49-F238E27FC236}">
                <a16:creationId xmlns:a16="http://schemas.microsoft.com/office/drawing/2014/main" id="{06289605-908A-54FF-B3DD-1AA3BBEFED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3219" y="2563964"/>
            <a:ext cx="2238703" cy="1589634"/>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A2CB6205-388D-80C7-D28F-6810D7C02A42}"/>
              </a:ext>
            </a:extLst>
          </p:cNvPr>
          <p:cNvPicPr>
            <a:picLocks noChangeAspect="1"/>
          </p:cNvPicPr>
          <p:nvPr/>
        </p:nvPicPr>
        <p:blipFill>
          <a:blip r:embed="rId5"/>
          <a:stretch>
            <a:fillRect/>
          </a:stretch>
        </p:blipFill>
        <p:spPr>
          <a:xfrm>
            <a:off x="3683219" y="4273421"/>
            <a:ext cx="2238703" cy="1368096"/>
          </a:xfrm>
          <a:prstGeom prst="rect">
            <a:avLst/>
          </a:prstGeom>
        </p:spPr>
      </p:pic>
      <p:pic>
        <p:nvPicPr>
          <p:cNvPr id="6" name="Obrázek 5">
            <a:extLst>
              <a:ext uri="{FF2B5EF4-FFF2-40B4-BE49-F238E27FC236}">
                <a16:creationId xmlns:a16="http://schemas.microsoft.com/office/drawing/2014/main" id="{CA75260E-86DE-CAC2-9353-A04E2C20B693}"/>
              </a:ext>
            </a:extLst>
          </p:cNvPr>
          <p:cNvPicPr>
            <a:picLocks noChangeAspect="1"/>
          </p:cNvPicPr>
          <p:nvPr/>
        </p:nvPicPr>
        <p:blipFill>
          <a:blip r:embed="rId6"/>
          <a:stretch>
            <a:fillRect/>
          </a:stretch>
        </p:blipFill>
        <p:spPr>
          <a:xfrm>
            <a:off x="6230131" y="2251877"/>
            <a:ext cx="2447816" cy="1398752"/>
          </a:xfrm>
          <a:prstGeom prst="rect">
            <a:avLst/>
          </a:prstGeom>
        </p:spPr>
      </p:pic>
      <p:pic>
        <p:nvPicPr>
          <p:cNvPr id="1034" name="Picture 10" descr="Bramborový knedlík plněný mletým masem, dušené zelí">
            <a:extLst>
              <a:ext uri="{FF2B5EF4-FFF2-40B4-BE49-F238E27FC236}">
                <a16:creationId xmlns:a16="http://schemas.microsoft.com/office/drawing/2014/main" id="{9034DBD8-75C0-981D-7FCC-821B17FA93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30131" y="4153598"/>
            <a:ext cx="2447816" cy="171083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D5704CA-D493-38EC-0D8E-419A118FBC54}"/>
              </a:ext>
            </a:extLst>
          </p:cNvPr>
          <p:cNvSpPr txBox="1"/>
          <p:nvPr/>
        </p:nvSpPr>
        <p:spPr>
          <a:xfrm>
            <a:off x="3922265" y="2134721"/>
            <a:ext cx="1763816" cy="369332"/>
          </a:xfrm>
          <a:prstGeom prst="rect">
            <a:avLst/>
          </a:prstGeom>
          <a:noFill/>
        </p:spPr>
        <p:txBody>
          <a:bodyPr wrap="none" rtlCol="0">
            <a:spAutoFit/>
          </a:bodyPr>
          <a:lstStyle/>
          <a:p>
            <a:r>
              <a:rPr lang="cs-CZ" dirty="0" err="1"/>
              <a:t>Bread</a:t>
            </a:r>
            <a:r>
              <a:rPr lang="cs-CZ" dirty="0"/>
              <a:t> </a:t>
            </a:r>
            <a:r>
              <a:rPr lang="cs-CZ" dirty="0" err="1"/>
              <a:t>dumplings</a:t>
            </a:r>
            <a:endParaRPr lang="cs-CZ" dirty="0"/>
          </a:p>
        </p:txBody>
      </p:sp>
      <p:sp>
        <p:nvSpPr>
          <p:cNvPr id="8" name="TextovéPole 7">
            <a:extLst>
              <a:ext uri="{FF2B5EF4-FFF2-40B4-BE49-F238E27FC236}">
                <a16:creationId xmlns:a16="http://schemas.microsoft.com/office/drawing/2014/main" id="{4FFB250D-26A6-0489-3B07-998F65E26B10}"/>
              </a:ext>
            </a:extLst>
          </p:cNvPr>
          <p:cNvSpPr txBox="1"/>
          <p:nvPr/>
        </p:nvSpPr>
        <p:spPr>
          <a:xfrm>
            <a:off x="1066156" y="3713068"/>
            <a:ext cx="1651414" cy="369332"/>
          </a:xfrm>
          <a:prstGeom prst="rect">
            <a:avLst/>
          </a:prstGeom>
          <a:noFill/>
        </p:spPr>
        <p:txBody>
          <a:bodyPr wrap="none" rtlCol="0">
            <a:spAutoFit/>
          </a:bodyPr>
          <a:lstStyle/>
          <a:p>
            <a:r>
              <a:rPr lang="cs-CZ" dirty="0" err="1"/>
              <a:t>Fruit</a:t>
            </a:r>
            <a:r>
              <a:rPr lang="cs-CZ" dirty="0"/>
              <a:t> </a:t>
            </a:r>
            <a:r>
              <a:rPr lang="cs-CZ" dirty="0" err="1"/>
              <a:t>dumplings</a:t>
            </a:r>
            <a:endParaRPr lang="cs-CZ" dirty="0"/>
          </a:p>
        </p:txBody>
      </p:sp>
      <p:sp>
        <p:nvSpPr>
          <p:cNvPr id="9" name="TextovéPole 8">
            <a:extLst>
              <a:ext uri="{FF2B5EF4-FFF2-40B4-BE49-F238E27FC236}">
                <a16:creationId xmlns:a16="http://schemas.microsoft.com/office/drawing/2014/main" id="{9DEE1F19-692F-D732-0FB9-A4EB33C72B93}"/>
              </a:ext>
            </a:extLst>
          </p:cNvPr>
          <p:cNvSpPr txBox="1"/>
          <p:nvPr/>
        </p:nvSpPr>
        <p:spPr>
          <a:xfrm>
            <a:off x="6562395" y="3728343"/>
            <a:ext cx="1828770" cy="369332"/>
          </a:xfrm>
          <a:prstGeom prst="rect">
            <a:avLst/>
          </a:prstGeom>
          <a:noFill/>
        </p:spPr>
        <p:txBody>
          <a:bodyPr wrap="none" rtlCol="0">
            <a:spAutoFit/>
          </a:bodyPr>
          <a:lstStyle/>
          <a:p>
            <a:r>
              <a:rPr lang="cs-CZ" dirty="0" err="1"/>
              <a:t>Potato</a:t>
            </a:r>
            <a:r>
              <a:rPr lang="cs-CZ" dirty="0"/>
              <a:t> </a:t>
            </a:r>
            <a:r>
              <a:rPr lang="cs-CZ" dirty="0" err="1"/>
              <a:t>dumplings</a:t>
            </a:r>
            <a:endParaRPr lang="cs-CZ" dirty="0"/>
          </a:p>
        </p:txBody>
      </p:sp>
    </p:spTree>
    <p:extLst>
      <p:ext uri="{BB962C8B-B14F-4D97-AF65-F5344CB8AC3E}">
        <p14:creationId xmlns:p14="http://schemas.microsoft.com/office/powerpoint/2010/main" val="4070530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6CCE9B-C5C5-63F6-AA3D-85D351AC8411}"/>
              </a:ext>
            </a:extLst>
          </p:cNvPr>
          <p:cNvSpPr>
            <a:spLocks noGrp="1"/>
          </p:cNvSpPr>
          <p:nvPr>
            <p:ph type="title"/>
          </p:nvPr>
        </p:nvSpPr>
        <p:spPr/>
        <p:txBody>
          <a:bodyPr/>
          <a:lstStyle/>
          <a:p>
            <a:r>
              <a:rPr lang="cs-CZ" dirty="0" err="1"/>
              <a:t>Traditional</a:t>
            </a:r>
            <a:r>
              <a:rPr lang="cs-CZ" dirty="0"/>
              <a:t> </a:t>
            </a:r>
            <a:r>
              <a:rPr lang="cs-CZ" dirty="0" err="1"/>
              <a:t>sauce</a:t>
            </a:r>
            <a:endParaRPr lang="cs-CZ" dirty="0"/>
          </a:p>
        </p:txBody>
      </p:sp>
      <p:pic>
        <p:nvPicPr>
          <p:cNvPr id="2050" name="Picture 2" descr="Koprová omáčka">
            <a:extLst>
              <a:ext uri="{FF2B5EF4-FFF2-40B4-BE49-F238E27FC236}">
                <a16:creationId xmlns:a16="http://schemas.microsoft.com/office/drawing/2014/main" id="{276D6726-E6FC-5C91-CFF9-76238666C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2597270"/>
            <a:ext cx="3592613" cy="269578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víčková na smetaně">
            <a:extLst>
              <a:ext uri="{FF2B5EF4-FFF2-40B4-BE49-F238E27FC236}">
                <a16:creationId xmlns:a16="http://schemas.microsoft.com/office/drawing/2014/main" id="{8322E261-B538-A9A6-4201-DE232E88B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384" y="2597270"/>
            <a:ext cx="3687616" cy="25434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7EC8ED4-D42A-96CB-A0D8-FB0EBBF4DA43}"/>
              </a:ext>
            </a:extLst>
          </p:cNvPr>
          <p:cNvSpPr txBox="1"/>
          <p:nvPr/>
        </p:nvSpPr>
        <p:spPr>
          <a:xfrm>
            <a:off x="1799139" y="2227938"/>
            <a:ext cx="1074333" cy="369332"/>
          </a:xfrm>
          <a:prstGeom prst="rect">
            <a:avLst/>
          </a:prstGeom>
          <a:noFill/>
        </p:spPr>
        <p:txBody>
          <a:bodyPr wrap="none" rtlCol="0">
            <a:spAutoFit/>
          </a:bodyPr>
          <a:lstStyle/>
          <a:p>
            <a:r>
              <a:rPr lang="cs-CZ" dirty="0" err="1"/>
              <a:t>Dill</a:t>
            </a:r>
            <a:r>
              <a:rPr lang="cs-CZ" dirty="0"/>
              <a:t> </a:t>
            </a:r>
            <a:r>
              <a:rPr lang="cs-CZ" dirty="0" err="1"/>
              <a:t>sauce</a:t>
            </a:r>
            <a:endParaRPr lang="cs-CZ" dirty="0"/>
          </a:p>
        </p:txBody>
      </p:sp>
      <p:sp>
        <p:nvSpPr>
          <p:cNvPr id="5" name="TextovéPole 4">
            <a:extLst>
              <a:ext uri="{FF2B5EF4-FFF2-40B4-BE49-F238E27FC236}">
                <a16:creationId xmlns:a16="http://schemas.microsoft.com/office/drawing/2014/main" id="{4AE002E5-B953-7BA3-2A50-448BBC752A04}"/>
              </a:ext>
            </a:extLst>
          </p:cNvPr>
          <p:cNvSpPr txBox="1"/>
          <p:nvPr/>
        </p:nvSpPr>
        <p:spPr>
          <a:xfrm>
            <a:off x="6087572" y="2227938"/>
            <a:ext cx="1361270" cy="369332"/>
          </a:xfrm>
          <a:prstGeom prst="rect">
            <a:avLst/>
          </a:prstGeom>
          <a:noFill/>
        </p:spPr>
        <p:txBody>
          <a:bodyPr wrap="none" rtlCol="0">
            <a:spAutoFit/>
          </a:bodyPr>
          <a:lstStyle/>
          <a:p>
            <a:r>
              <a:rPr lang="cs-CZ" dirty="0" err="1"/>
              <a:t>Sirloin</a:t>
            </a:r>
            <a:r>
              <a:rPr lang="cs-CZ" dirty="0"/>
              <a:t> </a:t>
            </a:r>
            <a:r>
              <a:rPr lang="cs-CZ" dirty="0" err="1"/>
              <a:t>sauce</a:t>
            </a:r>
            <a:endParaRPr lang="cs-CZ" dirty="0"/>
          </a:p>
        </p:txBody>
      </p:sp>
    </p:spTree>
    <p:extLst>
      <p:ext uri="{BB962C8B-B14F-4D97-AF65-F5344CB8AC3E}">
        <p14:creationId xmlns:p14="http://schemas.microsoft.com/office/powerpoint/2010/main" val="593655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BD5629-7328-8092-E039-782D79C1889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34460A2-2736-A3DA-ED2A-A59D262DE2FE}"/>
              </a:ext>
            </a:extLst>
          </p:cNvPr>
          <p:cNvSpPr>
            <a:spLocks noGrp="1"/>
          </p:cNvSpPr>
          <p:nvPr>
            <p:ph idx="1"/>
          </p:nvPr>
        </p:nvSpPr>
        <p:spPr/>
        <p:txBody>
          <a:bodyPr/>
          <a:lstStyle/>
          <a:p>
            <a:endParaRPr lang="cs-CZ"/>
          </a:p>
        </p:txBody>
      </p:sp>
      <p:pic>
        <p:nvPicPr>
          <p:cNvPr id="3074" name="Picture 2" descr="Dukátové buchtičky se šodó a ovocem">
            <a:extLst>
              <a:ext uri="{FF2B5EF4-FFF2-40B4-BE49-F238E27FC236}">
                <a16:creationId xmlns:a16="http://schemas.microsoft.com/office/drawing/2014/main" id="{520FF613-2AA0-D071-6575-05650597CC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999" y="2690610"/>
            <a:ext cx="4170621" cy="2344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DD2E430-E3E9-8EB6-3093-60FB6F97825A}"/>
              </a:ext>
            </a:extLst>
          </p:cNvPr>
          <p:cNvSpPr txBox="1"/>
          <p:nvPr/>
        </p:nvSpPr>
        <p:spPr>
          <a:xfrm>
            <a:off x="1017783" y="5408874"/>
            <a:ext cx="2406428" cy="369332"/>
          </a:xfrm>
          <a:prstGeom prst="rect">
            <a:avLst/>
          </a:prstGeom>
          <a:noFill/>
        </p:spPr>
        <p:txBody>
          <a:bodyPr wrap="none" rtlCol="0">
            <a:spAutoFit/>
          </a:bodyPr>
          <a:lstStyle/>
          <a:p>
            <a:r>
              <a:rPr lang="cs-CZ" dirty="0" err="1"/>
              <a:t>Buns</a:t>
            </a:r>
            <a:r>
              <a:rPr lang="cs-CZ" dirty="0"/>
              <a:t> </a:t>
            </a:r>
            <a:r>
              <a:rPr lang="cs-CZ" dirty="0" err="1"/>
              <a:t>with</a:t>
            </a:r>
            <a:r>
              <a:rPr lang="cs-CZ" dirty="0"/>
              <a:t> </a:t>
            </a:r>
            <a:r>
              <a:rPr lang="cs-CZ" dirty="0" err="1"/>
              <a:t>vanilla</a:t>
            </a:r>
            <a:r>
              <a:rPr lang="cs-CZ" dirty="0"/>
              <a:t> </a:t>
            </a:r>
            <a:r>
              <a:rPr lang="cs-CZ" dirty="0" err="1"/>
              <a:t>cream</a:t>
            </a:r>
            <a:endParaRPr lang="cs-CZ" dirty="0"/>
          </a:p>
        </p:txBody>
      </p:sp>
      <p:pic>
        <p:nvPicPr>
          <p:cNvPr id="3078" name="Picture 6" descr="Žemlovka pro Yvette recept - Labužník.cz">
            <a:extLst>
              <a:ext uri="{FF2B5EF4-FFF2-40B4-BE49-F238E27FC236}">
                <a16:creationId xmlns:a16="http://schemas.microsoft.com/office/drawing/2014/main" id="{31CF883A-A11A-D5E7-638E-834D4E0D1A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84" r="11506"/>
          <a:stretch/>
        </p:blipFill>
        <p:spPr bwMode="auto">
          <a:xfrm>
            <a:off x="4772844" y="2284163"/>
            <a:ext cx="3768932" cy="298977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73018ECE-09E3-8DE5-04D4-8C7B0BA77520}"/>
              </a:ext>
            </a:extLst>
          </p:cNvPr>
          <p:cNvSpPr txBox="1"/>
          <p:nvPr/>
        </p:nvSpPr>
        <p:spPr>
          <a:xfrm>
            <a:off x="6308421" y="5408874"/>
            <a:ext cx="1077090" cy="369332"/>
          </a:xfrm>
          <a:prstGeom prst="rect">
            <a:avLst/>
          </a:prstGeom>
          <a:noFill/>
        </p:spPr>
        <p:txBody>
          <a:bodyPr wrap="none" rtlCol="0">
            <a:spAutoFit/>
          </a:bodyPr>
          <a:lstStyle/>
          <a:p>
            <a:r>
              <a:rPr lang="cs-CZ" dirty="0"/>
              <a:t>Žemlovka</a:t>
            </a:r>
          </a:p>
        </p:txBody>
      </p:sp>
    </p:spTree>
    <p:extLst>
      <p:ext uri="{BB962C8B-B14F-4D97-AF65-F5344CB8AC3E}">
        <p14:creationId xmlns:p14="http://schemas.microsoft.com/office/powerpoint/2010/main" val="978800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A11B79-11AE-7257-D297-90DFA420751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B4D21F6-5D45-76F8-0A89-5DF68678A63E}"/>
              </a:ext>
            </a:extLst>
          </p:cNvPr>
          <p:cNvSpPr>
            <a:spLocks noGrp="1"/>
          </p:cNvSpPr>
          <p:nvPr>
            <p:ph idx="1"/>
          </p:nvPr>
        </p:nvSpPr>
        <p:spPr/>
        <p:txBody>
          <a:bodyPr/>
          <a:lstStyle/>
          <a:p>
            <a:endParaRPr lang="cs-CZ"/>
          </a:p>
        </p:txBody>
      </p:sp>
      <p:pic>
        <p:nvPicPr>
          <p:cNvPr id="4098" name="Picture 2" descr="Jak připravit smažák, aby nevytekl? Stačí ho dvakrát obalit, vysvětluje  influencer Ostravsky Gastrošef - TopRecepty.cz">
            <a:extLst>
              <a:ext uri="{FF2B5EF4-FFF2-40B4-BE49-F238E27FC236}">
                <a16:creationId xmlns:a16="http://schemas.microsoft.com/office/drawing/2014/main" id="{B35565E4-08F4-9A74-C325-177DD2226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410" y="2289710"/>
            <a:ext cx="5793179" cy="325866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15545CE-8439-564F-9E7F-51419665F9FE}"/>
              </a:ext>
            </a:extLst>
          </p:cNvPr>
          <p:cNvSpPr txBox="1"/>
          <p:nvPr/>
        </p:nvSpPr>
        <p:spPr>
          <a:xfrm>
            <a:off x="3277590" y="1920378"/>
            <a:ext cx="2298386" cy="369332"/>
          </a:xfrm>
          <a:prstGeom prst="rect">
            <a:avLst/>
          </a:prstGeom>
          <a:noFill/>
        </p:spPr>
        <p:txBody>
          <a:bodyPr wrap="none" rtlCol="0">
            <a:spAutoFit/>
          </a:bodyPr>
          <a:lstStyle/>
          <a:p>
            <a:r>
              <a:rPr lang="cs-CZ" dirty="0"/>
              <a:t>Fried cheese „smažák“</a:t>
            </a:r>
          </a:p>
        </p:txBody>
      </p:sp>
    </p:spTree>
    <p:extLst>
      <p:ext uri="{BB962C8B-B14F-4D97-AF65-F5344CB8AC3E}">
        <p14:creationId xmlns:p14="http://schemas.microsoft.com/office/powerpoint/2010/main" val="2740675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F1D4EA-85E5-2843-5CE0-BEEA02C46A43}"/>
              </a:ext>
            </a:extLst>
          </p:cNvPr>
          <p:cNvSpPr>
            <a:spLocks noGrp="1"/>
          </p:cNvSpPr>
          <p:nvPr>
            <p:ph type="title"/>
          </p:nvPr>
        </p:nvSpPr>
        <p:spPr/>
        <p:txBody>
          <a:bodyPr/>
          <a:lstStyle/>
          <a:p>
            <a:r>
              <a:rPr lang="cs-CZ" dirty="0" err="1"/>
              <a:t>History</a:t>
            </a:r>
            <a:endParaRPr lang="cs-CZ" dirty="0"/>
          </a:p>
        </p:txBody>
      </p:sp>
      <p:sp>
        <p:nvSpPr>
          <p:cNvPr id="3" name="Zástupný obsah 2">
            <a:extLst>
              <a:ext uri="{FF2B5EF4-FFF2-40B4-BE49-F238E27FC236}">
                <a16:creationId xmlns:a16="http://schemas.microsoft.com/office/drawing/2014/main" id="{E7D93B9C-FBB9-3F89-9CFD-95B64E17FEC6}"/>
              </a:ext>
            </a:extLst>
          </p:cNvPr>
          <p:cNvSpPr>
            <a:spLocks noGrp="1"/>
          </p:cNvSpPr>
          <p:nvPr>
            <p:ph idx="1"/>
          </p:nvPr>
        </p:nvSpPr>
        <p:spPr>
          <a:xfrm>
            <a:off x="540000" y="1825625"/>
            <a:ext cx="4032000" cy="4081204"/>
          </a:xfrm>
        </p:spPr>
        <p:txBody>
          <a:bodyPr/>
          <a:lstStyle/>
          <a:p>
            <a:pPr algn="just"/>
            <a:r>
              <a:rPr lang="en-AU" b="1" dirty="0"/>
              <a:t>In 1917</a:t>
            </a:r>
            <a:r>
              <a:rPr lang="en-AU" dirty="0"/>
              <a:t>, a meeting took place in Pittsburgh, Pennsylvania, USA, where the future Czechoslovak president Tomáš Garrigue Masaryk and other Czech and Slovak representatives </a:t>
            </a:r>
            <a:r>
              <a:rPr lang="en-AU" b="1" dirty="0"/>
              <a:t>signed the Pittsburgh Agreement which promised a common state consisting of two equal nations, Slovaks and Czechs. </a:t>
            </a:r>
            <a:endParaRPr lang="cs-CZ" b="1" dirty="0"/>
          </a:p>
          <a:p>
            <a:endParaRPr lang="cs-CZ" dirty="0"/>
          </a:p>
        </p:txBody>
      </p:sp>
      <p:pic>
        <p:nvPicPr>
          <p:cNvPr id="4" name="Picture 4" descr="Czechoslovakia Map Stock Photos and Images - 123RF">
            <a:extLst>
              <a:ext uri="{FF2B5EF4-FFF2-40B4-BE49-F238E27FC236}">
                <a16:creationId xmlns:a16="http://schemas.microsoft.com/office/drawing/2014/main" id="{643B13CD-C88E-7F95-EBDF-6A8B8A3FA7F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17800" y="1825625"/>
            <a:ext cx="3886200" cy="38667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558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200028-34CB-D231-C6AE-F9564E1EB566}"/>
              </a:ext>
            </a:extLst>
          </p:cNvPr>
          <p:cNvSpPr>
            <a:spLocks noGrp="1"/>
          </p:cNvSpPr>
          <p:nvPr>
            <p:ph type="title"/>
          </p:nvPr>
        </p:nvSpPr>
        <p:spPr/>
        <p:txBody>
          <a:bodyPr/>
          <a:lstStyle/>
          <a:p>
            <a:r>
              <a:rPr lang="cs-CZ" dirty="0" err="1"/>
              <a:t>History</a:t>
            </a:r>
            <a:endParaRPr lang="cs-CZ" dirty="0"/>
          </a:p>
        </p:txBody>
      </p:sp>
      <p:sp>
        <p:nvSpPr>
          <p:cNvPr id="3" name="Zástupný obsah 2">
            <a:extLst>
              <a:ext uri="{FF2B5EF4-FFF2-40B4-BE49-F238E27FC236}">
                <a16:creationId xmlns:a16="http://schemas.microsoft.com/office/drawing/2014/main" id="{C09F36F8-0931-072C-6473-85D04E6017CD}"/>
              </a:ext>
            </a:extLst>
          </p:cNvPr>
          <p:cNvSpPr>
            <a:spLocks noGrp="1"/>
          </p:cNvSpPr>
          <p:nvPr>
            <p:ph idx="1"/>
          </p:nvPr>
        </p:nvSpPr>
        <p:spPr/>
        <p:txBody>
          <a:bodyPr>
            <a:normAutofit/>
          </a:bodyPr>
          <a:lstStyle/>
          <a:p>
            <a:r>
              <a:rPr lang="cs-CZ" sz="2400" b="1" dirty="0" err="1"/>
              <a:t>First</a:t>
            </a:r>
            <a:r>
              <a:rPr lang="cs-CZ" sz="2400" b="1" dirty="0"/>
              <a:t> Republic (1918-1938)</a:t>
            </a:r>
          </a:p>
          <a:p>
            <a:r>
              <a:rPr lang="en-US" sz="2400" dirty="0"/>
              <a:t>A period of</a:t>
            </a:r>
            <a:r>
              <a:rPr lang="cs-CZ" sz="2400" dirty="0"/>
              <a:t>:</a:t>
            </a:r>
          </a:p>
          <a:p>
            <a:pPr lvl="1"/>
            <a:r>
              <a:rPr lang="en-US" sz="2400" dirty="0"/>
              <a:t>democracy and economic development.</a:t>
            </a:r>
            <a:endParaRPr lang="cs-CZ" sz="2400" dirty="0"/>
          </a:p>
          <a:p>
            <a:pPr lvl="1"/>
            <a:r>
              <a:rPr lang="cs-CZ" sz="2400" dirty="0"/>
              <a:t>b</a:t>
            </a:r>
            <a:r>
              <a:rPr lang="en-US" sz="2400" dirty="0" err="1"/>
              <a:t>uilding</a:t>
            </a:r>
            <a:r>
              <a:rPr lang="en-US" sz="2400" dirty="0"/>
              <a:t> state institutions and developing culture.</a:t>
            </a:r>
            <a:endParaRPr lang="cs-CZ" sz="2400" dirty="0"/>
          </a:p>
          <a:p>
            <a:pPr lvl="1"/>
            <a:endParaRPr lang="en-US" sz="2400" dirty="0"/>
          </a:p>
          <a:p>
            <a:r>
              <a:rPr lang="en-US" sz="2400" dirty="0"/>
              <a:t>National problems with Sudeten Germans and Slovaks.</a:t>
            </a:r>
            <a:endParaRPr lang="cs-CZ" sz="2400" dirty="0"/>
          </a:p>
        </p:txBody>
      </p:sp>
    </p:spTree>
    <p:extLst>
      <p:ext uri="{BB962C8B-B14F-4D97-AF65-F5344CB8AC3E}">
        <p14:creationId xmlns:p14="http://schemas.microsoft.com/office/powerpoint/2010/main" val="592001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08EDD3-ADA3-D2BA-20DF-FBDFC222FD01}"/>
              </a:ext>
            </a:extLst>
          </p:cNvPr>
          <p:cNvSpPr>
            <a:spLocks noGrp="1"/>
          </p:cNvSpPr>
          <p:nvPr>
            <p:ph type="title"/>
          </p:nvPr>
        </p:nvSpPr>
        <p:spPr/>
        <p:txBody>
          <a:bodyPr/>
          <a:lstStyle/>
          <a:p>
            <a:r>
              <a:rPr lang="cs-CZ" dirty="0" err="1"/>
              <a:t>History</a:t>
            </a:r>
            <a:endParaRPr lang="cs-CZ" dirty="0"/>
          </a:p>
        </p:txBody>
      </p:sp>
      <p:sp>
        <p:nvSpPr>
          <p:cNvPr id="3" name="Zástupný obsah 2">
            <a:extLst>
              <a:ext uri="{FF2B5EF4-FFF2-40B4-BE49-F238E27FC236}">
                <a16:creationId xmlns:a16="http://schemas.microsoft.com/office/drawing/2014/main" id="{AACCA118-E629-4E6F-F90A-CA782E4278E6}"/>
              </a:ext>
            </a:extLst>
          </p:cNvPr>
          <p:cNvSpPr>
            <a:spLocks noGrp="1"/>
          </p:cNvSpPr>
          <p:nvPr>
            <p:ph idx="1"/>
          </p:nvPr>
        </p:nvSpPr>
        <p:spPr/>
        <p:txBody>
          <a:bodyPr/>
          <a:lstStyle/>
          <a:p>
            <a:r>
              <a:rPr lang="cs-CZ" b="1" dirty="0" err="1"/>
              <a:t>Communist</a:t>
            </a:r>
            <a:r>
              <a:rPr lang="cs-CZ" b="1" dirty="0"/>
              <a:t> </a:t>
            </a:r>
            <a:r>
              <a:rPr lang="cs-CZ" b="1" dirty="0" err="1"/>
              <a:t>regime</a:t>
            </a:r>
            <a:r>
              <a:rPr lang="cs-CZ" b="1" dirty="0"/>
              <a:t> (1948-1989)</a:t>
            </a:r>
          </a:p>
          <a:p>
            <a:endParaRPr lang="cs-CZ" dirty="0"/>
          </a:p>
          <a:p>
            <a:r>
              <a:rPr lang="cs-CZ" dirty="0" err="1"/>
              <a:t>There</a:t>
            </a:r>
            <a:r>
              <a:rPr lang="cs-CZ" dirty="0"/>
              <a:t> </a:t>
            </a:r>
            <a:r>
              <a:rPr lang="cs-CZ" dirty="0" err="1"/>
              <a:t>were</a:t>
            </a:r>
            <a:r>
              <a:rPr lang="cs-CZ" dirty="0"/>
              <a:t>:</a:t>
            </a:r>
          </a:p>
          <a:p>
            <a:r>
              <a:rPr lang="en-US" dirty="0"/>
              <a:t>Economic problems and lagging behind Western countries.</a:t>
            </a:r>
            <a:endParaRPr lang="cs-CZ" dirty="0"/>
          </a:p>
          <a:p>
            <a:r>
              <a:rPr lang="en-US" dirty="0"/>
              <a:t>Political trials of opponents of the regime and persecution of inconvenient persons.</a:t>
            </a:r>
            <a:endParaRPr lang="cs-CZ" dirty="0"/>
          </a:p>
          <a:p>
            <a:r>
              <a:rPr lang="en-US" dirty="0"/>
              <a:t>Restrictions on human rights and freedoms, travel and speech.</a:t>
            </a:r>
            <a:endParaRPr lang="cs-CZ" dirty="0"/>
          </a:p>
          <a:p>
            <a:endParaRPr lang="cs-CZ" dirty="0"/>
          </a:p>
          <a:p>
            <a:r>
              <a:rPr lang="en-US" dirty="0"/>
              <a:t>Many people were dissatisfied and opposed to the regime.</a:t>
            </a:r>
            <a:endParaRPr lang="cs-CZ" dirty="0"/>
          </a:p>
        </p:txBody>
      </p:sp>
    </p:spTree>
    <p:extLst>
      <p:ext uri="{BB962C8B-B14F-4D97-AF65-F5344CB8AC3E}">
        <p14:creationId xmlns:p14="http://schemas.microsoft.com/office/powerpoint/2010/main" val="1396936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F15E5F-7743-255D-5720-93839C8A8442}"/>
              </a:ext>
            </a:extLst>
          </p:cNvPr>
          <p:cNvSpPr>
            <a:spLocks noGrp="1"/>
          </p:cNvSpPr>
          <p:nvPr>
            <p:ph type="title"/>
          </p:nvPr>
        </p:nvSpPr>
        <p:spPr/>
        <p:txBody>
          <a:bodyPr/>
          <a:lstStyle/>
          <a:p>
            <a:r>
              <a:rPr lang="cs-CZ" dirty="0" err="1"/>
              <a:t>History</a:t>
            </a:r>
            <a:endParaRPr lang="cs-CZ" dirty="0"/>
          </a:p>
        </p:txBody>
      </p:sp>
      <p:sp>
        <p:nvSpPr>
          <p:cNvPr id="3" name="Zástupný obsah 2">
            <a:extLst>
              <a:ext uri="{FF2B5EF4-FFF2-40B4-BE49-F238E27FC236}">
                <a16:creationId xmlns:a16="http://schemas.microsoft.com/office/drawing/2014/main" id="{FC02C273-F049-87A4-DBDA-085379E3961C}"/>
              </a:ext>
            </a:extLst>
          </p:cNvPr>
          <p:cNvSpPr>
            <a:spLocks noGrp="1"/>
          </p:cNvSpPr>
          <p:nvPr>
            <p:ph idx="1"/>
          </p:nvPr>
        </p:nvSpPr>
        <p:spPr>
          <a:xfrm>
            <a:off x="540000" y="1825625"/>
            <a:ext cx="4423886" cy="4081204"/>
          </a:xfrm>
        </p:spPr>
        <p:txBody>
          <a:bodyPr>
            <a:normAutofit fontScale="92500"/>
          </a:bodyPr>
          <a:lstStyle/>
          <a:p>
            <a:pPr algn="just"/>
            <a:r>
              <a:rPr lang="cs-CZ" b="1" dirty="0"/>
              <a:t>Velvet </a:t>
            </a:r>
            <a:r>
              <a:rPr lang="cs-CZ" b="1" dirty="0" err="1"/>
              <a:t>revolution</a:t>
            </a:r>
            <a:r>
              <a:rPr lang="cs-CZ" b="1" dirty="0"/>
              <a:t> (1989)</a:t>
            </a:r>
          </a:p>
          <a:p>
            <a:pPr marL="0" indent="0" algn="just">
              <a:buNone/>
            </a:pPr>
            <a:endParaRPr lang="cs-CZ" dirty="0"/>
          </a:p>
          <a:p>
            <a:pPr algn="just"/>
            <a:r>
              <a:rPr lang="en-US" dirty="0"/>
              <a:t>The Velvet Revolution or Gentle Revolution was a non-violent transition of power in what was then Czechoslovakia.</a:t>
            </a:r>
            <a:endParaRPr lang="cs-CZ" dirty="0"/>
          </a:p>
          <a:p>
            <a:pPr algn="just"/>
            <a:r>
              <a:rPr lang="cs-CZ" dirty="0"/>
              <a:t>In </a:t>
            </a:r>
            <a:r>
              <a:rPr lang="cs-CZ" dirty="0" err="1"/>
              <a:t>the</a:t>
            </a:r>
            <a:r>
              <a:rPr lang="cs-CZ" dirty="0"/>
              <a:t> </a:t>
            </a:r>
            <a:r>
              <a:rPr lang="cs-CZ" dirty="0" err="1"/>
              <a:t>streets</a:t>
            </a:r>
            <a:r>
              <a:rPr lang="cs-CZ" dirty="0"/>
              <a:t> </a:t>
            </a:r>
            <a:r>
              <a:rPr lang="cs-CZ" dirty="0" err="1"/>
              <a:t>was</a:t>
            </a:r>
            <a:r>
              <a:rPr lang="cs-CZ" dirty="0"/>
              <a:t> m</a:t>
            </a:r>
            <a:r>
              <a:rPr lang="en-US" dirty="0"/>
              <a:t>ass demonstrations and protests against the communist regime.</a:t>
            </a:r>
            <a:endParaRPr lang="cs-CZ" dirty="0"/>
          </a:p>
          <a:p>
            <a:pPr algn="just"/>
            <a:endParaRPr lang="cs-CZ" dirty="0"/>
          </a:p>
          <a:p>
            <a:pPr algn="just"/>
            <a:r>
              <a:rPr lang="cs-CZ" dirty="0"/>
              <a:t>T</a:t>
            </a:r>
            <a:r>
              <a:rPr lang="en-US" dirty="0"/>
              <a:t>he result was the end of one-party rule and the beginning of democratic reforms.</a:t>
            </a:r>
            <a:endParaRPr lang="cs-CZ" dirty="0"/>
          </a:p>
        </p:txBody>
      </p:sp>
      <p:pic>
        <p:nvPicPr>
          <p:cNvPr id="4" name="Obrázek 3">
            <a:extLst>
              <a:ext uri="{FF2B5EF4-FFF2-40B4-BE49-F238E27FC236}">
                <a16:creationId xmlns:a16="http://schemas.microsoft.com/office/drawing/2014/main" id="{4D8378C2-1357-7B34-5956-E5437BBBEA8D}"/>
              </a:ext>
            </a:extLst>
          </p:cNvPr>
          <p:cNvPicPr>
            <a:picLocks noChangeAspect="1"/>
          </p:cNvPicPr>
          <p:nvPr/>
        </p:nvPicPr>
        <p:blipFill rotWithShape="1">
          <a:blip r:embed="rId2"/>
          <a:srcRect l="30014" r="25331" b="1"/>
          <a:stretch/>
        </p:blipFill>
        <p:spPr>
          <a:xfrm>
            <a:off x="5225143" y="1825624"/>
            <a:ext cx="3644943" cy="4081205"/>
          </a:xfrm>
          <a:prstGeom prst="rect">
            <a:avLst/>
          </a:prstGeom>
          <a:noFill/>
          <a:ln>
            <a:noFill/>
          </a:ln>
          <a:effectLst>
            <a:softEdge rad="112500"/>
          </a:effectLst>
        </p:spPr>
      </p:pic>
    </p:spTree>
    <p:extLst>
      <p:ext uri="{BB962C8B-B14F-4D97-AF65-F5344CB8AC3E}">
        <p14:creationId xmlns:p14="http://schemas.microsoft.com/office/powerpoint/2010/main" val="65334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487A61-E6B3-9BDB-F3BA-AB62493AFF2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E5EC6C0-7082-0184-BA7D-BF743FAF6C6F}"/>
              </a:ext>
            </a:extLst>
          </p:cNvPr>
          <p:cNvSpPr>
            <a:spLocks noGrp="1"/>
          </p:cNvSpPr>
          <p:nvPr>
            <p:ph idx="1"/>
          </p:nvPr>
        </p:nvSpPr>
        <p:spPr/>
        <p:txBody>
          <a:bodyPr>
            <a:normAutofit/>
          </a:bodyPr>
          <a:lstStyle/>
          <a:p>
            <a:r>
              <a:rPr lang="en-US" sz="2000" b="1" dirty="0"/>
              <a:t>The breakup of Czechoslovakia and the creation of the independent Czech Republic (1992-1993)</a:t>
            </a:r>
            <a:endParaRPr lang="cs-CZ" sz="2000" b="1" dirty="0"/>
          </a:p>
          <a:p>
            <a:endParaRPr lang="cs-CZ" sz="2000" dirty="0"/>
          </a:p>
          <a:p>
            <a:r>
              <a:rPr lang="en-US" sz="2000" dirty="0"/>
              <a:t>The Slovak National Council and the Czech National Council declared independence.</a:t>
            </a:r>
            <a:endParaRPr lang="cs-CZ" sz="2000" dirty="0"/>
          </a:p>
          <a:p>
            <a:endParaRPr lang="cs-CZ" sz="2000" dirty="0"/>
          </a:p>
          <a:p>
            <a:r>
              <a:rPr lang="en-US" sz="2000" dirty="0"/>
              <a:t>On January 1, 1993, two independent states were established - the Czech Republic and the Slovak Republic.</a:t>
            </a:r>
          </a:p>
        </p:txBody>
      </p:sp>
    </p:spTree>
    <p:extLst>
      <p:ext uri="{BB962C8B-B14F-4D97-AF65-F5344CB8AC3E}">
        <p14:creationId xmlns:p14="http://schemas.microsoft.com/office/powerpoint/2010/main" val="3027030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1A0D82-61AC-F56A-8A60-7B410DE97A10}"/>
              </a:ext>
            </a:extLst>
          </p:cNvPr>
          <p:cNvSpPr>
            <a:spLocks noGrp="1"/>
          </p:cNvSpPr>
          <p:nvPr>
            <p:ph type="title"/>
          </p:nvPr>
        </p:nvSpPr>
        <p:spPr/>
        <p:txBody>
          <a:bodyPr/>
          <a:lstStyle/>
          <a:p>
            <a:r>
              <a:rPr lang="en-US" dirty="0"/>
              <a:t>Enjoy staying in the Czech Republic</a:t>
            </a:r>
            <a:endParaRPr lang="cs-CZ" dirty="0"/>
          </a:p>
        </p:txBody>
      </p:sp>
      <p:pic>
        <p:nvPicPr>
          <p:cNvPr id="4" name="Zástupný obsah 3">
            <a:extLst>
              <a:ext uri="{FF2B5EF4-FFF2-40B4-BE49-F238E27FC236}">
                <a16:creationId xmlns:a16="http://schemas.microsoft.com/office/drawing/2014/main" id="{E5FEAA2E-A026-96D9-05C0-25E60B519076}"/>
              </a:ext>
            </a:extLst>
          </p:cNvPr>
          <p:cNvPicPr>
            <a:picLocks noGrp="1" noChangeAspect="1"/>
          </p:cNvPicPr>
          <p:nvPr>
            <p:ph idx="1"/>
          </p:nvPr>
        </p:nvPicPr>
        <p:blipFill>
          <a:blip r:embed="rId2"/>
          <a:stretch>
            <a:fillRect/>
          </a:stretch>
        </p:blipFill>
        <p:spPr>
          <a:xfrm>
            <a:off x="1941212" y="1825625"/>
            <a:ext cx="5261575" cy="4081463"/>
          </a:xfrm>
          <a:prstGeom prst="rect">
            <a:avLst/>
          </a:prstGeom>
          <a:ln>
            <a:noFill/>
          </a:ln>
          <a:effectLst>
            <a:softEdge rad="112500"/>
          </a:effectLst>
        </p:spPr>
      </p:pic>
    </p:spTree>
    <p:extLst>
      <p:ext uri="{BB962C8B-B14F-4D97-AF65-F5344CB8AC3E}">
        <p14:creationId xmlns:p14="http://schemas.microsoft.com/office/powerpoint/2010/main" val="1478219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2D33CC05-A117-B5CB-61D3-04A12F385378}"/>
              </a:ext>
            </a:extLst>
          </p:cNvPr>
          <p:cNvSpPr>
            <a:spLocks noGrp="1"/>
          </p:cNvSpPr>
          <p:nvPr>
            <p:ph type="title"/>
          </p:nvPr>
        </p:nvSpPr>
        <p:spPr/>
        <p:txBody>
          <a:bodyPr/>
          <a:lstStyle/>
          <a:p>
            <a:r>
              <a:rPr lang="cs-CZ" dirty="0"/>
              <a:t>Basic </a:t>
            </a:r>
            <a:r>
              <a:rPr lang="cs-CZ" dirty="0" err="1"/>
              <a:t>Information</a:t>
            </a:r>
            <a:r>
              <a:rPr lang="cs-CZ" dirty="0"/>
              <a:t> </a:t>
            </a:r>
            <a:r>
              <a:rPr lang="cs-CZ" dirty="0" err="1"/>
              <a:t>about</a:t>
            </a:r>
            <a:r>
              <a:rPr lang="cs-CZ" dirty="0"/>
              <a:t> </a:t>
            </a:r>
            <a:r>
              <a:rPr lang="cs-CZ" dirty="0" err="1"/>
              <a:t>the</a:t>
            </a:r>
            <a:r>
              <a:rPr lang="cs-CZ" dirty="0"/>
              <a:t> Czech Republic</a:t>
            </a:r>
          </a:p>
        </p:txBody>
      </p:sp>
      <p:sp>
        <p:nvSpPr>
          <p:cNvPr id="6" name="Zástupný obsah 5">
            <a:extLst>
              <a:ext uri="{FF2B5EF4-FFF2-40B4-BE49-F238E27FC236}">
                <a16:creationId xmlns:a16="http://schemas.microsoft.com/office/drawing/2014/main" id="{C949CB57-86FB-8247-16F0-B22803B5A679}"/>
              </a:ext>
            </a:extLst>
          </p:cNvPr>
          <p:cNvSpPr>
            <a:spLocks noGrp="1"/>
          </p:cNvSpPr>
          <p:nvPr>
            <p:ph idx="1"/>
          </p:nvPr>
        </p:nvSpPr>
        <p:spPr/>
        <p:txBody>
          <a:bodyPr anchor="ctr">
            <a:normAutofit/>
          </a:bodyPr>
          <a:lstStyle/>
          <a:p>
            <a:pPr algn="just"/>
            <a:r>
              <a:rPr lang="en-US" sz="2800" dirty="0"/>
              <a:t>The Czech Republic is a landlocked country in the middle of Europe. Rather than as a country in the middle of Europe, we should speak of the Czech Republic as a country in the heart of Europe</a:t>
            </a:r>
            <a:r>
              <a:rPr lang="cs-CZ" sz="2800" dirty="0"/>
              <a:t>.</a:t>
            </a:r>
          </a:p>
        </p:txBody>
      </p:sp>
    </p:spTree>
    <p:extLst>
      <p:ext uri="{BB962C8B-B14F-4D97-AF65-F5344CB8AC3E}">
        <p14:creationId xmlns:p14="http://schemas.microsoft.com/office/powerpoint/2010/main" val="1585206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2BC5412-581A-45F1-4CA2-A4249A924EDB}"/>
              </a:ext>
            </a:extLst>
          </p:cNvPr>
          <p:cNvSpPr>
            <a:spLocks noGrp="1"/>
          </p:cNvSpPr>
          <p:nvPr>
            <p:ph type="title"/>
          </p:nvPr>
        </p:nvSpPr>
        <p:spPr>
          <a:xfrm>
            <a:off x="629840" y="457201"/>
            <a:ext cx="8242939" cy="918644"/>
          </a:xfrm>
        </p:spPr>
        <p:txBody>
          <a:bodyPr/>
          <a:lstStyle/>
          <a:p>
            <a:r>
              <a:rPr lang="cs-CZ" sz="4000" dirty="0"/>
              <a:t>Czech Republic – </a:t>
            </a:r>
            <a:r>
              <a:rPr lang="cs-CZ" sz="4000" dirty="0" err="1"/>
              <a:t>heart</a:t>
            </a:r>
            <a:r>
              <a:rPr lang="cs-CZ" sz="4000" dirty="0"/>
              <a:t> </a:t>
            </a:r>
            <a:r>
              <a:rPr lang="cs-CZ" sz="4000" dirty="0" err="1"/>
              <a:t>of</a:t>
            </a:r>
            <a:r>
              <a:rPr lang="cs-CZ" sz="4000" dirty="0"/>
              <a:t> </a:t>
            </a:r>
            <a:r>
              <a:rPr lang="cs-CZ" sz="4000" dirty="0" err="1"/>
              <a:t>Europe</a:t>
            </a:r>
            <a:endParaRPr lang="en-US" sz="4000" dirty="0"/>
          </a:p>
        </p:txBody>
      </p:sp>
      <p:pic>
        <p:nvPicPr>
          <p:cNvPr id="4" name="Zástupný obsah 3" descr="Obsah obrázku mapa, text, atlas&#10;&#10;Popis byl vytvořen automaticky">
            <a:extLst>
              <a:ext uri="{FF2B5EF4-FFF2-40B4-BE49-F238E27FC236}">
                <a16:creationId xmlns:a16="http://schemas.microsoft.com/office/drawing/2014/main" id="{665E0C82-E3B4-0E31-EBC8-B6616D543EF0}"/>
              </a:ext>
            </a:extLst>
          </p:cNvPr>
          <p:cNvPicPr>
            <a:picLocks noGrp="1" noChangeAspect="1"/>
          </p:cNvPicPr>
          <p:nvPr>
            <p:ph idx="1"/>
          </p:nvPr>
        </p:nvPicPr>
        <p:blipFill>
          <a:blip r:embed="rId3"/>
          <a:stretch>
            <a:fillRect/>
          </a:stretch>
        </p:blipFill>
        <p:spPr>
          <a:xfrm>
            <a:off x="3885010" y="1712563"/>
            <a:ext cx="4629150" cy="4096797"/>
          </a:xfrm>
          <a:prstGeom prst="rect">
            <a:avLst/>
          </a:prstGeom>
          <a:noFill/>
          <a:ln>
            <a:noFill/>
          </a:ln>
          <a:effectLst>
            <a:softEdge rad="112500"/>
          </a:effectLst>
        </p:spPr>
      </p:pic>
      <p:sp>
        <p:nvSpPr>
          <p:cNvPr id="11" name="Text Placeholder 3">
            <a:extLst>
              <a:ext uri="{FF2B5EF4-FFF2-40B4-BE49-F238E27FC236}">
                <a16:creationId xmlns:a16="http://schemas.microsoft.com/office/drawing/2014/main" id="{5965D4E5-7BBC-0082-8F09-AE5C09EEDE5D}"/>
              </a:ext>
            </a:extLst>
          </p:cNvPr>
          <p:cNvSpPr>
            <a:spLocks noGrp="1"/>
          </p:cNvSpPr>
          <p:nvPr>
            <p:ph type="body" sz="half" idx="2"/>
          </p:nvPr>
        </p:nvSpPr>
        <p:spPr>
          <a:xfrm>
            <a:off x="629840" y="1712563"/>
            <a:ext cx="3105251" cy="4386020"/>
          </a:xfrm>
        </p:spPr>
        <p:txBody>
          <a:bodyPr/>
          <a:lstStyle/>
          <a:p>
            <a:endParaRPr lang="cs-CZ" dirty="0"/>
          </a:p>
          <a:p>
            <a:pPr marL="171450" indent="-171450">
              <a:buFont typeface="Arial" panose="020B0604020202020204" pitchFamily="34" charset="0"/>
              <a:buChar char="•"/>
            </a:pPr>
            <a:endParaRPr lang="cs-CZ" dirty="0"/>
          </a:p>
          <a:p>
            <a:endParaRPr lang="cs-CZ" dirty="0"/>
          </a:p>
          <a:p>
            <a:pPr marL="171450" indent="-171450">
              <a:buFont typeface="Arial" panose="020B0604020202020204" pitchFamily="34" charset="0"/>
              <a:buChar char="•"/>
            </a:pPr>
            <a:endParaRPr lang="cs-CZ" dirty="0"/>
          </a:p>
          <a:p>
            <a:pPr marL="171450" indent="-171450">
              <a:buFont typeface="Arial" panose="020B0604020202020204" pitchFamily="34" charset="0"/>
              <a:buChar char="•"/>
            </a:pPr>
            <a:endParaRPr lang="cs-CZ" dirty="0"/>
          </a:p>
          <a:p>
            <a:pPr marL="171450" indent="-171450">
              <a:buFont typeface="Arial" panose="020B0604020202020204" pitchFamily="34" charset="0"/>
              <a:buChar char="•"/>
            </a:pPr>
            <a:r>
              <a:rPr lang="cs-CZ" dirty="0" err="1"/>
              <a:t>Where</a:t>
            </a:r>
            <a:r>
              <a:rPr lang="cs-CZ" dirty="0"/>
              <a:t> </a:t>
            </a:r>
            <a:r>
              <a:rPr lang="cs-CZ" dirty="0" err="1"/>
              <a:t>we</a:t>
            </a:r>
            <a:r>
              <a:rPr lang="cs-CZ" dirty="0"/>
              <a:t> are on </a:t>
            </a:r>
            <a:r>
              <a:rPr lang="cs-CZ" dirty="0" err="1"/>
              <a:t>the</a:t>
            </a:r>
            <a:r>
              <a:rPr lang="cs-CZ" dirty="0"/>
              <a:t> map?</a:t>
            </a:r>
          </a:p>
          <a:p>
            <a:pPr marL="171450" indent="-171450">
              <a:buFont typeface="Arial" panose="020B0604020202020204" pitchFamily="34" charset="0"/>
              <a:buChar char="•"/>
            </a:pPr>
            <a:r>
              <a:rPr lang="cs-CZ" sz="1200" dirty="0" err="1"/>
              <a:t>Who</a:t>
            </a:r>
            <a:r>
              <a:rPr lang="cs-CZ" sz="1200" dirty="0"/>
              <a:t> are direct </a:t>
            </a:r>
            <a:r>
              <a:rPr lang="cs-CZ" sz="1200" dirty="0" err="1"/>
              <a:t>neighbours</a:t>
            </a:r>
            <a:r>
              <a:rPr lang="cs-CZ" sz="1200" dirty="0"/>
              <a:t> </a:t>
            </a:r>
            <a:r>
              <a:rPr lang="cs-CZ" sz="1200" dirty="0" err="1"/>
              <a:t>of</a:t>
            </a:r>
            <a:r>
              <a:rPr lang="cs-CZ" sz="1200" dirty="0"/>
              <a:t> </a:t>
            </a:r>
            <a:r>
              <a:rPr lang="cs-CZ" sz="1200" dirty="0" err="1"/>
              <a:t>the</a:t>
            </a:r>
            <a:r>
              <a:rPr lang="cs-CZ" sz="1200" dirty="0"/>
              <a:t> Czech Republic? </a:t>
            </a:r>
          </a:p>
          <a:p>
            <a:pPr marL="171450" indent="-171450">
              <a:buFont typeface="Arial" panose="020B0604020202020204" pitchFamily="34" charset="0"/>
              <a:buChar char="•"/>
            </a:pPr>
            <a:r>
              <a:rPr lang="en-US" sz="1200" dirty="0"/>
              <a:t>Who are neighbors of your country?</a:t>
            </a:r>
          </a:p>
          <a:p>
            <a:endParaRPr lang="cs-CZ" sz="1200" dirty="0"/>
          </a:p>
          <a:p>
            <a:endParaRPr lang="en-US" dirty="0"/>
          </a:p>
          <a:p>
            <a:endParaRPr lang="en-US" dirty="0"/>
          </a:p>
        </p:txBody>
      </p:sp>
    </p:spTree>
    <p:extLst>
      <p:ext uri="{BB962C8B-B14F-4D97-AF65-F5344CB8AC3E}">
        <p14:creationId xmlns:p14="http://schemas.microsoft.com/office/powerpoint/2010/main" val="1011107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6F0A413-0E15-19DB-943F-8189F42EF9E4}"/>
              </a:ext>
            </a:extLst>
          </p:cNvPr>
          <p:cNvSpPr>
            <a:spLocks noGrp="1"/>
          </p:cNvSpPr>
          <p:nvPr>
            <p:ph type="title"/>
          </p:nvPr>
        </p:nvSpPr>
        <p:spPr>
          <a:xfrm>
            <a:off x="540000" y="365129"/>
            <a:ext cx="8064000" cy="1325563"/>
          </a:xfrm>
        </p:spPr>
        <p:txBody>
          <a:bodyPr/>
          <a:lstStyle/>
          <a:p>
            <a:r>
              <a:rPr lang="cs-CZ" dirty="0" err="1"/>
              <a:t>States</a:t>
            </a:r>
            <a:r>
              <a:rPr lang="cs-CZ" dirty="0"/>
              <a:t> in </a:t>
            </a:r>
            <a:r>
              <a:rPr lang="cs-CZ" dirty="0" err="1"/>
              <a:t>Europe</a:t>
            </a:r>
            <a:endParaRPr lang="en-US" dirty="0"/>
          </a:p>
        </p:txBody>
      </p:sp>
      <p:sp>
        <p:nvSpPr>
          <p:cNvPr id="3" name="Zástupný obsah 2">
            <a:extLst>
              <a:ext uri="{FF2B5EF4-FFF2-40B4-BE49-F238E27FC236}">
                <a16:creationId xmlns:a16="http://schemas.microsoft.com/office/drawing/2014/main" id="{B55668D1-24A8-9CE2-1C33-B7DBEF600DA8}"/>
              </a:ext>
            </a:extLst>
          </p:cNvPr>
          <p:cNvSpPr>
            <a:spLocks noGrp="1"/>
          </p:cNvSpPr>
          <p:nvPr>
            <p:ph sz="half" idx="1"/>
          </p:nvPr>
        </p:nvSpPr>
        <p:spPr>
          <a:xfrm>
            <a:off x="628650" y="1825625"/>
            <a:ext cx="3304847" cy="4351338"/>
          </a:xfrm>
        </p:spPr>
        <p:txBody>
          <a:bodyPr>
            <a:normAutofit/>
          </a:bodyPr>
          <a:lstStyle/>
          <a:p>
            <a:endParaRPr lang="cs-CZ" dirty="0"/>
          </a:p>
          <a:p>
            <a:endParaRPr lang="cs-CZ" dirty="0"/>
          </a:p>
          <a:p>
            <a:endParaRPr lang="cs-CZ" dirty="0"/>
          </a:p>
          <a:p>
            <a:endParaRPr lang="cs-CZ" dirty="0"/>
          </a:p>
          <a:p>
            <a:r>
              <a:rPr lang="cs-CZ" sz="1600" dirty="0" err="1"/>
              <a:t>What</a:t>
            </a:r>
            <a:r>
              <a:rPr lang="cs-CZ" sz="1600" dirty="0"/>
              <a:t> do „blue </a:t>
            </a:r>
            <a:r>
              <a:rPr lang="cs-CZ" sz="1600" dirty="0" err="1"/>
              <a:t>states</a:t>
            </a:r>
            <a:r>
              <a:rPr lang="cs-CZ" sz="1600" dirty="0"/>
              <a:t>“ on </a:t>
            </a:r>
            <a:r>
              <a:rPr lang="cs-CZ" sz="1600" dirty="0" err="1"/>
              <a:t>the</a:t>
            </a:r>
            <a:r>
              <a:rPr lang="cs-CZ" sz="1600" dirty="0"/>
              <a:t> map </a:t>
            </a:r>
            <a:r>
              <a:rPr lang="cs-CZ" sz="1600" dirty="0" err="1"/>
              <a:t>mean</a:t>
            </a:r>
            <a:r>
              <a:rPr lang="cs-CZ" sz="1600" dirty="0"/>
              <a:t>?</a:t>
            </a:r>
          </a:p>
          <a:p>
            <a:endParaRPr lang="cs-CZ" dirty="0"/>
          </a:p>
          <a:p>
            <a:endParaRPr lang="cs-CZ" dirty="0"/>
          </a:p>
          <a:p>
            <a:endParaRPr lang="cs-CZ" dirty="0"/>
          </a:p>
        </p:txBody>
      </p:sp>
      <p:pic>
        <p:nvPicPr>
          <p:cNvPr id="5" name="Obrázek 4">
            <a:extLst>
              <a:ext uri="{FF2B5EF4-FFF2-40B4-BE49-F238E27FC236}">
                <a16:creationId xmlns:a16="http://schemas.microsoft.com/office/drawing/2014/main" id="{0BE88549-4183-00B4-C905-A49BEAD5CEF3}"/>
              </a:ext>
            </a:extLst>
          </p:cNvPr>
          <p:cNvPicPr>
            <a:picLocks noChangeAspect="1"/>
          </p:cNvPicPr>
          <p:nvPr/>
        </p:nvPicPr>
        <p:blipFill rotWithShape="1">
          <a:blip r:embed="rId2"/>
          <a:srcRect l="24895" t="-1356" r="-19275" b="1489"/>
          <a:stretch/>
        </p:blipFill>
        <p:spPr>
          <a:xfrm>
            <a:off x="3716977" y="1270660"/>
            <a:ext cx="6104940" cy="4906303"/>
          </a:xfrm>
          <a:prstGeom prst="rect">
            <a:avLst/>
          </a:prstGeom>
          <a:ln>
            <a:noFill/>
          </a:ln>
          <a:effectLst>
            <a:softEdge rad="112500"/>
          </a:effectLst>
        </p:spPr>
      </p:pic>
    </p:spTree>
    <p:extLst>
      <p:ext uri="{BB962C8B-B14F-4D97-AF65-F5344CB8AC3E}">
        <p14:creationId xmlns:p14="http://schemas.microsoft.com/office/powerpoint/2010/main" val="1765880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1D82A2-964E-4B2F-8C5A-8B6AFF133F7C}"/>
              </a:ext>
            </a:extLst>
          </p:cNvPr>
          <p:cNvSpPr>
            <a:spLocks noGrp="1"/>
          </p:cNvSpPr>
          <p:nvPr>
            <p:ph type="title"/>
          </p:nvPr>
        </p:nvSpPr>
        <p:spPr/>
        <p:txBody>
          <a:bodyPr/>
          <a:lstStyle/>
          <a:p>
            <a:r>
              <a:rPr lang="cs-CZ" dirty="0" err="1"/>
              <a:t>Facts</a:t>
            </a:r>
            <a:r>
              <a:rPr lang="cs-CZ" dirty="0"/>
              <a:t> and </a:t>
            </a:r>
            <a:r>
              <a:rPr lang="cs-CZ" dirty="0" err="1"/>
              <a:t>Figures</a:t>
            </a:r>
            <a:endParaRPr lang="cs-CZ" dirty="0"/>
          </a:p>
        </p:txBody>
      </p:sp>
      <p:sp>
        <p:nvSpPr>
          <p:cNvPr id="3" name="Zástupný obsah 2">
            <a:extLst>
              <a:ext uri="{FF2B5EF4-FFF2-40B4-BE49-F238E27FC236}">
                <a16:creationId xmlns:a16="http://schemas.microsoft.com/office/drawing/2014/main" id="{6145D44F-16C1-204B-FAB3-F375642B23F7}"/>
              </a:ext>
            </a:extLst>
          </p:cNvPr>
          <p:cNvSpPr>
            <a:spLocks noGrp="1"/>
          </p:cNvSpPr>
          <p:nvPr>
            <p:ph idx="1"/>
          </p:nvPr>
        </p:nvSpPr>
        <p:spPr/>
        <p:txBody>
          <a:bodyPr>
            <a:normAutofit/>
          </a:bodyPr>
          <a:lstStyle/>
          <a:p>
            <a:r>
              <a:rPr lang="cs-CZ" sz="2400" dirty="0" err="1"/>
              <a:t>Language</a:t>
            </a:r>
            <a:r>
              <a:rPr lang="cs-CZ" sz="2400" dirty="0"/>
              <a:t>: </a:t>
            </a:r>
            <a:r>
              <a:rPr lang="cs-CZ" sz="2400" dirty="0" err="1"/>
              <a:t>czech</a:t>
            </a:r>
            <a:endParaRPr lang="cs-CZ" sz="2400" dirty="0"/>
          </a:p>
          <a:p>
            <a:r>
              <a:rPr lang="cs-CZ" sz="2400" dirty="0"/>
              <a:t>Area: 78, 866 </a:t>
            </a:r>
            <a:r>
              <a:rPr lang="cs-CZ" sz="2400" dirty="0" err="1"/>
              <a:t>sq</a:t>
            </a:r>
            <a:r>
              <a:rPr lang="cs-CZ" sz="2400" dirty="0"/>
              <a:t> km</a:t>
            </a:r>
          </a:p>
          <a:p>
            <a:r>
              <a:rPr lang="cs-CZ" sz="2400" dirty="0" err="1"/>
              <a:t>Borders</a:t>
            </a:r>
            <a:r>
              <a:rPr lang="cs-CZ" sz="2400" dirty="0"/>
              <a:t> </a:t>
            </a:r>
            <a:r>
              <a:rPr lang="cs-CZ" sz="2400" dirty="0" err="1"/>
              <a:t>with</a:t>
            </a:r>
            <a:r>
              <a:rPr lang="cs-CZ" sz="2400" dirty="0"/>
              <a:t>: Germany, </a:t>
            </a:r>
            <a:r>
              <a:rPr lang="cs-CZ" sz="2400" dirty="0" err="1"/>
              <a:t>Poland</a:t>
            </a:r>
            <a:r>
              <a:rPr lang="cs-CZ" sz="2400" dirty="0"/>
              <a:t>, Slovakia, </a:t>
            </a:r>
            <a:r>
              <a:rPr lang="cs-CZ" sz="2400" dirty="0" err="1"/>
              <a:t>Austria</a:t>
            </a:r>
            <a:endParaRPr lang="cs-CZ" sz="2400" dirty="0"/>
          </a:p>
          <a:p>
            <a:r>
              <a:rPr lang="cs-CZ" sz="2400" dirty="0" err="1"/>
              <a:t>Population</a:t>
            </a:r>
            <a:r>
              <a:rPr lang="cs-CZ" sz="2400" dirty="0"/>
              <a:t>: 10,51 </a:t>
            </a:r>
            <a:r>
              <a:rPr lang="cs-CZ" sz="2400" dirty="0" err="1"/>
              <a:t>million</a:t>
            </a:r>
            <a:endParaRPr lang="cs-CZ" sz="2400" dirty="0"/>
          </a:p>
          <a:p>
            <a:r>
              <a:rPr lang="cs-CZ" sz="2400" dirty="0" err="1"/>
              <a:t>Political</a:t>
            </a:r>
            <a:r>
              <a:rPr lang="cs-CZ" sz="2400" dirty="0"/>
              <a:t> </a:t>
            </a:r>
            <a:r>
              <a:rPr lang="cs-CZ" sz="2400" dirty="0" err="1"/>
              <a:t>system</a:t>
            </a:r>
            <a:r>
              <a:rPr lang="cs-CZ" sz="2400" dirty="0"/>
              <a:t>: </a:t>
            </a:r>
            <a:r>
              <a:rPr lang="cs-CZ" sz="2400" dirty="0" err="1"/>
              <a:t>parlamentary</a:t>
            </a:r>
            <a:r>
              <a:rPr lang="cs-CZ" sz="2400" dirty="0"/>
              <a:t> </a:t>
            </a:r>
            <a:r>
              <a:rPr lang="cs-CZ" sz="2400" dirty="0" err="1"/>
              <a:t>republic</a:t>
            </a:r>
            <a:endParaRPr lang="cs-CZ" sz="2400" dirty="0"/>
          </a:p>
          <a:p>
            <a:r>
              <a:rPr lang="cs-CZ" sz="2400" dirty="0"/>
              <a:t>EU </a:t>
            </a:r>
            <a:r>
              <a:rPr lang="cs-CZ" sz="2400" dirty="0" err="1"/>
              <a:t>member</a:t>
            </a:r>
            <a:r>
              <a:rPr lang="cs-CZ" sz="2400" dirty="0"/>
              <a:t> </a:t>
            </a:r>
            <a:r>
              <a:rPr lang="cs-CZ" sz="2400" dirty="0" err="1"/>
              <a:t>state</a:t>
            </a:r>
            <a:r>
              <a:rPr lang="cs-CZ" sz="2400" dirty="0"/>
              <a:t>: </a:t>
            </a:r>
            <a:r>
              <a:rPr lang="cs-CZ" sz="2400" dirty="0" err="1"/>
              <a:t>since</a:t>
            </a:r>
            <a:r>
              <a:rPr lang="cs-CZ" sz="2400" dirty="0"/>
              <a:t> 2004</a:t>
            </a:r>
          </a:p>
          <a:p>
            <a:r>
              <a:rPr lang="cs-CZ" sz="2400" dirty="0" err="1"/>
              <a:t>Currency</a:t>
            </a:r>
            <a:r>
              <a:rPr lang="cs-CZ" sz="2400" dirty="0"/>
              <a:t>: </a:t>
            </a:r>
            <a:r>
              <a:rPr lang="cs-CZ" sz="2400" dirty="0" err="1"/>
              <a:t>czech</a:t>
            </a:r>
            <a:r>
              <a:rPr lang="cs-CZ" sz="2400" dirty="0"/>
              <a:t> </a:t>
            </a:r>
            <a:r>
              <a:rPr lang="cs-CZ" sz="2400" dirty="0" err="1"/>
              <a:t>crown</a:t>
            </a:r>
            <a:r>
              <a:rPr lang="cs-CZ" sz="2400" dirty="0"/>
              <a:t> (CZK)</a:t>
            </a:r>
          </a:p>
          <a:p>
            <a:r>
              <a:rPr lang="cs-CZ" sz="2400" dirty="0" err="1"/>
              <a:t>Capital</a:t>
            </a:r>
            <a:r>
              <a:rPr lang="cs-CZ" sz="2400" dirty="0"/>
              <a:t> city: Prague</a:t>
            </a:r>
          </a:p>
        </p:txBody>
      </p:sp>
      <p:pic>
        <p:nvPicPr>
          <p:cNvPr id="4" name="Obrázek 3">
            <a:extLst>
              <a:ext uri="{FF2B5EF4-FFF2-40B4-BE49-F238E27FC236}">
                <a16:creationId xmlns:a16="http://schemas.microsoft.com/office/drawing/2014/main" id="{98F019B8-4951-A20C-34D1-67B4517E7E84}"/>
              </a:ext>
            </a:extLst>
          </p:cNvPr>
          <p:cNvPicPr>
            <a:picLocks noChangeAspect="1"/>
          </p:cNvPicPr>
          <p:nvPr/>
        </p:nvPicPr>
        <p:blipFill>
          <a:blip r:embed="rId2"/>
          <a:stretch>
            <a:fillRect/>
          </a:stretch>
        </p:blipFill>
        <p:spPr>
          <a:xfrm>
            <a:off x="5987723" y="3749467"/>
            <a:ext cx="2822693" cy="229229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a:extLst>
              <a:ext uri="{FF2B5EF4-FFF2-40B4-BE49-F238E27FC236}">
                <a16:creationId xmlns:a16="http://schemas.microsoft.com/office/drawing/2014/main" id="{89FE4889-880F-5DD2-86AD-9EAD22BC4E44}"/>
              </a:ext>
            </a:extLst>
          </p:cNvPr>
          <p:cNvPicPr>
            <a:picLocks noChangeAspect="1"/>
          </p:cNvPicPr>
          <p:nvPr/>
        </p:nvPicPr>
        <p:blipFill>
          <a:blip r:embed="rId3"/>
          <a:stretch>
            <a:fillRect/>
          </a:stretch>
        </p:blipFill>
        <p:spPr>
          <a:xfrm>
            <a:off x="6680569" y="1107125"/>
            <a:ext cx="1436999" cy="1436999"/>
          </a:xfrm>
          <a:prstGeom prst="rect">
            <a:avLst/>
          </a:prstGeom>
        </p:spPr>
      </p:pic>
    </p:spTree>
    <p:extLst>
      <p:ext uri="{BB962C8B-B14F-4D97-AF65-F5344CB8AC3E}">
        <p14:creationId xmlns:p14="http://schemas.microsoft.com/office/powerpoint/2010/main" val="2850914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06215E-F131-D2F8-081E-ECCFE3ABBBD4}"/>
              </a:ext>
            </a:extLst>
          </p:cNvPr>
          <p:cNvSpPr>
            <a:spLocks noGrp="1"/>
          </p:cNvSpPr>
          <p:nvPr>
            <p:ph type="title"/>
          </p:nvPr>
        </p:nvSpPr>
        <p:spPr/>
        <p:txBody>
          <a:bodyPr/>
          <a:lstStyle/>
          <a:p>
            <a:r>
              <a:rPr lang="cs-CZ" dirty="0" err="1"/>
              <a:t>Climate</a:t>
            </a:r>
            <a:r>
              <a:rPr lang="cs-CZ" dirty="0"/>
              <a:t>: </a:t>
            </a:r>
            <a:r>
              <a:rPr lang="cs-CZ" dirty="0" err="1"/>
              <a:t>seasonal</a:t>
            </a:r>
            <a:r>
              <a:rPr lang="cs-CZ" dirty="0"/>
              <a:t> </a:t>
            </a:r>
            <a:r>
              <a:rPr lang="cs-CZ" dirty="0" err="1"/>
              <a:t>variations</a:t>
            </a:r>
            <a:endParaRPr lang="cs-CZ" dirty="0"/>
          </a:p>
        </p:txBody>
      </p:sp>
      <p:sp>
        <p:nvSpPr>
          <p:cNvPr id="3" name="Zástupný obsah 2">
            <a:extLst>
              <a:ext uri="{FF2B5EF4-FFF2-40B4-BE49-F238E27FC236}">
                <a16:creationId xmlns:a16="http://schemas.microsoft.com/office/drawing/2014/main" id="{15BBABE8-8619-0A07-9647-2930DCD88F6E}"/>
              </a:ext>
            </a:extLst>
          </p:cNvPr>
          <p:cNvSpPr>
            <a:spLocks noGrp="1"/>
          </p:cNvSpPr>
          <p:nvPr>
            <p:ph idx="1"/>
          </p:nvPr>
        </p:nvSpPr>
        <p:spPr/>
        <p:txBody>
          <a:bodyPr/>
          <a:lstStyle/>
          <a:p>
            <a:pPr algn="just"/>
            <a:r>
              <a:rPr lang="en-US" sz="2400" dirty="0"/>
              <a:t>Czech Republic lies in the temperate climate zone, which is characterized by mild, humid summers with occasional hot spells, and cold, cloudy and humid winters</a:t>
            </a:r>
            <a:r>
              <a:rPr lang="cs-CZ" sz="2400" dirty="0"/>
              <a:t>.</a:t>
            </a:r>
          </a:p>
          <a:p>
            <a:pPr algn="just"/>
            <a:endParaRPr lang="cs-CZ" sz="2400" dirty="0"/>
          </a:p>
          <a:p>
            <a:pPr algn="just"/>
            <a:r>
              <a:rPr lang="en-US" sz="2400" dirty="0"/>
              <a:t>Czech Republic's climate is comparable to that of southern in</a:t>
            </a:r>
            <a:r>
              <a:rPr lang="cs-CZ" sz="2400" dirty="0"/>
              <a:t> </a:t>
            </a:r>
            <a:r>
              <a:rPr lang="en-US" sz="2400" dirty="0"/>
              <a:t>land Canada.</a:t>
            </a:r>
            <a:endParaRPr lang="cs-CZ" sz="2400" dirty="0"/>
          </a:p>
          <a:p>
            <a:pPr algn="just"/>
            <a:endParaRPr lang="cs-CZ" sz="2400" dirty="0"/>
          </a:p>
          <a:p>
            <a:pPr algn="just"/>
            <a:r>
              <a:rPr lang="en-US" sz="2400" dirty="0"/>
              <a:t>Czech weather can never be predicted with certainty</a:t>
            </a:r>
            <a:r>
              <a:rPr lang="cs-CZ" sz="2400" dirty="0"/>
              <a:t>.</a:t>
            </a:r>
          </a:p>
          <a:p>
            <a:pPr algn="just"/>
            <a:endParaRPr lang="cs-CZ" sz="1800" dirty="0"/>
          </a:p>
          <a:p>
            <a:endParaRPr lang="cs-CZ" dirty="0"/>
          </a:p>
        </p:txBody>
      </p:sp>
    </p:spTree>
    <p:extLst>
      <p:ext uri="{BB962C8B-B14F-4D97-AF65-F5344CB8AC3E}">
        <p14:creationId xmlns:p14="http://schemas.microsoft.com/office/powerpoint/2010/main" val="2723060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37F57D2E-B6C8-CCDF-867E-F09FEA71DBE3}"/>
              </a:ext>
            </a:extLst>
          </p:cNvPr>
          <p:cNvSpPr>
            <a:spLocks noGrp="1"/>
          </p:cNvSpPr>
          <p:nvPr>
            <p:ph type="title"/>
          </p:nvPr>
        </p:nvSpPr>
        <p:spPr/>
        <p:txBody>
          <a:bodyPr/>
          <a:lstStyle/>
          <a:p>
            <a:r>
              <a:rPr lang="cs-CZ" dirty="0" err="1"/>
              <a:t>Climate</a:t>
            </a:r>
            <a:r>
              <a:rPr lang="cs-CZ" dirty="0"/>
              <a:t>: </a:t>
            </a:r>
            <a:r>
              <a:rPr lang="cs-CZ" dirty="0" err="1"/>
              <a:t>seasonal</a:t>
            </a:r>
            <a:r>
              <a:rPr lang="cs-CZ" dirty="0"/>
              <a:t> </a:t>
            </a:r>
            <a:r>
              <a:rPr lang="cs-CZ" dirty="0" err="1"/>
              <a:t>variations</a:t>
            </a:r>
            <a:endParaRPr lang="en-US" dirty="0"/>
          </a:p>
        </p:txBody>
      </p:sp>
      <p:sp>
        <p:nvSpPr>
          <p:cNvPr id="3" name="Zástupný obsah 2">
            <a:extLst>
              <a:ext uri="{FF2B5EF4-FFF2-40B4-BE49-F238E27FC236}">
                <a16:creationId xmlns:a16="http://schemas.microsoft.com/office/drawing/2014/main" id="{5CD7C410-73A6-2853-ED06-50CCC7559F0F}"/>
              </a:ext>
            </a:extLst>
          </p:cNvPr>
          <p:cNvSpPr>
            <a:spLocks noGrp="1"/>
          </p:cNvSpPr>
          <p:nvPr>
            <p:ph idx="1"/>
          </p:nvPr>
        </p:nvSpPr>
        <p:spPr/>
        <p:txBody>
          <a:bodyPr>
            <a:normAutofit/>
          </a:bodyPr>
          <a:lstStyle/>
          <a:p>
            <a:pPr algn="just"/>
            <a:r>
              <a:rPr lang="cs-CZ" sz="2800" b="1" dirty="0" err="1"/>
              <a:t>Spring</a:t>
            </a:r>
            <a:endParaRPr lang="cs-CZ" sz="2800" b="1" dirty="0"/>
          </a:p>
          <a:p>
            <a:pPr lvl="1" algn="just"/>
            <a:r>
              <a:rPr lang="en-US" sz="2400" dirty="0"/>
              <a:t>Spring begins on the 21st of March. </a:t>
            </a:r>
            <a:endParaRPr lang="cs-CZ" sz="2400" dirty="0"/>
          </a:p>
          <a:p>
            <a:pPr lvl="1" algn="just"/>
            <a:endParaRPr lang="cs-CZ" sz="2400" dirty="0"/>
          </a:p>
          <a:p>
            <a:pPr lvl="1" algn="just"/>
            <a:r>
              <a:rPr lang="en-US" sz="2400" dirty="0"/>
              <a:t>Many people consider spring and summer the most beautiful seasons of the year and that is why they usually fall in love in spring. Nature begins to awake from its long winter sleep and new life starts. Nights get shorter and days get longer. </a:t>
            </a:r>
            <a:endParaRPr lang="cs-CZ" sz="2400" dirty="0"/>
          </a:p>
          <a:p>
            <a:endParaRPr lang="cs-CZ" dirty="0"/>
          </a:p>
        </p:txBody>
      </p:sp>
    </p:spTree>
    <p:extLst>
      <p:ext uri="{BB962C8B-B14F-4D97-AF65-F5344CB8AC3E}">
        <p14:creationId xmlns:p14="http://schemas.microsoft.com/office/powerpoint/2010/main" val="2197120675"/>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2" id="{42B34AD4-CC8C-42C8-A123-A24A28B23F52}" vid="{CAA84E04-F411-4E5F-9AFE-C1503F826B3B}"/>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Sablona PPT_základní_CZ</Template>
  <TotalTime>2148</TotalTime>
  <Words>1452</Words>
  <Application>Microsoft Office PowerPoint</Application>
  <PresentationFormat>Předvádění na obrazovce (4:3)</PresentationFormat>
  <Paragraphs>163</Paragraphs>
  <Slides>39</Slides>
  <Notes>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39</vt:i4>
      </vt:variant>
    </vt:vector>
  </HeadingPairs>
  <TitlesOfParts>
    <vt:vector size="44" baseType="lpstr">
      <vt:lpstr>Aptos</vt:lpstr>
      <vt:lpstr>Arial</vt:lpstr>
      <vt:lpstr>Calibri</vt:lpstr>
      <vt:lpstr>Calibri Light</vt:lpstr>
      <vt:lpstr>Motiv Office</vt:lpstr>
      <vt:lpstr>Introduction</vt:lpstr>
      <vt:lpstr>About subject</vt:lpstr>
      <vt:lpstr>Requirements</vt:lpstr>
      <vt:lpstr>Basic Information about the Czech Republic</vt:lpstr>
      <vt:lpstr>Czech Republic – heart of Europe</vt:lpstr>
      <vt:lpstr>States in Europe</vt:lpstr>
      <vt:lpstr>Facts and Figures</vt:lpstr>
      <vt:lpstr>Climate: seasonal variations</vt:lpstr>
      <vt:lpstr>Climate: seasonal variations</vt:lpstr>
      <vt:lpstr>Climate: seasonal variations</vt:lpstr>
      <vt:lpstr>Climate: seasonal variations</vt:lpstr>
      <vt:lpstr>Climate: seasonal variations</vt:lpstr>
      <vt:lpstr>Climate: seasonal variations</vt:lpstr>
      <vt:lpstr>Climate: seasonal variations</vt:lpstr>
      <vt:lpstr>Climate: seasonal variations</vt:lpstr>
      <vt:lpstr>What season is it?</vt:lpstr>
      <vt:lpstr>What season is it?</vt:lpstr>
      <vt:lpstr>What season is it?</vt:lpstr>
      <vt:lpstr>What season is it?</vt:lpstr>
      <vt:lpstr>Climate: seasonal variations</vt:lpstr>
      <vt:lpstr>Area</vt:lpstr>
      <vt:lpstr>5 other metropolitan cities with a population exceeding 100,000</vt:lpstr>
      <vt:lpstr>Prezentace aplikace PowerPoint</vt:lpstr>
      <vt:lpstr>Prezentace aplikace PowerPoint</vt:lpstr>
      <vt:lpstr>Olomouc</vt:lpstr>
      <vt:lpstr>Olomouc</vt:lpstr>
      <vt:lpstr>Religion</vt:lpstr>
      <vt:lpstr>Religion</vt:lpstr>
      <vt:lpstr>Czech people</vt:lpstr>
      <vt:lpstr>Dumplings </vt:lpstr>
      <vt:lpstr>Traditional sauce</vt:lpstr>
      <vt:lpstr>Prezentace aplikace PowerPoint</vt:lpstr>
      <vt:lpstr>Prezentace aplikace PowerPoint</vt:lpstr>
      <vt:lpstr>History</vt:lpstr>
      <vt:lpstr>History</vt:lpstr>
      <vt:lpstr>History</vt:lpstr>
      <vt:lpstr>History</vt:lpstr>
      <vt:lpstr>Prezentace aplikace PowerPoint</vt:lpstr>
      <vt:lpstr>Enjoy staying in the Czech Republic</vt:lpstr>
    </vt:vector>
  </TitlesOfParts>
  <Company>TESCO SW,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Stefanovová Zuzana</dc:creator>
  <cp:lastModifiedBy>Volfová Veronika</cp:lastModifiedBy>
  <cp:revision>96</cp:revision>
  <dcterms:created xsi:type="dcterms:W3CDTF">2017-01-02T08:24:54Z</dcterms:created>
  <dcterms:modified xsi:type="dcterms:W3CDTF">2025-02-12T06:54:21Z</dcterms:modified>
</cp:coreProperties>
</file>