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CF1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54" autoAdjust="0"/>
  </p:normalViewPr>
  <p:slideViewPr>
    <p:cSldViewPr snapToGrid="0" showGuides="1">
      <p:cViewPr varScale="1">
        <p:scale>
          <a:sx n="117" d="100"/>
          <a:sy n="117" d="100"/>
        </p:scale>
        <p:origin x="121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2" name="Obdélník 11"/>
          <p:cNvSpPr/>
          <p:nvPr userDrawn="1"/>
        </p:nvSpPr>
        <p:spPr>
          <a:xfrm>
            <a:off x="4798423" y="6138250"/>
            <a:ext cx="4349152" cy="633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pic>
        <p:nvPicPr>
          <p:cNvPr id="5" name="Obrázek 4"/>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16" b="5584"/>
          <a:stretch/>
        </p:blipFill>
        <p:spPr>
          <a:xfrm>
            <a:off x="5187843" y="1423285"/>
            <a:ext cx="3964866" cy="5447778"/>
          </a:xfrm>
          <a:prstGeom prst="rect">
            <a:avLst/>
          </a:prstGeom>
        </p:spPr>
      </p:pic>
      <p:sp>
        <p:nvSpPr>
          <p:cNvPr id="2" name="Nadpis 1"/>
          <p:cNvSpPr>
            <a:spLocks noGrp="1"/>
          </p:cNvSpPr>
          <p:nvPr>
            <p:ph type="ctrTitle" hasCustomPrompt="1"/>
          </p:nvPr>
        </p:nvSpPr>
        <p:spPr>
          <a:xfrm>
            <a:off x="628650" y="2362672"/>
            <a:ext cx="7886700" cy="2387600"/>
          </a:xfrm>
        </p:spPr>
        <p:txBody>
          <a:bodyPr anchor="b">
            <a:normAutofit/>
          </a:bodyPr>
          <a:lstStyle>
            <a:lvl1pPr algn="l">
              <a:defRPr sz="6000" b="0" cap="all" baseline="0">
                <a:solidFill>
                  <a:srgbClr val="CF1F28"/>
                </a:solidFill>
                <a:latin typeface="+mn-lt"/>
              </a:defRPr>
            </a:lvl1pPr>
          </a:lstStyle>
          <a:p>
            <a:r>
              <a:rPr lang="en-US" noProof="0" dirty="0"/>
              <a:t>Click to edit title style.</a:t>
            </a:r>
            <a:endParaRPr lang="cs-CZ" dirty="0"/>
          </a:p>
        </p:txBody>
      </p:sp>
      <p:sp>
        <p:nvSpPr>
          <p:cNvPr id="3" name="Podnadpis 2"/>
          <p:cNvSpPr>
            <a:spLocks noGrp="1"/>
          </p:cNvSpPr>
          <p:nvPr>
            <p:ph type="subTitle" idx="1" hasCustomPrompt="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noProof="0" dirty="0"/>
              <a:t>Click to edit text styles</a:t>
            </a:r>
            <a:r>
              <a:rPr lang="cs-CZ" noProof="0" dirty="0"/>
              <a:t>.</a:t>
            </a:r>
            <a:endParaRPr lang="en-US" noProof="0" dirty="0"/>
          </a:p>
        </p:txBody>
      </p:sp>
      <p:pic>
        <p:nvPicPr>
          <p:cNvPr id="8" name="Obráze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9735" y="6267600"/>
            <a:ext cx="4865165" cy="205200"/>
          </a:xfrm>
          <a:prstGeom prst="rect">
            <a:avLst/>
          </a:prstGeom>
        </p:spPr>
      </p:pic>
    </p:spTree>
    <p:extLst>
      <p:ext uri="{BB962C8B-B14F-4D97-AF65-F5344CB8AC3E}">
        <p14:creationId xmlns:p14="http://schemas.microsoft.com/office/powerpoint/2010/main" val="38593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1807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hasCustomPrompt="1"/>
          </p:nvPr>
        </p:nvSpPr>
        <p:spPr>
          <a:xfrm>
            <a:off x="6543676" y="365125"/>
            <a:ext cx="1971675" cy="5811838"/>
          </a:xfrm>
        </p:spPr>
        <p:txBody>
          <a:bodyPr vert="eaVert"/>
          <a:lstStyle/>
          <a:p>
            <a:r>
              <a:rPr lang="en-US" noProof="0" dirty="0"/>
              <a:t>Click to edit title style.</a:t>
            </a:r>
            <a:endParaRPr lang="cs-CZ" dirty="0"/>
          </a:p>
        </p:txBody>
      </p:sp>
      <p:sp>
        <p:nvSpPr>
          <p:cNvPr id="3" name="Zástupný symbol pro svislý text 2"/>
          <p:cNvSpPr>
            <a:spLocks noGrp="1"/>
          </p:cNvSpPr>
          <p:nvPr>
            <p:ph type="body" orient="vert" idx="1" hasCustomPrompt="1"/>
          </p:nvPr>
        </p:nvSpPr>
        <p:spPr>
          <a:xfrm>
            <a:off x="628652" y="365125"/>
            <a:ext cx="5800725" cy="5811838"/>
          </a:xfrm>
        </p:spPr>
        <p:txBody>
          <a:bodyPr vert="eaVert"/>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05425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atin typeface="+mn-lt"/>
              </a:defRPr>
            </a:lvl1pPr>
          </a:lstStyle>
          <a:p>
            <a:r>
              <a:rPr lang="en-US" noProof="0" dirty="0"/>
              <a:t>Click to edit title style.</a:t>
            </a:r>
            <a:endParaRPr lang="cs-CZ" dirty="0"/>
          </a:p>
        </p:txBody>
      </p:sp>
      <p:sp>
        <p:nvSpPr>
          <p:cNvPr id="3" name="Zástupný symbol pro obsah 2"/>
          <p:cNvSpPr>
            <a:spLocks noGrp="1"/>
          </p:cNvSpPr>
          <p:nvPr>
            <p:ph idx="1" hasCustomPrompt="1"/>
          </p:nvPr>
        </p:nvSpPr>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947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7" name="Nadpis 1"/>
          <p:cNvSpPr>
            <a:spLocks noGrp="1"/>
          </p:cNvSpPr>
          <p:nvPr>
            <p:ph type="ctrTitle" hasCustomPrompt="1"/>
          </p:nvPr>
        </p:nvSpPr>
        <p:spPr>
          <a:xfrm>
            <a:off x="628650" y="2362672"/>
            <a:ext cx="7886700" cy="2387600"/>
          </a:xfrm>
        </p:spPr>
        <p:txBody>
          <a:bodyPr anchor="b">
            <a:normAutofit/>
          </a:bodyPr>
          <a:lstStyle>
            <a:lvl1pPr algn="l">
              <a:defRPr sz="4125" b="0" cap="all" baseline="0">
                <a:solidFill>
                  <a:srgbClr val="CF1F28"/>
                </a:solidFill>
                <a:latin typeface="+mn-lt"/>
              </a:defRPr>
            </a:lvl1pPr>
          </a:lstStyle>
          <a:p>
            <a:r>
              <a:rPr lang="en-US" noProof="0" dirty="0"/>
              <a:t>Click to edit title style.</a:t>
            </a:r>
            <a:endParaRPr lang="cs-CZ" dirty="0"/>
          </a:p>
        </p:txBody>
      </p:sp>
      <p:sp>
        <p:nvSpPr>
          <p:cNvPr id="8" name="Podnadpis 2"/>
          <p:cNvSpPr>
            <a:spLocks noGrp="1"/>
          </p:cNvSpPr>
          <p:nvPr>
            <p:ph type="subTitle" idx="1" hasCustomPrompt="1"/>
          </p:nvPr>
        </p:nvSpPr>
        <p:spPr>
          <a:xfrm>
            <a:off x="628650" y="4762110"/>
            <a:ext cx="7886700" cy="821602"/>
          </a:xfrm>
        </p:spPr>
        <p:txBody>
          <a:bodyPr/>
          <a:lstStyle>
            <a:lvl1pPr marL="53999" indent="0" algn="l">
              <a:buNone/>
              <a:defRPr sz="1800">
                <a:solidFill>
                  <a:srgbClr val="313131"/>
                </a:solidFill>
                <a:latin typeface="+mj-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120230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
        <p:nvSpPr>
          <p:cNvPr id="3" name="Zástupný symbol pro obsah 2"/>
          <p:cNvSpPr>
            <a:spLocks noGrp="1"/>
          </p:cNvSpPr>
          <p:nvPr>
            <p:ph sz="half" idx="1" hasCustomPrompt="1"/>
          </p:nvPr>
        </p:nvSpPr>
        <p:spPr>
          <a:xfrm>
            <a:off x="628650" y="1825625"/>
            <a:ext cx="38862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obsah 3"/>
          <p:cNvSpPr>
            <a:spLocks noGrp="1"/>
          </p:cNvSpPr>
          <p:nvPr>
            <p:ph sz="half" idx="2" hasCustomPrompt="1"/>
          </p:nvPr>
        </p:nvSpPr>
        <p:spPr>
          <a:xfrm>
            <a:off x="4629150" y="1825625"/>
            <a:ext cx="3886200" cy="435133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32573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29841" y="365129"/>
            <a:ext cx="7886700" cy="1325563"/>
          </a:xfrm>
        </p:spPr>
        <p:txBody>
          <a:bodyPr/>
          <a:lstStyle/>
          <a:p>
            <a:r>
              <a:rPr lang="en-US" noProof="0" dirty="0"/>
              <a:t>Click to edit title style.</a:t>
            </a:r>
            <a:endParaRPr lang="cs-CZ" dirty="0"/>
          </a:p>
        </p:txBody>
      </p:sp>
      <p:sp>
        <p:nvSpPr>
          <p:cNvPr id="3" name="Zástupný symbol pro text 2"/>
          <p:cNvSpPr>
            <a:spLocks noGrp="1"/>
          </p:cNvSpPr>
          <p:nvPr>
            <p:ph type="body" idx="1" hasCustomPrompt="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noProof="0" dirty="0"/>
              <a:t>Click to edit text styles</a:t>
            </a:r>
            <a:r>
              <a:rPr lang="cs-CZ" noProof="0" dirty="0"/>
              <a:t>.</a:t>
            </a:r>
            <a:endParaRPr lang="en-US" noProof="0" dirty="0"/>
          </a:p>
        </p:txBody>
      </p:sp>
      <p:sp>
        <p:nvSpPr>
          <p:cNvPr id="4" name="Zástupný symbol pro obsah 3"/>
          <p:cNvSpPr>
            <a:spLocks noGrp="1"/>
          </p:cNvSpPr>
          <p:nvPr>
            <p:ph sz="half" idx="2" hasCustomPrompt="1"/>
          </p:nvPr>
        </p:nvSpPr>
        <p:spPr>
          <a:xfrm>
            <a:off x="629842" y="2505075"/>
            <a:ext cx="3868340"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Zástupný symbol pro text 4"/>
          <p:cNvSpPr>
            <a:spLocks noGrp="1"/>
          </p:cNvSpPr>
          <p:nvPr>
            <p:ph type="body" sz="quarter" idx="3" hasCustomPrompt="1"/>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noProof="0" dirty="0"/>
              <a:t>Click to edit text styles</a:t>
            </a:r>
            <a:r>
              <a:rPr lang="cs-CZ" noProof="0" dirty="0"/>
              <a:t>.</a:t>
            </a:r>
            <a:endParaRPr lang="en-US" noProof="0" dirty="0"/>
          </a:p>
        </p:txBody>
      </p:sp>
      <p:sp>
        <p:nvSpPr>
          <p:cNvPr id="6" name="Zástupný symbol pro obsah 5"/>
          <p:cNvSpPr>
            <a:spLocks noGrp="1"/>
          </p:cNvSpPr>
          <p:nvPr>
            <p:ph sz="quarter" idx="4" hasCustomPrompt="1"/>
          </p:nvPr>
        </p:nvSpPr>
        <p:spPr>
          <a:xfrm>
            <a:off x="4629152" y="2505075"/>
            <a:ext cx="3887391" cy="3684588"/>
          </a:xfrm>
        </p:spPr>
        <p:txBody>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9415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en-US" noProof="0" dirty="0"/>
              <a:t>Click to edit title style.</a:t>
            </a:r>
            <a:endParaRPr lang="cs-CZ" dirty="0"/>
          </a:p>
        </p:txBody>
      </p:sp>
    </p:spTree>
    <p:extLst>
      <p:ext uri="{BB962C8B-B14F-4D97-AF65-F5344CB8AC3E}">
        <p14:creationId xmlns:p14="http://schemas.microsoft.com/office/powerpoint/2010/main" val="518170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9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29841" y="457200"/>
            <a:ext cx="2949178" cy="1600200"/>
          </a:xfrm>
        </p:spPr>
        <p:txBody>
          <a:bodyPr anchor="b"/>
          <a:lstStyle>
            <a:lvl1pPr>
              <a:defRPr sz="2400"/>
            </a:lvl1pPr>
          </a:lstStyle>
          <a:p>
            <a:r>
              <a:rPr lang="en-US" noProof="0" dirty="0"/>
              <a:t>Click to edit title style.</a:t>
            </a:r>
            <a:endParaRPr lang="cs-CZ" dirty="0"/>
          </a:p>
        </p:txBody>
      </p:sp>
      <p:sp>
        <p:nvSpPr>
          <p:cNvPr id="3" name="Zástupný symbol pro obsah 2"/>
          <p:cNvSpPr>
            <a:spLocks noGrp="1"/>
          </p:cNvSpPr>
          <p:nvPr>
            <p:ph idx="1" hasCustomPrompt="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Zástupný symbol pro text 3"/>
          <p:cNvSpPr>
            <a:spLocks noGrp="1"/>
          </p:cNvSpPr>
          <p:nvPr>
            <p:ph type="body" sz="half" idx="2" hasCustomPrompt="1"/>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dirty="0"/>
              <a:t>Click to edit text styles</a:t>
            </a:r>
            <a:r>
              <a:rPr lang="cs-CZ" noProof="0" dirty="0"/>
              <a:t>.</a:t>
            </a:r>
            <a:endParaRPr lang="en-US" noProof="0" dirty="0"/>
          </a:p>
        </p:txBody>
      </p:sp>
    </p:spTree>
    <p:extLst>
      <p:ext uri="{BB962C8B-B14F-4D97-AF65-F5344CB8AC3E}">
        <p14:creationId xmlns:p14="http://schemas.microsoft.com/office/powerpoint/2010/main" val="63860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629841" y="457200"/>
            <a:ext cx="2949178" cy="1600200"/>
          </a:xfrm>
        </p:spPr>
        <p:txBody>
          <a:bodyPr anchor="b"/>
          <a:lstStyle>
            <a:lvl1pPr>
              <a:defRPr sz="2400"/>
            </a:lvl1pPr>
          </a:lstStyle>
          <a:p>
            <a:r>
              <a:rPr lang="en-US" noProof="0" dirty="0"/>
              <a:t>Click to edit title style.</a:t>
            </a:r>
            <a:endParaRPr lang="cs-CZ" dirty="0"/>
          </a:p>
        </p:txBody>
      </p:sp>
      <p:sp>
        <p:nvSpPr>
          <p:cNvPr id="3" name="Zástupný symbol pro obrázek 2"/>
          <p:cNvSpPr>
            <a:spLocks noGrp="1"/>
          </p:cNvSpPr>
          <p:nvPr>
            <p:ph type="pic" idx="1" hasCustomPrompt="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noProof="0" dirty="0"/>
              <a:t>Click to insert picture.</a:t>
            </a:r>
          </a:p>
        </p:txBody>
      </p:sp>
      <p:sp>
        <p:nvSpPr>
          <p:cNvPr id="4" name="Zástupný symbol pro text 3"/>
          <p:cNvSpPr>
            <a:spLocks noGrp="1"/>
          </p:cNvSpPr>
          <p:nvPr>
            <p:ph type="body" sz="half" idx="2" hasCustomPrompt="1"/>
          </p:nvPr>
        </p:nvSpPr>
        <p:spPr>
          <a:xfrm>
            <a:off x="629841" y="2057400"/>
            <a:ext cx="2949178" cy="3811588"/>
          </a:xfrm>
        </p:spPr>
        <p:txBody>
          <a:bodyPr/>
          <a:lstStyle>
            <a:lvl1pPr marL="0" marR="0" indent="0" algn="l" defTabSz="685783" rtl="0" eaLnBrk="1" fontAlgn="auto" latinLnBrk="0" hangingPunct="1">
              <a:lnSpc>
                <a:spcPct val="100000"/>
              </a:lnSpc>
              <a:spcBef>
                <a:spcPts val="750"/>
              </a:spcBef>
              <a:spcAft>
                <a:spcPts val="0"/>
              </a:spcAft>
              <a:buClr>
                <a:srgbClr val="CF1F28"/>
              </a:buClr>
              <a:buSzPct val="75000"/>
              <a:buFont typeface="Arial" panose="020B0604020202020204" pitchFamily="34" charset="0"/>
              <a:buNone/>
              <a:tabLst/>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marL="0" marR="0" lvl="0" indent="0" algn="l" defTabSz="685783" rtl="0" eaLnBrk="1" fontAlgn="auto" latinLnBrk="0" hangingPunct="1">
              <a:lnSpc>
                <a:spcPct val="100000"/>
              </a:lnSpc>
              <a:spcBef>
                <a:spcPts val="750"/>
              </a:spcBef>
              <a:spcAft>
                <a:spcPts val="0"/>
              </a:spcAft>
              <a:buClr>
                <a:srgbClr val="CF1F28"/>
              </a:buClr>
              <a:buSzPct val="75000"/>
              <a:buFont typeface="Arial" panose="020B0604020202020204" pitchFamily="34" charset="0"/>
              <a:buNone/>
              <a:tabLst/>
              <a:defRPr/>
            </a:pPr>
            <a:r>
              <a:rPr lang="en-US" noProof="0" dirty="0"/>
              <a:t>Click to edit text styles</a:t>
            </a:r>
            <a:endParaRPr lang="cs-CZ" dirty="0"/>
          </a:p>
        </p:txBody>
      </p:sp>
    </p:spTree>
    <p:extLst>
      <p:ext uri="{BB962C8B-B14F-4D97-AF65-F5344CB8AC3E}">
        <p14:creationId xmlns:p14="http://schemas.microsoft.com/office/powerpoint/2010/main" val="198641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23735" y="6267600"/>
            <a:ext cx="3863720" cy="205200"/>
          </a:xfrm>
          <a:prstGeom prst="rect">
            <a:avLst/>
          </a:prstGeom>
        </p:spPr>
      </p:pic>
      <p:sp>
        <p:nvSpPr>
          <p:cNvPr id="2" name="Zástupný symbol pro nadpis 1"/>
          <p:cNvSpPr>
            <a:spLocks noGrp="1"/>
          </p:cNvSpPr>
          <p:nvPr>
            <p:ph type="title"/>
          </p:nvPr>
        </p:nvSpPr>
        <p:spPr>
          <a:xfrm>
            <a:off x="540000" y="365129"/>
            <a:ext cx="8064000" cy="1325563"/>
          </a:xfrm>
          <a:prstGeom prst="rect">
            <a:avLst/>
          </a:prstGeom>
        </p:spPr>
        <p:txBody>
          <a:bodyPr vert="horz" lIns="91440" tIns="45720" rIns="91440" bIns="45720" rtlCol="0" anchor="ctr">
            <a:noAutofit/>
          </a:bodyPr>
          <a:lstStyle/>
          <a:p>
            <a:r>
              <a:rPr lang="en-US" noProof="0" dirty="0"/>
              <a:t>Click to edit title style.</a:t>
            </a:r>
          </a:p>
        </p:txBody>
      </p:sp>
      <p:sp>
        <p:nvSpPr>
          <p:cNvPr id="3" name="Zástupný symbol pro text 2"/>
          <p:cNvSpPr>
            <a:spLocks noGrp="1"/>
          </p:cNvSpPr>
          <p:nvPr>
            <p:ph type="body" idx="1"/>
          </p:nvPr>
        </p:nvSpPr>
        <p:spPr>
          <a:xfrm>
            <a:off x="540000" y="1825625"/>
            <a:ext cx="8064000" cy="4081204"/>
          </a:xfrm>
          <a:prstGeom prst="rect">
            <a:avLst/>
          </a:prstGeom>
        </p:spPr>
        <p:txBody>
          <a:bodyPr vert="horz" lIns="91440" tIns="45720" rIns="91440" bIns="45720" rtlCol="0">
            <a:normAutofit/>
          </a:bodyPr>
          <a:lstStyle/>
          <a:p>
            <a:pPr lvl="0"/>
            <a:r>
              <a:rPr lang="en-US" noProof="0" dirty="0"/>
              <a:t>Click to edit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Obdélník 6"/>
          <p:cNvSpPr/>
          <p:nvPr userDrawn="1"/>
        </p:nvSpPr>
        <p:spPr>
          <a:xfrm>
            <a:off x="0" y="5"/>
            <a:ext cx="9144000" cy="123825"/>
          </a:xfrm>
          <a:prstGeom prst="rect">
            <a:avLst/>
          </a:prstGeom>
          <a:solidFill>
            <a:srgbClr val="CF1F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cs-CZ" sz="1350"/>
          </a:p>
        </p:txBody>
      </p:sp>
    </p:spTree>
    <p:extLst>
      <p:ext uri="{BB962C8B-B14F-4D97-AF65-F5344CB8AC3E}">
        <p14:creationId xmlns:p14="http://schemas.microsoft.com/office/powerpoint/2010/main" val="253190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783" rtl="0" eaLnBrk="1" latinLnBrk="0" hangingPunct="1">
        <a:lnSpc>
          <a:spcPct val="90000"/>
        </a:lnSpc>
        <a:spcBef>
          <a:spcPct val="0"/>
        </a:spcBef>
        <a:buNone/>
        <a:defRPr sz="4125" b="0" kern="1200" cap="none" baseline="0">
          <a:solidFill>
            <a:srgbClr val="CF1F28"/>
          </a:solidFill>
          <a:latin typeface="+mn-lt"/>
          <a:ea typeface="+mj-ea"/>
          <a:cs typeface="+mj-cs"/>
        </a:defRPr>
      </a:lvl1pPr>
    </p:titleStyle>
    <p:bodyStyle>
      <a:lvl1pPr marL="171446"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2100" kern="1200">
          <a:solidFill>
            <a:srgbClr val="313131"/>
          </a:solidFill>
          <a:latin typeface="+mj-lt"/>
          <a:ea typeface="+mn-ea"/>
          <a:cs typeface="+mn-cs"/>
        </a:defRPr>
      </a:lvl1pPr>
      <a:lvl2pPr marL="514337"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2pPr>
      <a:lvl3pPr marL="857228"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800" kern="1200">
          <a:solidFill>
            <a:srgbClr val="313131"/>
          </a:solidFill>
          <a:latin typeface="+mj-lt"/>
          <a:ea typeface="+mn-ea"/>
          <a:cs typeface="+mn-cs"/>
        </a:defRPr>
      </a:lvl3pPr>
      <a:lvl4pPr marL="1200120"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4pPr>
      <a:lvl5pPr marL="1543012" indent="-171446" algn="l" defTabSz="685783" rtl="0" eaLnBrk="1" latinLnBrk="0" hangingPunct="1">
        <a:lnSpc>
          <a:spcPct val="100000"/>
        </a:lnSpc>
        <a:spcBef>
          <a:spcPts val="750"/>
        </a:spcBef>
        <a:buClr>
          <a:srgbClr val="CF1F28"/>
        </a:buClr>
        <a:buSzPct val="75000"/>
        <a:buFont typeface="Arial" panose="020B0604020202020204" pitchFamily="34" charset="0"/>
        <a:buChar char="•"/>
        <a:defRPr sz="1500" kern="1200">
          <a:solidFill>
            <a:srgbClr val="31313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neighbourhood-enlargement.ec.europa.eu/enlargement-policy/serbia_en" TargetMode="External"/><Relationship Id="rId3" Type="http://schemas.openxmlformats.org/officeDocument/2006/relationships/hyperlink" Target="https://neighbourhood-enlargement.ec.europa.eu/enlargement-policy/bosnia-and-herzegovina_en" TargetMode="External"/><Relationship Id="rId7" Type="http://schemas.openxmlformats.org/officeDocument/2006/relationships/hyperlink" Target="https://neighbourhood-enlargement.ec.europa.eu/enlargement-policy/north-macedonia_en" TargetMode="External"/><Relationship Id="rId2" Type="http://schemas.openxmlformats.org/officeDocument/2006/relationships/hyperlink" Target="https://neighbourhood-enlargement.ec.europa.eu/enlargement-policy/albania_en" TargetMode="External"/><Relationship Id="rId1" Type="http://schemas.openxmlformats.org/officeDocument/2006/relationships/slideLayout" Target="../slideLayouts/slideLayout2.xml"/><Relationship Id="rId6" Type="http://schemas.openxmlformats.org/officeDocument/2006/relationships/hyperlink" Target="https://neighbourhood-enlargement.ec.europa.eu/enlargement-policy/montenegro_en" TargetMode="External"/><Relationship Id="rId11" Type="http://schemas.openxmlformats.org/officeDocument/2006/relationships/hyperlink" Target="https://neighbourhood-enlargement.ec.europa.eu/enlargement-policy/kosovo_en" TargetMode="External"/><Relationship Id="rId5" Type="http://schemas.openxmlformats.org/officeDocument/2006/relationships/hyperlink" Target="https://neighbourhood-enlargement.ec.europa.eu/european-neighbourhood-policy/countries-region/moldova_en" TargetMode="External"/><Relationship Id="rId10" Type="http://schemas.openxmlformats.org/officeDocument/2006/relationships/hyperlink" Target="https://neighbourhood-enlargement.ec.europa.eu/european-neighbourhood-policy/countries-region/ukraine_en" TargetMode="External"/><Relationship Id="rId4" Type="http://schemas.openxmlformats.org/officeDocument/2006/relationships/hyperlink" Target="https://neighbourhood-enlargement.ec.europa.eu/european-neighbourhood-policy/countries-region/georgia_en" TargetMode="External"/><Relationship Id="rId9" Type="http://schemas.openxmlformats.org/officeDocument/2006/relationships/hyperlink" Target="https://neighbourhood-enlargement.ec.europa.eu/enlargement-policy/turkiye_e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single-market-economy.ec.europa.eu/access-finance/policy-areas/eu-supported-loans-guarantees-and-equity-investments_en" TargetMode="External"/><Relationship Id="rId2" Type="http://schemas.openxmlformats.org/officeDocument/2006/relationships/hyperlink" Target="https://commission.europa.eu/funding-tenders/find-funding/eu-funding-programmes_en" TargetMode="External"/><Relationship Id="rId1" Type="http://schemas.openxmlformats.org/officeDocument/2006/relationships/slideLayout" Target="../slideLayouts/slideLayout2.xml"/><Relationship Id="rId4" Type="http://schemas.openxmlformats.org/officeDocument/2006/relationships/hyperlink" Target="https://research-and-innovation.ec.europa.eu/funding/funding-opportunities/funding-programmes-and-open-calls/horizon-europe_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https://commission.europa.eu/funding-tenders/how-apply/eligibility-who-can-get-funding_en" TargetMode="External"/><Relationship Id="rId3" Type="http://schemas.openxmlformats.org/officeDocument/2006/relationships/hyperlink" Target="https://agriculture.ec.europa.eu/common-agricultural-policy/rural-development/country_en" TargetMode="External"/><Relationship Id="rId7" Type="http://schemas.openxmlformats.org/officeDocument/2006/relationships/hyperlink" Target="https://commission.europa.eu/funding-tenders/how-apply/eligibility-who-can-get-funding/funding-opportunities-ngos_en" TargetMode="External"/><Relationship Id="rId2" Type="http://schemas.openxmlformats.org/officeDocument/2006/relationships/hyperlink" Target="https://research-and-innovation.ec.europa.eu/funding/funding-opportunities/funding-programmes-and-open-calls_en" TargetMode="External"/><Relationship Id="rId1" Type="http://schemas.openxmlformats.org/officeDocument/2006/relationships/slideLayout" Target="../slideLayouts/slideLayout2.xml"/><Relationship Id="rId6" Type="http://schemas.openxmlformats.org/officeDocument/2006/relationships/hyperlink" Target="https://commission.europa.eu/funding-tenders/how-apply/eligibility-who-can-get-funding/funding-opportunities-public-bodies_en" TargetMode="External"/><Relationship Id="rId5" Type="http://schemas.openxmlformats.org/officeDocument/2006/relationships/hyperlink" Target="https://commission.europa.eu/funding-tenders/how-apply/eligibility-who-can-get-funding/funding-opportunities-young-people_en" TargetMode="External"/><Relationship Id="rId4" Type="http://schemas.openxmlformats.org/officeDocument/2006/relationships/hyperlink" Target="https://commission.europa.eu/funding-tenders/how-apply/eligibility-who-can-get-funding/funding-opportunities-small-businesses_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8650" y="795679"/>
            <a:ext cx="7886700" cy="2654382"/>
          </a:xfrm>
        </p:spPr>
        <p:txBody>
          <a:bodyPr/>
          <a:lstStyle/>
          <a:p>
            <a:r>
              <a:rPr lang="cs-CZ" dirty="0"/>
              <a:t>EUROPEAN UNION</a:t>
            </a:r>
          </a:p>
        </p:txBody>
      </p:sp>
      <p:sp>
        <p:nvSpPr>
          <p:cNvPr id="3" name="Podnadpis 2"/>
          <p:cNvSpPr>
            <a:spLocks noGrp="1"/>
          </p:cNvSpPr>
          <p:nvPr>
            <p:ph type="subTitle" idx="1"/>
          </p:nvPr>
        </p:nvSpPr>
        <p:spPr/>
        <p:txBody>
          <a:bodyPr/>
          <a:lstStyle/>
          <a:p>
            <a:pPr algn="r"/>
            <a:r>
              <a:rPr lang="cs-CZ" dirty="0"/>
              <a:t>Mgr. Eliška Mikuláštíková </a:t>
            </a:r>
          </a:p>
          <a:p>
            <a:pPr algn="r"/>
            <a:r>
              <a:rPr lang="cs-CZ" dirty="0"/>
              <a:t>XMENT – </a:t>
            </a:r>
            <a:r>
              <a:rPr lang="cs-CZ" dirty="0" err="1"/>
              <a:t>Modern</a:t>
            </a:r>
            <a:r>
              <a:rPr lang="cs-CZ" dirty="0"/>
              <a:t> </a:t>
            </a:r>
            <a:r>
              <a:rPr lang="cs-CZ" dirty="0" err="1"/>
              <a:t>Entrepreneurship</a:t>
            </a:r>
            <a:r>
              <a:rPr lang="cs-CZ" dirty="0"/>
              <a:t> </a:t>
            </a:r>
          </a:p>
        </p:txBody>
      </p:sp>
    </p:spTree>
    <p:extLst>
      <p:ext uri="{BB962C8B-B14F-4D97-AF65-F5344CB8AC3E}">
        <p14:creationId xmlns:p14="http://schemas.microsoft.com/office/powerpoint/2010/main" val="2650530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1ECFCB-13F2-BF91-BA00-A0FCC76481B8}"/>
              </a:ext>
            </a:extLst>
          </p:cNvPr>
          <p:cNvSpPr>
            <a:spLocks noGrp="1"/>
          </p:cNvSpPr>
          <p:nvPr>
            <p:ph type="title"/>
          </p:nvPr>
        </p:nvSpPr>
        <p:spPr/>
        <p:txBody>
          <a:bodyPr/>
          <a:lstStyle/>
          <a:p>
            <a:r>
              <a:rPr lang="en-US" dirty="0"/>
              <a:t>European Economic Community and EURATOM</a:t>
            </a:r>
            <a:endParaRPr lang="cs-CZ" dirty="0"/>
          </a:p>
        </p:txBody>
      </p:sp>
      <p:sp>
        <p:nvSpPr>
          <p:cNvPr id="3" name="Zástupný obsah 2">
            <a:extLst>
              <a:ext uri="{FF2B5EF4-FFF2-40B4-BE49-F238E27FC236}">
                <a16:creationId xmlns:a16="http://schemas.microsoft.com/office/drawing/2014/main" id="{77AD5A9A-7AC4-62E1-8FAF-46174B1F8017}"/>
              </a:ext>
            </a:extLst>
          </p:cNvPr>
          <p:cNvSpPr>
            <a:spLocks noGrp="1"/>
          </p:cNvSpPr>
          <p:nvPr>
            <p:ph idx="1"/>
          </p:nvPr>
        </p:nvSpPr>
        <p:spPr>
          <a:xfrm>
            <a:off x="540000" y="1825625"/>
            <a:ext cx="8064000" cy="4744224"/>
          </a:xfrm>
        </p:spPr>
        <p:txBody>
          <a:bodyPr>
            <a:normAutofit fontScale="92500" lnSpcReduction="20000"/>
          </a:bodyPr>
          <a:lstStyle/>
          <a:p>
            <a:r>
              <a:rPr lang="en-US" dirty="0"/>
              <a:t>ECSC = success of sectoral integration </a:t>
            </a:r>
            <a:endParaRPr lang="cs-CZ" dirty="0"/>
          </a:p>
          <a:p>
            <a:r>
              <a:rPr lang="en-US" dirty="0"/>
              <a:t>BUT Declining importance of coal and steel</a:t>
            </a:r>
            <a:endParaRPr lang="cs-CZ" dirty="0"/>
          </a:p>
          <a:p>
            <a:pPr lvl="1"/>
            <a:r>
              <a:rPr lang="en-US" dirty="0"/>
              <a:t>Which sectors to pursue?</a:t>
            </a:r>
            <a:endParaRPr lang="cs-CZ" dirty="0"/>
          </a:p>
          <a:p>
            <a:r>
              <a:rPr lang="en-US" dirty="0"/>
              <a:t>1957 Treaty of Rome</a:t>
            </a:r>
            <a:endParaRPr lang="cs-CZ" dirty="0"/>
          </a:p>
          <a:p>
            <a:r>
              <a:rPr lang="en-US" sz="2200" b="1" dirty="0"/>
              <a:t>European Atomic Energy Community (EURATOM)</a:t>
            </a:r>
            <a:endParaRPr lang="cs-CZ" sz="2200" b="1" dirty="0"/>
          </a:p>
          <a:p>
            <a:pPr lvl="1"/>
            <a:r>
              <a:rPr lang="en-US" dirty="0"/>
              <a:t>Common market in nuclear material and promotion of peaceful uses</a:t>
            </a:r>
            <a:endParaRPr lang="cs-CZ" dirty="0"/>
          </a:p>
          <a:p>
            <a:pPr lvl="1"/>
            <a:r>
              <a:rPr lang="en-US" dirty="0"/>
              <a:t>Gradually losing importance</a:t>
            </a:r>
            <a:endParaRPr lang="cs-CZ" dirty="0"/>
          </a:p>
          <a:p>
            <a:r>
              <a:rPr lang="en-US" sz="2200" b="1" dirty="0"/>
              <a:t>European Economic Community (EEC)</a:t>
            </a:r>
            <a:endParaRPr lang="cs-CZ" sz="2200" b="1" dirty="0"/>
          </a:p>
          <a:p>
            <a:pPr lvl="1"/>
            <a:r>
              <a:rPr lang="en-US" dirty="0"/>
              <a:t>Creation of the common market in three phases</a:t>
            </a:r>
            <a:endParaRPr lang="cs-CZ" dirty="0"/>
          </a:p>
          <a:p>
            <a:pPr lvl="2"/>
            <a:r>
              <a:rPr lang="en-US" dirty="0"/>
              <a:t>Four freedoms: free movement of goods, services, persons and capital</a:t>
            </a:r>
            <a:endParaRPr lang="cs-CZ" dirty="0"/>
          </a:p>
          <a:p>
            <a:pPr lvl="1"/>
            <a:r>
              <a:rPr lang="en-US" dirty="0"/>
              <a:t>Development of common policies </a:t>
            </a:r>
            <a:endParaRPr lang="cs-CZ" dirty="0"/>
          </a:p>
          <a:p>
            <a:pPr lvl="2"/>
            <a:r>
              <a:rPr lang="en-US" dirty="0"/>
              <a:t>Common trade policy</a:t>
            </a:r>
            <a:endParaRPr lang="cs-CZ" dirty="0"/>
          </a:p>
          <a:p>
            <a:pPr lvl="2"/>
            <a:r>
              <a:rPr lang="en-US" dirty="0"/>
              <a:t>Common agricultural policy</a:t>
            </a:r>
            <a:endParaRPr lang="cs-CZ" dirty="0"/>
          </a:p>
          <a:p>
            <a:pPr lvl="2"/>
            <a:r>
              <a:rPr lang="en-US" dirty="0"/>
              <a:t>Common transport policy</a:t>
            </a:r>
            <a:endParaRPr lang="cs-CZ" dirty="0"/>
          </a:p>
        </p:txBody>
      </p:sp>
    </p:spTree>
    <p:extLst>
      <p:ext uri="{BB962C8B-B14F-4D97-AF65-F5344CB8AC3E}">
        <p14:creationId xmlns:p14="http://schemas.microsoft.com/office/powerpoint/2010/main" val="227457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3F096-33BB-8F7B-7472-CF35F4A4482D}"/>
              </a:ext>
            </a:extLst>
          </p:cNvPr>
          <p:cNvSpPr>
            <a:spLocks noGrp="1"/>
          </p:cNvSpPr>
          <p:nvPr>
            <p:ph type="title"/>
          </p:nvPr>
        </p:nvSpPr>
        <p:spPr/>
        <p:txBody>
          <a:bodyPr/>
          <a:lstStyle/>
          <a:p>
            <a:r>
              <a:rPr lang="en-US" dirty="0"/>
              <a:t>European Economic Community and EURATOM</a:t>
            </a:r>
            <a:endParaRPr lang="cs-CZ" dirty="0"/>
          </a:p>
        </p:txBody>
      </p:sp>
      <p:sp>
        <p:nvSpPr>
          <p:cNvPr id="3" name="Zástupný obsah 2">
            <a:extLst>
              <a:ext uri="{FF2B5EF4-FFF2-40B4-BE49-F238E27FC236}">
                <a16:creationId xmlns:a16="http://schemas.microsoft.com/office/drawing/2014/main" id="{238B05BA-B67D-D5A3-0A6A-148A7D98293B}"/>
              </a:ext>
            </a:extLst>
          </p:cNvPr>
          <p:cNvSpPr>
            <a:spLocks noGrp="1"/>
          </p:cNvSpPr>
          <p:nvPr>
            <p:ph idx="1"/>
          </p:nvPr>
        </p:nvSpPr>
        <p:spPr>
          <a:xfrm>
            <a:off x="540000" y="1825625"/>
            <a:ext cx="8064000" cy="4275498"/>
          </a:xfrm>
        </p:spPr>
        <p:txBody>
          <a:bodyPr/>
          <a:lstStyle/>
          <a:p>
            <a:r>
              <a:rPr lang="en-US" dirty="0"/>
              <a:t>Institutions similar</a:t>
            </a:r>
            <a:r>
              <a:rPr lang="cs-CZ" dirty="0"/>
              <a:t> </a:t>
            </a:r>
            <a:r>
              <a:rPr lang="en-US" dirty="0"/>
              <a:t>to the ECSC</a:t>
            </a:r>
            <a:endParaRPr lang="cs-CZ" dirty="0"/>
          </a:p>
          <a:p>
            <a:pPr lvl="1"/>
            <a:r>
              <a:rPr lang="en-US" dirty="0"/>
              <a:t>Commission - 3x</a:t>
            </a:r>
            <a:endParaRPr lang="cs-CZ" dirty="0"/>
          </a:p>
          <a:p>
            <a:pPr lvl="1"/>
            <a:r>
              <a:rPr lang="en-US" dirty="0"/>
              <a:t>Council of Ministers- 3x</a:t>
            </a:r>
            <a:endParaRPr lang="cs-CZ" dirty="0"/>
          </a:p>
          <a:p>
            <a:pPr lvl="1"/>
            <a:r>
              <a:rPr lang="en-US" dirty="0"/>
              <a:t>Assembly - common to all 3 Communities</a:t>
            </a:r>
            <a:endParaRPr lang="cs-CZ" dirty="0"/>
          </a:p>
          <a:p>
            <a:pPr lvl="1"/>
            <a:r>
              <a:rPr lang="en-US" dirty="0"/>
              <a:t>Court of Justice - common to all 3 Communities</a:t>
            </a:r>
            <a:endParaRPr lang="cs-CZ" dirty="0"/>
          </a:p>
          <a:p>
            <a:r>
              <a:rPr lang="en-US" dirty="0"/>
              <a:t>1965 </a:t>
            </a:r>
            <a:r>
              <a:rPr lang="en-US" sz="2400" b="1" dirty="0"/>
              <a:t>Merger Treaty</a:t>
            </a:r>
            <a:endParaRPr lang="cs-CZ" sz="2400" b="1" dirty="0"/>
          </a:p>
          <a:p>
            <a:pPr lvl="1"/>
            <a:r>
              <a:rPr lang="en-US" dirty="0"/>
              <a:t>Merger of ECSC, EEC and EURATOM → </a:t>
            </a:r>
            <a:r>
              <a:rPr lang="en-US" sz="2400" b="1" dirty="0"/>
              <a:t>European Communities</a:t>
            </a:r>
            <a:endParaRPr lang="cs-CZ" b="1" dirty="0"/>
          </a:p>
          <a:p>
            <a:pPr lvl="1"/>
            <a:r>
              <a:rPr lang="en-US" dirty="0"/>
              <a:t>Simplification of institutions (1x Commission, 1x Council)</a:t>
            </a:r>
            <a:endParaRPr lang="cs-CZ" dirty="0"/>
          </a:p>
        </p:txBody>
      </p:sp>
    </p:spTree>
    <p:extLst>
      <p:ext uri="{BB962C8B-B14F-4D97-AF65-F5344CB8AC3E}">
        <p14:creationId xmlns:p14="http://schemas.microsoft.com/office/powerpoint/2010/main" val="363870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ACB6F-598E-F518-41B2-DDEBFEDE355C}"/>
              </a:ext>
            </a:extLst>
          </p:cNvPr>
          <p:cNvSpPr>
            <a:spLocks noGrp="1"/>
          </p:cNvSpPr>
          <p:nvPr>
            <p:ph type="title"/>
          </p:nvPr>
        </p:nvSpPr>
        <p:spPr/>
        <p:txBody>
          <a:bodyPr/>
          <a:lstStyle/>
          <a:p>
            <a:r>
              <a:rPr lang="en-US" dirty="0"/>
              <a:t>European Free Trade Area (EFTA)</a:t>
            </a:r>
            <a:endParaRPr lang="cs-CZ" dirty="0"/>
          </a:p>
        </p:txBody>
      </p:sp>
      <p:sp>
        <p:nvSpPr>
          <p:cNvPr id="3" name="Zástupný obsah 2">
            <a:extLst>
              <a:ext uri="{FF2B5EF4-FFF2-40B4-BE49-F238E27FC236}">
                <a16:creationId xmlns:a16="http://schemas.microsoft.com/office/drawing/2014/main" id="{53D08D85-67BC-8594-B2DB-3F744F2B8E8F}"/>
              </a:ext>
            </a:extLst>
          </p:cNvPr>
          <p:cNvSpPr>
            <a:spLocks noGrp="1"/>
          </p:cNvSpPr>
          <p:nvPr>
            <p:ph idx="1"/>
          </p:nvPr>
        </p:nvSpPr>
        <p:spPr>
          <a:xfrm>
            <a:off x="540000" y="1825624"/>
            <a:ext cx="8064000" cy="4506019"/>
          </a:xfrm>
        </p:spPr>
        <p:txBody>
          <a:bodyPr>
            <a:normAutofit/>
          </a:bodyPr>
          <a:lstStyle/>
          <a:p>
            <a:r>
              <a:rPr lang="cs-CZ" dirty="0" err="1"/>
              <a:t>The</a:t>
            </a:r>
            <a:r>
              <a:rPr lang="cs-CZ" dirty="0"/>
              <a:t> </a:t>
            </a:r>
            <a:r>
              <a:rPr lang="cs-CZ" dirty="0" err="1"/>
              <a:t>reserved</a:t>
            </a:r>
            <a:r>
              <a:rPr lang="cs-CZ" dirty="0"/>
              <a:t> </a:t>
            </a:r>
            <a:r>
              <a:rPr lang="cs-CZ" dirty="0" err="1"/>
              <a:t>attitude</a:t>
            </a:r>
            <a:r>
              <a:rPr lang="cs-CZ" dirty="0"/>
              <a:t> </a:t>
            </a:r>
            <a:r>
              <a:rPr lang="cs-CZ" dirty="0" err="1"/>
              <a:t>of</a:t>
            </a:r>
            <a:r>
              <a:rPr lang="cs-CZ" dirty="0"/>
              <a:t> </a:t>
            </a:r>
            <a:r>
              <a:rPr lang="cs-CZ" dirty="0" err="1"/>
              <a:t>the</a:t>
            </a:r>
            <a:r>
              <a:rPr lang="cs-CZ" dirty="0"/>
              <a:t> UK and </a:t>
            </a:r>
            <a:r>
              <a:rPr lang="cs-CZ" dirty="0" err="1"/>
              <a:t>other</a:t>
            </a:r>
            <a:r>
              <a:rPr lang="cs-CZ" dirty="0"/>
              <a:t> </a:t>
            </a:r>
            <a:r>
              <a:rPr lang="cs-CZ" dirty="0" err="1"/>
              <a:t>countries</a:t>
            </a:r>
            <a:r>
              <a:rPr lang="cs-CZ" dirty="0"/>
              <a:t> </a:t>
            </a:r>
            <a:r>
              <a:rPr lang="cs-CZ" dirty="0" err="1"/>
              <a:t>towards</a:t>
            </a:r>
            <a:r>
              <a:rPr lang="cs-CZ" dirty="0"/>
              <a:t> </a:t>
            </a:r>
            <a:r>
              <a:rPr lang="cs-CZ" dirty="0" err="1"/>
              <a:t>European</a:t>
            </a:r>
            <a:r>
              <a:rPr lang="cs-CZ" dirty="0"/>
              <a:t> </a:t>
            </a:r>
            <a:r>
              <a:rPr lang="cs-CZ" dirty="0" err="1"/>
              <a:t>integration</a:t>
            </a:r>
            <a:endParaRPr lang="cs-CZ" dirty="0"/>
          </a:p>
          <a:p>
            <a:r>
              <a:rPr lang="cs-CZ" dirty="0"/>
              <a:t>Response to </a:t>
            </a:r>
            <a:r>
              <a:rPr lang="cs-CZ" dirty="0" err="1"/>
              <a:t>the</a:t>
            </a:r>
            <a:r>
              <a:rPr lang="cs-CZ" dirty="0"/>
              <a:t> </a:t>
            </a:r>
            <a:r>
              <a:rPr lang="cs-CZ" dirty="0" err="1"/>
              <a:t>creation</a:t>
            </a:r>
            <a:r>
              <a:rPr lang="cs-CZ" dirty="0"/>
              <a:t> </a:t>
            </a:r>
            <a:r>
              <a:rPr lang="cs-CZ" dirty="0" err="1"/>
              <a:t>of</a:t>
            </a:r>
            <a:r>
              <a:rPr lang="cs-CZ" dirty="0"/>
              <a:t> </a:t>
            </a:r>
            <a:r>
              <a:rPr lang="cs-CZ" dirty="0" err="1"/>
              <a:t>the</a:t>
            </a:r>
            <a:r>
              <a:rPr lang="cs-CZ" dirty="0"/>
              <a:t> EEC</a:t>
            </a:r>
          </a:p>
          <a:p>
            <a:r>
              <a:rPr lang="cs-CZ" dirty="0" err="1"/>
              <a:t>Initiated</a:t>
            </a:r>
            <a:r>
              <a:rPr lang="cs-CZ" dirty="0"/>
              <a:t> by </a:t>
            </a:r>
            <a:r>
              <a:rPr lang="cs-CZ" dirty="0" err="1"/>
              <a:t>the</a:t>
            </a:r>
            <a:r>
              <a:rPr lang="cs-CZ" dirty="0"/>
              <a:t> UK</a:t>
            </a:r>
          </a:p>
          <a:p>
            <a:r>
              <a:rPr lang="cs-CZ" dirty="0"/>
              <a:t>1960 Stockholm </a:t>
            </a:r>
            <a:r>
              <a:rPr lang="cs-CZ" dirty="0" err="1"/>
              <a:t>Treaty</a:t>
            </a:r>
            <a:endParaRPr lang="cs-CZ" dirty="0"/>
          </a:p>
          <a:p>
            <a:pPr lvl="1"/>
            <a:r>
              <a:rPr lang="cs-CZ" dirty="0"/>
              <a:t>Free </a:t>
            </a:r>
            <a:r>
              <a:rPr lang="cs-CZ" dirty="0" err="1"/>
              <a:t>trade</a:t>
            </a:r>
            <a:r>
              <a:rPr lang="cs-CZ" dirty="0"/>
              <a:t> </a:t>
            </a:r>
            <a:r>
              <a:rPr lang="cs-CZ" dirty="0" err="1"/>
              <a:t>zone</a:t>
            </a:r>
            <a:r>
              <a:rPr lang="cs-CZ" dirty="0"/>
              <a:t> </a:t>
            </a:r>
            <a:r>
              <a:rPr lang="cs-CZ" dirty="0" err="1"/>
              <a:t>for</a:t>
            </a:r>
            <a:r>
              <a:rPr lang="cs-CZ" dirty="0"/>
              <a:t> </a:t>
            </a:r>
            <a:r>
              <a:rPr lang="cs-CZ" dirty="0" err="1"/>
              <a:t>industrial</a:t>
            </a:r>
            <a:r>
              <a:rPr lang="cs-CZ" dirty="0"/>
              <a:t> </a:t>
            </a:r>
            <a:r>
              <a:rPr lang="cs-CZ" dirty="0" err="1"/>
              <a:t>goods</a:t>
            </a:r>
            <a:endParaRPr lang="cs-CZ" dirty="0"/>
          </a:p>
          <a:p>
            <a:pPr lvl="1"/>
            <a:r>
              <a:rPr lang="cs-CZ" dirty="0" err="1"/>
              <a:t>Did</a:t>
            </a:r>
            <a:r>
              <a:rPr lang="cs-CZ" dirty="0"/>
              <a:t> not </a:t>
            </a:r>
            <a:r>
              <a:rPr lang="cs-CZ" dirty="0" err="1"/>
              <a:t>apply</a:t>
            </a:r>
            <a:r>
              <a:rPr lang="cs-CZ" dirty="0"/>
              <a:t> to </a:t>
            </a:r>
            <a:r>
              <a:rPr lang="cs-CZ" dirty="0" err="1"/>
              <a:t>agriculture</a:t>
            </a:r>
            <a:r>
              <a:rPr lang="cs-CZ" dirty="0"/>
              <a:t> and </a:t>
            </a:r>
            <a:r>
              <a:rPr lang="cs-CZ" dirty="0" err="1"/>
              <a:t>fisheries</a:t>
            </a:r>
            <a:r>
              <a:rPr lang="cs-CZ" dirty="0"/>
              <a:t> (</a:t>
            </a:r>
            <a:r>
              <a:rPr lang="cs-CZ" dirty="0" err="1"/>
              <a:t>strategic</a:t>
            </a:r>
            <a:r>
              <a:rPr lang="cs-CZ" dirty="0"/>
              <a:t> </a:t>
            </a:r>
            <a:r>
              <a:rPr lang="cs-CZ" dirty="0" err="1"/>
              <a:t>sectors</a:t>
            </a:r>
            <a:r>
              <a:rPr lang="cs-CZ" dirty="0"/>
              <a:t>)</a:t>
            </a:r>
          </a:p>
          <a:p>
            <a:pPr lvl="1"/>
            <a:r>
              <a:rPr lang="cs-CZ" dirty="0"/>
              <a:t>UK, </a:t>
            </a:r>
            <a:r>
              <a:rPr lang="cs-CZ" dirty="0" err="1"/>
              <a:t>Denmark</a:t>
            </a:r>
            <a:r>
              <a:rPr lang="cs-CZ" dirty="0"/>
              <a:t>, </a:t>
            </a:r>
            <a:r>
              <a:rPr lang="cs-CZ" dirty="0" err="1"/>
              <a:t>Norway</a:t>
            </a:r>
            <a:r>
              <a:rPr lang="cs-CZ" dirty="0"/>
              <a:t>, </a:t>
            </a:r>
            <a:r>
              <a:rPr lang="cs-CZ" dirty="0" err="1"/>
              <a:t>Sweden</a:t>
            </a:r>
            <a:r>
              <a:rPr lang="cs-CZ" dirty="0"/>
              <a:t>, </a:t>
            </a:r>
            <a:r>
              <a:rPr lang="cs-CZ" dirty="0" err="1"/>
              <a:t>Austria</a:t>
            </a:r>
            <a:r>
              <a:rPr lang="cs-CZ" dirty="0"/>
              <a:t>, </a:t>
            </a:r>
            <a:r>
              <a:rPr lang="cs-CZ" dirty="0" err="1"/>
              <a:t>Switzerland</a:t>
            </a:r>
            <a:r>
              <a:rPr lang="cs-CZ" dirty="0"/>
              <a:t>, Portugal</a:t>
            </a:r>
          </a:p>
          <a:p>
            <a:pPr lvl="1"/>
            <a:r>
              <a:rPr lang="cs-CZ" dirty="0" err="1"/>
              <a:t>Later</a:t>
            </a:r>
            <a:r>
              <a:rPr lang="cs-CZ" dirty="0"/>
              <a:t> </a:t>
            </a:r>
            <a:r>
              <a:rPr lang="cs-CZ" dirty="0" err="1"/>
              <a:t>Finland</a:t>
            </a:r>
            <a:r>
              <a:rPr lang="cs-CZ" dirty="0"/>
              <a:t>, </a:t>
            </a:r>
            <a:r>
              <a:rPr lang="cs-CZ" dirty="0" err="1"/>
              <a:t>Iceland</a:t>
            </a:r>
            <a:r>
              <a:rPr lang="cs-CZ" dirty="0"/>
              <a:t>, Liechtenstein</a:t>
            </a:r>
          </a:p>
          <a:p>
            <a:pPr lvl="1"/>
            <a:r>
              <a:rPr lang="cs-CZ" dirty="0"/>
              <a:t>Most </a:t>
            </a:r>
            <a:r>
              <a:rPr lang="cs-CZ" dirty="0" err="1"/>
              <a:t>countries</a:t>
            </a:r>
            <a:r>
              <a:rPr lang="cs-CZ" dirty="0"/>
              <a:t> </a:t>
            </a:r>
            <a:r>
              <a:rPr lang="cs-CZ" dirty="0" err="1"/>
              <a:t>now</a:t>
            </a:r>
            <a:r>
              <a:rPr lang="cs-CZ" dirty="0"/>
              <a:t> EU </a:t>
            </a:r>
            <a:r>
              <a:rPr lang="cs-CZ" dirty="0" err="1"/>
              <a:t>members</a:t>
            </a:r>
            <a:endParaRPr lang="cs-CZ" dirty="0"/>
          </a:p>
          <a:p>
            <a:pPr lvl="1"/>
            <a:r>
              <a:rPr lang="cs-CZ" dirty="0" err="1"/>
              <a:t>Today</a:t>
            </a:r>
            <a:r>
              <a:rPr lang="cs-CZ" dirty="0"/>
              <a:t>: </a:t>
            </a:r>
            <a:r>
              <a:rPr lang="cs-CZ" b="1" dirty="0" err="1"/>
              <a:t>Norway</a:t>
            </a:r>
            <a:r>
              <a:rPr lang="cs-CZ" b="1" dirty="0"/>
              <a:t>, </a:t>
            </a:r>
            <a:r>
              <a:rPr lang="cs-CZ" b="1" dirty="0" err="1"/>
              <a:t>Iceland</a:t>
            </a:r>
            <a:r>
              <a:rPr lang="cs-CZ" b="1" dirty="0"/>
              <a:t>, </a:t>
            </a:r>
            <a:r>
              <a:rPr lang="cs-CZ" b="1" dirty="0" err="1"/>
              <a:t>Switzerland</a:t>
            </a:r>
            <a:r>
              <a:rPr lang="cs-CZ" b="1" dirty="0"/>
              <a:t>, Liechtenstein</a:t>
            </a:r>
          </a:p>
        </p:txBody>
      </p:sp>
      <p:pic>
        <p:nvPicPr>
          <p:cNvPr id="4" name="Obrázek 3">
            <a:extLst>
              <a:ext uri="{FF2B5EF4-FFF2-40B4-BE49-F238E27FC236}">
                <a16:creationId xmlns:a16="http://schemas.microsoft.com/office/drawing/2014/main" id="{7EC9EC87-3D8B-0D07-5D51-1918DE7C8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293" y="2143876"/>
            <a:ext cx="2713038" cy="2570247"/>
          </a:xfrm>
          <a:prstGeom prst="rect">
            <a:avLst/>
          </a:prstGeom>
        </p:spPr>
      </p:pic>
    </p:spTree>
    <p:extLst>
      <p:ext uri="{BB962C8B-B14F-4D97-AF65-F5344CB8AC3E}">
        <p14:creationId xmlns:p14="http://schemas.microsoft.com/office/powerpoint/2010/main" val="375515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2A2FC-DB8C-D982-F139-F389666FB6ED}"/>
              </a:ext>
            </a:extLst>
          </p:cNvPr>
          <p:cNvSpPr>
            <a:spLocks noGrp="1"/>
          </p:cNvSpPr>
          <p:nvPr>
            <p:ph type="title"/>
          </p:nvPr>
        </p:nvSpPr>
        <p:spPr/>
        <p:txBody>
          <a:bodyPr/>
          <a:lstStyle/>
          <a:p>
            <a:r>
              <a:rPr lang="en-US" sz="3600" dirty="0"/>
              <a:t>The crisis of the Community and the </a:t>
            </a:r>
            <a:br>
              <a:rPr lang="cs-CZ" sz="3600" dirty="0"/>
            </a:br>
            <a:r>
              <a:rPr lang="en-US" sz="3600" dirty="0"/>
              <a:t>de Gaulle vetoes of UK entry</a:t>
            </a:r>
            <a:endParaRPr lang="cs-CZ" sz="3600" dirty="0"/>
          </a:p>
        </p:txBody>
      </p:sp>
      <p:sp>
        <p:nvSpPr>
          <p:cNvPr id="3" name="Zástupný obsah 2">
            <a:extLst>
              <a:ext uri="{FF2B5EF4-FFF2-40B4-BE49-F238E27FC236}">
                <a16:creationId xmlns:a16="http://schemas.microsoft.com/office/drawing/2014/main" id="{5C9F32BD-D9DA-2300-3FD4-F9B58DCD9AB6}"/>
              </a:ext>
            </a:extLst>
          </p:cNvPr>
          <p:cNvSpPr>
            <a:spLocks noGrp="1"/>
          </p:cNvSpPr>
          <p:nvPr>
            <p:ph idx="1"/>
          </p:nvPr>
        </p:nvSpPr>
        <p:spPr>
          <a:xfrm>
            <a:off x="540000" y="1825625"/>
            <a:ext cx="8064000" cy="4367706"/>
          </a:xfrm>
        </p:spPr>
        <p:txBody>
          <a:bodyPr>
            <a:normAutofit/>
          </a:bodyPr>
          <a:lstStyle/>
          <a:p>
            <a:r>
              <a:rPr lang="en-US" sz="2400" dirty="0"/>
              <a:t>Since the mid-1960</a:t>
            </a:r>
            <a:r>
              <a:rPr lang="cs-CZ" sz="2400" dirty="0"/>
              <a:t>s - </a:t>
            </a:r>
            <a:r>
              <a:rPr lang="en-US" sz="2400" b="1" dirty="0"/>
              <a:t>Charles de Gaulle</a:t>
            </a:r>
            <a:endParaRPr lang="cs-CZ" sz="2400" b="1" dirty="0"/>
          </a:p>
          <a:p>
            <a:pPr lvl="1"/>
            <a:r>
              <a:rPr lang="cs-CZ" sz="2000" dirty="0"/>
              <a:t>O</a:t>
            </a:r>
            <a:r>
              <a:rPr lang="en-US" sz="2000" dirty="0" err="1"/>
              <a:t>wn</a:t>
            </a:r>
            <a:r>
              <a:rPr lang="en-US" sz="2000" dirty="0"/>
              <a:t> approach to integration</a:t>
            </a:r>
            <a:r>
              <a:rPr lang="cs-CZ" sz="2000" dirty="0"/>
              <a:t>, </a:t>
            </a:r>
            <a:r>
              <a:rPr lang="en-US" sz="2000" dirty="0"/>
              <a:t>Intergovernmental principle</a:t>
            </a:r>
            <a:r>
              <a:rPr lang="cs-CZ" sz="2000" dirty="0"/>
              <a:t>, </a:t>
            </a:r>
            <a:r>
              <a:rPr lang="en-US" sz="2000" dirty="0"/>
              <a:t>Strengthening the role of the FR </a:t>
            </a:r>
            <a:endParaRPr lang="cs-CZ" sz="2000" dirty="0"/>
          </a:p>
          <a:p>
            <a:r>
              <a:rPr lang="en-US" sz="2400" b="1" dirty="0"/>
              <a:t>Rejection of UK </a:t>
            </a:r>
            <a:r>
              <a:rPr lang="en-US" sz="2400" dirty="0"/>
              <a:t>applications for entry</a:t>
            </a:r>
            <a:r>
              <a:rPr lang="cs-CZ" sz="2400" dirty="0"/>
              <a:t> - </a:t>
            </a:r>
            <a:r>
              <a:rPr lang="nl-NL" sz="2400" dirty="0"/>
              <a:t>1963 and 1967 de Gaulle's veto</a:t>
            </a:r>
            <a:endParaRPr lang="cs-CZ" sz="2400" dirty="0"/>
          </a:p>
          <a:p>
            <a:r>
              <a:rPr lang="en-US" sz="2400" dirty="0"/>
              <a:t>1966 Transition to the third phase of the common market</a:t>
            </a:r>
            <a:endParaRPr lang="cs-CZ" sz="2400" dirty="0"/>
          </a:p>
          <a:p>
            <a:r>
              <a:rPr lang="cs-CZ" sz="2400" dirty="0"/>
              <a:t>1969 </a:t>
            </a:r>
            <a:r>
              <a:rPr lang="en-US" sz="2400" dirty="0"/>
              <a:t>New areas added: monetary union, foreign policy cooperation</a:t>
            </a:r>
            <a:endParaRPr lang="cs-CZ" sz="2400" dirty="0"/>
          </a:p>
          <a:p>
            <a:r>
              <a:rPr lang="cs-CZ" sz="2400" dirty="0"/>
              <a:t>Focus on e</a:t>
            </a:r>
            <a:r>
              <a:rPr lang="en-US" sz="2400" dirty="0" err="1"/>
              <a:t>nlargement</a:t>
            </a:r>
            <a:r>
              <a:rPr lang="en-US" sz="2400" dirty="0"/>
              <a:t> to UK, Ireland, Denmark, Norway</a:t>
            </a:r>
            <a:endParaRPr lang="cs-CZ" sz="2400" dirty="0"/>
          </a:p>
        </p:txBody>
      </p:sp>
    </p:spTree>
    <p:extLst>
      <p:ext uri="{BB962C8B-B14F-4D97-AF65-F5344CB8AC3E}">
        <p14:creationId xmlns:p14="http://schemas.microsoft.com/office/powerpoint/2010/main" val="412582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1A769F-AD3F-EB89-E345-F521D053E45E}"/>
              </a:ext>
            </a:extLst>
          </p:cNvPr>
          <p:cNvSpPr>
            <a:spLocks noGrp="1"/>
          </p:cNvSpPr>
          <p:nvPr>
            <p:ph type="title"/>
          </p:nvPr>
        </p:nvSpPr>
        <p:spPr/>
        <p:txBody>
          <a:bodyPr/>
          <a:lstStyle/>
          <a:p>
            <a:r>
              <a:rPr lang="cs-CZ" dirty="0" err="1"/>
              <a:t>First</a:t>
            </a:r>
            <a:r>
              <a:rPr lang="cs-CZ" dirty="0"/>
              <a:t> </a:t>
            </a:r>
            <a:r>
              <a:rPr lang="cs-CZ" dirty="0" err="1"/>
              <a:t>extension</a:t>
            </a:r>
            <a:r>
              <a:rPr lang="cs-CZ" dirty="0"/>
              <a:t> (</a:t>
            </a:r>
            <a:r>
              <a:rPr lang="cs-CZ" dirty="0" err="1"/>
              <a:t>north</a:t>
            </a:r>
            <a:r>
              <a:rPr lang="cs-CZ" dirty="0"/>
              <a:t>)</a:t>
            </a:r>
          </a:p>
        </p:txBody>
      </p:sp>
      <p:sp>
        <p:nvSpPr>
          <p:cNvPr id="3" name="Zástupný obsah 2">
            <a:extLst>
              <a:ext uri="{FF2B5EF4-FFF2-40B4-BE49-F238E27FC236}">
                <a16:creationId xmlns:a16="http://schemas.microsoft.com/office/drawing/2014/main" id="{15CAFFA4-DE52-10C4-B609-D70EBAD790B7}"/>
              </a:ext>
            </a:extLst>
          </p:cNvPr>
          <p:cNvSpPr>
            <a:spLocks noGrp="1"/>
          </p:cNvSpPr>
          <p:nvPr>
            <p:ph idx="1"/>
          </p:nvPr>
        </p:nvSpPr>
        <p:spPr/>
        <p:txBody>
          <a:bodyPr/>
          <a:lstStyle/>
          <a:p>
            <a:r>
              <a:rPr lang="cs-CZ" dirty="0"/>
              <a:t>1972 negative referendum </a:t>
            </a:r>
          </a:p>
          <a:p>
            <a:pPr marL="0" indent="0">
              <a:buNone/>
            </a:pPr>
            <a:r>
              <a:rPr lang="cs-CZ" dirty="0"/>
              <a:t>   in </a:t>
            </a:r>
            <a:r>
              <a:rPr lang="cs-CZ" dirty="0" err="1"/>
              <a:t>Norway</a:t>
            </a:r>
            <a:endParaRPr lang="cs-CZ" dirty="0"/>
          </a:p>
          <a:p>
            <a:r>
              <a:rPr lang="cs-CZ" dirty="0"/>
              <a:t>1 </a:t>
            </a:r>
            <a:r>
              <a:rPr lang="cs-CZ" dirty="0" err="1"/>
              <a:t>January</a:t>
            </a:r>
            <a:r>
              <a:rPr lang="cs-CZ" dirty="0"/>
              <a:t> 1973 UK, </a:t>
            </a:r>
            <a:r>
              <a:rPr lang="cs-CZ" dirty="0" err="1"/>
              <a:t>Ireland</a:t>
            </a:r>
            <a:r>
              <a:rPr lang="cs-CZ" dirty="0"/>
              <a:t>, </a:t>
            </a:r>
          </a:p>
          <a:p>
            <a:pPr marL="0" indent="0">
              <a:buNone/>
            </a:pPr>
            <a:r>
              <a:rPr lang="cs-CZ" dirty="0"/>
              <a:t>   </a:t>
            </a:r>
            <a:r>
              <a:rPr lang="cs-CZ" dirty="0" err="1"/>
              <a:t>Denmark</a:t>
            </a:r>
            <a:endParaRPr lang="cs-CZ" dirty="0"/>
          </a:p>
        </p:txBody>
      </p:sp>
      <p:pic>
        <p:nvPicPr>
          <p:cNvPr id="4" name="Obrázek 3">
            <a:extLst>
              <a:ext uri="{FF2B5EF4-FFF2-40B4-BE49-F238E27FC236}">
                <a16:creationId xmlns:a16="http://schemas.microsoft.com/office/drawing/2014/main" id="{1AA7B4D6-6497-8E42-77F8-492F3DB37680}"/>
              </a:ext>
            </a:extLst>
          </p:cNvPr>
          <p:cNvPicPr>
            <a:picLocks noChangeAspect="1"/>
          </p:cNvPicPr>
          <p:nvPr/>
        </p:nvPicPr>
        <p:blipFill rotWithShape="1">
          <a:blip r:embed="rId2">
            <a:extLst>
              <a:ext uri="{28A0092B-C50C-407E-A947-70E740481C1C}">
                <a14:useLocalDpi xmlns:a14="http://schemas.microsoft.com/office/drawing/2010/main" val="0"/>
              </a:ext>
            </a:extLst>
          </a:blip>
          <a:srcRect l="792" r="40943" b="18640"/>
          <a:stretch/>
        </p:blipFill>
        <p:spPr>
          <a:xfrm>
            <a:off x="4433443" y="1690692"/>
            <a:ext cx="4604513" cy="4945757"/>
          </a:xfrm>
          <a:prstGeom prst="rect">
            <a:avLst/>
          </a:prstGeom>
          <a:ln>
            <a:noFill/>
          </a:ln>
          <a:effectLst>
            <a:softEdge rad="112500"/>
          </a:effectLst>
        </p:spPr>
      </p:pic>
    </p:spTree>
    <p:extLst>
      <p:ext uri="{BB962C8B-B14F-4D97-AF65-F5344CB8AC3E}">
        <p14:creationId xmlns:p14="http://schemas.microsoft.com/office/powerpoint/2010/main" val="51029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9A9489-892B-486C-9CC2-D2FC0D98410B}"/>
              </a:ext>
            </a:extLst>
          </p:cNvPr>
          <p:cNvSpPr>
            <a:spLocks noGrp="1"/>
          </p:cNvSpPr>
          <p:nvPr>
            <p:ph type="title"/>
          </p:nvPr>
        </p:nvSpPr>
        <p:spPr/>
        <p:txBody>
          <a:bodyPr/>
          <a:lstStyle/>
          <a:p>
            <a:r>
              <a:rPr lang="cs-CZ" dirty="0" err="1"/>
              <a:t>Closer</a:t>
            </a:r>
            <a:r>
              <a:rPr lang="cs-CZ" dirty="0"/>
              <a:t> </a:t>
            </a:r>
            <a:r>
              <a:rPr lang="cs-CZ" dirty="0" err="1"/>
              <a:t>cooperation</a:t>
            </a:r>
            <a:r>
              <a:rPr lang="cs-CZ" dirty="0"/>
              <a:t> and </a:t>
            </a:r>
            <a:r>
              <a:rPr lang="cs-CZ" dirty="0" err="1"/>
              <a:t>Communities</a:t>
            </a:r>
            <a:r>
              <a:rPr lang="cs-CZ" dirty="0"/>
              <a:t>' </a:t>
            </a:r>
            <a:r>
              <a:rPr lang="cs-CZ" dirty="0" err="1"/>
              <a:t>own</a:t>
            </a:r>
            <a:r>
              <a:rPr lang="cs-CZ" dirty="0"/>
              <a:t> </a:t>
            </a:r>
            <a:r>
              <a:rPr lang="cs-CZ" dirty="0" err="1"/>
              <a:t>revenue</a:t>
            </a:r>
            <a:endParaRPr lang="cs-CZ" dirty="0"/>
          </a:p>
        </p:txBody>
      </p:sp>
      <p:sp>
        <p:nvSpPr>
          <p:cNvPr id="3" name="Zástupný obsah 2">
            <a:extLst>
              <a:ext uri="{FF2B5EF4-FFF2-40B4-BE49-F238E27FC236}">
                <a16:creationId xmlns:a16="http://schemas.microsoft.com/office/drawing/2014/main" id="{8A6ECD4E-FE1C-85CC-3EF3-EEBA524D6953}"/>
              </a:ext>
            </a:extLst>
          </p:cNvPr>
          <p:cNvSpPr>
            <a:spLocks noGrp="1"/>
          </p:cNvSpPr>
          <p:nvPr>
            <p:ph idx="1"/>
          </p:nvPr>
        </p:nvSpPr>
        <p:spPr>
          <a:xfrm>
            <a:off x="539999" y="1825625"/>
            <a:ext cx="8227483" cy="4452230"/>
          </a:xfrm>
        </p:spPr>
        <p:txBody>
          <a:bodyPr>
            <a:normAutofit lnSpcReduction="10000"/>
          </a:bodyPr>
          <a:lstStyle/>
          <a:p>
            <a:r>
              <a:rPr lang="en-US" sz="2400" dirty="0"/>
              <a:t>Oil shocks, changes in the dollar exchange rate</a:t>
            </a:r>
            <a:endParaRPr lang="cs-CZ" sz="2400" dirty="0"/>
          </a:p>
          <a:p>
            <a:r>
              <a:rPr lang="en-US" sz="2400" dirty="0"/>
              <a:t>Resolved by the adoption of "budget contracts„</a:t>
            </a:r>
            <a:endParaRPr lang="cs-CZ" sz="2400" dirty="0"/>
          </a:p>
          <a:p>
            <a:r>
              <a:rPr lang="en-US" sz="2400" b="1" dirty="0"/>
              <a:t>1970 Luxembourg Treaty</a:t>
            </a:r>
            <a:endParaRPr lang="cs-CZ" sz="2400" b="1" dirty="0"/>
          </a:p>
          <a:p>
            <a:pPr lvl="1"/>
            <a:r>
              <a:rPr lang="en-US" sz="2000" dirty="0"/>
              <a:t>Introduction of own revenue (customs duties, agricultural levies, VAT of the CS)</a:t>
            </a:r>
            <a:endParaRPr lang="cs-CZ" sz="2000" dirty="0"/>
          </a:p>
          <a:p>
            <a:pPr lvl="2"/>
            <a:r>
              <a:rPr lang="en-US" sz="2000" dirty="0"/>
              <a:t>Budget no longer dependent on contributions from the CS</a:t>
            </a:r>
            <a:endParaRPr lang="cs-CZ" sz="2000" dirty="0"/>
          </a:p>
          <a:p>
            <a:pPr lvl="1"/>
            <a:r>
              <a:rPr lang="en-US" sz="2000" dirty="0"/>
              <a:t>Involvement of the EP in the adoption of the budget</a:t>
            </a:r>
            <a:endParaRPr lang="cs-CZ" sz="2000" dirty="0"/>
          </a:p>
          <a:p>
            <a:r>
              <a:rPr lang="en-US" sz="2400" b="1" dirty="0"/>
              <a:t>1975 Brussels Treaty</a:t>
            </a:r>
            <a:endParaRPr lang="cs-CZ" sz="2400" b="1" dirty="0"/>
          </a:p>
          <a:p>
            <a:pPr lvl="1"/>
            <a:r>
              <a:rPr lang="en-US" sz="2000" dirty="0"/>
              <a:t>Strengthening of EP powers </a:t>
            </a:r>
            <a:endParaRPr lang="cs-CZ" sz="2000" dirty="0"/>
          </a:p>
          <a:p>
            <a:pPr lvl="1"/>
            <a:r>
              <a:rPr lang="en-US" sz="2000" dirty="0"/>
              <a:t>Establishment of the </a:t>
            </a:r>
            <a:r>
              <a:rPr lang="en-US" sz="2000" b="1" dirty="0"/>
              <a:t>Court of Auditors</a:t>
            </a:r>
            <a:endParaRPr lang="cs-CZ" sz="2000" b="1" dirty="0"/>
          </a:p>
          <a:p>
            <a:pPr lvl="2"/>
            <a:r>
              <a:rPr lang="en-US" sz="2000" dirty="0"/>
              <a:t>Audit of EC accounts</a:t>
            </a:r>
            <a:endParaRPr lang="cs-CZ" sz="2000" dirty="0"/>
          </a:p>
        </p:txBody>
      </p:sp>
    </p:spTree>
    <p:extLst>
      <p:ext uri="{BB962C8B-B14F-4D97-AF65-F5344CB8AC3E}">
        <p14:creationId xmlns:p14="http://schemas.microsoft.com/office/powerpoint/2010/main" val="59481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7D1BCB-5DB6-1D88-5A81-2F7030308DBD}"/>
              </a:ext>
            </a:extLst>
          </p:cNvPr>
          <p:cNvSpPr>
            <a:spLocks noGrp="1"/>
          </p:cNvSpPr>
          <p:nvPr>
            <p:ph type="title"/>
          </p:nvPr>
        </p:nvSpPr>
        <p:spPr/>
        <p:txBody>
          <a:bodyPr/>
          <a:lstStyle/>
          <a:p>
            <a:r>
              <a:rPr lang="cs-CZ" dirty="0"/>
              <a:t>Second </a:t>
            </a:r>
            <a:r>
              <a:rPr lang="cs-CZ" dirty="0" err="1"/>
              <a:t>Extension</a:t>
            </a:r>
            <a:r>
              <a:rPr lang="cs-CZ" dirty="0"/>
              <a:t> (</a:t>
            </a:r>
            <a:r>
              <a:rPr lang="cs-CZ" dirty="0" err="1"/>
              <a:t>South</a:t>
            </a:r>
            <a:r>
              <a:rPr lang="cs-CZ" dirty="0"/>
              <a:t>)</a:t>
            </a:r>
          </a:p>
        </p:txBody>
      </p:sp>
      <p:sp>
        <p:nvSpPr>
          <p:cNvPr id="3" name="Zástupný obsah 2">
            <a:extLst>
              <a:ext uri="{FF2B5EF4-FFF2-40B4-BE49-F238E27FC236}">
                <a16:creationId xmlns:a16="http://schemas.microsoft.com/office/drawing/2014/main" id="{2AD3D492-FC10-D4DE-D8B1-CA09A01564A9}"/>
              </a:ext>
            </a:extLst>
          </p:cNvPr>
          <p:cNvSpPr>
            <a:spLocks noGrp="1"/>
          </p:cNvSpPr>
          <p:nvPr>
            <p:ph idx="1"/>
          </p:nvPr>
        </p:nvSpPr>
        <p:spPr>
          <a:xfrm>
            <a:off x="540000" y="1825625"/>
            <a:ext cx="8064000" cy="4413810"/>
          </a:xfrm>
        </p:spPr>
        <p:txBody>
          <a:bodyPr/>
          <a:lstStyle/>
          <a:p>
            <a:r>
              <a:rPr lang="en-US" dirty="0"/>
              <a:t>1974-1975 The fall of the undemocratic regimes in Greece, Spain and Portugal</a:t>
            </a:r>
            <a:endParaRPr lang="cs-CZ" dirty="0"/>
          </a:p>
          <a:p>
            <a:r>
              <a:rPr lang="en-US" dirty="0"/>
              <a:t>Acceptance of applications for entry, but need to integrate previous wave first</a:t>
            </a:r>
            <a:endParaRPr lang="cs-CZ" dirty="0"/>
          </a:p>
          <a:p>
            <a:r>
              <a:rPr lang="en-US" dirty="0"/>
              <a:t>1981 entry of Greece</a:t>
            </a:r>
            <a:endParaRPr lang="cs-CZ" dirty="0"/>
          </a:p>
          <a:p>
            <a:r>
              <a:rPr lang="en-US" dirty="0"/>
              <a:t>1986 entry of Spain and Portugal (third)</a:t>
            </a:r>
            <a:endParaRPr lang="cs-CZ" dirty="0"/>
          </a:p>
        </p:txBody>
      </p:sp>
      <p:grpSp>
        <p:nvGrpSpPr>
          <p:cNvPr id="4" name="Skupina 3">
            <a:extLst>
              <a:ext uri="{FF2B5EF4-FFF2-40B4-BE49-F238E27FC236}">
                <a16:creationId xmlns:a16="http://schemas.microsoft.com/office/drawing/2014/main" id="{28D2F451-90F5-E4FA-9735-F3409711E3FA}"/>
              </a:ext>
            </a:extLst>
          </p:cNvPr>
          <p:cNvGrpSpPr/>
          <p:nvPr/>
        </p:nvGrpSpPr>
        <p:grpSpPr>
          <a:xfrm>
            <a:off x="4943629" y="2846602"/>
            <a:ext cx="4123531" cy="4295601"/>
            <a:chOff x="4837907" y="2462400"/>
            <a:chExt cx="4123531" cy="4295601"/>
          </a:xfrm>
        </p:grpSpPr>
        <p:pic>
          <p:nvPicPr>
            <p:cNvPr id="5" name="Obrázek 4">
              <a:extLst>
                <a:ext uri="{FF2B5EF4-FFF2-40B4-BE49-F238E27FC236}">
                  <a16:creationId xmlns:a16="http://schemas.microsoft.com/office/drawing/2014/main" id="{E1FB74CB-F5E1-6D96-45E0-A8FD4F035FBB}"/>
                </a:ext>
              </a:extLst>
            </p:cNvPr>
            <p:cNvPicPr>
              <a:picLocks noChangeAspect="1"/>
            </p:cNvPicPr>
            <p:nvPr/>
          </p:nvPicPr>
          <p:blipFill rotWithShape="1">
            <a:blip r:embed="rId2">
              <a:extLst>
                <a:ext uri="{28A0092B-C50C-407E-A947-70E740481C1C}">
                  <a14:useLocalDpi xmlns:a14="http://schemas.microsoft.com/office/drawing/2010/main" val="0"/>
                </a:ext>
              </a:extLst>
            </a:blip>
            <a:srcRect t="6045" r="31904"/>
            <a:stretch/>
          </p:blipFill>
          <p:spPr>
            <a:xfrm>
              <a:off x="4837907" y="2462400"/>
              <a:ext cx="4047331" cy="4295601"/>
            </a:xfrm>
            <a:prstGeom prst="rect">
              <a:avLst/>
            </a:prstGeom>
            <a:ln>
              <a:noFill/>
            </a:ln>
            <a:effectLst>
              <a:softEdge rad="112500"/>
            </a:effectLst>
          </p:spPr>
        </p:pic>
        <p:pic>
          <p:nvPicPr>
            <p:cNvPr id="6" name="Obrázek 5">
              <a:extLst>
                <a:ext uri="{FF2B5EF4-FFF2-40B4-BE49-F238E27FC236}">
                  <a16:creationId xmlns:a16="http://schemas.microsoft.com/office/drawing/2014/main" id="{0116A483-8E63-F9BA-E2A8-4E288F4D6F93}"/>
                </a:ext>
              </a:extLst>
            </p:cNvPr>
            <p:cNvPicPr>
              <a:picLocks noChangeAspect="1"/>
            </p:cNvPicPr>
            <p:nvPr/>
          </p:nvPicPr>
          <p:blipFill rotWithShape="1">
            <a:blip r:embed="rId3">
              <a:extLst>
                <a:ext uri="{28A0092B-C50C-407E-A947-70E740481C1C}">
                  <a14:useLocalDpi xmlns:a14="http://schemas.microsoft.com/office/drawing/2010/main" val="0"/>
                </a:ext>
              </a:extLst>
            </a:blip>
            <a:srcRect l="56527" t="6045" r="30439"/>
            <a:stretch/>
          </p:blipFill>
          <p:spPr>
            <a:xfrm>
              <a:off x="8186738" y="2462400"/>
              <a:ext cx="774700" cy="4295601"/>
            </a:xfrm>
            <a:prstGeom prst="rect">
              <a:avLst/>
            </a:prstGeom>
            <a:ln>
              <a:noFill/>
            </a:ln>
            <a:effectLst>
              <a:softEdge rad="112500"/>
            </a:effectLst>
          </p:spPr>
        </p:pic>
      </p:grpSp>
    </p:spTree>
    <p:extLst>
      <p:ext uri="{BB962C8B-B14F-4D97-AF65-F5344CB8AC3E}">
        <p14:creationId xmlns:p14="http://schemas.microsoft.com/office/powerpoint/2010/main" val="3584709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F4BEC4-68DF-28AD-6882-5124427D5BA8}"/>
              </a:ext>
            </a:extLst>
          </p:cNvPr>
          <p:cNvSpPr>
            <a:spLocks noGrp="1"/>
          </p:cNvSpPr>
          <p:nvPr>
            <p:ph type="title"/>
          </p:nvPr>
        </p:nvSpPr>
        <p:spPr/>
        <p:txBody>
          <a:bodyPr/>
          <a:lstStyle/>
          <a:p>
            <a:r>
              <a:rPr lang="en-US" dirty="0"/>
              <a:t>The road to the Single European Act (SEA)</a:t>
            </a:r>
            <a:endParaRPr lang="cs-CZ" dirty="0"/>
          </a:p>
        </p:txBody>
      </p:sp>
      <p:sp>
        <p:nvSpPr>
          <p:cNvPr id="3" name="Zástupný obsah 2">
            <a:extLst>
              <a:ext uri="{FF2B5EF4-FFF2-40B4-BE49-F238E27FC236}">
                <a16:creationId xmlns:a16="http://schemas.microsoft.com/office/drawing/2014/main" id="{D0433D82-7B77-0EC9-5879-E4C6AB11E314}"/>
              </a:ext>
            </a:extLst>
          </p:cNvPr>
          <p:cNvSpPr>
            <a:spLocks noGrp="1"/>
          </p:cNvSpPr>
          <p:nvPr>
            <p:ph idx="1"/>
          </p:nvPr>
        </p:nvSpPr>
        <p:spPr/>
        <p:txBody>
          <a:bodyPr/>
          <a:lstStyle/>
          <a:p>
            <a:r>
              <a:rPr lang="en-US" dirty="0"/>
              <a:t>1985 Jacques </a:t>
            </a:r>
            <a:r>
              <a:rPr lang="en-US" dirty="0" err="1"/>
              <a:t>Delors</a:t>
            </a:r>
            <a:r>
              <a:rPr lang="en-US" dirty="0"/>
              <a:t> takes over as President of the Commission</a:t>
            </a:r>
            <a:endParaRPr lang="cs-CZ" dirty="0"/>
          </a:p>
          <a:p>
            <a:pPr lvl="1"/>
            <a:r>
              <a:rPr lang="en-US" dirty="0"/>
              <a:t>The main objective of completing the internal market</a:t>
            </a:r>
            <a:endParaRPr lang="cs-CZ" dirty="0"/>
          </a:p>
          <a:p>
            <a:pPr lvl="1"/>
            <a:r>
              <a:rPr lang="en-US" dirty="0"/>
              <a:t>White Paper on the Internal Market</a:t>
            </a:r>
            <a:endParaRPr lang="cs-CZ" dirty="0"/>
          </a:p>
          <a:p>
            <a:pPr lvl="1"/>
            <a:r>
              <a:rPr lang="en-US" dirty="0"/>
              <a:t>Lord Cockfield</a:t>
            </a:r>
            <a:endParaRPr lang="cs-CZ" dirty="0"/>
          </a:p>
          <a:p>
            <a:r>
              <a:rPr lang="en-US" dirty="0"/>
              <a:t>Constraints and obstacles to completion Cooperation in areas linked to the internal market</a:t>
            </a:r>
            <a:endParaRPr lang="cs-CZ" dirty="0"/>
          </a:p>
          <a:p>
            <a:pPr lvl="1"/>
            <a:r>
              <a:rPr lang="en-US" dirty="0"/>
              <a:t>1985 </a:t>
            </a:r>
            <a:r>
              <a:rPr lang="en-US" b="1" dirty="0"/>
              <a:t>Schengen area </a:t>
            </a:r>
            <a:r>
              <a:rPr lang="en-US" dirty="0"/>
              <a:t>(Germany, Benelux, France)</a:t>
            </a:r>
            <a:endParaRPr lang="cs-CZ" dirty="0"/>
          </a:p>
          <a:p>
            <a:pPr lvl="1"/>
            <a:r>
              <a:rPr lang="en-US" dirty="0"/>
              <a:t>Elimination of border controls, facilitated movement of people</a:t>
            </a:r>
            <a:endParaRPr lang="cs-CZ" dirty="0"/>
          </a:p>
          <a:p>
            <a:r>
              <a:rPr lang="en-US" dirty="0"/>
              <a:t>Signing of a new treaty to complete the internal market</a:t>
            </a:r>
            <a:endParaRPr lang="cs-CZ" dirty="0"/>
          </a:p>
        </p:txBody>
      </p:sp>
    </p:spTree>
    <p:extLst>
      <p:ext uri="{BB962C8B-B14F-4D97-AF65-F5344CB8AC3E}">
        <p14:creationId xmlns:p14="http://schemas.microsoft.com/office/powerpoint/2010/main" val="109843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D89BD5-F076-E934-B97D-4811C052E97D}"/>
              </a:ext>
            </a:extLst>
          </p:cNvPr>
          <p:cNvSpPr>
            <a:spLocks noGrp="1"/>
          </p:cNvSpPr>
          <p:nvPr>
            <p:ph type="title"/>
          </p:nvPr>
        </p:nvSpPr>
        <p:spPr/>
        <p:txBody>
          <a:bodyPr/>
          <a:lstStyle/>
          <a:p>
            <a:r>
              <a:rPr lang="en-US" dirty="0"/>
              <a:t>Single European Act (SEA)</a:t>
            </a:r>
            <a:endParaRPr lang="cs-CZ" dirty="0"/>
          </a:p>
        </p:txBody>
      </p:sp>
      <p:sp>
        <p:nvSpPr>
          <p:cNvPr id="3" name="Zástupný obsah 2">
            <a:extLst>
              <a:ext uri="{FF2B5EF4-FFF2-40B4-BE49-F238E27FC236}">
                <a16:creationId xmlns:a16="http://schemas.microsoft.com/office/drawing/2014/main" id="{A0D054AE-D66A-247E-B25C-D8E14593323A}"/>
              </a:ext>
            </a:extLst>
          </p:cNvPr>
          <p:cNvSpPr>
            <a:spLocks noGrp="1"/>
          </p:cNvSpPr>
          <p:nvPr>
            <p:ph idx="1"/>
          </p:nvPr>
        </p:nvSpPr>
        <p:spPr>
          <a:xfrm>
            <a:off x="540000" y="1825625"/>
            <a:ext cx="8064000" cy="4375390"/>
          </a:xfrm>
        </p:spPr>
        <p:txBody>
          <a:bodyPr>
            <a:normAutofit fontScale="92500" lnSpcReduction="10000"/>
          </a:bodyPr>
          <a:lstStyle/>
          <a:p>
            <a:r>
              <a:rPr lang="en-US" dirty="0"/>
              <a:t>Signed in February 1986, effective 1987</a:t>
            </a:r>
            <a:endParaRPr lang="cs-CZ" dirty="0"/>
          </a:p>
          <a:p>
            <a:r>
              <a:rPr lang="en-US" dirty="0"/>
              <a:t>Enabled the completion of the single market</a:t>
            </a:r>
            <a:endParaRPr lang="cs-CZ" dirty="0"/>
          </a:p>
          <a:p>
            <a:pPr lvl="1"/>
            <a:r>
              <a:rPr lang="en-US" dirty="0"/>
              <a:t>Timetable for completion: 1992 at the latest</a:t>
            </a:r>
            <a:endParaRPr lang="cs-CZ" dirty="0"/>
          </a:p>
          <a:p>
            <a:pPr lvl="1"/>
            <a:r>
              <a:rPr lang="en-US" dirty="0"/>
              <a:t>QMV vote in the Council of Ministers on </a:t>
            </a:r>
            <a:r>
              <a:rPr lang="cs-CZ" dirty="0"/>
              <a:t>SM</a:t>
            </a:r>
            <a:r>
              <a:rPr lang="en-US" dirty="0"/>
              <a:t> issues</a:t>
            </a:r>
            <a:endParaRPr lang="cs-CZ" dirty="0"/>
          </a:p>
          <a:p>
            <a:r>
              <a:rPr lang="cs-CZ" dirty="0" err="1"/>
              <a:t>Bigger</a:t>
            </a:r>
            <a:r>
              <a:rPr lang="cs-CZ" dirty="0"/>
              <a:t> i</a:t>
            </a:r>
            <a:r>
              <a:rPr lang="en-US" dirty="0" err="1"/>
              <a:t>nvolvement</a:t>
            </a:r>
            <a:r>
              <a:rPr lang="en-US" dirty="0"/>
              <a:t> of the European Parliament in decision-making</a:t>
            </a:r>
            <a:endParaRPr lang="cs-CZ" dirty="0"/>
          </a:p>
          <a:p>
            <a:r>
              <a:rPr lang="en-US" dirty="0"/>
              <a:t>Definition of new areas of cooperation</a:t>
            </a:r>
            <a:endParaRPr lang="cs-CZ" dirty="0"/>
          </a:p>
          <a:p>
            <a:r>
              <a:rPr lang="en-US" dirty="0"/>
              <a:t>Efforts to deepen cooperation</a:t>
            </a:r>
            <a:endParaRPr lang="cs-CZ" dirty="0"/>
          </a:p>
          <a:p>
            <a:r>
              <a:rPr lang="en-US" dirty="0"/>
              <a:t>Reform proposals of the </a:t>
            </a:r>
            <a:r>
              <a:rPr lang="en-US" dirty="0" err="1"/>
              <a:t>Delors</a:t>
            </a:r>
            <a:r>
              <a:rPr lang="en-US" dirty="0"/>
              <a:t> Commission</a:t>
            </a:r>
            <a:endParaRPr lang="cs-CZ" dirty="0"/>
          </a:p>
          <a:p>
            <a:pPr lvl="1"/>
            <a:r>
              <a:rPr lang="en-US" dirty="0"/>
              <a:t>Completing the internal market</a:t>
            </a:r>
            <a:endParaRPr lang="cs-CZ" dirty="0"/>
          </a:p>
          <a:p>
            <a:pPr lvl="1"/>
            <a:r>
              <a:rPr lang="en-US" b="1" dirty="0"/>
              <a:t>Monetary union</a:t>
            </a:r>
            <a:r>
              <a:rPr lang="en-US" dirty="0"/>
              <a:t>: </a:t>
            </a:r>
            <a:endParaRPr lang="cs-CZ" dirty="0"/>
          </a:p>
          <a:p>
            <a:pPr lvl="2"/>
            <a:r>
              <a:rPr lang="en-US" dirty="0"/>
              <a:t>The </a:t>
            </a:r>
            <a:r>
              <a:rPr lang="en-US" dirty="0" err="1"/>
              <a:t>Delors</a:t>
            </a:r>
            <a:r>
              <a:rPr lang="en-US" dirty="0"/>
              <a:t> Report</a:t>
            </a:r>
            <a:endParaRPr lang="cs-CZ" dirty="0"/>
          </a:p>
          <a:p>
            <a:pPr lvl="2"/>
            <a:r>
              <a:rPr lang="en-US" dirty="0"/>
              <a:t>The introduction of the single currency in three stages</a:t>
            </a:r>
            <a:endParaRPr lang="cs-CZ" dirty="0"/>
          </a:p>
        </p:txBody>
      </p:sp>
    </p:spTree>
    <p:extLst>
      <p:ext uri="{BB962C8B-B14F-4D97-AF65-F5344CB8AC3E}">
        <p14:creationId xmlns:p14="http://schemas.microsoft.com/office/powerpoint/2010/main" val="354042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EAB998-82C2-A441-DBE9-9E5C61C31041}"/>
              </a:ext>
            </a:extLst>
          </p:cNvPr>
          <p:cNvSpPr>
            <a:spLocks noGrp="1"/>
          </p:cNvSpPr>
          <p:nvPr>
            <p:ph type="title"/>
          </p:nvPr>
        </p:nvSpPr>
        <p:spPr/>
        <p:txBody>
          <a:bodyPr/>
          <a:lstStyle/>
          <a:p>
            <a:r>
              <a:rPr lang="en-US" dirty="0"/>
              <a:t>Treaty on European Union (Maastricht Treaty)</a:t>
            </a:r>
            <a:endParaRPr lang="cs-CZ" dirty="0"/>
          </a:p>
        </p:txBody>
      </p:sp>
      <p:sp>
        <p:nvSpPr>
          <p:cNvPr id="3" name="Zástupný obsah 2">
            <a:extLst>
              <a:ext uri="{FF2B5EF4-FFF2-40B4-BE49-F238E27FC236}">
                <a16:creationId xmlns:a16="http://schemas.microsoft.com/office/drawing/2014/main" id="{29900481-E81F-62E9-4016-E2CD7541D961}"/>
              </a:ext>
            </a:extLst>
          </p:cNvPr>
          <p:cNvSpPr>
            <a:spLocks noGrp="1"/>
          </p:cNvSpPr>
          <p:nvPr>
            <p:ph idx="1"/>
          </p:nvPr>
        </p:nvSpPr>
        <p:spPr/>
        <p:txBody>
          <a:bodyPr/>
          <a:lstStyle/>
          <a:p>
            <a:r>
              <a:rPr lang="cs-CZ" dirty="0" err="1"/>
              <a:t>Signed</a:t>
            </a:r>
            <a:r>
              <a:rPr lang="en-US" dirty="0"/>
              <a:t>: Maastricht, 7 February 1992</a:t>
            </a:r>
            <a:endParaRPr lang="cs-CZ" dirty="0"/>
          </a:p>
          <a:p>
            <a:r>
              <a:rPr lang="en-US" dirty="0"/>
              <a:t>Validity: 1993</a:t>
            </a:r>
            <a:endParaRPr lang="cs-CZ" dirty="0"/>
          </a:p>
          <a:p>
            <a:r>
              <a:rPr lang="en-US" dirty="0"/>
              <a:t>Mix of supranational integration and intergovernmental cooperation</a:t>
            </a:r>
            <a:endParaRPr lang="cs-CZ" dirty="0"/>
          </a:p>
          <a:p>
            <a:r>
              <a:rPr lang="en-US" dirty="0"/>
              <a:t>The Maastricht Temple</a:t>
            </a:r>
            <a:endParaRPr lang="cs-CZ" dirty="0"/>
          </a:p>
          <a:p>
            <a:pPr lvl="1"/>
            <a:r>
              <a:rPr lang="en-US" dirty="0"/>
              <a:t>Policies divided into pillars</a:t>
            </a:r>
            <a:endParaRPr lang="cs-CZ" dirty="0"/>
          </a:p>
        </p:txBody>
      </p:sp>
    </p:spTree>
    <p:extLst>
      <p:ext uri="{BB962C8B-B14F-4D97-AF65-F5344CB8AC3E}">
        <p14:creationId xmlns:p14="http://schemas.microsoft.com/office/powerpoint/2010/main" val="182292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A818E-DFB3-09E2-E2B6-972391CBCA43}"/>
              </a:ext>
            </a:extLst>
          </p:cNvPr>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the</a:t>
            </a:r>
            <a:r>
              <a:rPr lang="cs-CZ" dirty="0"/>
              <a:t> </a:t>
            </a:r>
            <a:r>
              <a:rPr lang="cs-CZ" dirty="0" err="1"/>
              <a:t>European</a:t>
            </a:r>
            <a:r>
              <a:rPr lang="cs-CZ" dirty="0"/>
              <a:t> Union? </a:t>
            </a:r>
          </a:p>
        </p:txBody>
      </p:sp>
      <p:sp>
        <p:nvSpPr>
          <p:cNvPr id="3" name="Zástupný obsah 2">
            <a:extLst>
              <a:ext uri="{FF2B5EF4-FFF2-40B4-BE49-F238E27FC236}">
                <a16:creationId xmlns:a16="http://schemas.microsoft.com/office/drawing/2014/main" id="{960BF364-4BCD-A05B-0150-2E6BCF517C7A}"/>
              </a:ext>
            </a:extLst>
          </p:cNvPr>
          <p:cNvSpPr>
            <a:spLocks noGrp="1"/>
          </p:cNvSpPr>
          <p:nvPr>
            <p:ph idx="1"/>
          </p:nvPr>
        </p:nvSpPr>
        <p:spPr>
          <a:xfrm>
            <a:off x="540000" y="1825624"/>
            <a:ext cx="8064000" cy="4244763"/>
          </a:xfrm>
        </p:spPr>
        <p:txBody>
          <a:bodyPr/>
          <a:lstStyle/>
          <a:p>
            <a:r>
              <a:rPr lang="en-US" dirty="0"/>
              <a:t>The EU is a community of liberal democratic states</a:t>
            </a:r>
            <a:endParaRPr lang="cs-CZ" dirty="0"/>
          </a:p>
          <a:p>
            <a:r>
              <a:rPr lang="cs-CZ" dirty="0"/>
              <a:t>C</a:t>
            </a:r>
            <a:r>
              <a:rPr lang="en-US" dirty="0"/>
              <a:t>lose cooperation between member states &gt; through a system of institutions</a:t>
            </a:r>
            <a:endParaRPr lang="cs-CZ" dirty="0"/>
          </a:p>
          <a:p>
            <a:r>
              <a:rPr lang="cs-CZ" dirty="0"/>
              <a:t>S</a:t>
            </a:r>
            <a:r>
              <a:rPr lang="en-US" dirty="0"/>
              <a:t>haring common values &gt; democracy, human rights, principles of social justice</a:t>
            </a:r>
            <a:endParaRPr lang="cs-CZ" dirty="0"/>
          </a:p>
          <a:p>
            <a:r>
              <a:rPr lang="cs-CZ" dirty="0"/>
              <a:t>C</a:t>
            </a:r>
            <a:r>
              <a:rPr lang="en-US" dirty="0" err="1"/>
              <a:t>ultural</a:t>
            </a:r>
            <a:r>
              <a:rPr lang="en-US" dirty="0"/>
              <a:t> and linguistic diversity</a:t>
            </a:r>
            <a:endParaRPr lang="cs-CZ" dirty="0"/>
          </a:p>
          <a:p>
            <a:r>
              <a:rPr lang="cs-CZ" dirty="0"/>
              <a:t>27</a:t>
            </a:r>
            <a:r>
              <a:rPr lang="en-US" dirty="0"/>
              <a:t> EU Member States; more than 500 million inhabitants</a:t>
            </a:r>
            <a:endParaRPr lang="cs-CZ" dirty="0"/>
          </a:p>
          <a:p>
            <a:r>
              <a:rPr lang="cs-CZ" dirty="0" err="1"/>
              <a:t>Main</a:t>
            </a:r>
            <a:r>
              <a:rPr lang="cs-CZ" dirty="0"/>
              <a:t> </a:t>
            </a:r>
            <a:r>
              <a:rPr lang="cs-CZ" dirty="0" err="1"/>
              <a:t>institutions</a:t>
            </a:r>
            <a:r>
              <a:rPr lang="cs-CZ" dirty="0"/>
              <a:t> are </a:t>
            </a:r>
            <a:r>
              <a:rPr lang="cs-CZ" dirty="0" err="1"/>
              <a:t>located</a:t>
            </a:r>
            <a:r>
              <a:rPr lang="cs-CZ" dirty="0"/>
              <a:t> in </a:t>
            </a:r>
            <a:r>
              <a:rPr lang="cs-CZ" b="1" dirty="0" err="1"/>
              <a:t>Brussels</a:t>
            </a:r>
            <a:r>
              <a:rPr lang="cs-CZ" dirty="0"/>
              <a:t>, but </a:t>
            </a:r>
            <a:r>
              <a:rPr lang="cs-CZ" dirty="0" err="1"/>
              <a:t>also</a:t>
            </a:r>
            <a:r>
              <a:rPr lang="cs-CZ" dirty="0"/>
              <a:t> </a:t>
            </a:r>
            <a:r>
              <a:rPr lang="cs-CZ" dirty="0" err="1"/>
              <a:t>Luxembourg</a:t>
            </a:r>
            <a:r>
              <a:rPr lang="cs-CZ" dirty="0"/>
              <a:t>, </a:t>
            </a:r>
            <a:r>
              <a:rPr lang="cs-CZ" dirty="0" err="1"/>
              <a:t>Strassbourg</a:t>
            </a:r>
            <a:r>
              <a:rPr lang="cs-CZ" dirty="0"/>
              <a:t>, … </a:t>
            </a:r>
          </a:p>
        </p:txBody>
      </p:sp>
      <p:pic>
        <p:nvPicPr>
          <p:cNvPr id="8194" name="Picture 2" descr="Týdenní souhrn aktualit z Evropské unie | BusinessInfo.cz">
            <a:extLst>
              <a:ext uri="{FF2B5EF4-FFF2-40B4-BE49-F238E27FC236}">
                <a16:creationId xmlns:a16="http://schemas.microsoft.com/office/drawing/2014/main" id="{CF308CD4-1F7E-0647-862F-4165EB9A23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091" y="5017675"/>
            <a:ext cx="2637818" cy="175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4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4"/>
                                        </p:tgtEl>
                                        <p:attrNameLst>
                                          <p:attrName>style.visibility</p:attrName>
                                        </p:attrNameLst>
                                      </p:cBhvr>
                                      <p:to>
                                        <p:strVal val="visible"/>
                                      </p:to>
                                    </p:set>
                                    <p:anim calcmode="lin" valueType="num">
                                      <p:cBhvr additive="base">
                                        <p:cTn id="33" dur="500" fill="hold"/>
                                        <p:tgtEl>
                                          <p:spTgt spid="8194"/>
                                        </p:tgtEl>
                                        <p:attrNameLst>
                                          <p:attrName>ppt_x</p:attrName>
                                        </p:attrNameLst>
                                      </p:cBhvr>
                                      <p:tavLst>
                                        <p:tav tm="0">
                                          <p:val>
                                            <p:strVal val="#ppt_x"/>
                                          </p:val>
                                        </p:tav>
                                        <p:tav tm="100000">
                                          <p:val>
                                            <p:strVal val="#ppt_x"/>
                                          </p:val>
                                        </p:tav>
                                      </p:tavLst>
                                    </p:anim>
                                    <p:anim calcmode="lin" valueType="num">
                                      <p:cBhvr additive="base">
                                        <p:cTn id="3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0EE1A9-7444-1D44-69FB-29019DE1B7E7}"/>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68D5B3F-FC9E-B866-A7BD-6C3251108517}"/>
              </a:ext>
            </a:extLst>
          </p:cNvPr>
          <p:cNvSpPr>
            <a:spLocks noGrp="1"/>
          </p:cNvSpPr>
          <p:nvPr>
            <p:ph idx="1"/>
          </p:nvPr>
        </p:nvSpPr>
        <p:spPr/>
        <p:txBody>
          <a:bodyPr/>
          <a:lstStyle/>
          <a:p>
            <a:endParaRPr lang="cs-CZ" dirty="0"/>
          </a:p>
        </p:txBody>
      </p:sp>
      <p:grpSp>
        <p:nvGrpSpPr>
          <p:cNvPr id="6" name="Skupina 5">
            <a:extLst>
              <a:ext uri="{FF2B5EF4-FFF2-40B4-BE49-F238E27FC236}">
                <a16:creationId xmlns:a16="http://schemas.microsoft.com/office/drawing/2014/main" id="{3E54FC75-5B1C-C745-A1BC-4289CB06A013}"/>
              </a:ext>
            </a:extLst>
          </p:cNvPr>
          <p:cNvGrpSpPr/>
          <p:nvPr/>
        </p:nvGrpSpPr>
        <p:grpSpPr>
          <a:xfrm>
            <a:off x="699082" y="399169"/>
            <a:ext cx="7745836" cy="6196927"/>
            <a:chOff x="534164" y="721436"/>
            <a:chExt cx="7745836" cy="6196927"/>
          </a:xfrm>
        </p:grpSpPr>
        <p:grpSp>
          <p:nvGrpSpPr>
            <p:cNvPr id="7" name="Skupina 6">
              <a:extLst>
                <a:ext uri="{FF2B5EF4-FFF2-40B4-BE49-F238E27FC236}">
                  <a16:creationId xmlns:a16="http://schemas.microsoft.com/office/drawing/2014/main" id="{C5813C2D-FFA9-A335-0B3F-3C6EE0B8AA69}"/>
                </a:ext>
              </a:extLst>
            </p:cNvPr>
            <p:cNvGrpSpPr/>
            <p:nvPr/>
          </p:nvGrpSpPr>
          <p:grpSpPr>
            <a:xfrm>
              <a:off x="534164" y="721436"/>
              <a:ext cx="7745836" cy="6196927"/>
              <a:chOff x="534164" y="721436"/>
              <a:chExt cx="7745836" cy="6196927"/>
            </a:xfrm>
          </p:grpSpPr>
          <p:grpSp>
            <p:nvGrpSpPr>
              <p:cNvPr id="9" name="Skupina 8">
                <a:extLst>
                  <a:ext uri="{FF2B5EF4-FFF2-40B4-BE49-F238E27FC236}">
                    <a16:creationId xmlns:a16="http://schemas.microsoft.com/office/drawing/2014/main" id="{AEB43489-E915-FBDF-F52F-86F038154DD9}"/>
                  </a:ext>
                </a:extLst>
              </p:cNvPr>
              <p:cNvGrpSpPr/>
              <p:nvPr/>
            </p:nvGrpSpPr>
            <p:grpSpPr>
              <a:xfrm>
                <a:off x="785672" y="721436"/>
                <a:ext cx="7164128" cy="5633298"/>
                <a:chOff x="863600" y="863600"/>
                <a:chExt cx="7086200" cy="5491133"/>
              </a:xfrm>
            </p:grpSpPr>
            <p:sp>
              <p:nvSpPr>
                <p:cNvPr id="19" name="Rovnoramenný trojúhelník 18">
                  <a:extLst>
                    <a:ext uri="{FF2B5EF4-FFF2-40B4-BE49-F238E27FC236}">
                      <a16:creationId xmlns:a16="http://schemas.microsoft.com/office/drawing/2014/main" id="{0DF45172-6FB4-FE15-CFFB-7E3223FECD4C}"/>
                    </a:ext>
                  </a:extLst>
                </p:cNvPr>
                <p:cNvSpPr/>
                <p:nvPr/>
              </p:nvSpPr>
              <p:spPr>
                <a:xfrm>
                  <a:off x="863600" y="863600"/>
                  <a:ext cx="7086200" cy="170180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20" name="Obdélník 19">
                  <a:extLst>
                    <a:ext uri="{FF2B5EF4-FFF2-40B4-BE49-F238E27FC236}">
                      <a16:creationId xmlns:a16="http://schemas.microsoft.com/office/drawing/2014/main" id="{8C9BA776-FBD9-E9DB-1DC1-9A7A8FA28067}"/>
                    </a:ext>
                  </a:extLst>
                </p:cNvPr>
                <p:cNvSpPr/>
                <p:nvPr/>
              </p:nvSpPr>
              <p:spPr>
                <a:xfrm>
                  <a:off x="901700" y="2646333"/>
                  <a:ext cx="1651000" cy="370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21" name="Obdélník 20">
                  <a:extLst>
                    <a:ext uri="{FF2B5EF4-FFF2-40B4-BE49-F238E27FC236}">
                      <a16:creationId xmlns:a16="http://schemas.microsoft.com/office/drawing/2014/main" id="{2261C18C-017C-5D74-974A-CF68C5E6A4CB}"/>
                    </a:ext>
                  </a:extLst>
                </p:cNvPr>
                <p:cNvSpPr/>
                <p:nvPr/>
              </p:nvSpPr>
              <p:spPr>
                <a:xfrm>
                  <a:off x="3581200" y="2641600"/>
                  <a:ext cx="1651000" cy="370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22" name="Obdélník 21">
                  <a:extLst>
                    <a:ext uri="{FF2B5EF4-FFF2-40B4-BE49-F238E27FC236}">
                      <a16:creationId xmlns:a16="http://schemas.microsoft.com/office/drawing/2014/main" id="{684B6885-F34C-15AE-5EF6-9834FDF82C7A}"/>
                    </a:ext>
                  </a:extLst>
                </p:cNvPr>
                <p:cNvSpPr/>
                <p:nvPr/>
              </p:nvSpPr>
              <p:spPr>
                <a:xfrm>
                  <a:off x="6298800" y="2641600"/>
                  <a:ext cx="1651000" cy="3708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grpSp>
          <p:sp>
            <p:nvSpPr>
              <p:cNvPr id="10" name="TextovéPole 9">
                <a:extLst>
                  <a:ext uri="{FF2B5EF4-FFF2-40B4-BE49-F238E27FC236}">
                    <a16:creationId xmlns:a16="http://schemas.microsoft.com/office/drawing/2014/main" id="{F184E859-9BD1-E3A8-99FE-47496E813944}"/>
                  </a:ext>
                </a:extLst>
              </p:cNvPr>
              <p:cNvSpPr txBox="1"/>
              <p:nvPr/>
            </p:nvSpPr>
            <p:spPr>
              <a:xfrm>
                <a:off x="883963" y="2886490"/>
                <a:ext cx="1630637" cy="4031873"/>
              </a:xfrm>
              <a:prstGeom prst="rect">
                <a:avLst/>
              </a:prstGeom>
              <a:noFill/>
            </p:spPr>
            <p:txBody>
              <a:bodyPr vert="horz" wrap="square" rtlCol="0">
                <a:spAutoFit/>
              </a:bodyPr>
              <a:lstStyle/>
              <a:p>
                <a:pPr algn="ctr"/>
                <a:r>
                  <a:rPr lang="cs-CZ" sz="2000" dirty="0" err="1"/>
                  <a:t>European</a:t>
                </a:r>
                <a:r>
                  <a:rPr lang="cs-CZ" sz="2000" dirty="0"/>
                  <a:t> </a:t>
                </a:r>
                <a:r>
                  <a:rPr lang="cs-CZ" sz="2000" dirty="0" err="1"/>
                  <a:t>communities</a:t>
                </a:r>
                <a:endParaRPr lang="cs-CZ" sz="20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err="1"/>
                  <a:t>National</a:t>
                </a:r>
                <a:r>
                  <a:rPr lang="cs-CZ" sz="1600" dirty="0"/>
                  <a:t> level</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err="1"/>
                  <a:t>Common</a:t>
                </a:r>
                <a:r>
                  <a:rPr lang="cs-CZ" sz="1600" dirty="0"/>
                  <a:t> </a:t>
                </a:r>
                <a:r>
                  <a:rPr lang="cs-CZ" sz="1600" dirty="0" err="1"/>
                  <a:t>policies</a:t>
                </a: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err="1"/>
                  <a:t>Economic</a:t>
                </a:r>
                <a:r>
                  <a:rPr lang="cs-CZ" sz="1600" dirty="0"/>
                  <a:t> and </a:t>
                </a:r>
                <a:r>
                  <a:rPr lang="cs-CZ" sz="1600" dirty="0" err="1"/>
                  <a:t>Monetary</a:t>
                </a:r>
                <a:r>
                  <a:rPr lang="cs-CZ" sz="1600" dirty="0"/>
                  <a:t> union</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algn="ctr"/>
                <a:endParaRPr lang="cs-CZ" sz="2000" dirty="0"/>
              </a:p>
              <a:p>
                <a:pPr algn="ctr"/>
                <a:endParaRPr lang="cs-CZ" sz="2000" dirty="0"/>
              </a:p>
            </p:txBody>
          </p:sp>
          <p:sp>
            <p:nvSpPr>
              <p:cNvPr id="11" name="Obdélník 10">
                <a:extLst>
                  <a:ext uri="{FF2B5EF4-FFF2-40B4-BE49-F238E27FC236}">
                    <a16:creationId xmlns:a16="http://schemas.microsoft.com/office/drawing/2014/main" id="{533D146F-2E4B-C225-9B56-E3A9A2242734}"/>
                  </a:ext>
                </a:extLst>
              </p:cNvPr>
              <p:cNvSpPr/>
              <p:nvPr/>
            </p:nvSpPr>
            <p:spPr>
              <a:xfrm>
                <a:off x="534164" y="6311900"/>
                <a:ext cx="2361072" cy="503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2" name="Obdélník 11">
                <a:extLst>
                  <a:ext uri="{FF2B5EF4-FFF2-40B4-BE49-F238E27FC236}">
                    <a16:creationId xmlns:a16="http://schemas.microsoft.com/office/drawing/2014/main" id="{C44AF208-14ED-2699-741C-C24BDD09CEC0}"/>
                  </a:ext>
                </a:extLst>
              </p:cNvPr>
              <p:cNvSpPr/>
              <p:nvPr/>
            </p:nvSpPr>
            <p:spPr>
              <a:xfrm>
                <a:off x="3245050" y="6311900"/>
                <a:ext cx="2298300" cy="503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3" name="Obdélník 12">
                <a:extLst>
                  <a:ext uri="{FF2B5EF4-FFF2-40B4-BE49-F238E27FC236}">
                    <a16:creationId xmlns:a16="http://schemas.microsoft.com/office/drawing/2014/main" id="{5F97164A-AE16-F7EE-F027-778778ECF2BE}"/>
                  </a:ext>
                </a:extLst>
              </p:cNvPr>
              <p:cNvSpPr/>
              <p:nvPr/>
            </p:nvSpPr>
            <p:spPr>
              <a:xfrm>
                <a:off x="5981700" y="6302742"/>
                <a:ext cx="2298300" cy="5032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4" name="TextovéPole 13">
                <a:extLst>
                  <a:ext uri="{FF2B5EF4-FFF2-40B4-BE49-F238E27FC236}">
                    <a16:creationId xmlns:a16="http://schemas.microsoft.com/office/drawing/2014/main" id="{05AC83B4-D3CD-ED79-78ED-89F5A0D5C9E3}"/>
                  </a:ext>
                </a:extLst>
              </p:cNvPr>
              <p:cNvSpPr txBox="1"/>
              <p:nvPr/>
            </p:nvSpPr>
            <p:spPr>
              <a:xfrm>
                <a:off x="817609" y="6340510"/>
                <a:ext cx="1925792" cy="376066"/>
              </a:xfrm>
              <a:prstGeom prst="rect">
                <a:avLst/>
              </a:prstGeom>
              <a:noFill/>
            </p:spPr>
            <p:txBody>
              <a:bodyPr wrap="square" rtlCol="0">
                <a:spAutoFit/>
              </a:bodyPr>
              <a:lstStyle/>
              <a:p>
                <a:pPr algn="ctr"/>
                <a:r>
                  <a:rPr lang="cs-CZ" dirty="0"/>
                  <a:t>I. </a:t>
                </a:r>
                <a:r>
                  <a:rPr lang="cs-CZ" dirty="0" err="1"/>
                  <a:t>Pillar</a:t>
                </a:r>
                <a:endParaRPr lang="cs-CZ" dirty="0"/>
              </a:p>
            </p:txBody>
          </p:sp>
          <p:sp>
            <p:nvSpPr>
              <p:cNvPr id="15" name="TextovéPole 14">
                <a:extLst>
                  <a:ext uri="{FF2B5EF4-FFF2-40B4-BE49-F238E27FC236}">
                    <a16:creationId xmlns:a16="http://schemas.microsoft.com/office/drawing/2014/main" id="{5CFD716A-E641-B08D-463D-C34B93C65FCD}"/>
                  </a:ext>
                </a:extLst>
              </p:cNvPr>
              <p:cNvSpPr txBox="1"/>
              <p:nvPr/>
            </p:nvSpPr>
            <p:spPr>
              <a:xfrm>
                <a:off x="3332009" y="6393006"/>
                <a:ext cx="1925792" cy="376066"/>
              </a:xfrm>
              <a:prstGeom prst="rect">
                <a:avLst/>
              </a:prstGeom>
              <a:noFill/>
            </p:spPr>
            <p:txBody>
              <a:bodyPr wrap="square" rtlCol="0">
                <a:spAutoFit/>
              </a:bodyPr>
              <a:lstStyle/>
              <a:p>
                <a:pPr algn="ctr"/>
                <a:r>
                  <a:rPr lang="cs-CZ" dirty="0"/>
                  <a:t>II. </a:t>
                </a:r>
                <a:r>
                  <a:rPr lang="cs-CZ" dirty="0" err="1"/>
                  <a:t>Pillar</a:t>
                </a:r>
                <a:endParaRPr lang="cs-CZ" dirty="0"/>
              </a:p>
            </p:txBody>
          </p:sp>
          <p:sp>
            <p:nvSpPr>
              <p:cNvPr id="16" name="TextovéPole 15">
                <a:extLst>
                  <a:ext uri="{FF2B5EF4-FFF2-40B4-BE49-F238E27FC236}">
                    <a16:creationId xmlns:a16="http://schemas.microsoft.com/office/drawing/2014/main" id="{B6198CF5-2676-A182-9F42-8441B624D221}"/>
                  </a:ext>
                </a:extLst>
              </p:cNvPr>
              <p:cNvSpPr txBox="1"/>
              <p:nvPr/>
            </p:nvSpPr>
            <p:spPr>
              <a:xfrm>
                <a:off x="6176809" y="6389791"/>
                <a:ext cx="1874591" cy="376066"/>
              </a:xfrm>
              <a:prstGeom prst="rect">
                <a:avLst/>
              </a:prstGeom>
              <a:noFill/>
            </p:spPr>
            <p:txBody>
              <a:bodyPr wrap="square" rtlCol="0">
                <a:spAutoFit/>
              </a:bodyPr>
              <a:lstStyle/>
              <a:p>
                <a:pPr algn="ctr"/>
                <a:r>
                  <a:rPr lang="cs-CZ" dirty="0"/>
                  <a:t>III. </a:t>
                </a:r>
                <a:r>
                  <a:rPr lang="cs-CZ" dirty="0" err="1"/>
                  <a:t>Pillar</a:t>
                </a:r>
                <a:endParaRPr lang="cs-CZ" dirty="0"/>
              </a:p>
            </p:txBody>
          </p:sp>
          <p:sp>
            <p:nvSpPr>
              <p:cNvPr id="17" name="TextovéPole 16">
                <a:extLst>
                  <a:ext uri="{FF2B5EF4-FFF2-40B4-BE49-F238E27FC236}">
                    <a16:creationId xmlns:a16="http://schemas.microsoft.com/office/drawing/2014/main" id="{75C0ED75-0619-2F6F-A113-30A9825CFCF6}"/>
                  </a:ext>
                </a:extLst>
              </p:cNvPr>
              <p:cNvSpPr txBox="1"/>
              <p:nvPr/>
            </p:nvSpPr>
            <p:spPr>
              <a:xfrm>
                <a:off x="3614464" y="2902426"/>
                <a:ext cx="1522602" cy="3416320"/>
              </a:xfrm>
              <a:prstGeom prst="rect">
                <a:avLst/>
              </a:prstGeom>
              <a:noFill/>
            </p:spPr>
            <p:txBody>
              <a:bodyPr vert="horz" wrap="square" rtlCol="0">
                <a:spAutoFit/>
              </a:bodyPr>
              <a:lstStyle/>
              <a:p>
                <a:pPr algn="ctr"/>
                <a:r>
                  <a:rPr lang="cs-CZ" sz="2000" dirty="0" err="1"/>
                  <a:t>Common</a:t>
                </a:r>
                <a:r>
                  <a:rPr lang="cs-CZ" sz="2000" dirty="0"/>
                  <a:t> </a:t>
                </a:r>
                <a:r>
                  <a:rPr lang="cs-CZ" sz="2000" dirty="0" err="1"/>
                  <a:t>foreign</a:t>
                </a:r>
                <a:r>
                  <a:rPr lang="cs-CZ" sz="2000" dirty="0"/>
                  <a:t> and </a:t>
                </a:r>
                <a:r>
                  <a:rPr lang="cs-CZ" sz="2000" dirty="0" err="1"/>
                  <a:t>security</a:t>
                </a:r>
                <a:r>
                  <a:rPr lang="cs-CZ" sz="2000" dirty="0"/>
                  <a:t> </a:t>
                </a:r>
                <a:r>
                  <a:rPr lang="cs-CZ" sz="2000" dirty="0" err="1"/>
                  <a:t>policy</a:t>
                </a:r>
                <a:endParaRPr lang="cs-CZ" sz="20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err="1"/>
                  <a:t>Intergovernmental</a:t>
                </a:r>
                <a:r>
                  <a:rPr lang="cs-CZ" sz="1600" dirty="0"/>
                  <a:t> </a:t>
                </a:r>
                <a:r>
                  <a:rPr lang="cs-CZ" sz="1600" dirty="0" err="1"/>
                  <a:t>cooperation</a:t>
                </a:r>
                <a:endParaRPr lang="cs-CZ" sz="1600" dirty="0"/>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endParaRPr lang="cs-CZ" sz="1600" dirty="0"/>
              </a:p>
              <a:p>
                <a:pPr algn="ctr"/>
                <a:endParaRPr lang="cs-CZ" sz="2000" dirty="0"/>
              </a:p>
              <a:p>
                <a:pPr algn="ctr"/>
                <a:endParaRPr lang="cs-CZ" sz="2000" dirty="0"/>
              </a:p>
            </p:txBody>
          </p:sp>
          <p:sp>
            <p:nvSpPr>
              <p:cNvPr id="18" name="TextovéPole 17">
                <a:extLst>
                  <a:ext uri="{FF2B5EF4-FFF2-40B4-BE49-F238E27FC236}">
                    <a16:creationId xmlns:a16="http://schemas.microsoft.com/office/drawing/2014/main" id="{7F99544E-F5C2-96D9-F2D7-916A4739D989}"/>
                  </a:ext>
                </a:extLst>
              </p:cNvPr>
              <p:cNvSpPr txBox="1"/>
              <p:nvPr/>
            </p:nvSpPr>
            <p:spPr>
              <a:xfrm>
                <a:off x="6268163" y="2910395"/>
                <a:ext cx="1630637" cy="3724096"/>
              </a:xfrm>
              <a:prstGeom prst="rect">
                <a:avLst/>
              </a:prstGeom>
              <a:noFill/>
            </p:spPr>
            <p:txBody>
              <a:bodyPr vert="horz" wrap="square" rtlCol="0">
                <a:spAutoFit/>
              </a:bodyPr>
              <a:lstStyle/>
              <a:p>
                <a:pPr algn="ctr"/>
                <a:r>
                  <a:rPr lang="cs-CZ" sz="2000" dirty="0"/>
                  <a:t>Police and </a:t>
                </a:r>
                <a:r>
                  <a:rPr lang="cs-CZ" sz="2000" dirty="0" err="1"/>
                  <a:t>judical</a:t>
                </a:r>
                <a:r>
                  <a:rPr lang="cs-CZ" sz="2000" dirty="0"/>
                  <a:t> </a:t>
                </a:r>
                <a:r>
                  <a:rPr lang="cs-CZ" sz="2000" dirty="0" err="1"/>
                  <a:t>cooperation</a:t>
                </a:r>
                <a:r>
                  <a:rPr lang="cs-CZ" sz="2000" dirty="0"/>
                  <a:t> in </a:t>
                </a:r>
                <a:r>
                  <a:rPr lang="cs-CZ" sz="2000" dirty="0" err="1"/>
                  <a:t>criminal</a:t>
                </a:r>
                <a:r>
                  <a:rPr lang="cs-CZ" sz="2000" dirty="0"/>
                  <a:t> </a:t>
                </a:r>
                <a:r>
                  <a:rPr lang="cs-CZ" sz="2000" dirty="0" err="1"/>
                  <a:t>matters</a:t>
                </a:r>
                <a:r>
                  <a:rPr lang="cs-CZ" sz="2000" dirty="0"/>
                  <a:t> </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dirty="0" err="1"/>
                  <a:t>Intergovernmental</a:t>
                </a:r>
                <a:r>
                  <a:rPr lang="cs-CZ" sz="1600" dirty="0"/>
                  <a:t> </a:t>
                </a:r>
                <a:r>
                  <a:rPr lang="cs-CZ" sz="1600" dirty="0" err="1"/>
                  <a:t>cooperation</a:t>
                </a:r>
                <a:endParaRPr lang="cs-CZ" sz="1600" dirty="0"/>
              </a:p>
              <a:p>
                <a:endParaRPr lang="cs-CZ" sz="1600" dirty="0"/>
              </a:p>
              <a:p>
                <a:pPr marL="285750" indent="-285750">
                  <a:buFont typeface="Arial" panose="020B0604020202020204" pitchFamily="34" charset="0"/>
                  <a:buChar char="•"/>
                </a:pPr>
                <a:endParaRPr lang="cs-CZ" sz="1600" dirty="0"/>
              </a:p>
              <a:p>
                <a:pPr algn="ctr"/>
                <a:endParaRPr lang="cs-CZ" sz="2000" dirty="0"/>
              </a:p>
              <a:p>
                <a:pPr algn="ctr"/>
                <a:endParaRPr lang="cs-CZ" sz="2000" dirty="0"/>
              </a:p>
            </p:txBody>
          </p:sp>
        </p:grpSp>
        <p:sp>
          <p:nvSpPr>
            <p:cNvPr id="8" name="TextovéPole 7">
              <a:extLst>
                <a:ext uri="{FF2B5EF4-FFF2-40B4-BE49-F238E27FC236}">
                  <a16:creationId xmlns:a16="http://schemas.microsoft.com/office/drawing/2014/main" id="{9239C284-D7A9-F3C4-42FB-980E8032C57A}"/>
                </a:ext>
              </a:extLst>
            </p:cNvPr>
            <p:cNvSpPr txBox="1"/>
            <p:nvPr/>
          </p:nvSpPr>
          <p:spPr>
            <a:xfrm>
              <a:off x="2715950" y="1704837"/>
              <a:ext cx="3568100" cy="523220"/>
            </a:xfrm>
            <a:prstGeom prst="rect">
              <a:avLst/>
            </a:prstGeom>
            <a:noFill/>
          </p:spPr>
          <p:txBody>
            <a:bodyPr wrap="square" rtlCol="0">
              <a:spAutoFit/>
            </a:bodyPr>
            <a:lstStyle/>
            <a:p>
              <a:pPr algn="ctr"/>
              <a:r>
                <a:rPr lang="cs-CZ" sz="2800" b="1" dirty="0" err="1"/>
                <a:t>European</a:t>
              </a:r>
              <a:r>
                <a:rPr lang="cs-CZ" sz="2800" b="1" dirty="0"/>
                <a:t> Union</a:t>
              </a:r>
            </a:p>
          </p:txBody>
        </p:sp>
      </p:grpSp>
    </p:spTree>
    <p:extLst>
      <p:ext uri="{BB962C8B-B14F-4D97-AF65-F5344CB8AC3E}">
        <p14:creationId xmlns:p14="http://schemas.microsoft.com/office/powerpoint/2010/main" val="267880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AE87D-6542-A070-D5D2-4C88C55469D7}"/>
              </a:ext>
            </a:extLst>
          </p:cNvPr>
          <p:cNvSpPr>
            <a:spLocks noGrp="1"/>
          </p:cNvSpPr>
          <p:nvPr>
            <p:ph type="title"/>
          </p:nvPr>
        </p:nvSpPr>
        <p:spPr/>
        <p:txBody>
          <a:bodyPr/>
          <a:lstStyle/>
          <a:p>
            <a:r>
              <a:rPr lang="en-US" dirty="0"/>
              <a:t>Treaty on European Union (Maastricht Treaty)</a:t>
            </a:r>
            <a:endParaRPr lang="cs-CZ" dirty="0"/>
          </a:p>
        </p:txBody>
      </p:sp>
      <p:sp>
        <p:nvSpPr>
          <p:cNvPr id="3" name="Zástupný obsah 2">
            <a:extLst>
              <a:ext uri="{FF2B5EF4-FFF2-40B4-BE49-F238E27FC236}">
                <a16:creationId xmlns:a16="http://schemas.microsoft.com/office/drawing/2014/main" id="{8F684EBC-BFC9-EE77-9069-E658BA9C8266}"/>
              </a:ext>
            </a:extLst>
          </p:cNvPr>
          <p:cNvSpPr>
            <a:spLocks noGrp="1"/>
          </p:cNvSpPr>
          <p:nvPr>
            <p:ph idx="1"/>
          </p:nvPr>
        </p:nvSpPr>
        <p:spPr>
          <a:xfrm>
            <a:off x="540000" y="1825625"/>
            <a:ext cx="8064000" cy="4667246"/>
          </a:xfrm>
        </p:spPr>
        <p:txBody>
          <a:bodyPr/>
          <a:lstStyle/>
          <a:p>
            <a:r>
              <a:rPr lang="cs-CZ" dirty="0"/>
              <a:t>I. </a:t>
            </a:r>
            <a:r>
              <a:rPr lang="cs-CZ" dirty="0" err="1"/>
              <a:t>Pillar</a:t>
            </a:r>
            <a:r>
              <a:rPr lang="cs-CZ" dirty="0"/>
              <a:t> </a:t>
            </a:r>
          </a:p>
          <a:p>
            <a:pPr lvl="1"/>
            <a:r>
              <a:rPr lang="en-US" dirty="0"/>
              <a:t>Economic and Monetary Union</a:t>
            </a:r>
            <a:endParaRPr lang="cs-CZ" dirty="0"/>
          </a:p>
          <a:p>
            <a:pPr lvl="1"/>
            <a:r>
              <a:rPr lang="en-US" dirty="0"/>
              <a:t>Citizenship of the European Union</a:t>
            </a:r>
            <a:endParaRPr lang="cs-CZ" dirty="0"/>
          </a:p>
          <a:p>
            <a:pPr lvl="1"/>
            <a:r>
              <a:rPr lang="en-US" dirty="0"/>
              <a:t>Principle of </a:t>
            </a:r>
            <a:r>
              <a:rPr lang="en-US" b="1" dirty="0"/>
              <a:t>subsidiarity</a:t>
            </a:r>
            <a:r>
              <a:rPr lang="cs-CZ" dirty="0"/>
              <a:t> = </a:t>
            </a:r>
            <a:r>
              <a:rPr lang="en-US" dirty="0"/>
              <a:t>Bringing decision-making closer to citizens</a:t>
            </a:r>
            <a:endParaRPr lang="cs-CZ" dirty="0"/>
          </a:p>
          <a:p>
            <a:pPr lvl="2"/>
            <a:r>
              <a:rPr lang="en-US" dirty="0"/>
              <a:t>Decision-making devolved to national or local level whenever possible</a:t>
            </a:r>
            <a:endParaRPr lang="cs-CZ" dirty="0"/>
          </a:p>
          <a:p>
            <a:r>
              <a:rPr lang="cs-CZ" dirty="0"/>
              <a:t>II. </a:t>
            </a:r>
            <a:r>
              <a:rPr lang="cs-CZ" dirty="0" err="1"/>
              <a:t>Pillar</a:t>
            </a:r>
            <a:r>
              <a:rPr lang="cs-CZ" dirty="0"/>
              <a:t> </a:t>
            </a:r>
          </a:p>
          <a:p>
            <a:pPr lvl="1"/>
            <a:r>
              <a:rPr lang="en-US" dirty="0"/>
              <a:t>Common foreign policy, including security issues</a:t>
            </a:r>
            <a:endParaRPr lang="cs-CZ" dirty="0"/>
          </a:p>
          <a:p>
            <a:pPr lvl="1"/>
            <a:r>
              <a:rPr lang="en-US" dirty="0"/>
              <a:t>May eventually lead to common </a:t>
            </a:r>
            <a:r>
              <a:rPr lang="en-US" dirty="0" err="1"/>
              <a:t>defence</a:t>
            </a:r>
            <a:endParaRPr lang="cs-CZ" dirty="0"/>
          </a:p>
          <a:p>
            <a:r>
              <a:rPr lang="cs-CZ" dirty="0"/>
              <a:t>III. </a:t>
            </a:r>
            <a:r>
              <a:rPr lang="cs-CZ" dirty="0" err="1"/>
              <a:t>Pillar</a:t>
            </a:r>
            <a:r>
              <a:rPr lang="cs-CZ" dirty="0"/>
              <a:t> </a:t>
            </a:r>
          </a:p>
          <a:p>
            <a:pPr lvl="1"/>
            <a:r>
              <a:rPr lang="cs-CZ" dirty="0"/>
              <a:t>F</a:t>
            </a:r>
            <a:r>
              <a:rPr lang="en-US" dirty="0" err="1"/>
              <a:t>ree</a:t>
            </a:r>
            <a:r>
              <a:rPr lang="en-US" dirty="0"/>
              <a:t> movement of goods, services, people and capital = increase in cross-border activities</a:t>
            </a:r>
            <a:endParaRPr lang="cs-CZ" dirty="0"/>
          </a:p>
        </p:txBody>
      </p:sp>
    </p:spTree>
    <p:extLst>
      <p:ext uri="{BB962C8B-B14F-4D97-AF65-F5344CB8AC3E}">
        <p14:creationId xmlns:p14="http://schemas.microsoft.com/office/powerpoint/2010/main" val="372323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7FC187-CE25-0F62-36ED-AB9E66077A34}"/>
              </a:ext>
            </a:extLst>
          </p:cNvPr>
          <p:cNvSpPr>
            <a:spLocks noGrp="1"/>
          </p:cNvSpPr>
          <p:nvPr>
            <p:ph type="title"/>
          </p:nvPr>
        </p:nvSpPr>
        <p:spPr/>
        <p:txBody>
          <a:bodyPr/>
          <a:lstStyle/>
          <a:p>
            <a:r>
              <a:rPr lang="cs-CZ" dirty="0" err="1"/>
              <a:t>Third</a:t>
            </a:r>
            <a:r>
              <a:rPr lang="cs-CZ" dirty="0"/>
              <a:t> </a:t>
            </a:r>
            <a:r>
              <a:rPr lang="cs-CZ" dirty="0" err="1"/>
              <a:t>Extension</a:t>
            </a:r>
            <a:r>
              <a:rPr lang="cs-CZ" dirty="0"/>
              <a:t> (EFTA)</a:t>
            </a:r>
          </a:p>
        </p:txBody>
      </p:sp>
      <p:sp>
        <p:nvSpPr>
          <p:cNvPr id="3" name="Zástupný obsah 2">
            <a:extLst>
              <a:ext uri="{FF2B5EF4-FFF2-40B4-BE49-F238E27FC236}">
                <a16:creationId xmlns:a16="http://schemas.microsoft.com/office/drawing/2014/main" id="{4D32F48A-A734-580A-D004-28EA417E9ACB}"/>
              </a:ext>
            </a:extLst>
          </p:cNvPr>
          <p:cNvSpPr>
            <a:spLocks noGrp="1"/>
          </p:cNvSpPr>
          <p:nvPr>
            <p:ph idx="1"/>
          </p:nvPr>
        </p:nvSpPr>
        <p:spPr>
          <a:xfrm>
            <a:off x="540000" y="1388398"/>
            <a:ext cx="8064000" cy="4081204"/>
          </a:xfrm>
        </p:spPr>
        <p:txBody>
          <a:bodyPr/>
          <a:lstStyle/>
          <a:p>
            <a:r>
              <a:rPr lang="cs-CZ" dirty="0" err="1"/>
              <a:t>Applications</a:t>
            </a:r>
            <a:r>
              <a:rPr lang="cs-CZ" dirty="0"/>
              <a:t> </a:t>
            </a:r>
            <a:r>
              <a:rPr lang="cs-CZ" dirty="0" err="1"/>
              <a:t>for</a:t>
            </a:r>
            <a:r>
              <a:rPr lang="cs-CZ" dirty="0"/>
              <a:t> </a:t>
            </a:r>
            <a:r>
              <a:rPr lang="cs-CZ" dirty="0" err="1"/>
              <a:t>admission</a:t>
            </a:r>
            <a:r>
              <a:rPr lang="cs-CZ" dirty="0"/>
              <a:t> </a:t>
            </a:r>
            <a:r>
              <a:rPr lang="cs-CZ" dirty="0" err="1"/>
              <a:t>during</a:t>
            </a:r>
            <a:r>
              <a:rPr lang="cs-CZ" dirty="0"/>
              <a:t> 1989-1992</a:t>
            </a:r>
          </a:p>
          <a:p>
            <a:r>
              <a:rPr lang="cs-CZ" dirty="0" err="1"/>
              <a:t>Austria</a:t>
            </a:r>
            <a:r>
              <a:rPr lang="cs-CZ" dirty="0"/>
              <a:t>, </a:t>
            </a:r>
            <a:r>
              <a:rPr lang="cs-CZ" dirty="0" err="1"/>
              <a:t>Sweden</a:t>
            </a:r>
            <a:r>
              <a:rPr lang="cs-CZ" dirty="0"/>
              <a:t>, </a:t>
            </a:r>
            <a:r>
              <a:rPr lang="cs-CZ" dirty="0" err="1"/>
              <a:t>Finland</a:t>
            </a:r>
            <a:r>
              <a:rPr lang="cs-CZ" dirty="0"/>
              <a:t>, </a:t>
            </a:r>
            <a:r>
              <a:rPr lang="cs-CZ" dirty="0" err="1"/>
              <a:t>Norway</a:t>
            </a:r>
            <a:r>
              <a:rPr lang="cs-CZ" dirty="0"/>
              <a:t>, </a:t>
            </a:r>
            <a:r>
              <a:rPr lang="cs-CZ" dirty="0" err="1"/>
              <a:t>Switzerland</a:t>
            </a:r>
            <a:endParaRPr lang="cs-CZ" dirty="0"/>
          </a:p>
          <a:p>
            <a:pPr lvl="1"/>
            <a:r>
              <a:rPr lang="cs-CZ" dirty="0" err="1"/>
              <a:t>Switzerland</a:t>
            </a:r>
            <a:r>
              <a:rPr lang="cs-CZ" dirty="0"/>
              <a:t>: </a:t>
            </a:r>
            <a:r>
              <a:rPr lang="cs-CZ" dirty="0" err="1"/>
              <a:t>application</a:t>
            </a:r>
            <a:r>
              <a:rPr lang="cs-CZ" dirty="0"/>
              <a:t> </a:t>
            </a:r>
            <a:r>
              <a:rPr lang="cs-CZ" dirty="0" err="1"/>
              <a:t>withdrawn</a:t>
            </a:r>
            <a:endParaRPr lang="cs-CZ" dirty="0"/>
          </a:p>
          <a:p>
            <a:pPr lvl="1"/>
            <a:r>
              <a:rPr lang="cs-CZ" dirty="0" err="1"/>
              <a:t>Norway</a:t>
            </a:r>
            <a:r>
              <a:rPr lang="cs-CZ" dirty="0"/>
              <a:t>: </a:t>
            </a:r>
            <a:r>
              <a:rPr lang="cs-CZ" dirty="0" err="1"/>
              <a:t>failed</a:t>
            </a:r>
            <a:r>
              <a:rPr lang="cs-CZ" dirty="0"/>
              <a:t> referendum (47.8 </a:t>
            </a:r>
            <a:r>
              <a:rPr lang="cs-CZ" dirty="0" err="1"/>
              <a:t>for</a:t>
            </a:r>
            <a:r>
              <a:rPr lang="cs-CZ" dirty="0"/>
              <a:t> : 52.2 </a:t>
            </a:r>
            <a:r>
              <a:rPr lang="cs-CZ" dirty="0" err="1"/>
              <a:t>against</a:t>
            </a:r>
            <a:r>
              <a:rPr lang="cs-CZ" dirty="0"/>
              <a:t>)</a:t>
            </a:r>
          </a:p>
          <a:p>
            <a:r>
              <a:rPr lang="cs-CZ" dirty="0" err="1"/>
              <a:t>Accession</a:t>
            </a:r>
            <a:r>
              <a:rPr lang="cs-CZ" dirty="0"/>
              <a:t> 1995 </a:t>
            </a:r>
          </a:p>
        </p:txBody>
      </p:sp>
      <p:pic>
        <p:nvPicPr>
          <p:cNvPr id="4" name="Obrázek 3">
            <a:extLst>
              <a:ext uri="{FF2B5EF4-FFF2-40B4-BE49-F238E27FC236}">
                <a16:creationId xmlns:a16="http://schemas.microsoft.com/office/drawing/2014/main" id="{F9E99F5F-EE1C-4F18-AA31-1C5F35A7398A}"/>
              </a:ext>
            </a:extLst>
          </p:cNvPr>
          <p:cNvPicPr>
            <a:picLocks noChangeAspect="1"/>
          </p:cNvPicPr>
          <p:nvPr/>
        </p:nvPicPr>
        <p:blipFill rotWithShape="1">
          <a:blip r:embed="rId2">
            <a:extLst>
              <a:ext uri="{28A0092B-C50C-407E-A947-70E740481C1C}">
                <a14:useLocalDpi xmlns:a14="http://schemas.microsoft.com/office/drawing/2010/main" val="0"/>
              </a:ext>
            </a:extLst>
          </a:blip>
          <a:srcRect l="-201" t="-1093" r="20579" b="13698"/>
          <a:stretch/>
        </p:blipFill>
        <p:spPr>
          <a:xfrm>
            <a:off x="4305622" y="2944695"/>
            <a:ext cx="4732338" cy="3995738"/>
          </a:xfrm>
          <a:prstGeom prst="rect">
            <a:avLst/>
          </a:prstGeom>
          <a:ln>
            <a:noFill/>
          </a:ln>
          <a:effectLst>
            <a:softEdge rad="112500"/>
          </a:effectLst>
        </p:spPr>
      </p:pic>
    </p:spTree>
    <p:extLst>
      <p:ext uri="{BB962C8B-B14F-4D97-AF65-F5344CB8AC3E}">
        <p14:creationId xmlns:p14="http://schemas.microsoft.com/office/powerpoint/2010/main" val="98041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F9856F-B32D-4820-5085-9E0275997E21}"/>
              </a:ext>
            </a:extLst>
          </p:cNvPr>
          <p:cNvSpPr>
            <a:spLocks noGrp="1"/>
          </p:cNvSpPr>
          <p:nvPr>
            <p:ph type="title"/>
          </p:nvPr>
        </p:nvSpPr>
        <p:spPr/>
        <p:txBody>
          <a:bodyPr/>
          <a:lstStyle/>
          <a:p>
            <a:r>
              <a:rPr lang="cs-CZ" dirty="0" err="1"/>
              <a:t>Treaty</a:t>
            </a:r>
            <a:r>
              <a:rPr lang="cs-CZ" dirty="0"/>
              <a:t> </a:t>
            </a:r>
            <a:r>
              <a:rPr lang="cs-CZ" dirty="0" err="1"/>
              <a:t>of</a:t>
            </a:r>
            <a:r>
              <a:rPr lang="cs-CZ" dirty="0"/>
              <a:t> Amsterdam</a:t>
            </a:r>
          </a:p>
        </p:txBody>
      </p:sp>
      <p:sp>
        <p:nvSpPr>
          <p:cNvPr id="3" name="Zástupný obsah 2">
            <a:extLst>
              <a:ext uri="{FF2B5EF4-FFF2-40B4-BE49-F238E27FC236}">
                <a16:creationId xmlns:a16="http://schemas.microsoft.com/office/drawing/2014/main" id="{45BC3ED9-D116-5BBB-4B17-100F6F988667}"/>
              </a:ext>
            </a:extLst>
          </p:cNvPr>
          <p:cNvSpPr>
            <a:spLocks noGrp="1"/>
          </p:cNvSpPr>
          <p:nvPr>
            <p:ph idx="1"/>
          </p:nvPr>
        </p:nvSpPr>
        <p:spPr>
          <a:xfrm>
            <a:off x="540000" y="1825625"/>
            <a:ext cx="8064000" cy="4390758"/>
          </a:xfrm>
        </p:spPr>
        <p:txBody>
          <a:bodyPr/>
          <a:lstStyle/>
          <a:p>
            <a:r>
              <a:rPr lang="en-US" dirty="0"/>
              <a:t>Sign</a:t>
            </a:r>
            <a:r>
              <a:rPr lang="cs-CZ" dirty="0" err="1"/>
              <a:t>ed</a:t>
            </a:r>
            <a:r>
              <a:rPr lang="en-US" dirty="0"/>
              <a:t>: </a:t>
            </a:r>
            <a:r>
              <a:rPr lang="cs-CZ" dirty="0"/>
              <a:t>O</a:t>
            </a:r>
            <a:r>
              <a:rPr lang="en-US" dirty="0" err="1"/>
              <a:t>ctober</a:t>
            </a:r>
            <a:r>
              <a:rPr lang="en-US" dirty="0"/>
              <a:t> 1997</a:t>
            </a:r>
            <a:endParaRPr lang="cs-CZ" dirty="0"/>
          </a:p>
          <a:p>
            <a:r>
              <a:rPr lang="en-US" dirty="0"/>
              <a:t>Validity: 1999</a:t>
            </a:r>
            <a:endParaRPr lang="cs-CZ" dirty="0"/>
          </a:p>
          <a:p>
            <a:r>
              <a:rPr lang="en-US" dirty="0"/>
              <a:t>Main changes:</a:t>
            </a:r>
            <a:endParaRPr lang="cs-CZ" dirty="0"/>
          </a:p>
          <a:p>
            <a:pPr lvl="1"/>
            <a:r>
              <a:rPr lang="en-US" dirty="0"/>
              <a:t>Transfer of most of</a:t>
            </a:r>
            <a:r>
              <a:rPr lang="cs-CZ" dirty="0"/>
              <a:t> </a:t>
            </a:r>
            <a:r>
              <a:rPr lang="cs-CZ" dirty="0" err="1"/>
              <a:t>the</a:t>
            </a:r>
            <a:r>
              <a:rPr lang="en-US" dirty="0"/>
              <a:t> III. Pillar </a:t>
            </a:r>
            <a:r>
              <a:rPr lang="cs-CZ" dirty="0" err="1"/>
              <a:t>into</a:t>
            </a:r>
            <a:r>
              <a:rPr lang="cs-CZ" dirty="0"/>
              <a:t> </a:t>
            </a:r>
            <a:r>
              <a:rPr lang="cs-CZ" dirty="0" err="1"/>
              <a:t>the</a:t>
            </a:r>
            <a:r>
              <a:rPr lang="cs-CZ" dirty="0"/>
              <a:t> I. </a:t>
            </a:r>
            <a:r>
              <a:rPr lang="cs-CZ" dirty="0" err="1"/>
              <a:t>Pillar</a:t>
            </a:r>
            <a:r>
              <a:rPr lang="cs-CZ" dirty="0"/>
              <a:t> </a:t>
            </a:r>
          </a:p>
          <a:p>
            <a:pPr lvl="1"/>
            <a:r>
              <a:rPr lang="en-US" dirty="0"/>
              <a:t>Introduction of a </a:t>
            </a:r>
            <a:r>
              <a:rPr lang="en-US" sz="2000" b="1" dirty="0"/>
              <a:t>High Representative for CFSP</a:t>
            </a:r>
            <a:endParaRPr lang="cs-CZ" b="1" dirty="0"/>
          </a:p>
          <a:p>
            <a:pPr lvl="2"/>
            <a:r>
              <a:rPr lang="cs-CZ" dirty="0" err="1"/>
              <a:t>Important</a:t>
            </a:r>
            <a:r>
              <a:rPr lang="cs-CZ" dirty="0"/>
              <a:t> </a:t>
            </a:r>
            <a:r>
              <a:rPr lang="cs-CZ" dirty="0" err="1"/>
              <a:t>position</a:t>
            </a:r>
            <a:r>
              <a:rPr lang="cs-CZ" dirty="0"/>
              <a:t> (</a:t>
            </a:r>
            <a:r>
              <a:rPr lang="cs-CZ" dirty="0" err="1"/>
              <a:t>Foreign</a:t>
            </a:r>
            <a:r>
              <a:rPr lang="cs-CZ" dirty="0"/>
              <a:t> </a:t>
            </a:r>
            <a:r>
              <a:rPr lang="cs-CZ" dirty="0" err="1"/>
              <a:t>minister</a:t>
            </a:r>
            <a:r>
              <a:rPr lang="cs-CZ" dirty="0"/>
              <a:t> </a:t>
            </a:r>
            <a:r>
              <a:rPr lang="cs-CZ" dirty="0" err="1"/>
              <a:t>of</a:t>
            </a:r>
            <a:r>
              <a:rPr lang="cs-CZ" dirty="0"/>
              <a:t> EU) </a:t>
            </a:r>
          </a:p>
          <a:p>
            <a:pPr lvl="2"/>
            <a:r>
              <a:rPr lang="cs-CZ" dirty="0"/>
              <a:t>Catherine </a:t>
            </a:r>
            <a:r>
              <a:rPr lang="cs-CZ" dirty="0" err="1"/>
              <a:t>Ashton</a:t>
            </a:r>
            <a:r>
              <a:rPr lang="cs-CZ" dirty="0"/>
              <a:t>, Federica </a:t>
            </a:r>
            <a:r>
              <a:rPr lang="cs-CZ" dirty="0" err="1"/>
              <a:t>Mogherini</a:t>
            </a:r>
            <a:r>
              <a:rPr lang="cs-CZ" dirty="0"/>
              <a:t>, </a:t>
            </a:r>
            <a:r>
              <a:rPr lang="cs-CZ" dirty="0" err="1"/>
              <a:t>Josep</a:t>
            </a:r>
            <a:r>
              <a:rPr lang="cs-CZ" dirty="0"/>
              <a:t> </a:t>
            </a:r>
            <a:r>
              <a:rPr lang="cs-CZ" dirty="0" err="1"/>
              <a:t>Borrell</a:t>
            </a:r>
            <a:r>
              <a:rPr lang="cs-CZ" dirty="0"/>
              <a:t>, Kaja </a:t>
            </a:r>
            <a:r>
              <a:rPr lang="cs-CZ" dirty="0" err="1"/>
              <a:t>Kallas</a:t>
            </a:r>
            <a:r>
              <a:rPr lang="cs-CZ" dirty="0"/>
              <a:t> </a:t>
            </a:r>
          </a:p>
          <a:p>
            <a:pPr marL="342891" lvl="1" indent="0">
              <a:buNone/>
            </a:pPr>
            <a:endParaRPr lang="cs-CZ" dirty="0"/>
          </a:p>
          <a:p>
            <a:r>
              <a:rPr lang="cs-CZ" dirty="0" err="1"/>
              <a:t>Followed</a:t>
            </a:r>
            <a:r>
              <a:rPr lang="cs-CZ" dirty="0"/>
              <a:t> by </a:t>
            </a:r>
            <a:r>
              <a:rPr lang="cs-CZ" dirty="0" err="1"/>
              <a:t>Treaty</a:t>
            </a:r>
            <a:r>
              <a:rPr lang="cs-CZ" dirty="0"/>
              <a:t> </a:t>
            </a:r>
            <a:r>
              <a:rPr lang="cs-CZ" dirty="0" err="1"/>
              <a:t>of</a:t>
            </a:r>
            <a:r>
              <a:rPr lang="cs-CZ" dirty="0"/>
              <a:t> Nice</a:t>
            </a:r>
          </a:p>
        </p:txBody>
      </p:sp>
      <p:pic>
        <p:nvPicPr>
          <p:cNvPr id="5122" name="Picture 2" descr="undefined">
            <a:extLst>
              <a:ext uri="{FF2B5EF4-FFF2-40B4-BE49-F238E27FC236}">
                <a16:creationId xmlns:a16="http://schemas.microsoft.com/office/drawing/2014/main" id="{50E628D1-7DA6-5FA4-2CE9-ADDA96A28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4135" y="1759644"/>
            <a:ext cx="1595717" cy="239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27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C6C115-0413-E4CF-7D4A-0A0D5AB88D3D}"/>
              </a:ext>
            </a:extLst>
          </p:cNvPr>
          <p:cNvSpPr>
            <a:spLocks noGrp="1"/>
          </p:cNvSpPr>
          <p:nvPr>
            <p:ph type="title"/>
          </p:nvPr>
        </p:nvSpPr>
        <p:spPr/>
        <p:txBody>
          <a:bodyPr/>
          <a:lstStyle/>
          <a:p>
            <a:r>
              <a:rPr lang="cs-CZ" dirty="0" err="1"/>
              <a:t>Fourth</a:t>
            </a:r>
            <a:r>
              <a:rPr lang="cs-CZ" dirty="0"/>
              <a:t> </a:t>
            </a:r>
            <a:r>
              <a:rPr lang="cs-CZ" dirty="0" err="1"/>
              <a:t>Extension</a:t>
            </a:r>
            <a:r>
              <a:rPr lang="cs-CZ" dirty="0"/>
              <a:t> (East)</a:t>
            </a:r>
          </a:p>
        </p:txBody>
      </p:sp>
      <p:sp>
        <p:nvSpPr>
          <p:cNvPr id="3" name="Zástupný obsah 2">
            <a:extLst>
              <a:ext uri="{FF2B5EF4-FFF2-40B4-BE49-F238E27FC236}">
                <a16:creationId xmlns:a16="http://schemas.microsoft.com/office/drawing/2014/main" id="{EF47AA0E-3895-EBCD-E239-6F2E937D09CF}"/>
              </a:ext>
            </a:extLst>
          </p:cNvPr>
          <p:cNvSpPr>
            <a:spLocks noGrp="1"/>
          </p:cNvSpPr>
          <p:nvPr>
            <p:ph idx="1"/>
          </p:nvPr>
        </p:nvSpPr>
        <p:spPr/>
        <p:txBody>
          <a:bodyPr/>
          <a:lstStyle/>
          <a:p>
            <a:r>
              <a:rPr lang="cs-CZ" dirty="0" err="1"/>
              <a:t>Extension</a:t>
            </a:r>
            <a:r>
              <a:rPr lang="cs-CZ" dirty="0"/>
              <a:t> 10 + 2</a:t>
            </a:r>
          </a:p>
          <a:p>
            <a:r>
              <a:rPr lang="cs-CZ" dirty="0"/>
              <a:t>2004 - Czech Republic, Slovakia, </a:t>
            </a:r>
            <a:r>
              <a:rPr lang="cs-CZ" dirty="0" err="1"/>
              <a:t>Poland</a:t>
            </a:r>
            <a:r>
              <a:rPr lang="cs-CZ" dirty="0"/>
              <a:t>, </a:t>
            </a:r>
            <a:r>
              <a:rPr lang="cs-CZ" dirty="0" err="1"/>
              <a:t>Hungary</a:t>
            </a:r>
            <a:r>
              <a:rPr lang="cs-CZ" dirty="0"/>
              <a:t>, </a:t>
            </a:r>
            <a:r>
              <a:rPr lang="cs-CZ" dirty="0" err="1"/>
              <a:t>Lithuania</a:t>
            </a:r>
            <a:r>
              <a:rPr lang="cs-CZ" dirty="0"/>
              <a:t>, </a:t>
            </a:r>
            <a:r>
              <a:rPr lang="cs-CZ" dirty="0" err="1"/>
              <a:t>Latvia</a:t>
            </a:r>
            <a:r>
              <a:rPr lang="cs-CZ" dirty="0"/>
              <a:t>, </a:t>
            </a:r>
            <a:r>
              <a:rPr lang="cs-CZ" dirty="0" err="1"/>
              <a:t>Estonia</a:t>
            </a:r>
            <a:r>
              <a:rPr lang="cs-CZ" dirty="0"/>
              <a:t>, </a:t>
            </a:r>
            <a:r>
              <a:rPr lang="cs-CZ" dirty="0" err="1"/>
              <a:t>Slovenia</a:t>
            </a:r>
            <a:r>
              <a:rPr lang="cs-CZ" dirty="0"/>
              <a:t>, Malta, </a:t>
            </a:r>
            <a:r>
              <a:rPr lang="cs-CZ" dirty="0" err="1"/>
              <a:t>Cyprus</a:t>
            </a:r>
            <a:endParaRPr lang="cs-CZ" dirty="0"/>
          </a:p>
          <a:p>
            <a:r>
              <a:rPr lang="cs-CZ" dirty="0"/>
              <a:t>2007 - </a:t>
            </a:r>
            <a:r>
              <a:rPr lang="cs-CZ" dirty="0" err="1"/>
              <a:t>Bulgaria</a:t>
            </a:r>
            <a:r>
              <a:rPr lang="cs-CZ" dirty="0"/>
              <a:t>, </a:t>
            </a:r>
            <a:r>
              <a:rPr lang="cs-CZ" dirty="0" err="1"/>
              <a:t>Romania</a:t>
            </a:r>
            <a:endParaRPr lang="cs-CZ" dirty="0"/>
          </a:p>
          <a:p>
            <a:r>
              <a:rPr lang="cs-CZ" dirty="0"/>
              <a:t>2013 – </a:t>
            </a:r>
            <a:r>
              <a:rPr lang="cs-CZ" dirty="0" err="1"/>
              <a:t>Croatia</a:t>
            </a:r>
            <a:r>
              <a:rPr lang="cs-CZ" dirty="0"/>
              <a:t> (</a:t>
            </a:r>
            <a:r>
              <a:rPr lang="cs-CZ" dirty="0" err="1"/>
              <a:t>joined</a:t>
            </a:r>
            <a:r>
              <a:rPr lang="cs-CZ" dirty="0"/>
              <a:t> last) </a:t>
            </a:r>
          </a:p>
        </p:txBody>
      </p:sp>
      <p:pic>
        <p:nvPicPr>
          <p:cNvPr id="4" name="Obrázek 3">
            <a:extLst>
              <a:ext uri="{FF2B5EF4-FFF2-40B4-BE49-F238E27FC236}">
                <a16:creationId xmlns:a16="http://schemas.microsoft.com/office/drawing/2014/main" id="{DCF532A4-6E07-86BF-EA02-AF4C220EC689}"/>
              </a:ext>
            </a:extLst>
          </p:cNvPr>
          <p:cNvPicPr>
            <a:picLocks noChangeAspect="1"/>
          </p:cNvPicPr>
          <p:nvPr/>
        </p:nvPicPr>
        <p:blipFill rotWithShape="1">
          <a:blip r:embed="rId2">
            <a:extLst>
              <a:ext uri="{28A0092B-C50C-407E-A947-70E740481C1C}">
                <a14:useLocalDpi xmlns:a14="http://schemas.microsoft.com/office/drawing/2010/main" val="0"/>
              </a:ext>
            </a:extLst>
          </a:blip>
          <a:srcRect l="20379" t="4827" r="7185" b="11563"/>
          <a:stretch/>
        </p:blipFill>
        <p:spPr>
          <a:xfrm>
            <a:off x="4490784" y="2768610"/>
            <a:ext cx="4479498" cy="3977371"/>
          </a:xfrm>
          <a:prstGeom prst="rect">
            <a:avLst/>
          </a:prstGeom>
          <a:ln>
            <a:noFill/>
          </a:ln>
          <a:effectLst>
            <a:softEdge rad="112500"/>
          </a:effectLst>
        </p:spPr>
      </p:pic>
    </p:spTree>
    <p:extLst>
      <p:ext uri="{BB962C8B-B14F-4D97-AF65-F5344CB8AC3E}">
        <p14:creationId xmlns:p14="http://schemas.microsoft.com/office/powerpoint/2010/main" val="293713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8B000C-1E58-EFC2-5D45-5ADC7F39B014}"/>
              </a:ext>
            </a:extLst>
          </p:cNvPr>
          <p:cNvSpPr>
            <a:spLocks noGrp="1"/>
          </p:cNvSpPr>
          <p:nvPr>
            <p:ph type="title"/>
          </p:nvPr>
        </p:nvSpPr>
        <p:spPr/>
        <p:txBody>
          <a:bodyPr/>
          <a:lstStyle/>
          <a:p>
            <a:r>
              <a:rPr lang="cs-CZ" dirty="0" err="1"/>
              <a:t>Treaty</a:t>
            </a:r>
            <a:r>
              <a:rPr lang="cs-CZ" dirty="0"/>
              <a:t> </a:t>
            </a:r>
            <a:r>
              <a:rPr lang="cs-CZ" dirty="0" err="1"/>
              <a:t>of</a:t>
            </a:r>
            <a:r>
              <a:rPr lang="cs-CZ" dirty="0"/>
              <a:t> </a:t>
            </a:r>
            <a:r>
              <a:rPr lang="cs-CZ" dirty="0" err="1"/>
              <a:t>Lisbon</a:t>
            </a:r>
            <a:endParaRPr lang="cs-CZ" dirty="0"/>
          </a:p>
        </p:txBody>
      </p:sp>
      <p:sp>
        <p:nvSpPr>
          <p:cNvPr id="3" name="Zástupný obsah 2">
            <a:extLst>
              <a:ext uri="{FF2B5EF4-FFF2-40B4-BE49-F238E27FC236}">
                <a16:creationId xmlns:a16="http://schemas.microsoft.com/office/drawing/2014/main" id="{A66E199F-7C27-6CDB-0EB5-5565A3AEEB87}"/>
              </a:ext>
            </a:extLst>
          </p:cNvPr>
          <p:cNvSpPr>
            <a:spLocks noGrp="1"/>
          </p:cNvSpPr>
          <p:nvPr>
            <p:ph idx="1"/>
          </p:nvPr>
        </p:nvSpPr>
        <p:spPr>
          <a:xfrm>
            <a:off x="540000" y="1825624"/>
            <a:ext cx="8064000" cy="4728857"/>
          </a:xfrm>
        </p:spPr>
        <p:txBody>
          <a:bodyPr>
            <a:normAutofit fontScale="85000" lnSpcReduction="20000"/>
          </a:bodyPr>
          <a:lstStyle/>
          <a:p>
            <a:r>
              <a:rPr lang="cs-CZ" dirty="0" err="1"/>
              <a:t>First</a:t>
            </a:r>
            <a:r>
              <a:rPr lang="cs-CZ" dirty="0"/>
              <a:t> </a:t>
            </a:r>
            <a:r>
              <a:rPr lang="cs-CZ" dirty="0" err="1"/>
              <a:t>introduced</a:t>
            </a:r>
            <a:r>
              <a:rPr lang="cs-CZ" dirty="0"/>
              <a:t> </a:t>
            </a:r>
            <a:r>
              <a:rPr lang="cs-CZ" dirty="0" err="1"/>
              <a:t>the</a:t>
            </a:r>
            <a:r>
              <a:rPr lang="cs-CZ" dirty="0"/>
              <a:t> </a:t>
            </a:r>
            <a:r>
              <a:rPr lang="cs-CZ" dirty="0" err="1"/>
              <a:t>Treaty</a:t>
            </a:r>
            <a:r>
              <a:rPr lang="cs-CZ" dirty="0"/>
              <a:t> </a:t>
            </a:r>
            <a:r>
              <a:rPr lang="cs-CZ" dirty="0" err="1"/>
              <a:t>establishing</a:t>
            </a:r>
            <a:r>
              <a:rPr lang="cs-CZ" dirty="0"/>
              <a:t> a </a:t>
            </a:r>
            <a:r>
              <a:rPr lang="cs-CZ" dirty="0" err="1"/>
              <a:t>Constitution</a:t>
            </a:r>
            <a:r>
              <a:rPr lang="cs-CZ" dirty="0"/>
              <a:t> </a:t>
            </a:r>
            <a:r>
              <a:rPr lang="cs-CZ" dirty="0" err="1"/>
              <a:t>for</a:t>
            </a:r>
            <a:r>
              <a:rPr lang="cs-CZ" dirty="0"/>
              <a:t> </a:t>
            </a:r>
            <a:r>
              <a:rPr lang="cs-CZ" dirty="0" err="1"/>
              <a:t>Europe</a:t>
            </a:r>
            <a:r>
              <a:rPr lang="cs-CZ" dirty="0"/>
              <a:t> (</a:t>
            </a:r>
            <a:r>
              <a:rPr lang="cs-CZ" b="1" dirty="0" err="1"/>
              <a:t>Constitutional</a:t>
            </a:r>
            <a:r>
              <a:rPr lang="cs-CZ" b="1" dirty="0"/>
              <a:t> </a:t>
            </a:r>
            <a:r>
              <a:rPr lang="cs-CZ" b="1" dirty="0" err="1"/>
              <a:t>Treaty</a:t>
            </a:r>
            <a:r>
              <a:rPr lang="cs-CZ" dirty="0"/>
              <a:t>)</a:t>
            </a:r>
          </a:p>
          <a:p>
            <a:pPr lvl="1"/>
            <a:r>
              <a:rPr lang="en-US" dirty="0"/>
              <a:t>Negative referendums:</a:t>
            </a:r>
            <a:endParaRPr lang="cs-CZ" dirty="0"/>
          </a:p>
          <a:p>
            <a:pPr lvl="2"/>
            <a:r>
              <a:rPr lang="en-US" dirty="0"/>
              <a:t>France: 29 May 2005, 54.9% against</a:t>
            </a:r>
            <a:endParaRPr lang="cs-CZ" dirty="0"/>
          </a:p>
          <a:p>
            <a:pPr lvl="2"/>
            <a:r>
              <a:rPr lang="en-US" dirty="0"/>
              <a:t>Netherlands: 1 June 2005, 61 % against</a:t>
            </a:r>
            <a:endParaRPr lang="cs-CZ" dirty="0"/>
          </a:p>
          <a:p>
            <a:pPr lvl="1"/>
            <a:r>
              <a:rPr lang="cs-CZ" dirty="0" err="1"/>
              <a:t>Never</a:t>
            </a:r>
            <a:r>
              <a:rPr lang="cs-CZ" dirty="0"/>
              <a:t> </a:t>
            </a:r>
            <a:r>
              <a:rPr lang="cs-CZ" dirty="0" err="1"/>
              <a:t>accepted</a:t>
            </a:r>
            <a:r>
              <a:rPr lang="cs-CZ" dirty="0"/>
              <a:t> </a:t>
            </a:r>
          </a:p>
          <a:p>
            <a:r>
              <a:rPr lang="cs-CZ" b="1" dirty="0" err="1"/>
              <a:t>Treaty</a:t>
            </a:r>
            <a:r>
              <a:rPr lang="cs-CZ" b="1" dirty="0"/>
              <a:t> </a:t>
            </a:r>
            <a:r>
              <a:rPr lang="cs-CZ" b="1" dirty="0" err="1"/>
              <a:t>of</a:t>
            </a:r>
            <a:r>
              <a:rPr lang="cs-CZ" b="1" dirty="0"/>
              <a:t> </a:t>
            </a:r>
            <a:r>
              <a:rPr lang="cs-CZ" b="1" dirty="0" err="1"/>
              <a:t>Lisbon</a:t>
            </a:r>
            <a:endParaRPr lang="cs-CZ" b="1" dirty="0"/>
          </a:p>
          <a:p>
            <a:pPr lvl="1"/>
            <a:r>
              <a:rPr lang="en-US" dirty="0"/>
              <a:t>Signed 13 December 2007 in Lisbon</a:t>
            </a:r>
            <a:endParaRPr lang="cs-CZ" dirty="0"/>
          </a:p>
          <a:p>
            <a:pPr lvl="1"/>
            <a:r>
              <a:rPr lang="en-US" dirty="0"/>
              <a:t>Retains most of the Constitutional Treaty</a:t>
            </a:r>
            <a:endParaRPr lang="cs-CZ" dirty="0"/>
          </a:p>
          <a:p>
            <a:pPr lvl="1"/>
            <a:r>
              <a:rPr lang="en-US" dirty="0"/>
              <a:t>Main differences:</a:t>
            </a:r>
            <a:endParaRPr lang="cs-CZ" dirty="0"/>
          </a:p>
          <a:p>
            <a:pPr lvl="2"/>
            <a:r>
              <a:rPr lang="en-US" dirty="0"/>
              <a:t>Did not replace existing treaties</a:t>
            </a:r>
            <a:endParaRPr lang="cs-CZ" dirty="0"/>
          </a:p>
          <a:p>
            <a:pPr lvl="2"/>
            <a:r>
              <a:rPr lang="en-US" dirty="0"/>
              <a:t>Just another in a series of treaties (JEA-Maastricht-Amsterdam-Nice)</a:t>
            </a:r>
            <a:endParaRPr lang="cs-CZ" dirty="0"/>
          </a:p>
          <a:p>
            <a:pPr lvl="2"/>
            <a:r>
              <a:rPr lang="en-US" dirty="0"/>
              <a:t>Deleted union symbols and constitutional treaty language</a:t>
            </a:r>
            <a:endParaRPr lang="cs-CZ" dirty="0"/>
          </a:p>
          <a:p>
            <a:pPr lvl="2"/>
            <a:r>
              <a:rPr lang="en-US" dirty="0"/>
              <a:t>A number of exceptions for the </a:t>
            </a:r>
            <a:r>
              <a:rPr lang="cs-CZ" dirty="0" err="1"/>
              <a:t>member</a:t>
            </a:r>
            <a:r>
              <a:rPr lang="cs-CZ" dirty="0"/>
              <a:t> </a:t>
            </a:r>
            <a:r>
              <a:rPr lang="cs-CZ" dirty="0" err="1"/>
              <a:t>states</a:t>
            </a:r>
            <a:r>
              <a:rPr lang="cs-CZ" dirty="0"/>
              <a:t> </a:t>
            </a:r>
          </a:p>
          <a:p>
            <a:pPr lvl="1"/>
            <a:r>
              <a:rPr lang="cs-CZ" dirty="0" err="1"/>
              <a:t>Problems</a:t>
            </a:r>
            <a:r>
              <a:rPr lang="cs-CZ" dirty="0"/>
              <a:t> </a:t>
            </a:r>
            <a:r>
              <a:rPr lang="cs-CZ" dirty="0" err="1"/>
              <a:t>with</a:t>
            </a:r>
            <a:r>
              <a:rPr lang="cs-CZ" dirty="0"/>
              <a:t> </a:t>
            </a:r>
            <a:r>
              <a:rPr lang="cs-CZ" dirty="0" err="1"/>
              <a:t>ratification</a:t>
            </a:r>
            <a:r>
              <a:rPr lang="cs-CZ" dirty="0"/>
              <a:t> in </a:t>
            </a:r>
            <a:r>
              <a:rPr lang="cs-CZ" dirty="0" err="1"/>
              <a:t>Ireland</a:t>
            </a:r>
            <a:r>
              <a:rPr lang="cs-CZ" dirty="0"/>
              <a:t> -&gt; </a:t>
            </a:r>
            <a:r>
              <a:rPr lang="cs-CZ" b="1" dirty="0" err="1"/>
              <a:t>Irish</a:t>
            </a:r>
            <a:r>
              <a:rPr lang="cs-CZ" b="1" dirty="0"/>
              <a:t> </a:t>
            </a:r>
            <a:r>
              <a:rPr lang="cs-CZ" b="1" dirty="0" err="1"/>
              <a:t>opt-outs</a:t>
            </a:r>
            <a:r>
              <a:rPr lang="cs-CZ" b="1" dirty="0"/>
              <a:t> </a:t>
            </a:r>
          </a:p>
          <a:p>
            <a:pPr lvl="1"/>
            <a:r>
              <a:rPr lang="cs-CZ" b="1" dirty="0"/>
              <a:t>Validity: 1 </a:t>
            </a:r>
            <a:r>
              <a:rPr lang="cs-CZ" b="1" dirty="0" err="1"/>
              <a:t>December</a:t>
            </a:r>
            <a:r>
              <a:rPr lang="cs-CZ" b="1" dirty="0"/>
              <a:t> 2009</a:t>
            </a:r>
          </a:p>
        </p:txBody>
      </p:sp>
    </p:spTree>
    <p:extLst>
      <p:ext uri="{BB962C8B-B14F-4D97-AF65-F5344CB8AC3E}">
        <p14:creationId xmlns:p14="http://schemas.microsoft.com/office/powerpoint/2010/main" val="1686473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8D6925-B017-5AFA-E67A-F3BAA737045F}"/>
              </a:ext>
            </a:extLst>
          </p:cNvPr>
          <p:cNvSpPr>
            <a:spLocks noGrp="1"/>
          </p:cNvSpPr>
          <p:nvPr>
            <p:ph type="title"/>
          </p:nvPr>
        </p:nvSpPr>
        <p:spPr/>
        <p:txBody>
          <a:bodyPr/>
          <a:lstStyle/>
          <a:p>
            <a:r>
              <a:rPr lang="cs-CZ" dirty="0"/>
              <a:t>EU </a:t>
            </a:r>
            <a:r>
              <a:rPr lang="cs-CZ" dirty="0" err="1"/>
              <a:t>Institutions</a:t>
            </a:r>
            <a:r>
              <a:rPr lang="cs-CZ" dirty="0"/>
              <a:t> </a:t>
            </a:r>
          </a:p>
        </p:txBody>
      </p:sp>
      <p:sp>
        <p:nvSpPr>
          <p:cNvPr id="3" name="Zástupný obsah 2">
            <a:extLst>
              <a:ext uri="{FF2B5EF4-FFF2-40B4-BE49-F238E27FC236}">
                <a16:creationId xmlns:a16="http://schemas.microsoft.com/office/drawing/2014/main" id="{E77A65CA-58BF-670C-B97E-475D799CD297}"/>
              </a:ext>
            </a:extLst>
          </p:cNvPr>
          <p:cNvSpPr>
            <a:spLocks noGrp="1"/>
          </p:cNvSpPr>
          <p:nvPr>
            <p:ph idx="1"/>
          </p:nvPr>
        </p:nvSpPr>
        <p:spPr>
          <a:xfrm>
            <a:off x="540000" y="1825625"/>
            <a:ext cx="8064000" cy="4667246"/>
          </a:xfrm>
        </p:spPr>
        <p:txBody>
          <a:bodyPr>
            <a:normAutofit/>
          </a:bodyPr>
          <a:lstStyle/>
          <a:p>
            <a:r>
              <a:rPr lang="en-US" dirty="0"/>
              <a:t>7 institutions:</a:t>
            </a:r>
            <a:endParaRPr lang="cs-CZ" dirty="0"/>
          </a:p>
          <a:p>
            <a:pPr lvl="1"/>
            <a:r>
              <a:rPr lang="en-US" dirty="0"/>
              <a:t>European Council</a:t>
            </a:r>
            <a:endParaRPr lang="cs-CZ" dirty="0"/>
          </a:p>
          <a:p>
            <a:pPr lvl="1"/>
            <a:r>
              <a:rPr lang="en-US" dirty="0"/>
              <a:t>Council of the European Union</a:t>
            </a:r>
            <a:endParaRPr lang="cs-CZ" dirty="0"/>
          </a:p>
          <a:p>
            <a:pPr lvl="1"/>
            <a:r>
              <a:rPr lang="en-US" dirty="0"/>
              <a:t>European Commission</a:t>
            </a:r>
            <a:endParaRPr lang="cs-CZ" dirty="0"/>
          </a:p>
          <a:p>
            <a:pPr lvl="1"/>
            <a:r>
              <a:rPr lang="en-US" dirty="0"/>
              <a:t>European Parliament</a:t>
            </a:r>
            <a:endParaRPr lang="cs-CZ" dirty="0"/>
          </a:p>
          <a:p>
            <a:pPr lvl="1"/>
            <a:r>
              <a:rPr lang="en-US" dirty="0"/>
              <a:t>Court of Justice of the European Union</a:t>
            </a:r>
            <a:endParaRPr lang="cs-CZ" dirty="0"/>
          </a:p>
          <a:p>
            <a:pPr lvl="1"/>
            <a:r>
              <a:rPr lang="en-US" dirty="0"/>
              <a:t>European Central Bank</a:t>
            </a:r>
            <a:endParaRPr lang="cs-CZ" dirty="0"/>
          </a:p>
          <a:p>
            <a:pPr lvl="1"/>
            <a:r>
              <a:rPr lang="en-US" dirty="0"/>
              <a:t>Court of Auditors</a:t>
            </a:r>
            <a:endParaRPr lang="cs-CZ" dirty="0"/>
          </a:p>
          <a:p>
            <a:r>
              <a:rPr lang="en-US" dirty="0"/>
              <a:t>Advisory bodies</a:t>
            </a:r>
            <a:endParaRPr lang="cs-CZ" dirty="0"/>
          </a:p>
          <a:p>
            <a:pPr lvl="1"/>
            <a:r>
              <a:rPr lang="en-US" dirty="0"/>
              <a:t>Assisting the Council, the Parliament and the Commission</a:t>
            </a:r>
            <a:endParaRPr lang="cs-CZ" dirty="0"/>
          </a:p>
          <a:p>
            <a:pPr lvl="1"/>
            <a:r>
              <a:rPr lang="en-US" dirty="0"/>
              <a:t>Economic and Social Committee</a:t>
            </a:r>
            <a:endParaRPr lang="cs-CZ" dirty="0"/>
          </a:p>
          <a:p>
            <a:pPr lvl="1"/>
            <a:r>
              <a:rPr lang="en-US" dirty="0"/>
              <a:t>Committee of the Regions</a:t>
            </a:r>
            <a:endParaRPr lang="cs-CZ" dirty="0"/>
          </a:p>
        </p:txBody>
      </p:sp>
    </p:spTree>
    <p:extLst>
      <p:ext uri="{BB962C8B-B14F-4D97-AF65-F5344CB8AC3E}">
        <p14:creationId xmlns:p14="http://schemas.microsoft.com/office/powerpoint/2010/main" val="135077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60FF0C-80CE-4F11-0EEB-9F3552CEAB4F}"/>
              </a:ext>
            </a:extLst>
          </p:cNvPr>
          <p:cNvSpPr>
            <a:spLocks noGrp="1"/>
          </p:cNvSpPr>
          <p:nvPr>
            <p:ph type="title"/>
          </p:nvPr>
        </p:nvSpPr>
        <p:spPr/>
        <p:txBody>
          <a:bodyPr/>
          <a:lstStyle/>
          <a:p>
            <a:r>
              <a:rPr lang="cs-CZ" dirty="0" err="1"/>
              <a:t>European</a:t>
            </a:r>
            <a:r>
              <a:rPr lang="cs-CZ" dirty="0"/>
              <a:t> </a:t>
            </a:r>
            <a:r>
              <a:rPr lang="cs-CZ" dirty="0" err="1"/>
              <a:t>Council</a:t>
            </a:r>
            <a:r>
              <a:rPr lang="cs-CZ" dirty="0"/>
              <a:t> </a:t>
            </a:r>
          </a:p>
        </p:txBody>
      </p:sp>
      <p:sp>
        <p:nvSpPr>
          <p:cNvPr id="3" name="Zástupný obsah 2">
            <a:extLst>
              <a:ext uri="{FF2B5EF4-FFF2-40B4-BE49-F238E27FC236}">
                <a16:creationId xmlns:a16="http://schemas.microsoft.com/office/drawing/2014/main" id="{07759581-8E81-A105-2347-A24D511E4B10}"/>
              </a:ext>
            </a:extLst>
          </p:cNvPr>
          <p:cNvSpPr>
            <a:spLocks noGrp="1"/>
          </p:cNvSpPr>
          <p:nvPr>
            <p:ph idx="1"/>
          </p:nvPr>
        </p:nvSpPr>
        <p:spPr>
          <a:xfrm>
            <a:off x="540000" y="1825625"/>
            <a:ext cx="8064000" cy="4590543"/>
          </a:xfrm>
        </p:spPr>
        <p:txBody>
          <a:bodyPr>
            <a:normAutofit fontScale="92500" lnSpcReduction="10000"/>
          </a:bodyPr>
          <a:lstStyle/>
          <a:p>
            <a:r>
              <a:rPr lang="en-US" dirty="0"/>
              <a:t>Establishment 1974 (Paris Declaration)</a:t>
            </a:r>
            <a:endParaRPr lang="cs-CZ" dirty="0"/>
          </a:p>
          <a:p>
            <a:r>
              <a:rPr lang="en-US" dirty="0"/>
              <a:t>Institutionalized by the EU only with the Lisbon Treaty (2007/9)</a:t>
            </a:r>
            <a:endParaRPr lang="cs-CZ" dirty="0"/>
          </a:p>
          <a:p>
            <a:r>
              <a:rPr lang="en-US" dirty="0"/>
              <a:t>The highest representatives of the Member States</a:t>
            </a:r>
            <a:endParaRPr lang="cs-CZ" dirty="0"/>
          </a:p>
          <a:p>
            <a:pPr lvl="1"/>
            <a:r>
              <a:rPr lang="en-US" dirty="0"/>
              <a:t>Presidents</a:t>
            </a:r>
            <a:endParaRPr lang="cs-CZ" dirty="0"/>
          </a:p>
          <a:p>
            <a:pPr lvl="1"/>
            <a:r>
              <a:rPr lang="en-US" dirty="0"/>
              <a:t>Prime Ministers</a:t>
            </a:r>
            <a:endParaRPr lang="cs-CZ" dirty="0"/>
          </a:p>
          <a:p>
            <a:pPr lvl="1"/>
            <a:r>
              <a:rPr lang="en-US" dirty="0"/>
              <a:t>+ President of the E</a:t>
            </a:r>
            <a:r>
              <a:rPr lang="cs-CZ" dirty="0" err="1"/>
              <a:t>uropean</a:t>
            </a:r>
            <a:r>
              <a:rPr lang="cs-CZ" dirty="0"/>
              <a:t> </a:t>
            </a:r>
            <a:r>
              <a:rPr lang="cs-CZ" dirty="0" err="1"/>
              <a:t>Council</a:t>
            </a:r>
            <a:r>
              <a:rPr lang="en-US" dirty="0"/>
              <a:t>, President of the E</a:t>
            </a:r>
            <a:r>
              <a:rPr lang="cs-CZ" dirty="0" err="1"/>
              <a:t>uropean</a:t>
            </a:r>
            <a:r>
              <a:rPr lang="cs-CZ" dirty="0"/>
              <a:t> </a:t>
            </a:r>
            <a:r>
              <a:rPr lang="en-US" dirty="0"/>
              <a:t>C</a:t>
            </a:r>
            <a:r>
              <a:rPr lang="cs-CZ" dirty="0" err="1"/>
              <a:t>omission</a:t>
            </a:r>
            <a:endParaRPr lang="cs-CZ" dirty="0"/>
          </a:p>
          <a:p>
            <a:r>
              <a:rPr lang="en-US" dirty="0"/>
              <a:t>President</a:t>
            </a:r>
            <a:r>
              <a:rPr lang="cs-CZ" dirty="0"/>
              <a:t>s</a:t>
            </a:r>
            <a:r>
              <a:rPr lang="en-US" dirty="0"/>
              <a:t> of the European Council </a:t>
            </a:r>
            <a:endParaRPr lang="cs-CZ" dirty="0"/>
          </a:p>
          <a:p>
            <a:pPr lvl="1"/>
            <a:r>
              <a:rPr lang="en-US" dirty="0"/>
              <a:t>Herman van Rompuy (2009-2014)</a:t>
            </a:r>
            <a:r>
              <a:rPr lang="cs-CZ" dirty="0"/>
              <a:t>, </a:t>
            </a:r>
            <a:r>
              <a:rPr lang="en-US" dirty="0"/>
              <a:t>Donald Tusk (2014-</a:t>
            </a:r>
            <a:r>
              <a:rPr lang="cs-CZ" dirty="0"/>
              <a:t>2019</a:t>
            </a:r>
            <a:r>
              <a:rPr lang="en-US" dirty="0"/>
              <a:t>)</a:t>
            </a:r>
            <a:r>
              <a:rPr lang="cs-CZ" dirty="0"/>
              <a:t>, Charles Michel (2019-2024), </a:t>
            </a:r>
            <a:r>
              <a:rPr lang="cs-CZ" dirty="0" err="1"/>
              <a:t>António</a:t>
            </a:r>
            <a:r>
              <a:rPr lang="cs-CZ" dirty="0"/>
              <a:t> </a:t>
            </a:r>
            <a:r>
              <a:rPr lang="cs-CZ" dirty="0" err="1"/>
              <a:t>Costa</a:t>
            </a:r>
            <a:r>
              <a:rPr lang="cs-CZ" dirty="0"/>
              <a:t> (2024-)</a:t>
            </a:r>
          </a:p>
          <a:p>
            <a:r>
              <a:rPr lang="en-US" dirty="0"/>
              <a:t>Summit meetings</a:t>
            </a:r>
            <a:endParaRPr lang="cs-CZ" dirty="0"/>
          </a:p>
          <a:p>
            <a:pPr lvl="1"/>
            <a:r>
              <a:rPr lang="en-US" dirty="0"/>
              <a:t>Min. 4 times per year+ extraordinary summits</a:t>
            </a:r>
            <a:endParaRPr lang="cs-CZ" dirty="0"/>
          </a:p>
          <a:p>
            <a:pPr lvl="1"/>
            <a:r>
              <a:rPr lang="en-US" dirty="0"/>
              <a:t>Issues addressed at intergovernmental level</a:t>
            </a:r>
            <a:endParaRPr lang="cs-CZ" dirty="0"/>
          </a:p>
          <a:p>
            <a:r>
              <a:rPr lang="cs-CZ" dirty="0" err="1"/>
              <a:t>Located</a:t>
            </a:r>
            <a:r>
              <a:rPr lang="cs-CZ" dirty="0"/>
              <a:t> in </a:t>
            </a:r>
            <a:r>
              <a:rPr lang="cs-CZ" dirty="0" err="1"/>
              <a:t>Brussels</a:t>
            </a:r>
            <a:r>
              <a:rPr lang="cs-CZ" dirty="0"/>
              <a:t> </a:t>
            </a:r>
          </a:p>
        </p:txBody>
      </p:sp>
      <p:pic>
        <p:nvPicPr>
          <p:cNvPr id="2050" name="Picture 2" descr="Charles Michel">
            <a:extLst>
              <a:ext uri="{FF2B5EF4-FFF2-40B4-BE49-F238E27FC236}">
                <a16:creationId xmlns:a16="http://schemas.microsoft.com/office/drawing/2014/main" id="{55318950-2F31-31FE-04D6-BEEF2F3DE5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0188" y="4881282"/>
            <a:ext cx="1317812" cy="19767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tónio Costa">
            <a:extLst>
              <a:ext uri="{FF2B5EF4-FFF2-40B4-BE49-F238E27FC236}">
                <a16:creationId xmlns:a16="http://schemas.microsoft.com/office/drawing/2014/main" id="{6F736356-4CC3-FA36-F5AA-6C7AEB8E3D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8825" y="4879908"/>
            <a:ext cx="1317812" cy="197809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5E08E256-566D-4285-12B6-351EA23C167D}"/>
              </a:ext>
            </a:extLst>
          </p:cNvPr>
          <p:cNvPicPr>
            <a:picLocks noChangeAspect="1"/>
          </p:cNvPicPr>
          <p:nvPr/>
        </p:nvPicPr>
        <p:blipFill rotWithShape="1">
          <a:blip r:embed="rId4">
            <a:extLst>
              <a:ext uri="{28A0092B-C50C-407E-A947-70E740481C1C}">
                <a14:useLocalDpi xmlns:a14="http://schemas.microsoft.com/office/drawing/2010/main" val="0"/>
              </a:ext>
            </a:extLst>
          </a:blip>
          <a:srcRect l="10645" t="5202" r="7721" b="13245"/>
          <a:stretch/>
        </p:blipFill>
        <p:spPr>
          <a:xfrm>
            <a:off x="7078810" y="583693"/>
            <a:ext cx="1905000" cy="1600200"/>
          </a:xfrm>
          <a:prstGeom prst="rect">
            <a:avLst/>
          </a:prstGeom>
        </p:spPr>
      </p:pic>
    </p:spTree>
    <p:extLst>
      <p:ext uri="{BB962C8B-B14F-4D97-AF65-F5344CB8AC3E}">
        <p14:creationId xmlns:p14="http://schemas.microsoft.com/office/powerpoint/2010/main" val="1733415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6C8255-AD5D-FF94-9E46-2DCD226E7D83}"/>
              </a:ext>
            </a:extLst>
          </p:cNvPr>
          <p:cNvSpPr>
            <a:spLocks noGrp="1"/>
          </p:cNvSpPr>
          <p:nvPr>
            <p:ph type="title"/>
          </p:nvPr>
        </p:nvSpPr>
        <p:spPr/>
        <p:txBody>
          <a:bodyPr/>
          <a:lstStyle/>
          <a:p>
            <a:r>
              <a:rPr lang="cs-CZ" dirty="0" err="1"/>
              <a:t>Council</a:t>
            </a:r>
            <a:r>
              <a:rPr lang="cs-CZ" dirty="0"/>
              <a:t> </a:t>
            </a:r>
            <a:r>
              <a:rPr lang="cs-CZ" dirty="0" err="1"/>
              <a:t>of</a:t>
            </a:r>
            <a:r>
              <a:rPr lang="cs-CZ" dirty="0"/>
              <a:t> </a:t>
            </a:r>
            <a:r>
              <a:rPr lang="cs-CZ" dirty="0" err="1"/>
              <a:t>the</a:t>
            </a:r>
            <a:r>
              <a:rPr lang="cs-CZ" dirty="0"/>
              <a:t> </a:t>
            </a:r>
            <a:r>
              <a:rPr lang="cs-CZ" dirty="0" err="1"/>
              <a:t>European</a:t>
            </a:r>
            <a:r>
              <a:rPr lang="cs-CZ" dirty="0"/>
              <a:t> Union</a:t>
            </a:r>
          </a:p>
        </p:txBody>
      </p:sp>
      <p:sp>
        <p:nvSpPr>
          <p:cNvPr id="3" name="Zástupný obsah 2">
            <a:extLst>
              <a:ext uri="{FF2B5EF4-FFF2-40B4-BE49-F238E27FC236}">
                <a16:creationId xmlns:a16="http://schemas.microsoft.com/office/drawing/2014/main" id="{B4BC7C72-5D8D-E161-1A1C-1D8855269AFE}"/>
              </a:ext>
            </a:extLst>
          </p:cNvPr>
          <p:cNvSpPr>
            <a:spLocks noGrp="1"/>
          </p:cNvSpPr>
          <p:nvPr>
            <p:ph idx="1"/>
          </p:nvPr>
        </p:nvSpPr>
        <p:spPr>
          <a:xfrm>
            <a:off x="539999" y="1825623"/>
            <a:ext cx="8288955" cy="4667247"/>
          </a:xfrm>
        </p:spPr>
        <p:txBody>
          <a:bodyPr>
            <a:normAutofit/>
          </a:bodyPr>
          <a:lstStyle/>
          <a:p>
            <a:r>
              <a:rPr lang="en-US" dirty="0"/>
              <a:t>The main decision-making body</a:t>
            </a:r>
            <a:endParaRPr lang="cs-CZ" dirty="0"/>
          </a:p>
          <a:p>
            <a:pPr lvl="1"/>
            <a:r>
              <a:rPr lang="en-US" dirty="0"/>
              <a:t>Together with the European Parliament</a:t>
            </a:r>
            <a:endParaRPr lang="cs-CZ" dirty="0"/>
          </a:p>
          <a:p>
            <a:r>
              <a:rPr lang="en-US" dirty="0"/>
              <a:t>Intergovernmental body</a:t>
            </a:r>
            <a:endParaRPr lang="cs-CZ" dirty="0"/>
          </a:p>
          <a:p>
            <a:pPr lvl="1"/>
            <a:r>
              <a:rPr lang="en-US" dirty="0"/>
              <a:t>Member States represented by sectoral </a:t>
            </a:r>
            <a:r>
              <a:rPr lang="en-US" sz="2400" b="1" dirty="0"/>
              <a:t>ministers </a:t>
            </a:r>
            <a:endParaRPr lang="cs-CZ" sz="2400" b="1" dirty="0"/>
          </a:p>
          <a:p>
            <a:r>
              <a:rPr lang="en-US" dirty="0"/>
              <a:t>Formations (10):</a:t>
            </a:r>
            <a:endParaRPr lang="cs-CZ" dirty="0"/>
          </a:p>
          <a:p>
            <a:pPr lvl="1"/>
            <a:r>
              <a:rPr lang="en-US" dirty="0"/>
              <a:t>Foreign Affairs Council (FAC)</a:t>
            </a:r>
            <a:endParaRPr lang="cs-CZ" dirty="0"/>
          </a:p>
          <a:p>
            <a:pPr lvl="1"/>
            <a:r>
              <a:rPr lang="en-US" dirty="0"/>
              <a:t>General Affairs Council (GAC)</a:t>
            </a:r>
            <a:endParaRPr lang="cs-CZ" dirty="0"/>
          </a:p>
          <a:p>
            <a:pPr lvl="1"/>
            <a:r>
              <a:rPr lang="en-US" dirty="0"/>
              <a:t>Economic and Financial Affairs Council (ECOFIN)</a:t>
            </a:r>
            <a:r>
              <a:rPr lang="cs-CZ" dirty="0"/>
              <a:t>, … </a:t>
            </a:r>
          </a:p>
          <a:p>
            <a:r>
              <a:rPr lang="en-US" dirty="0"/>
              <a:t>Rotating Presidencies</a:t>
            </a:r>
            <a:r>
              <a:rPr lang="cs-CZ" dirty="0"/>
              <a:t>: </a:t>
            </a:r>
            <a:r>
              <a:rPr lang="en-US" dirty="0"/>
              <a:t>6 months, Lisbon Treaty: 18 months</a:t>
            </a:r>
            <a:r>
              <a:rPr lang="cs-CZ" dirty="0"/>
              <a:t> </a:t>
            </a:r>
            <a:r>
              <a:rPr lang="en-US" dirty="0"/>
              <a:t>(trio)</a:t>
            </a:r>
            <a:endParaRPr lang="cs-CZ" dirty="0"/>
          </a:p>
          <a:p>
            <a:r>
              <a:rPr lang="cs-CZ" dirty="0" err="1"/>
              <a:t>Located</a:t>
            </a:r>
            <a:r>
              <a:rPr lang="cs-CZ" dirty="0"/>
              <a:t> in </a:t>
            </a:r>
            <a:r>
              <a:rPr lang="cs-CZ" dirty="0" err="1"/>
              <a:t>Brussels</a:t>
            </a:r>
            <a:r>
              <a:rPr lang="cs-CZ" dirty="0"/>
              <a:t> </a:t>
            </a:r>
          </a:p>
        </p:txBody>
      </p:sp>
      <p:pic>
        <p:nvPicPr>
          <p:cNvPr id="4" name="Obrázek 3">
            <a:extLst>
              <a:ext uri="{FF2B5EF4-FFF2-40B4-BE49-F238E27FC236}">
                <a16:creationId xmlns:a16="http://schemas.microsoft.com/office/drawing/2014/main" id="{96C5B020-BCF1-B91C-C099-09192B9F627F}"/>
              </a:ext>
            </a:extLst>
          </p:cNvPr>
          <p:cNvPicPr>
            <a:picLocks noChangeAspect="1"/>
          </p:cNvPicPr>
          <p:nvPr/>
        </p:nvPicPr>
        <p:blipFill rotWithShape="1">
          <a:blip r:embed="rId2">
            <a:extLst>
              <a:ext uri="{28A0092B-C50C-407E-A947-70E740481C1C}">
                <a14:useLocalDpi xmlns:a14="http://schemas.microsoft.com/office/drawing/2010/main" val="0"/>
              </a:ext>
            </a:extLst>
          </a:blip>
          <a:srcRect l="10645" t="5202" r="7721" b="13245"/>
          <a:stretch/>
        </p:blipFill>
        <p:spPr>
          <a:xfrm>
            <a:off x="6699000" y="1383980"/>
            <a:ext cx="1905000" cy="1600200"/>
          </a:xfrm>
          <a:prstGeom prst="rect">
            <a:avLst/>
          </a:prstGeom>
        </p:spPr>
      </p:pic>
    </p:spTree>
    <p:extLst>
      <p:ext uri="{BB962C8B-B14F-4D97-AF65-F5344CB8AC3E}">
        <p14:creationId xmlns:p14="http://schemas.microsoft.com/office/powerpoint/2010/main" val="175737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6432E-03AB-A063-56A0-402481D2B30C}"/>
              </a:ext>
            </a:extLst>
          </p:cNvPr>
          <p:cNvSpPr>
            <a:spLocks noGrp="1"/>
          </p:cNvSpPr>
          <p:nvPr>
            <p:ph type="title"/>
          </p:nvPr>
        </p:nvSpPr>
        <p:spPr/>
        <p:txBody>
          <a:bodyPr/>
          <a:lstStyle/>
          <a:p>
            <a:r>
              <a:rPr lang="cs-CZ" dirty="0" err="1"/>
              <a:t>European</a:t>
            </a:r>
            <a:r>
              <a:rPr lang="cs-CZ" dirty="0"/>
              <a:t> </a:t>
            </a:r>
            <a:r>
              <a:rPr lang="cs-CZ" dirty="0" err="1"/>
              <a:t>Commission</a:t>
            </a:r>
            <a:endParaRPr lang="cs-CZ" dirty="0"/>
          </a:p>
        </p:txBody>
      </p:sp>
      <p:sp>
        <p:nvSpPr>
          <p:cNvPr id="3" name="Zástupný obsah 2">
            <a:extLst>
              <a:ext uri="{FF2B5EF4-FFF2-40B4-BE49-F238E27FC236}">
                <a16:creationId xmlns:a16="http://schemas.microsoft.com/office/drawing/2014/main" id="{1AEBE168-D047-6B16-8553-7250EC07A2AE}"/>
              </a:ext>
            </a:extLst>
          </p:cNvPr>
          <p:cNvSpPr>
            <a:spLocks noGrp="1"/>
          </p:cNvSpPr>
          <p:nvPr>
            <p:ph idx="1"/>
          </p:nvPr>
        </p:nvSpPr>
        <p:spPr>
          <a:xfrm>
            <a:off x="540000" y="1846808"/>
            <a:ext cx="8064000" cy="4360022"/>
          </a:xfrm>
        </p:spPr>
        <p:txBody>
          <a:bodyPr/>
          <a:lstStyle/>
          <a:p>
            <a:r>
              <a:rPr lang="cs-CZ" dirty="0" err="1"/>
              <a:t>Supranational</a:t>
            </a:r>
            <a:r>
              <a:rPr lang="cs-CZ" dirty="0"/>
              <a:t> </a:t>
            </a:r>
            <a:r>
              <a:rPr lang="en-US" dirty="0"/>
              <a:t>institution</a:t>
            </a:r>
            <a:endParaRPr lang="cs-CZ" dirty="0"/>
          </a:p>
          <a:p>
            <a:r>
              <a:rPr lang="cs-CZ" dirty="0" err="1"/>
              <a:t>Based</a:t>
            </a:r>
            <a:r>
              <a:rPr lang="cs-CZ" dirty="0"/>
              <a:t> on - </a:t>
            </a:r>
            <a:r>
              <a:rPr lang="en-US" dirty="0"/>
              <a:t>ECSC High Authority</a:t>
            </a:r>
            <a:endParaRPr lang="cs-CZ" dirty="0"/>
          </a:p>
          <a:p>
            <a:r>
              <a:rPr lang="en-US" dirty="0"/>
              <a:t>Each State = 1 Commissioner</a:t>
            </a:r>
            <a:endParaRPr lang="cs-CZ" dirty="0"/>
          </a:p>
          <a:p>
            <a:r>
              <a:rPr lang="cs-CZ" dirty="0"/>
              <a:t>I</a:t>
            </a:r>
            <a:r>
              <a:rPr lang="en-US" dirty="0" err="1"/>
              <a:t>ndependent</a:t>
            </a:r>
            <a:r>
              <a:rPr lang="en-US" dirty="0"/>
              <a:t> of the national government</a:t>
            </a:r>
            <a:endParaRPr lang="cs-CZ" dirty="0"/>
          </a:p>
          <a:p>
            <a:r>
              <a:rPr lang="en-US" dirty="0"/>
              <a:t>Headed by the President of the EC</a:t>
            </a:r>
            <a:endParaRPr lang="cs-CZ" dirty="0"/>
          </a:p>
          <a:p>
            <a:pPr lvl="1"/>
            <a:r>
              <a:rPr lang="cs-CZ" dirty="0"/>
              <a:t>Ursula von der </a:t>
            </a:r>
            <a:r>
              <a:rPr lang="cs-CZ" dirty="0" err="1"/>
              <a:t>Leyen</a:t>
            </a:r>
            <a:r>
              <a:rPr lang="cs-CZ" dirty="0"/>
              <a:t> </a:t>
            </a:r>
            <a:r>
              <a:rPr lang="en-US" dirty="0"/>
              <a:t>+ Vice-Presidents</a:t>
            </a:r>
            <a:endParaRPr lang="cs-CZ" dirty="0"/>
          </a:p>
          <a:p>
            <a:r>
              <a:rPr lang="en-US" dirty="0"/>
              <a:t>Term of office: 5 years </a:t>
            </a:r>
            <a:endParaRPr lang="cs-CZ" dirty="0"/>
          </a:p>
          <a:p>
            <a:r>
              <a:rPr lang="cs-CZ" dirty="0" err="1"/>
              <a:t>Located</a:t>
            </a:r>
            <a:r>
              <a:rPr lang="cs-CZ" dirty="0"/>
              <a:t> in </a:t>
            </a:r>
            <a:r>
              <a:rPr lang="cs-CZ" dirty="0" err="1"/>
              <a:t>Brussels</a:t>
            </a:r>
            <a:r>
              <a:rPr lang="cs-CZ" dirty="0"/>
              <a:t> </a:t>
            </a:r>
          </a:p>
          <a:p>
            <a:r>
              <a:rPr lang="cs-CZ" dirty="0" err="1"/>
              <a:t>Roles</a:t>
            </a:r>
            <a:r>
              <a:rPr lang="cs-CZ" dirty="0"/>
              <a:t>: </a:t>
            </a:r>
            <a:r>
              <a:rPr lang="cs-CZ" dirty="0" err="1"/>
              <a:t>Proposes</a:t>
            </a:r>
            <a:r>
              <a:rPr lang="cs-CZ" dirty="0"/>
              <a:t> </a:t>
            </a:r>
            <a:r>
              <a:rPr lang="cs-CZ" dirty="0" err="1"/>
              <a:t>new</a:t>
            </a:r>
            <a:r>
              <a:rPr lang="cs-CZ" dirty="0"/>
              <a:t> </a:t>
            </a:r>
            <a:r>
              <a:rPr lang="cs-CZ" dirty="0" err="1"/>
              <a:t>laws</a:t>
            </a:r>
            <a:r>
              <a:rPr lang="cs-CZ" dirty="0"/>
              <a:t>, </a:t>
            </a:r>
            <a:r>
              <a:rPr lang="cs-CZ" dirty="0" err="1"/>
              <a:t>Manages</a:t>
            </a:r>
            <a:r>
              <a:rPr lang="cs-CZ" dirty="0"/>
              <a:t> EU </a:t>
            </a:r>
            <a:r>
              <a:rPr lang="cs-CZ" dirty="0" err="1"/>
              <a:t>policies</a:t>
            </a:r>
            <a:r>
              <a:rPr lang="cs-CZ" dirty="0"/>
              <a:t> and </a:t>
            </a:r>
            <a:r>
              <a:rPr lang="cs-CZ" dirty="0" err="1"/>
              <a:t>allocates</a:t>
            </a:r>
            <a:r>
              <a:rPr lang="cs-CZ" dirty="0"/>
              <a:t> EU </a:t>
            </a:r>
            <a:r>
              <a:rPr lang="cs-CZ" dirty="0" err="1"/>
              <a:t>funding</a:t>
            </a:r>
            <a:r>
              <a:rPr lang="cs-CZ" dirty="0"/>
              <a:t>, </a:t>
            </a:r>
            <a:r>
              <a:rPr lang="cs-CZ" dirty="0" err="1"/>
              <a:t>Enforces</a:t>
            </a:r>
            <a:r>
              <a:rPr lang="cs-CZ" dirty="0"/>
              <a:t> EU </a:t>
            </a:r>
            <a:r>
              <a:rPr lang="cs-CZ" dirty="0" err="1"/>
              <a:t>law</a:t>
            </a:r>
            <a:r>
              <a:rPr lang="cs-CZ" dirty="0"/>
              <a:t>, </a:t>
            </a:r>
            <a:r>
              <a:rPr lang="cs-CZ" dirty="0" err="1"/>
              <a:t>Represents</a:t>
            </a:r>
            <a:r>
              <a:rPr lang="cs-CZ" dirty="0"/>
              <a:t> </a:t>
            </a:r>
            <a:r>
              <a:rPr lang="cs-CZ" dirty="0" err="1"/>
              <a:t>the</a:t>
            </a:r>
            <a:r>
              <a:rPr lang="cs-CZ" dirty="0"/>
              <a:t> EU </a:t>
            </a:r>
            <a:r>
              <a:rPr lang="cs-CZ" dirty="0" err="1"/>
              <a:t>internationally</a:t>
            </a:r>
            <a:endParaRPr lang="cs-CZ" dirty="0"/>
          </a:p>
        </p:txBody>
      </p:sp>
      <p:pic>
        <p:nvPicPr>
          <p:cNvPr id="4" name="Obrázek 3">
            <a:extLst>
              <a:ext uri="{FF2B5EF4-FFF2-40B4-BE49-F238E27FC236}">
                <a16:creationId xmlns:a16="http://schemas.microsoft.com/office/drawing/2014/main" id="{73D20ACD-38C5-77B5-8F82-AC2907D0E9DB}"/>
              </a:ext>
            </a:extLst>
          </p:cNvPr>
          <p:cNvPicPr>
            <a:picLocks noChangeAspect="1"/>
          </p:cNvPicPr>
          <p:nvPr/>
        </p:nvPicPr>
        <p:blipFill rotWithShape="1">
          <a:blip r:embed="rId2">
            <a:extLst>
              <a:ext uri="{28A0092B-C50C-407E-A947-70E740481C1C}">
                <a14:useLocalDpi xmlns:a14="http://schemas.microsoft.com/office/drawing/2010/main" val="0"/>
              </a:ext>
            </a:extLst>
          </a:blip>
          <a:srcRect l="12558" r="12431"/>
          <a:stretch/>
        </p:blipFill>
        <p:spPr>
          <a:xfrm>
            <a:off x="5963558" y="605066"/>
            <a:ext cx="2806700" cy="1870869"/>
          </a:xfrm>
          <a:prstGeom prst="roundRect">
            <a:avLst>
              <a:gd name="adj" fmla="val 8594"/>
            </a:avLst>
          </a:prstGeom>
          <a:solidFill>
            <a:srgbClr val="FFFFFF">
              <a:shade val="85000"/>
            </a:srgbClr>
          </a:solidFill>
          <a:ln>
            <a:noFill/>
          </a:ln>
          <a:effectLst/>
        </p:spPr>
      </p:pic>
      <p:pic>
        <p:nvPicPr>
          <p:cNvPr id="3074" name="Picture 2" descr="undefined">
            <a:extLst>
              <a:ext uri="{FF2B5EF4-FFF2-40B4-BE49-F238E27FC236}">
                <a16:creationId xmlns:a16="http://schemas.microsoft.com/office/drawing/2014/main" id="{58E92A4F-EC69-9739-44A9-54BBAAA04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347" y="2772111"/>
            <a:ext cx="1744391" cy="232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6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8">
            <a:extLst>
              <a:ext uri="{FF2B5EF4-FFF2-40B4-BE49-F238E27FC236}">
                <a16:creationId xmlns:a16="http://schemas.microsoft.com/office/drawing/2014/main" id="{259BAC5E-2E87-6C3F-8D1C-6D262A3920A2}"/>
              </a:ext>
            </a:extLst>
          </p:cNvPr>
          <p:cNvPicPr/>
          <p:nvPr/>
        </p:nvPicPr>
        <p:blipFill>
          <a:blip r:embed="rId2"/>
          <a:stretch/>
        </p:blipFill>
        <p:spPr>
          <a:xfrm>
            <a:off x="824811" y="193500"/>
            <a:ext cx="7324560" cy="6471000"/>
          </a:xfrm>
          <a:prstGeom prst="rect">
            <a:avLst/>
          </a:prstGeom>
          <a:ln>
            <a:noFill/>
          </a:ln>
        </p:spPr>
      </p:pic>
      <p:sp>
        <p:nvSpPr>
          <p:cNvPr id="2" name="Nadpis 1">
            <a:extLst>
              <a:ext uri="{FF2B5EF4-FFF2-40B4-BE49-F238E27FC236}">
                <a16:creationId xmlns:a16="http://schemas.microsoft.com/office/drawing/2014/main" id="{869D15CC-D14D-5DED-B8C4-F15101575A6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5F08E5B-255A-A058-5254-9636990C7E49}"/>
              </a:ext>
            </a:extLst>
          </p:cNvPr>
          <p:cNvSpPr>
            <a:spLocks noGrp="1"/>
          </p:cNvSpPr>
          <p:nvPr>
            <p:ph idx="1"/>
          </p:nvPr>
        </p:nvSpPr>
        <p:spPr/>
        <p:txBody>
          <a:bodyPr/>
          <a:lstStyle/>
          <a:p>
            <a:endParaRPr lang="cs-CZ"/>
          </a:p>
        </p:txBody>
      </p:sp>
      <p:sp>
        <p:nvSpPr>
          <p:cNvPr id="5" name="Znak násobení 4">
            <a:extLst>
              <a:ext uri="{FF2B5EF4-FFF2-40B4-BE49-F238E27FC236}">
                <a16:creationId xmlns:a16="http://schemas.microsoft.com/office/drawing/2014/main" id="{815AC19C-5A96-67DF-8C8E-BBCA9EE10E15}"/>
              </a:ext>
            </a:extLst>
          </p:cNvPr>
          <p:cNvSpPr/>
          <p:nvPr/>
        </p:nvSpPr>
        <p:spPr>
          <a:xfrm>
            <a:off x="2093418" y="2353236"/>
            <a:ext cx="1106501" cy="2151528"/>
          </a:xfrm>
          <a:prstGeom prst="mathMultiply">
            <a:avLst/>
          </a:prstGeom>
          <a:solidFill>
            <a:srgbClr val="C00000"/>
          </a:solidFill>
          <a:ln>
            <a:solidFill>
              <a:srgbClr val="31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6450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01DA81-E94A-E54A-D2A0-94DEF32CBBEF}"/>
              </a:ext>
            </a:extLst>
          </p:cNvPr>
          <p:cNvSpPr>
            <a:spLocks noGrp="1"/>
          </p:cNvSpPr>
          <p:nvPr>
            <p:ph type="title"/>
          </p:nvPr>
        </p:nvSpPr>
        <p:spPr/>
        <p:txBody>
          <a:bodyPr/>
          <a:lstStyle/>
          <a:p>
            <a:r>
              <a:rPr lang="cs-CZ" dirty="0" err="1"/>
              <a:t>European</a:t>
            </a:r>
            <a:r>
              <a:rPr lang="cs-CZ" dirty="0"/>
              <a:t> </a:t>
            </a:r>
            <a:r>
              <a:rPr lang="cs-CZ" dirty="0" err="1"/>
              <a:t>Parliament</a:t>
            </a:r>
            <a:endParaRPr lang="cs-CZ" dirty="0"/>
          </a:p>
        </p:txBody>
      </p:sp>
      <p:sp>
        <p:nvSpPr>
          <p:cNvPr id="3" name="Zástupný obsah 2">
            <a:extLst>
              <a:ext uri="{FF2B5EF4-FFF2-40B4-BE49-F238E27FC236}">
                <a16:creationId xmlns:a16="http://schemas.microsoft.com/office/drawing/2014/main" id="{8706DC52-9A92-5C0B-43F9-6994ED7B400B}"/>
              </a:ext>
            </a:extLst>
          </p:cNvPr>
          <p:cNvSpPr>
            <a:spLocks noGrp="1"/>
          </p:cNvSpPr>
          <p:nvPr>
            <p:ph idx="1"/>
          </p:nvPr>
        </p:nvSpPr>
        <p:spPr>
          <a:xfrm>
            <a:off x="540000" y="1825624"/>
            <a:ext cx="8064000" cy="4667247"/>
          </a:xfrm>
        </p:spPr>
        <p:txBody>
          <a:bodyPr>
            <a:normAutofit lnSpcReduction="10000"/>
          </a:bodyPr>
          <a:lstStyle/>
          <a:p>
            <a:r>
              <a:rPr lang="en-US" dirty="0"/>
              <a:t>ECSC Assembly</a:t>
            </a:r>
            <a:endParaRPr lang="cs-CZ" dirty="0"/>
          </a:p>
          <a:p>
            <a:pPr lvl="1"/>
            <a:r>
              <a:rPr lang="en-US" dirty="0"/>
              <a:t>Representatives of national parliaments</a:t>
            </a:r>
            <a:endParaRPr lang="cs-CZ" dirty="0"/>
          </a:p>
          <a:p>
            <a:r>
              <a:rPr lang="en-US" dirty="0"/>
              <a:t>1962 European Parliament</a:t>
            </a:r>
            <a:endParaRPr lang="cs-CZ" dirty="0"/>
          </a:p>
          <a:p>
            <a:r>
              <a:rPr lang="en-US" dirty="0"/>
              <a:t>Since 1979 directly elected</a:t>
            </a:r>
            <a:r>
              <a:rPr lang="cs-CZ" dirty="0"/>
              <a:t> -&gt; </a:t>
            </a:r>
            <a:r>
              <a:rPr lang="cs-CZ" dirty="0" err="1"/>
              <a:t>create</a:t>
            </a:r>
            <a:r>
              <a:rPr lang="cs-CZ" dirty="0"/>
              <a:t> </a:t>
            </a:r>
            <a:r>
              <a:rPr lang="cs-CZ" dirty="0" err="1"/>
              <a:t>fractions</a:t>
            </a:r>
            <a:r>
              <a:rPr lang="cs-CZ" dirty="0"/>
              <a:t> </a:t>
            </a:r>
          </a:p>
          <a:p>
            <a:r>
              <a:rPr lang="en-US" dirty="0"/>
              <a:t>Gradual increase in powers</a:t>
            </a:r>
            <a:endParaRPr lang="cs-CZ" dirty="0"/>
          </a:p>
          <a:p>
            <a:pPr lvl="1"/>
            <a:r>
              <a:rPr lang="en-US" dirty="0"/>
              <a:t>Treaties of Rome: consultation procedure</a:t>
            </a:r>
            <a:endParaRPr lang="cs-CZ" dirty="0"/>
          </a:p>
          <a:p>
            <a:pPr lvl="1"/>
            <a:r>
              <a:rPr lang="en-US" dirty="0"/>
              <a:t>Single European Act: cooperation and consent procedure</a:t>
            </a:r>
            <a:endParaRPr lang="cs-CZ" dirty="0"/>
          </a:p>
          <a:p>
            <a:pPr lvl="1"/>
            <a:r>
              <a:rPr lang="en-US" dirty="0"/>
              <a:t>Maastricht Treaty: co-decision procedure</a:t>
            </a:r>
            <a:endParaRPr lang="cs-CZ" dirty="0"/>
          </a:p>
          <a:p>
            <a:r>
              <a:rPr lang="cs-CZ" dirty="0"/>
              <a:t>3 </a:t>
            </a:r>
            <a:r>
              <a:rPr lang="cs-CZ" dirty="0" err="1"/>
              <a:t>main</a:t>
            </a:r>
            <a:r>
              <a:rPr lang="cs-CZ" dirty="0"/>
              <a:t> </a:t>
            </a:r>
            <a:r>
              <a:rPr lang="cs-CZ" dirty="0" err="1"/>
              <a:t>roles</a:t>
            </a:r>
            <a:r>
              <a:rPr lang="cs-CZ" dirty="0"/>
              <a:t>: </a:t>
            </a:r>
            <a:r>
              <a:rPr lang="cs-CZ" dirty="0" err="1"/>
              <a:t>legislative</a:t>
            </a:r>
            <a:r>
              <a:rPr lang="cs-CZ" dirty="0"/>
              <a:t>, supervisory, </a:t>
            </a:r>
            <a:r>
              <a:rPr lang="cs-CZ" dirty="0" err="1"/>
              <a:t>budgetary</a:t>
            </a:r>
            <a:endParaRPr lang="cs-CZ" dirty="0"/>
          </a:p>
          <a:p>
            <a:r>
              <a:rPr lang="en-US" dirty="0"/>
              <a:t>Term of office: 5 years</a:t>
            </a:r>
            <a:r>
              <a:rPr lang="cs-CZ" dirty="0"/>
              <a:t> (720 </a:t>
            </a:r>
            <a:r>
              <a:rPr lang="cs-CZ" dirty="0" err="1"/>
              <a:t>MEPs</a:t>
            </a:r>
            <a:r>
              <a:rPr lang="cs-CZ" dirty="0"/>
              <a:t>) </a:t>
            </a:r>
          </a:p>
          <a:p>
            <a:r>
              <a:rPr lang="cs-CZ" dirty="0" err="1"/>
              <a:t>Located</a:t>
            </a:r>
            <a:r>
              <a:rPr lang="cs-CZ" dirty="0"/>
              <a:t> in </a:t>
            </a:r>
            <a:r>
              <a:rPr lang="cs-CZ" dirty="0" err="1"/>
              <a:t>Strassbourg</a:t>
            </a:r>
            <a:r>
              <a:rPr lang="cs-CZ" dirty="0"/>
              <a:t>, </a:t>
            </a:r>
            <a:r>
              <a:rPr lang="cs-CZ" dirty="0" err="1"/>
              <a:t>Brussels</a:t>
            </a:r>
            <a:r>
              <a:rPr lang="cs-CZ" dirty="0"/>
              <a:t>, </a:t>
            </a:r>
            <a:r>
              <a:rPr lang="cs-CZ" dirty="0" err="1"/>
              <a:t>Luxembourg</a:t>
            </a:r>
            <a:endParaRPr lang="cs-CZ" dirty="0"/>
          </a:p>
          <a:p>
            <a:r>
              <a:rPr lang="cs-CZ" dirty="0"/>
              <a:t>President: Roberta </a:t>
            </a:r>
            <a:r>
              <a:rPr lang="cs-CZ" dirty="0" err="1"/>
              <a:t>Metsola</a:t>
            </a:r>
            <a:r>
              <a:rPr lang="cs-CZ" dirty="0"/>
              <a:t> </a:t>
            </a:r>
          </a:p>
        </p:txBody>
      </p:sp>
      <p:pic>
        <p:nvPicPr>
          <p:cNvPr id="4" name="Obrázek 3">
            <a:extLst>
              <a:ext uri="{FF2B5EF4-FFF2-40B4-BE49-F238E27FC236}">
                <a16:creationId xmlns:a16="http://schemas.microsoft.com/office/drawing/2014/main" id="{29B98135-B69E-2F04-0D74-4242B6B58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237" y="210676"/>
            <a:ext cx="3741643" cy="2203508"/>
          </a:xfrm>
          <a:prstGeom prst="rect">
            <a:avLst/>
          </a:prstGeom>
          <a:ln>
            <a:noFill/>
          </a:ln>
          <a:effectLst>
            <a:outerShdw blurRad="292100" dist="139700" dir="2700000" algn="tl" rotWithShape="0">
              <a:srgbClr val="333333">
                <a:alpha val="65000"/>
              </a:srgbClr>
            </a:outerShdw>
          </a:effectLst>
        </p:spPr>
      </p:pic>
      <p:pic>
        <p:nvPicPr>
          <p:cNvPr id="4098" name="Picture 2" descr="Roberta Metsolaová, 2022">
            <a:extLst>
              <a:ext uri="{FF2B5EF4-FFF2-40B4-BE49-F238E27FC236}">
                <a16:creationId xmlns:a16="http://schemas.microsoft.com/office/drawing/2014/main" id="{8085E4E9-9467-F650-1CE3-35311E1D1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6836" y="3216396"/>
            <a:ext cx="1834604" cy="259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397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D7F7C3-D983-DED0-6E50-0CF4B5DCBA6E}"/>
              </a:ext>
            </a:extLst>
          </p:cNvPr>
          <p:cNvSpPr>
            <a:spLocks noGrp="1"/>
          </p:cNvSpPr>
          <p:nvPr>
            <p:ph type="title"/>
          </p:nvPr>
        </p:nvSpPr>
        <p:spPr/>
        <p:txBody>
          <a:bodyPr/>
          <a:lstStyle/>
          <a:p>
            <a:r>
              <a:rPr lang="cs-CZ" dirty="0" err="1"/>
              <a:t>Court</a:t>
            </a:r>
            <a:r>
              <a:rPr lang="cs-CZ" dirty="0"/>
              <a:t> </a:t>
            </a:r>
            <a:r>
              <a:rPr lang="cs-CZ" dirty="0" err="1"/>
              <a:t>of</a:t>
            </a:r>
            <a:r>
              <a:rPr lang="cs-CZ" dirty="0"/>
              <a:t> Justice </a:t>
            </a:r>
            <a:r>
              <a:rPr lang="cs-CZ" dirty="0" err="1"/>
              <a:t>of</a:t>
            </a:r>
            <a:r>
              <a:rPr lang="cs-CZ" dirty="0"/>
              <a:t> </a:t>
            </a:r>
            <a:r>
              <a:rPr lang="cs-CZ" dirty="0" err="1"/>
              <a:t>the</a:t>
            </a:r>
            <a:r>
              <a:rPr lang="cs-CZ" dirty="0"/>
              <a:t> </a:t>
            </a:r>
            <a:r>
              <a:rPr lang="cs-CZ" dirty="0" err="1"/>
              <a:t>European</a:t>
            </a:r>
            <a:r>
              <a:rPr lang="cs-CZ" dirty="0"/>
              <a:t> Union</a:t>
            </a:r>
          </a:p>
        </p:txBody>
      </p:sp>
      <p:sp>
        <p:nvSpPr>
          <p:cNvPr id="3" name="Zástupný obsah 2">
            <a:extLst>
              <a:ext uri="{FF2B5EF4-FFF2-40B4-BE49-F238E27FC236}">
                <a16:creationId xmlns:a16="http://schemas.microsoft.com/office/drawing/2014/main" id="{8CA852CA-2B6E-F420-94DD-CBF102ACEC41}"/>
              </a:ext>
            </a:extLst>
          </p:cNvPr>
          <p:cNvSpPr>
            <a:spLocks noGrp="1"/>
          </p:cNvSpPr>
          <p:nvPr>
            <p:ph idx="1"/>
          </p:nvPr>
        </p:nvSpPr>
        <p:spPr>
          <a:xfrm>
            <a:off x="540000" y="1825625"/>
            <a:ext cx="8064000" cy="4352338"/>
          </a:xfrm>
        </p:spPr>
        <p:txBody>
          <a:bodyPr/>
          <a:lstStyle/>
          <a:p>
            <a:r>
              <a:rPr lang="en-US" dirty="0"/>
              <a:t>1952 ECSC Court of Justice</a:t>
            </a:r>
            <a:endParaRPr lang="cs-CZ" dirty="0"/>
          </a:p>
          <a:p>
            <a:r>
              <a:rPr lang="en-US" dirty="0"/>
              <a:t>Two institutions</a:t>
            </a:r>
            <a:endParaRPr lang="cs-CZ" dirty="0"/>
          </a:p>
          <a:p>
            <a:pPr lvl="1"/>
            <a:r>
              <a:rPr lang="en-US" b="1" dirty="0"/>
              <a:t>Court of Justice</a:t>
            </a:r>
            <a:endParaRPr lang="cs-CZ" b="1" dirty="0"/>
          </a:p>
          <a:p>
            <a:pPr lvl="2"/>
            <a:r>
              <a:rPr lang="en-US" dirty="0"/>
              <a:t>2</a:t>
            </a:r>
            <a:r>
              <a:rPr lang="cs-CZ" dirty="0"/>
              <a:t>7</a:t>
            </a:r>
            <a:r>
              <a:rPr lang="en-US" dirty="0"/>
              <a:t> judges</a:t>
            </a:r>
            <a:r>
              <a:rPr lang="cs-CZ" dirty="0"/>
              <a:t> + 11 </a:t>
            </a:r>
            <a:r>
              <a:rPr lang="cs-CZ" dirty="0" err="1"/>
              <a:t>advocates</a:t>
            </a:r>
            <a:r>
              <a:rPr lang="cs-CZ" dirty="0"/>
              <a:t> </a:t>
            </a:r>
            <a:r>
              <a:rPr lang="cs-CZ" dirty="0" err="1"/>
              <a:t>general</a:t>
            </a:r>
            <a:endParaRPr lang="cs-CZ" dirty="0"/>
          </a:p>
          <a:p>
            <a:pPr lvl="1"/>
            <a:r>
              <a:rPr lang="en-US" b="1" dirty="0"/>
              <a:t>Court of First Instance (JEA)/General Court</a:t>
            </a:r>
            <a:endParaRPr lang="cs-CZ" b="1" dirty="0"/>
          </a:p>
          <a:p>
            <a:pPr lvl="2"/>
            <a:r>
              <a:rPr lang="cs-CZ" dirty="0"/>
              <a:t>2 </a:t>
            </a:r>
            <a:r>
              <a:rPr lang="cs-CZ" dirty="0" err="1"/>
              <a:t>judges</a:t>
            </a:r>
            <a:r>
              <a:rPr lang="cs-CZ" dirty="0"/>
              <a:t> </a:t>
            </a:r>
            <a:r>
              <a:rPr lang="cs-CZ" dirty="0" err="1"/>
              <a:t>from</a:t>
            </a:r>
            <a:r>
              <a:rPr lang="cs-CZ" dirty="0"/>
              <a:t> </a:t>
            </a:r>
            <a:r>
              <a:rPr lang="cs-CZ" dirty="0" err="1"/>
              <a:t>each</a:t>
            </a:r>
            <a:r>
              <a:rPr lang="cs-CZ" dirty="0"/>
              <a:t> country</a:t>
            </a:r>
          </a:p>
          <a:p>
            <a:pPr lvl="1"/>
            <a:r>
              <a:rPr lang="en-US" dirty="0"/>
              <a:t>+ Civil Service Tribunal (2004)</a:t>
            </a:r>
            <a:r>
              <a:rPr lang="cs-CZ" dirty="0"/>
              <a:t> - </a:t>
            </a:r>
            <a:r>
              <a:rPr lang="en-US" dirty="0"/>
              <a:t>Dissolution September 2016</a:t>
            </a:r>
            <a:endParaRPr lang="cs-CZ" dirty="0"/>
          </a:p>
          <a:p>
            <a:r>
              <a:rPr lang="cs-CZ" dirty="0" err="1"/>
              <a:t>Located</a:t>
            </a:r>
            <a:r>
              <a:rPr lang="cs-CZ" dirty="0"/>
              <a:t> in </a:t>
            </a:r>
            <a:r>
              <a:rPr lang="cs-CZ" dirty="0" err="1"/>
              <a:t>Luxembourg</a:t>
            </a:r>
            <a:r>
              <a:rPr lang="cs-CZ" dirty="0"/>
              <a:t> </a:t>
            </a:r>
          </a:p>
        </p:txBody>
      </p:sp>
      <p:pic>
        <p:nvPicPr>
          <p:cNvPr id="4" name="Obrázek 3">
            <a:extLst>
              <a:ext uri="{FF2B5EF4-FFF2-40B4-BE49-F238E27FC236}">
                <a16:creationId xmlns:a16="http://schemas.microsoft.com/office/drawing/2014/main" id="{FC9104E0-F56E-0D4F-A98B-52F14DDED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531" y="829401"/>
            <a:ext cx="1743869" cy="1992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1790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15855-8059-B607-D8E8-3BE438E25B21}"/>
              </a:ext>
            </a:extLst>
          </p:cNvPr>
          <p:cNvSpPr>
            <a:spLocks noGrp="1"/>
          </p:cNvSpPr>
          <p:nvPr>
            <p:ph type="title"/>
          </p:nvPr>
        </p:nvSpPr>
        <p:spPr/>
        <p:txBody>
          <a:bodyPr/>
          <a:lstStyle/>
          <a:p>
            <a:r>
              <a:rPr lang="cs-CZ" sz="4100" dirty="0" err="1"/>
              <a:t>European</a:t>
            </a:r>
            <a:r>
              <a:rPr lang="cs-CZ" sz="4100" dirty="0"/>
              <a:t> </a:t>
            </a:r>
            <a:r>
              <a:rPr lang="cs-CZ" sz="4100" dirty="0" err="1"/>
              <a:t>Central</a:t>
            </a:r>
            <a:r>
              <a:rPr lang="cs-CZ" sz="4100" dirty="0"/>
              <a:t> Bank and </a:t>
            </a:r>
            <a:r>
              <a:rPr lang="cs-CZ" sz="4100" dirty="0" err="1"/>
              <a:t>European</a:t>
            </a:r>
            <a:r>
              <a:rPr lang="cs-CZ" sz="4100" dirty="0"/>
              <a:t> </a:t>
            </a:r>
            <a:r>
              <a:rPr lang="cs-CZ" sz="4100" dirty="0" err="1"/>
              <a:t>Court</a:t>
            </a:r>
            <a:r>
              <a:rPr lang="cs-CZ" sz="4100" dirty="0"/>
              <a:t> </a:t>
            </a:r>
            <a:r>
              <a:rPr lang="cs-CZ" sz="4100" dirty="0" err="1"/>
              <a:t>of</a:t>
            </a:r>
            <a:r>
              <a:rPr lang="cs-CZ" sz="4100" dirty="0"/>
              <a:t> </a:t>
            </a:r>
            <a:r>
              <a:rPr lang="cs-CZ" sz="4100" dirty="0" err="1"/>
              <a:t>Auditors</a:t>
            </a:r>
            <a:endParaRPr lang="cs-CZ" sz="4100" dirty="0"/>
          </a:p>
        </p:txBody>
      </p:sp>
      <p:sp>
        <p:nvSpPr>
          <p:cNvPr id="3" name="Zástupný obsah 2">
            <a:extLst>
              <a:ext uri="{FF2B5EF4-FFF2-40B4-BE49-F238E27FC236}">
                <a16:creationId xmlns:a16="http://schemas.microsoft.com/office/drawing/2014/main" id="{A3C6C124-0021-109F-4342-2379F38FE5F2}"/>
              </a:ext>
            </a:extLst>
          </p:cNvPr>
          <p:cNvSpPr>
            <a:spLocks noGrp="1"/>
          </p:cNvSpPr>
          <p:nvPr>
            <p:ph idx="1"/>
          </p:nvPr>
        </p:nvSpPr>
        <p:spPr>
          <a:xfrm>
            <a:off x="540000" y="1825625"/>
            <a:ext cx="8064000" cy="4728856"/>
          </a:xfrm>
        </p:spPr>
        <p:txBody>
          <a:bodyPr>
            <a:normAutofit/>
          </a:bodyPr>
          <a:lstStyle/>
          <a:p>
            <a:pPr marL="0" indent="0">
              <a:buNone/>
            </a:pPr>
            <a:r>
              <a:rPr lang="cs-CZ" b="1" dirty="0" err="1">
                <a:solidFill>
                  <a:srgbClr val="CF1F28"/>
                </a:solidFill>
              </a:rPr>
              <a:t>European</a:t>
            </a:r>
            <a:r>
              <a:rPr lang="cs-CZ" b="1" dirty="0">
                <a:solidFill>
                  <a:srgbClr val="CF1F28"/>
                </a:solidFill>
              </a:rPr>
              <a:t> </a:t>
            </a:r>
            <a:r>
              <a:rPr lang="cs-CZ" b="1" dirty="0" err="1">
                <a:solidFill>
                  <a:srgbClr val="CF1F28"/>
                </a:solidFill>
              </a:rPr>
              <a:t>Central</a:t>
            </a:r>
            <a:r>
              <a:rPr lang="cs-CZ" b="1" dirty="0">
                <a:solidFill>
                  <a:srgbClr val="CF1F28"/>
                </a:solidFill>
              </a:rPr>
              <a:t> Bank</a:t>
            </a:r>
          </a:p>
          <a:p>
            <a:r>
              <a:rPr lang="cs-CZ" dirty="0" err="1"/>
              <a:t>Established</a:t>
            </a:r>
            <a:r>
              <a:rPr lang="cs-CZ" dirty="0"/>
              <a:t> in 1999</a:t>
            </a:r>
          </a:p>
          <a:p>
            <a:r>
              <a:rPr lang="cs-CZ" dirty="0" err="1"/>
              <a:t>Monetary</a:t>
            </a:r>
            <a:r>
              <a:rPr lang="cs-CZ" dirty="0"/>
              <a:t> </a:t>
            </a:r>
            <a:r>
              <a:rPr lang="cs-CZ" dirty="0" err="1"/>
              <a:t>policy</a:t>
            </a:r>
            <a:r>
              <a:rPr lang="cs-CZ" dirty="0"/>
              <a:t> (euro, </a:t>
            </a:r>
            <a:r>
              <a:rPr lang="cs-CZ" dirty="0" err="1"/>
              <a:t>stable</a:t>
            </a:r>
            <a:r>
              <a:rPr lang="cs-CZ" dirty="0"/>
              <a:t> </a:t>
            </a:r>
            <a:r>
              <a:rPr lang="cs-CZ" dirty="0" err="1"/>
              <a:t>prices</a:t>
            </a:r>
            <a:r>
              <a:rPr lang="cs-CZ" dirty="0"/>
              <a:t>,…) </a:t>
            </a:r>
          </a:p>
          <a:p>
            <a:r>
              <a:rPr lang="cs-CZ" dirty="0"/>
              <a:t>President: Christine </a:t>
            </a:r>
            <a:r>
              <a:rPr lang="cs-CZ" dirty="0" err="1"/>
              <a:t>Lagarde</a:t>
            </a:r>
            <a:r>
              <a:rPr lang="cs-CZ" dirty="0"/>
              <a:t> </a:t>
            </a:r>
          </a:p>
          <a:p>
            <a:r>
              <a:rPr lang="cs-CZ" dirty="0" err="1"/>
              <a:t>Location</a:t>
            </a:r>
            <a:r>
              <a:rPr lang="cs-CZ" dirty="0"/>
              <a:t>: Frankfurt </a:t>
            </a:r>
          </a:p>
          <a:p>
            <a:endParaRPr lang="cs-CZ" sz="2400" dirty="0"/>
          </a:p>
          <a:p>
            <a:pPr marL="0" indent="0">
              <a:buNone/>
            </a:pPr>
            <a:r>
              <a:rPr lang="cs-CZ" b="1" dirty="0" err="1">
                <a:solidFill>
                  <a:srgbClr val="CF1F28"/>
                </a:solidFill>
              </a:rPr>
              <a:t>European</a:t>
            </a:r>
            <a:r>
              <a:rPr lang="cs-CZ" b="1" dirty="0">
                <a:solidFill>
                  <a:srgbClr val="CF1F28"/>
                </a:solidFill>
              </a:rPr>
              <a:t> </a:t>
            </a:r>
            <a:r>
              <a:rPr lang="cs-CZ" b="1" dirty="0" err="1">
                <a:solidFill>
                  <a:srgbClr val="CF1F28"/>
                </a:solidFill>
              </a:rPr>
              <a:t>Court</a:t>
            </a:r>
            <a:r>
              <a:rPr lang="cs-CZ" b="1" dirty="0">
                <a:solidFill>
                  <a:srgbClr val="CF1F28"/>
                </a:solidFill>
              </a:rPr>
              <a:t> </a:t>
            </a:r>
            <a:r>
              <a:rPr lang="cs-CZ" b="1" dirty="0" err="1">
                <a:solidFill>
                  <a:srgbClr val="CF1F28"/>
                </a:solidFill>
              </a:rPr>
              <a:t>of</a:t>
            </a:r>
            <a:r>
              <a:rPr lang="cs-CZ" b="1" dirty="0">
                <a:solidFill>
                  <a:srgbClr val="CF1F28"/>
                </a:solidFill>
              </a:rPr>
              <a:t> </a:t>
            </a:r>
            <a:r>
              <a:rPr lang="cs-CZ" b="1" dirty="0" err="1">
                <a:solidFill>
                  <a:srgbClr val="CF1F28"/>
                </a:solidFill>
              </a:rPr>
              <a:t>Auditors</a:t>
            </a:r>
            <a:endParaRPr lang="cs-CZ" b="1" dirty="0">
              <a:solidFill>
                <a:srgbClr val="CF1F28"/>
              </a:solidFill>
            </a:endParaRPr>
          </a:p>
          <a:p>
            <a:r>
              <a:rPr lang="cs-CZ" dirty="0" err="1"/>
              <a:t>Established</a:t>
            </a:r>
            <a:r>
              <a:rPr lang="cs-CZ" dirty="0"/>
              <a:t> in 1975 </a:t>
            </a:r>
          </a:p>
          <a:p>
            <a:r>
              <a:rPr lang="en-US" dirty="0"/>
              <a:t>Checks the EU's management</a:t>
            </a:r>
            <a:endParaRPr lang="cs-CZ" dirty="0"/>
          </a:p>
          <a:p>
            <a:r>
              <a:rPr lang="en-US" dirty="0"/>
              <a:t>Each member state has one representative</a:t>
            </a:r>
            <a:endParaRPr lang="cs-CZ" dirty="0"/>
          </a:p>
          <a:p>
            <a:r>
              <a:rPr lang="cs-CZ" dirty="0" err="1"/>
              <a:t>Located</a:t>
            </a:r>
            <a:r>
              <a:rPr lang="cs-CZ" dirty="0"/>
              <a:t> in </a:t>
            </a:r>
            <a:r>
              <a:rPr lang="cs-CZ" dirty="0" err="1"/>
              <a:t>Luxembourg</a:t>
            </a:r>
            <a:endParaRPr lang="cs-CZ" dirty="0"/>
          </a:p>
          <a:p>
            <a:endParaRPr lang="cs-CZ" dirty="0"/>
          </a:p>
        </p:txBody>
      </p:sp>
      <p:pic>
        <p:nvPicPr>
          <p:cNvPr id="4" name="Obrázek 3">
            <a:extLst>
              <a:ext uri="{FF2B5EF4-FFF2-40B4-BE49-F238E27FC236}">
                <a16:creationId xmlns:a16="http://schemas.microsoft.com/office/drawing/2014/main" id="{18A44D9B-1DBE-6070-A263-3C077A7C5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0721" y="1825625"/>
            <a:ext cx="1548606" cy="1279011"/>
          </a:xfrm>
          <a:prstGeom prst="rect">
            <a:avLst/>
          </a:prstGeom>
          <a:ln>
            <a:noFill/>
          </a:ln>
          <a:effectLst>
            <a:outerShdw blurRad="292100" dist="139700" dir="2700000" algn="tl" rotWithShape="0">
              <a:srgbClr val="333333">
                <a:alpha val="65000"/>
              </a:srgbClr>
            </a:outerShdw>
          </a:effectLst>
        </p:spPr>
      </p:pic>
      <p:pic>
        <p:nvPicPr>
          <p:cNvPr id="5" name="Obrázek 4">
            <a:extLst>
              <a:ext uri="{FF2B5EF4-FFF2-40B4-BE49-F238E27FC236}">
                <a16:creationId xmlns:a16="http://schemas.microsoft.com/office/drawing/2014/main" id="{ABEED6AC-CA46-9531-E9F2-9536D83F2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662" y="3753365"/>
            <a:ext cx="1604603" cy="1514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933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39C71-7218-D521-988C-72668C4D4C58}"/>
              </a:ext>
            </a:extLst>
          </p:cNvPr>
          <p:cNvSpPr>
            <a:spLocks noGrp="1"/>
          </p:cNvSpPr>
          <p:nvPr>
            <p:ph type="title"/>
          </p:nvPr>
        </p:nvSpPr>
        <p:spPr/>
        <p:txBody>
          <a:bodyPr/>
          <a:lstStyle/>
          <a:p>
            <a:r>
              <a:rPr lang="en-US" dirty="0"/>
              <a:t>Advisory bodies</a:t>
            </a:r>
            <a:endParaRPr lang="cs-CZ" dirty="0"/>
          </a:p>
        </p:txBody>
      </p:sp>
      <p:sp>
        <p:nvSpPr>
          <p:cNvPr id="3" name="Zástupný obsah 2">
            <a:extLst>
              <a:ext uri="{FF2B5EF4-FFF2-40B4-BE49-F238E27FC236}">
                <a16:creationId xmlns:a16="http://schemas.microsoft.com/office/drawing/2014/main" id="{8BF0118C-FCDC-D1BE-7552-8B233D38FA91}"/>
              </a:ext>
            </a:extLst>
          </p:cNvPr>
          <p:cNvSpPr>
            <a:spLocks noGrp="1"/>
          </p:cNvSpPr>
          <p:nvPr>
            <p:ph idx="1"/>
          </p:nvPr>
        </p:nvSpPr>
        <p:spPr>
          <a:xfrm>
            <a:off x="540000" y="1825625"/>
            <a:ext cx="8064000" cy="4667246"/>
          </a:xfrm>
        </p:spPr>
        <p:txBody>
          <a:bodyPr/>
          <a:lstStyle/>
          <a:p>
            <a:r>
              <a:rPr lang="en-US" b="1" dirty="0"/>
              <a:t>Economic and Social Committee</a:t>
            </a:r>
            <a:endParaRPr lang="cs-CZ" b="1" dirty="0"/>
          </a:p>
          <a:p>
            <a:pPr lvl="1"/>
            <a:r>
              <a:rPr lang="en-US" dirty="0"/>
              <a:t>Established by the Treaty of Rome (advisory body to the EEC)</a:t>
            </a:r>
            <a:endParaRPr lang="cs-CZ" dirty="0"/>
          </a:p>
          <a:p>
            <a:pPr lvl="1"/>
            <a:r>
              <a:rPr lang="cs-CZ" dirty="0" err="1"/>
              <a:t>Around</a:t>
            </a:r>
            <a:r>
              <a:rPr lang="cs-CZ" dirty="0"/>
              <a:t> </a:t>
            </a:r>
            <a:r>
              <a:rPr lang="en-US" dirty="0"/>
              <a:t>3</a:t>
            </a:r>
            <a:r>
              <a:rPr lang="cs-CZ" dirty="0"/>
              <a:t>30</a:t>
            </a:r>
            <a:r>
              <a:rPr lang="en-US" dirty="0"/>
              <a:t> members </a:t>
            </a:r>
            <a:endParaRPr lang="cs-CZ" dirty="0"/>
          </a:p>
          <a:p>
            <a:pPr lvl="1"/>
            <a:r>
              <a:rPr lang="en-US" dirty="0"/>
              <a:t>Representatives of workers' </a:t>
            </a:r>
            <a:r>
              <a:rPr lang="en-US" dirty="0" err="1"/>
              <a:t>organisations</a:t>
            </a:r>
            <a:r>
              <a:rPr lang="en-US" dirty="0"/>
              <a:t>, employers, interest groups</a:t>
            </a:r>
            <a:endParaRPr lang="cs-CZ" dirty="0"/>
          </a:p>
          <a:p>
            <a:pPr lvl="1"/>
            <a:r>
              <a:rPr lang="cs-CZ" dirty="0" err="1"/>
              <a:t>Located</a:t>
            </a:r>
            <a:r>
              <a:rPr lang="cs-CZ" dirty="0"/>
              <a:t> in </a:t>
            </a:r>
            <a:r>
              <a:rPr lang="cs-CZ" dirty="0" err="1"/>
              <a:t>Brussels</a:t>
            </a:r>
            <a:r>
              <a:rPr lang="cs-CZ" dirty="0"/>
              <a:t> </a:t>
            </a:r>
          </a:p>
          <a:p>
            <a:pPr marL="0" indent="0">
              <a:buNone/>
            </a:pPr>
            <a:endParaRPr lang="cs-CZ" dirty="0"/>
          </a:p>
          <a:p>
            <a:r>
              <a:rPr lang="en-US" b="1" dirty="0"/>
              <a:t>Committee of the Regions</a:t>
            </a:r>
            <a:endParaRPr lang="cs-CZ" b="1" dirty="0"/>
          </a:p>
          <a:p>
            <a:pPr lvl="1"/>
            <a:r>
              <a:rPr lang="en-US" dirty="0"/>
              <a:t>Established by the Maastricht Treaty</a:t>
            </a:r>
            <a:endParaRPr lang="cs-CZ" dirty="0"/>
          </a:p>
          <a:p>
            <a:pPr lvl="1"/>
            <a:r>
              <a:rPr lang="en-US" dirty="0"/>
              <a:t>350 members</a:t>
            </a:r>
            <a:endParaRPr lang="cs-CZ" dirty="0"/>
          </a:p>
          <a:p>
            <a:pPr lvl="1"/>
            <a:r>
              <a:rPr lang="en-US" dirty="0"/>
              <a:t>Local and regional representatives</a:t>
            </a:r>
            <a:endParaRPr lang="cs-CZ" dirty="0"/>
          </a:p>
          <a:p>
            <a:pPr lvl="1"/>
            <a:r>
              <a:rPr lang="cs-CZ" dirty="0" err="1"/>
              <a:t>Located</a:t>
            </a:r>
            <a:r>
              <a:rPr lang="cs-CZ" dirty="0"/>
              <a:t> in </a:t>
            </a:r>
            <a:r>
              <a:rPr lang="cs-CZ" dirty="0" err="1"/>
              <a:t>Brussels</a:t>
            </a:r>
            <a:r>
              <a:rPr lang="cs-CZ" dirty="0"/>
              <a:t> </a:t>
            </a:r>
          </a:p>
          <a:p>
            <a:pPr lvl="1"/>
            <a:endParaRPr lang="cs-CZ" dirty="0"/>
          </a:p>
        </p:txBody>
      </p:sp>
      <p:pic>
        <p:nvPicPr>
          <p:cNvPr id="4" name="Obrázek 3">
            <a:extLst>
              <a:ext uri="{FF2B5EF4-FFF2-40B4-BE49-F238E27FC236}">
                <a16:creationId xmlns:a16="http://schemas.microsoft.com/office/drawing/2014/main" id="{19D6CCC8-D9D0-9D1F-5C2D-3880FB9FA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000" y="1310834"/>
            <a:ext cx="2923381" cy="895060"/>
          </a:xfrm>
          <a:prstGeom prst="rect">
            <a:avLst/>
          </a:prstGeom>
        </p:spPr>
      </p:pic>
      <p:pic>
        <p:nvPicPr>
          <p:cNvPr id="5" name="Obrázek 4">
            <a:extLst>
              <a:ext uri="{FF2B5EF4-FFF2-40B4-BE49-F238E27FC236}">
                <a16:creationId xmlns:a16="http://schemas.microsoft.com/office/drawing/2014/main" id="{57065EBF-599D-406A-CC87-9033400B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009" y="3880232"/>
            <a:ext cx="2847181" cy="1162115"/>
          </a:xfrm>
          <a:prstGeom prst="rect">
            <a:avLst/>
          </a:prstGeom>
        </p:spPr>
      </p:pic>
    </p:spTree>
    <p:extLst>
      <p:ext uri="{BB962C8B-B14F-4D97-AF65-F5344CB8AC3E}">
        <p14:creationId xmlns:p14="http://schemas.microsoft.com/office/powerpoint/2010/main" val="893780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63EA35-259F-18AB-3E88-36EFB24535F2}"/>
              </a:ext>
            </a:extLst>
          </p:cNvPr>
          <p:cNvSpPr>
            <a:spLocks noGrp="1"/>
          </p:cNvSpPr>
          <p:nvPr>
            <p:ph type="title"/>
          </p:nvPr>
        </p:nvSpPr>
        <p:spPr/>
        <p:txBody>
          <a:bodyPr/>
          <a:lstStyle/>
          <a:p>
            <a:r>
              <a:rPr lang="en-US" dirty="0"/>
              <a:t>The Nature </a:t>
            </a:r>
            <a:r>
              <a:rPr lang="cs-CZ" dirty="0"/>
              <a:t>a</a:t>
            </a:r>
            <a:r>
              <a:rPr lang="en-US" dirty="0" err="1"/>
              <a:t>nd</a:t>
            </a:r>
            <a:r>
              <a:rPr lang="en-US" dirty="0"/>
              <a:t> Competences </a:t>
            </a:r>
            <a:r>
              <a:rPr lang="cs-CZ" dirty="0"/>
              <a:t>o</a:t>
            </a:r>
            <a:r>
              <a:rPr lang="en-US" dirty="0"/>
              <a:t>f </a:t>
            </a:r>
            <a:r>
              <a:rPr lang="cs-CZ" dirty="0"/>
              <a:t>t</a:t>
            </a:r>
            <a:r>
              <a:rPr lang="en-US" dirty="0"/>
              <a:t>he E</a:t>
            </a:r>
            <a:r>
              <a:rPr lang="cs-CZ" dirty="0"/>
              <a:t>U</a:t>
            </a:r>
          </a:p>
        </p:txBody>
      </p:sp>
      <p:sp>
        <p:nvSpPr>
          <p:cNvPr id="3" name="Zástupný obsah 2">
            <a:extLst>
              <a:ext uri="{FF2B5EF4-FFF2-40B4-BE49-F238E27FC236}">
                <a16:creationId xmlns:a16="http://schemas.microsoft.com/office/drawing/2014/main" id="{6ACACC54-7FD0-634A-A049-EE0481F0FCB3}"/>
              </a:ext>
            </a:extLst>
          </p:cNvPr>
          <p:cNvSpPr>
            <a:spLocks noGrp="1"/>
          </p:cNvSpPr>
          <p:nvPr>
            <p:ph idx="1"/>
          </p:nvPr>
        </p:nvSpPr>
        <p:spPr>
          <a:xfrm>
            <a:off x="540000" y="1825624"/>
            <a:ext cx="8064000" cy="5032375"/>
          </a:xfrm>
        </p:spPr>
        <p:txBody>
          <a:bodyPr>
            <a:normAutofit fontScale="77500" lnSpcReduction="20000"/>
          </a:bodyPr>
          <a:lstStyle/>
          <a:p>
            <a:r>
              <a:rPr lang="en-US" dirty="0"/>
              <a:t>Exclusive powers:</a:t>
            </a:r>
            <a:endParaRPr lang="cs-CZ" dirty="0"/>
          </a:p>
          <a:p>
            <a:pPr lvl="1"/>
            <a:r>
              <a:rPr lang="en-US" dirty="0"/>
              <a:t>Common commercial policy</a:t>
            </a:r>
            <a:endParaRPr lang="cs-CZ" dirty="0"/>
          </a:p>
          <a:p>
            <a:pPr lvl="1"/>
            <a:r>
              <a:rPr lang="cs-CZ" dirty="0"/>
              <a:t>C</a:t>
            </a:r>
            <a:r>
              <a:rPr lang="en-US" dirty="0" err="1"/>
              <a:t>ustoms</a:t>
            </a:r>
            <a:r>
              <a:rPr lang="en-US" dirty="0"/>
              <a:t> union</a:t>
            </a:r>
            <a:endParaRPr lang="cs-CZ" dirty="0"/>
          </a:p>
          <a:p>
            <a:pPr lvl="1"/>
            <a:r>
              <a:rPr lang="cs-CZ" dirty="0"/>
              <a:t>C</a:t>
            </a:r>
            <a:r>
              <a:rPr lang="en-US" dirty="0" err="1"/>
              <a:t>ompetition</a:t>
            </a:r>
            <a:r>
              <a:rPr lang="en-US" dirty="0"/>
              <a:t> rules necessary for the functioning of the internal market</a:t>
            </a:r>
            <a:endParaRPr lang="cs-CZ" dirty="0"/>
          </a:p>
          <a:p>
            <a:pPr lvl="1"/>
            <a:r>
              <a:rPr lang="cs-CZ" dirty="0"/>
              <a:t>M</a:t>
            </a:r>
            <a:r>
              <a:rPr lang="en-US" dirty="0" err="1"/>
              <a:t>onetary</a:t>
            </a:r>
            <a:r>
              <a:rPr lang="en-US" dirty="0"/>
              <a:t> policy of the </a:t>
            </a:r>
            <a:r>
              <a:rPr lang="cs-CZ" dirty="0"/>
              <a:t>E</a:t>
            </a:r>
            <a:r>
              <a:rPr lang="en-US" dirty="0" err="1"/>
              <a:t>uro</a:t>
            </a:r>
            <a:r>
              <a:rPr lang="en-US" dirty="0"/>
              <a:t> area</a:t>
            </a:r>
            <a:endParaRPr lang="cs-CZ" dirty="0"/>
          </a:p>
          <a:p>
            <a:pPr lvl="1"/>
            <a:r>
              <a:rPr lang="cs-CZ" dirty="0"/>
              <a:t>C</a:t>
            </a:r>
            <a:r>
              <a:rPr lang="en-US" dirty="0" err="1"/>
              <a:t>onservation</a:t>
            </a:r>
            <a:r>
              <a:rPr lang="en-US" dirty="0"/>
              <a:t> of marine biological resources under the common fisheries policy</a:t>
            </a:r>
            <a:endParaRPr lang="cs-CZ" dirty="0"/>
          </a:p>
          <a:p>
            <a:r>
              <a:rPr lang="cs-CZ" dirty="0" err="1"/>
              <a:t>Shared</a:t>
            </a:r>
            <a:r>
              <a:rPr lang="cs-CZ" dirty="0"/>
              <a:t> </a:t>
            </a:r>
            <a:r>
              <a:rPr lang="cs-CZ" dirty="0" err="1"/>
              <a:t>powers</a:t>
            </a:r>
            <a:r>
              <a:rPr lang="cs-CZ" dirty="0"/>
              <a:t>:</a:t>
            </a:r>
          </a:p>
          <a:p>
            <a:pPr lvl="1"/>
            <a:r>
              <a:rPr lang="cs-CZ" dirty="0" err="1"/>
              <a:t>Internal</a:t>
            </a:r>
            <a:r>
              <a:rPr lang="cs-CZ" dirty="0"/>
              <a:t> market</a:t>
            </a:r>
          </a:p>
          <a:p>
            <a:pPr lvl="1"/>
            <a:r>
              <a:rPr lang="cs-CZ" dirty="0" err="1"/>
              <a:t>Social</a:t>
            </a:r>
            <a:r>
              <a:rPr lang="cs-CZ" dirty="0"/>
              <a:t> </a:t>
            </a:r>
            <a:r>
              <a:rPr lang="cs-CZ" dirty="0" err="1"/>
              <a:t>policy</a:t>
            </a:r>
            <a:endParaRPr lang="cs-CZ" dirty="0"/>
          </a:p>
          <a:p>
            <a:pPr lvl="1"/>
            <a:r>
              <a:rPr lang="cs-CZ" dirty="0" err="1"/>
              <a:t>Economic</a:t>
            </a:r>
            <a:r>
              <a:rPr lang="cs-CZ" dirty="0"/>
              <a:t>, </a:t>
            </a:r>
            <a:r>
              <a:rPr lang="cs-CZ" dirty="0" err="1"/>
              <a:t>social</a:t>
            </a:r>
            <a:r>
              <a:rPr lang="cs-CZ" dirty="0"/>
              <a:t> and </a:t>
            </a:r>
            <a:r>
              <a:rPr lang="cs-CZ" dirty="0" err="1"/>
              <a:t>territorial</a:t>
            </a:r>
            <a:r>
              <a:rPr lang="cs-CZ" dirty="0"/>
              <a:t> </a:t>
            </a:r>
            <a:r>
              <a:rPr lang="cs-CZ" dirty="0" err="1"/>
              <a:t>cohesion</a:t>
            </a:r>
            <a:endParaRPr lang="cs-CZ" dirty="0"/>
          </a:p>
          <a:p>
            <a:pPr lvl="1"/>
            <a:r>
              <a:rPr lang="cs-CZ" dirty="0" err="1"/>
              <a:t>Agriculture</a:t>
            </a:r>
            <a:r>
              <a:rPr lang="cs-CZ" dirty="0"/>
              <a:t> and </a:t>
            </a:r>
            <a:r>
              <a:rPr lang="cs-CZ" dirty="0" err="1"/>
              <a:t>fisheries</a:t>
            </a:r>
            <a:endParaRPr lang="cs-CZ" dirty="0"/>
          </a:p>
          <a:p>
            <a:pPr lvl="1"/>
            <a:r>
              <a:rPr lang="cs-CZ" dirty="0"/>
              <a:t>Environment</a:t>
            </a:r>
          </a:p>
          <a:p>
            <a:pPr lvl="1"/>
            <a:r>
              <a:rPr lang="cs-CZ" dirty="0" err="1"/>
              <a:t>Consumer</a:t>
            </a:r>
            <a:r>
              <a:rPr lang="cs-CZ" dirty="0"/>
              <a:t> </a:t>
            </a:r>
            <a:r>
              <a:rPr lang="cs-CZ" dirty="0" err="1"/>
              <a:t>protection</a:t>
            </a:r>
            <a:endParaRPr lang="cs-CZ" dirty="0"/>
          </a:p>
          <a:p>
            <a:pPr lvl="1"/>
            <a:r>
              <a:rPr lang="cs-CZ" dirty="0"/>
              <a:t>Transport</a:t>
            </a:r>
          </a:p>
          <a:p>
            <a:pPr lvl="1"/>
            <a:r>
              <a:rPr lang="cs-CZ" dirty="0"/>
              <a:t>Trans-</a:t>
            </a:r>
            <a:r>
              <a:rPr lang="cs-CZ" dirty="0" err="1"/>
              <a:t>European</a:t>
            </a:r>
            <a:r>
              <a:rPr lang="cs-CZ" dirty="0"/>
              <a:t> </a:t>
            </a:r>
            <a:r>
              <a:rPr lang="cs-CZ" dirty="0" err="1"/>
              <a:t>networks</a:t>
            </a:r>
            <a:endParaRPr lang="cs-CZ" dirty="0"/>
          </a:p>
          <a:p>
            <a:pPr lvl="1"/>
            <a:r>
              <a:rPr lang="cs-CZ" dirty="0" err="1"/>
              <a:t>Energy</a:t>
            </a:r>
            <a:endParaRPr lang="cs-CZ" dirty="0"/>
          </a:p>
          <a:p>
            <a:pPr lvl="1"/>
            <a:r>
              <a:rPr lang="cs-CZ" dirty="0"/>
              <a:t>Area </a:t>
            </a:r>
            <a:r>
              <a:rPr lang="cs-CZ" dirty="0" err="1"/>
              <a:t>of</a:t>
            </a:r>
            <a:r>
              <a:rPr lang="cs-CZ" dirty="0"/>
              <a:t> </a:t>
            </a:r>
            <a:r>
              <a:rPr lang="cs-CZ" dirty="0" err="1"/>
              <a:t>freedom</a:t>
            </a:r>
            <a:r>
              <a:rPr lang="cs-CZ" dirty="0"/>
              <a:t>, </a:t>
            </a:r>
            <a:r>
              <a:rPr lang="cs-CZ" dirty="0" err="1"/>
              <a:t>security</a:t>
            </a:r>
            <a:r>
              <a:rPr lang="cs-CZ" dirty="0"/>
              <a:t> and justice</a:t>
            </a:r>
          </a:p>
          <a:p>
            <a:pPr lvl="1"/>
            <a:r>
              <a:rPr lang="cs-CZ" dirty="0"/>
              <a:t>Public </a:t>
            </a:r>
            <a:r>
              <a:rPr lang="cs-CZ" dirty="0" err="1"/>
              <a:t>health</a:t>
            </a:r>
            <a:r>
              <a:rPr lang="cs-CZ" dirty="0"/>
              <a:t> </a:t>
            </a:r>
            <a:r>
              <a:rPr lang="cs-CZ" dirty="0" err="1"/>
              <a:t>safety</a:t>
            </a:r>
            <a:r>
              <a:rPr lang="cs-CZ" dirty="0"/>
              <a:t> </a:t>
            </a:r>
            <a:r>
              <a:rPr lang="cs-CZ" dirty="0" err="1"/>
              <a:t>issues</a:t>
            </a:r>
            <a:endParaRPr lang="cs-CZ" dirty="0"/>
          </a:p>
        </p:txBody>
      </p:sp>
    </p:spTree>
    <p:extLst>
      <p:ext uri="{BB962C8B-B14F-4D97-AF65-F5344CB8AC3E}">
        <p14:creationId xmlns:p14="http://schemas.microsoft.com/office/powerpoint/2010/main" val="857806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40D111-5E2B-FC8F-B87F-F7A1BAE0A0A8}"/>
              </a:ext>
            </a:extLst>
          </p:cNvPr>
          <p:cNvSpPr>
            <a:spLocks noGrp="1"/>
          </p:cNvSpPr>
          <p:nvPr>
            <p:ph type="title"/>
          </p:nvPr>
        </p:nvSpPr>
        <p:spPr/>
        <p:txBody>
          <a:bodyPr/>
          <a:lstStyle/>
          <a:p>
            <a:r>
              <a:rPr lang="cs-CZ" dirty="0"/>
              <a:t>EU and </a:t>
            </a:r>
            <a:r>
              <a:rPr lang="cs-CZ" dirty="0" err="1"/>
              <a:t>the</a:t>
            </a:r>
            <a:r>
              <a:rPr lang="cs-CZ" dirty="0"/>
              <a:t> </a:t>
            </a:r>
            <a:r>
              <a:rPr lang="cs-CZ" dirty="0" err="1"/>
              <a:t>Third</a:t>
            </a:r>
            <a:r>
              <a:rPr lang="cs-CZ" dirty="0"/>
              <a:t> </a:t>
            </a:r>
            <a:r>
              <a:rPr lang="cs-CZ" dirty="0" err="1"/>
              <a:t>Countries</a:t>
            </a:r>
            <a:r>
              <a:rPr lang="cs-CZ" dirty="0"/>
              <a:t> </a:t>
            </a:r>
          </a:p>
        </p:txBody>
      </p:sp>
      <p:sp>
        <p:nvSpPr>
          <p:cNvPr id="3" name="Zástupný obsah 2">
            <a:extLst>
              <a:ext uri="{FF2B5EF4-FFF2-40B4-BE49-F238E27FC236}">
                <a16:creationId xmlns:a16="http://schemas.microsoft.com/office/drawing/2014/main" id="{B3D8EB2C-C2D5-34B2-4C5A-6408737F3057}"/>
              </a:ext>
            </a:extLst>
          </p:cNvPr>
          <p:cNvSpPr>
            <a:spLocks noGrp="1"/>
          </p:cNvSpPr>
          <p:nvPr>
            <p:ph idx="1"/>
          </p:nvPr>
        </p:nvSpPr>
        <p:spPr/>
        <p:txBody>
          <a:bodyPr/>
          <a:lstStyle/>
          <a:p>
            <a:r>
              <a:rPr lang="cs-CZ" dirty="0"/>
              <a:t>BREXIT</a:t>
            </a:r>
          </a:p>
          <a:p>
            <a:pPr lvl="1"/>
            <a:r>
              <a:rPr lang="en-GB" dirty="0"/>
              <a:t>23.6.2016 – Referendum – vote to leave </a:t>
            </a:r>
          </a:p>
          <a:p>
            <a:pPr lvl="1"/>
            <a:r>
              <a:rPr lang="en-GB" dirty="0"/>
              <a:t>Eurosceptics </a:t>
            </a:r>
          </a:p>
          <a:p>
            <a:pPr lvl="1"/>
            <a:r>
              <a:rPr lang="en-GB" dirty="0"/>
              <a:t>Populism </a:t>
            </a:r>
          </a:p>
          <a:p>
            <a:pPr lvl="1"/>
            <a:r>
              <a:rPr lang="en-GB" dirty="0"/>
              <a:t>Always special position</a:t>
            </a:r>
          </a:p>
          <a:p>
            <a:pPr lvl="1"/>
            <a:r>
              <a:rPr lang="en-GB" dirty="0"/>
              <a:t>31.1.2020 – official</a:t>
            </a:r>
            <a:r>
              <a:rPr lang="cs-CZ" dirty="0"/>
              <a:t>l</a:t>
            </a:r>
            <a:r>
              <a:rPr lang="en-GB" dirty="0"/>
              <a:t>y OUT</a:t>
            </a:r>
          </a:p>
        </p:txBody>
      </p:sp>
      <p:pic>
        <p:nvPicPr>
          <p:cNvPr id="4" name="Obrázek 3">
            <a:extLst>
              <a:ext uri="{FF2B5EF4-FFF2-40B4-BE49-F238E27FC236}">
                <a16:creationId xmlns:a16="http://schemas.microsoft.com/office/drawing/2014/main" id="{9AA2A2E9-1261-8A56-1AB7-A617A72747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114" y="2774937"/>
            <a:ext cx="4492845" cy="3266825"/>
          </a:xfrm>
          <a:prstGeom prst="rect">
            <a:avLst/>
          </a:prstGeom>
          <a:effectLst>
            <a:softEdge rad="63500"/>
          </a:effectLst>
        </p:spPr>
      </p:pic>
    </p:spTree>
    <p:extLst>
      <p:ext uri="{BB962C8B-B14F-4D97-AF65-F5344CB8AC3E}">
        <p14:creationId xmlns:p14="http://schemas.microsoft.com/office/powerpoint/2010/main" val="97875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886601-1D86-91B2-EDBB-91A33A9490B7}"/>
              </a:ext>
            </a:extLst>
          </p:cNvPr>
          <p:cNvSpPr>
            <a:spLocks noGrp="1"/>
          </p:cNvSpPr>
          <p:nvPr>
            <p:ph type="title"/>
          </p:nvPr>
        </p:nvSpPr>
        <p:spPr/>
        <p:txBody>
          <a:bodyPr/>
          <a:lstStyle/>
          <a:p>
            <a:r>
              <a:rPr lang="cs-CZ" dirty="0"/>
              <a:t>EU and </a:t>
            </a:r>
            <a:r>
              <a:rPr lang="cs-CZ" dirty="0" err="1"/>
              <a:t>the</a:t>
            </a:r>
            <a:r>
              <a:rPr lang="cs-CZ" dirty="0"/>
              <a:t> </a:t>
            </a:r>
            <a:r>
              <a:rPr lang="cs-CZ" dirty="0" err="1"/>
              <a:t>Third</a:t>
            </a:r>
            <a:r>
              <a:rPr lang="cs-CZ" dirty="0"/>
              <a:t> </a:t>
            </a:r>
            <a:r>
              <a:rPr lang="cs-CZ" dirty="0" err="1"/>
              <a:t>Countries</a:t>
            </a:r>
            <a:r>
              <a:rPr lang="cs-CZ" dirty="0"/>
              <a:t> </a:t>
            </a:r>
          </a:p>
        </p:txBody>
      </p:sp>
      <p:sp>
        <p:nvSpPr>
          <p:cNvPr id="3" name="Zástupný obsah 2">
            <a:extLst>
              <a:ext uri="{FF2B5EF4-FFF2-40B4-BE49-F238E27FC236}">
                <a16:creationId xmlns:a16="http://schemas.microsoft.com/office/drawing/2014/main" id="{3978675D-5AC9-FCAB-38CF-E20E45385DAF}"/>
              </a:ext>
            </a:extLst>
          </p:cNvPr>
          <p:cNvSpPr>
            <a:spLocks noGrp="1"/>
          </p:cNvSpPr>
          <p:nvPr>
            <p:ph idx="1"/>
          </p:nvPr>
        </p:nvSpPr>
        <p:spPr>
          <a:xfrm>
            <a:off x="540000" y="1825625"/>
            <a:ext cx="8064000" cy="4867168"/>
          </a:xfrm>
        </p:spPr>
        <p:txBody>
          <a:bodyPr>
            <a:normAutofit fontScale="92500" lnSpcReduction="20000"/>
          </a:bodyPr>
          <a:lstStyle/>
          <a:p>
            <a:r>
              <a:rPr lang="cs-CZ" dirty="0" err="1"/>
              <a:t>Future</a:t>
            </a:r>
            <a:r>
              <a:rPr lang="cs-CZ" dirty="0"/>
              <a:t> </a:t>
            </a:r>
            <a:r>
              <a:rPr lang="cs-CZ" dirty="0" err="1"/>
              <a:t>possible</a:t>
            </a:r>
            <a:r>
              <a:rPr lang="cs-CZ" dirty="0"/>
              <a:t> </a:t>
            </a:r>
            <a:r>
              <a:rPr lang="cs-CZ" dirty="0" err="1"/>
              <a:t>Member</a:t>
            </a:r>
            <a:r>
              <a:rPr lang="cs-CZ" dirty="0"/>
              <a:t> </a:t>
            </a:r>
            <a:r>
              <a:rPr lang="cs-CZ" dirty="0" err="1"/>
              <a:t>states</a:t>
            </a:r>
            <a:r>
              <a:rPr lang="cs-CZ" dirty="0"/>
              <a:t> has to </a:t>
            </a:r>
            <a:r>
              <a:rPr lang="en-US" dirty="0"/>
              <a:t>respects the </a:t>
            </a:r>
            <a:r>
              <a:rPr lang="en-US" b="1" dirty="0"/>
              <a:t>EU's democratic values</a:t>
            </a:r>
            <a:endParaRPr lang="cs-CZ" b="1" dirty="0"/>
          </a:p>
          <a:p>
            <a:r>
              <a:rPr lang="cs-CZ" b="1" dirty="0" err="1"/>
              <a:t>Copenhagen</a:t>
            </a:r>
            <a:r>
              <a:rPr lang="cs-CZ" b="1" dirty="0"/>
              <a:t> </a:t>
            </a:r>
            <a:r>
              <a:rPr lang="cs-CZ" b="1" dirty="0" err="1"/>
              <a:t>criteria</a:t>
            </a:r>
            <a:r>
              <a:rPr lang="cs-CZ" b="1" dirty="0"/>
              <a:t>: </a:t>
            </a:r>
            <a:r>
              <a:rPr lang="cs-CZ" dirty="0" err="1"/>
              <a:t>preserve</a:t>
            </a:r>
            <a:r>
              <a:rPr lang="cs-CZ" dirty="0"/>
              <a:t> </a:t>
            </a:r>
            <a:r>
              <a:rPr lang="cs-CZ" dirty="0" err="1"/>
              <a:t>democratic</a:t>
            </a:r>
            <a:r>
              <a:rPr lang="cs-CZ" dirty="0"/>
              <a:t> </a:t>
            </a:r>
            <a:r>
              <a:rPr lang="cs-CZ" dirty="0" err="1"/>
              <a:t>governance</a:t>
            </a:r>
            <a:r>
              <a:rPr lang="cs-CZ" dirty="0"/>
              <a:t> and </a:t>
            </a:r>
            <a:r>
              <a:rPr lang="cs-CZ" dirty="0" err="1"/>
              <a:t>human</a:t>
            </a:r>
            <a:r>
              <a:rPr lang="cs-CZ" dirty="0"/>
              <a:t> </a:t>
            </a:r>
            <a:r>
              <a:rPr lang="cs-CZ" dirty="0" err="1"/>
              <a:t>rights</a:t>
            </a:r>
            <a:r>
              <a:rPr lang="cs-CZ" dirty="0"/>
              <a:t>, </a:t>
            </a:r>
            <a:r>
              <a:rPr lang="cs-CZ" dirty="0" err="1"/>
              <a:t>functioning</a:t>
            </a:r>
            <a:r>
              <a:rPr lang="cs-CZ" dirty="0"/>
              <a:t> market </a:t>
            </a:r>
            <a:r>
              <a:rPr lang="cs-CZ" dirty="0" err="1"/>
              <a:t>economy</a:t>
            </a:r>
            <a:endParaRPr lang="cs-CZ" dirty="0"/>
          </a:p>
          <a:p>
            <a:pPr algn="l"/>
            <a:r>
              <a:rPr lang="cs-CZ" dirty="0" err="1"/>
              <a:t>Current</a:t>
            </a:r>
            <a:r>
              <a:rPr lang="cs-CZ" dirty="0"/>
              <a:t> </a:t>
            </a:r>
            <a:r>
              <a:rPr lang="cs-CZ" b="1" dirty="0" err="1"/>
              <a:t>candidate</a:t>
            </a:r>
            <a:r>
              <a:rPr lang="cs-CZ" b="1" dirty="0"/>
              <a:t> </a:t>
            </a:r>
            <a:r>
              <a:rPr lang="cs-CZ" b="1" dirty="0" err="1"/>
              <a:t>countries</a:t>
            </a:r>
            <a:r>
              <a:rPr lang="cs-CZ" b="1" dirty="0"/>
              <a:t> </a:t>
            </a:r>
            <a:r>
              <a:rPr lang="cs-CZ" dirty="0"/>
              <a:t>are:</a:t>
            </a:r>
          </a:p>
          <a:p>
            <a:pPr lvl="1"/>
            <a:r>
              <a:rPr lang="cs-CZ" dirty="0" err="1">
                <a:hlinkClick r:id="rId2">
                  <a:extLst>
                    <a:ext uri="{A12FA001-AC4F-418D-AE19-62706E023703}">
                      <ahyp:hlinkClr xmlns:ahyp="http://schemas.microsoft.com/office/drawing/2018/hyperlinkcolor" val="tx"/>
                    </a:ext>
                  </a:extLst>
                </a:hlinkClick>
              </a:rPr>
              <a:t>Albania</a:t>
            </a:r>
            <a:endParaRPr lang="cs-CZ" dirty="0"/>
          </a:p>
          <a:p>
            <a:pPr lvl="1"/>
            <a:r>
              <a:rPr lang="cs-CZ" dirty="0" err="1">
                <a:hlinkClick r:id="rId3">
                  <a:extLst>
                    <a:ext uri="{A12FA001-AC4F-418D-AE19-62706E023703}">
                      <ahyp:hlinkClr xmlns:ahyp="http://schemas.microsoft.com/office/drawing/2018/hyperlinkcolor" val="tx"/>
                    </a:ext>
                  </a:extLst>
                </a:hlinkClick>
              </a:rPr>
              <a:t>Bosnia</a:t>
            </a:r>
            <a:r>
              <a:rPr lang="cs-CZ" dirty="0">
                <a:hlinkClick r:id="rId3">
                  <a:extLst>
                    <a:ext uri="{A12FA001-AC4F-418D-AE19-62706E023703}">
                      <ahyp:hlinkClr xmlns:ahyp="http://schemas.microsoft.com/office/drawing/2018/hyperlinkcolor" val="tx"/>
                    </a:ext>
                  </a:extLst>
                </a:hlinkClick>
              </a:rPr>
              <a:t> and </a:t>
            </a:r>
            <a:r>
              <a:rPr lang="cs-CZ" dirty="0" err="1">
                <a:hlinkClick r:id="rId3">
                  <a:extLst>
                    <a:ext uri="{A12FA001-AC4F-418D-AE19-62706E023703}">
                      <ahyp:hlinkClr xmlns:ahyp="http://schemas.microsoft.com/office/drawing/2018/hyperlinkcolor" val="tx"/>
                    </a:ext>
                  </a:extLst>
                </a:hlinkClick>
              </a:rPr>
              <a:t>Herzegovina</a:t>
            </a:r>
            <a:endParaRPr lang="cs-CZ" dirty="0"/>
          </a:p>
          <a:p>
            <a:pPr lvl="1"/>
            <a:r>
              <a:rPr lang="cs-CZ" dirty="0">
                <a:hlinkClick r:id="rId4">
                  <a:extLst>
                    <a:ext uri="{A12FA001-AC4F-418D-AE19-62706E023703}">
                      <ahyp:hlinkClr xmlns:ahyp="http://schemas.microsoft.com/office/drawing/2018/hyperlinkcolor" val="tx"/>
                    </a:ext>
                  </a:extLst>
                </a:hlinkClick>
              </a:rPr>
              <a:t>Georgia</a:t>
            </a:r>
            <a:endParaRPr lang="cs-CZ" dirty="0"/>
          </a:p>
          <a:p>
            <a:pPr lvl="1"/>
            <a:r>
              <a:rPr lang="cs-CZ" dirty="0">
                <a:hlinkClick r:id="rId5">
                  <a:extLst>
                    <a:ext uri="{A12FA001-AC4F-418D-AE19-62706E023703}">
                      <ahyp:hlinkClr xmlns:ahyp="http://schemas.microsoft.com/office/drawing/2018/hyperlinkcolor" val="tx"/>
                    </a:ext>
                  </a:extLst>
                </a:hlinkClick>
              </a:rPr>
              <a:t>Moldova</a:t>
            </a:r>
            <a:endParaRPr lang="cs-CZ" dirty="0"/>
          </a:p>
          <a:p>
            <a:pPr lvl="1"/>
            <a:r>
              <a:rPr lang="cs-CZ" dirty="0" err="1">
                <a:hlinkClick r:id="rId6">
                  <a:extLst>
                    <a:ext uri="{A12FA001-AC4F-418D-AE19-62706E023703}">
                      <ahyp:hlinkClr xmlns:ahyp="http://schemas.microsoft.com/office/drawing/2018/hyperlinkcolor" val="tx"/>
                    </a:ext>
                  </a:extLst>
                </a:hlinkClick>
              </a:rPr>
              <a:t>Montenegro</a:t>
            </a:r>
            <a:endParaRPr lang="cs-CZ" dirty="0"/>
          </a:p>
          <a:p>
            <a:pPr lvl="1"/>
            <a:r>
              <a:rPr lang="cs-CZ" dirty="0" err="1">
                <a:hlinkClick r:id="rId7">
                  <a:extLst>
                    <a:ext uri="{A12FA001-AC4F-418D-AE19-62706E023703}">
                      <ahyp:hlinkClr xmlns:ahyp="http://schemas.microsoft.com/office/drawing/2018/hyperlinkcolor" val="tx"/>
                    </a:ext>
                  </a:extLst>
                </a:hlinkClick>
              </a:rPr>
              <a:t>North</a:t>
            </a:r>
            <a:r>
              <a:rPr lang="cs-CZ" dirty="0">
                <a:hlinkClick r:id="rId7">
                  <a:extLst>
                    <a:ext uri="{A12FA001-AC4F-418D-AE19-62706E023703}">
                      <ahyp:hlinkClr xmlns:ahyp="http://schemas.microsoft.com/office/drawing/2018/hyperlinkcolor" val="tx"/>
                    </a:ext>
                  </a:extLst>
                </a:hlinkClick>
              </a:rPr>
              <a:t> </a:t>
            </a:r>
            <a:r>
              <a:rPr lang="cs-CZ" dirty="0" err="1">
                <a:hlinkClick r:id="rId7">
                  <a:extLst>
                    <a:ext uri="{A12FA001-AC4F-418D-AE19-62706E023703}">
                      <ahyp:hlinkClr xmlns:ahyp="http://schemas.microsoft.com/office/drawing/2018/hyperlinkcolor" val="tx"/>
                    </a:ext>
                  </a:extLst>
                </a:hlinkClick>
              </a:rPr>
              <a:t>Macedonia</a:t>
            </a:r>
            <a:endParaRPr lang="cs-CZ" dirty="0"/>
          </a:p>
          <a:p>
            <a:pPr lvl="1"/>
            <a:r>
              <a:rPr lang="cs-CZ" dirty="0" err="1">
                <a:hlinkClick r:id="rId8">
                  <a:extLst>
                    <a:ext uri="{A12FA001-AC4F-418D-AE19-62706E023703}">
                      <ahyp:hlinkClr xmlns:ahyp="http://schemas.microsoft.com/office/drawing/2018/hyperlinkcolor" val="tx"/>
                    </a:ext>
                  </a:extLst>
                </a:hlinkClick>
              </a:rPr>
              <a:t>Serbia</a:t>
            </a:r>
            <a:endParaRPr lang="cs-CZ" dirty="0"/>
          </a:p>
          <a:p>
            <a:pPr lvl="1"/>
            <a:r>
              <a:rPr lang="cs-CZ" dirty="0" err="1">
                <a:hlinkClick r:id="rId9">
                  <a:extLst>
                    <a:ext uri="{A12FA001-AC4F-418D-AE19-62706E023703}">
                      <ahyp:hlinkClr xmlns:ahyp="http://schemas.microsoft.com/office/drawing/2018/hyperlinkcolor" val="tx"/>
                    </a:ext>
                  </a:extLst>
                </a:hlinkClick>
              </a:rPr>
              <a:t>Türkiye</a:t>
            </a:r>
            <a:endParaRPr lang="cs-CZ" dirty="0"/>
          </a:p>
          <a:p>
            <a:pPr lvl="1"/>
            <a:r>
              <a:rPr lang="cs-CZ" dirty="0" err="1">
                <a:hlinkClick r:id="rId10">
                  <a:extLst>
                    <a:ext uri="{A12FA001-AC4F-418D-AE19-62706E023703}">
                      <ahyp:hlinkClr xmlns:ahyp="http://schemas.microsoft.com/office/drawing/2018/hyperlinkcolor" val="tx"/>
                    </a:ext>
                  </a:extLst>
                </a:hlinkClick>
              </a:rPr>
              <a:t>Ukraine</a:t>
            </a:r>
            <a:endParaRPr lang="cs-CZ" dirty="0"/>
          </a:p>
          <a:p>
            <a:pPr lvl="2"/>
            <a:r>
              <a:rPr lang="cs-CZ" dirty="0"/>
              <a:t>and </a:t>
            </a:r>
            <a:r>
              <a:rPr lang="cs-CZ" dirty="0">
                <a:hlinkClick r:id="rId11">
                  <a:extLst>
                    <a:ext uri="{A12FA001-AC4F-418D-AE19-62706E023703}">
                      <ahyp:hlinkClr xmlns:ahyp="http://schemas.microsoft.com/office/drawing/2018/hyperlinkcolor" val="tx"/>
                    </a:ext>
                  </a:extLst>
                </a:hlinkClick>
              </a:rPr>
              <a:t>Kosovo</a:t>
            </a:r>
            <a:r>
              <a:rPr lang="cs-CZ" dirty="0"/>
              <a:t> </a:t>
            </a:r>
            <a:r>
              <a:rPr lang="cs-CZ" dirty="0" err="1"/>
              <a:t>is</a:t>
            </a:r>
            <a:r>
              <a:rPr lang="cs-CZ" dirty="0"/>
              <a:t> a </a:t>
            </a:r>
            <a:r>
              <a:rPr lang="cs-CZ" dirty="0" err="1"/>
              <a:t>potential</a:t>
            </a:r>
            <a:r>
              <a:rPr lang="cs-CZ" dirty="0"/>
              <a:t> </a:t>
            </a:r>
            <a:r>
              <a:rPr lang="cs-CZ" dirty="0" err="1"/>
              <a:t>candidate</a:t>
            </a:r>
            <a:r>
              <a:rPr lang="cs-CZ" dirty="0"/>
              <a:t>.</a:t>
            </a:r>
          </a:p>
          <a:p>
            <a:r>
              <a:rPr lang="cs-CZ" b="1" dirty="0"/>
              <a:t>International development </a:t>
            </a:r>
            <a:r>
              <a:rPr lang="cs-CZ" b="1" dirty="0" err="1"/>
              <a:t>aid</a:t>
            </a:r>
            <a:r>
              <a:rPr lang="cs-CZ" b="1" dirty="0"/>
              <a:t> (</a:t>
            </a:r>
            <a:r>
              <a:rPr lang="cs-CZ" b="1" dirty="0" err="1"/>
              <a:t>Africa</a:t>
            </a:r>
            <a:r>
              <a:rPr lang="cs-CZ" b="1" dirty="0"/>
              <a:t>, …</a:t>
            </a:r>
          </a:p>
          <a:p>
            <a:endParaRPr lang="cs-CZ" dirty="0"/>
          </a:p>
        </p:txBody>
      </p:sp>
    </p:spTree>
    <p:extLst>
      <p:ext uri="{BB962C8B-B14F-4D97-AF65-F5344CB8AC3E}">
        <p14:creationId xmlns:p14="http://schemas.microsoft.com/office/powerpoint/2010/main" val="2181426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A41ADF-B8C0-0D64-2515-29DEE5E1E7B9}"/>
              </a:ext>
            </a:extLst>
          </p:cNvPr>
          <p:cNvSpPr>
            <a:spLocks noGrp="1"/>
          </p:cNvSpPr>
          <p:nvPr>
            <p:ph type="title"/>
          </p:nvPr>
        </p:nvSpPr>
        <p:spPr/>
        <p:txBody>
          <a:bodyPr/>
          <a:lstStyle/>
          <a:p>
            <a:r>
              <a:rPr lang="cs-CZ" dirty="0"/>
              <a:t>EU as International </a:t>
            </a:r>
            <a:r>
              <a:rPr lang="cs-CZ" dirty="0" err="1"/>
              <a:t>actor</a:t>
            </a:r>
            <a:endParaRPr lang="cs-CZ" dirty="0"/>
          </a:p>
        </p:txBody>
      </p:sp>
      <p:sp>
        <p:nvSpPr>
          <p:cNvPr id="3" name="Zástupný obsah 2">
            <a:extLst>
              <a:ext uri="{FF2B5EF4-FFF2-40B4-BE49-F238E27FC236}">
                <a16:creationId xmlns:a16="http://schemas.microsoft.com/office/drawing/2014/main" id="{E64413CD-94C7-3CE3-8EB9-AC62895286F8}"/>
              </a:ext>
            </a:extLst>
          </p:cNvPr>
          <p:cNvSpPr>
            <a:spLocks noGrp="1"/>
          </p:cNvSpPr>
          <p:nvPr>
            <p:ph idx="1"/>
          </p:nvPr>
        </p:nvSpPr>
        <p:spPr>
          <a:xfrm>
            <a:off x="540000" y="1825625"/>
            <a:ext cx="8064000" cy="4344654"/>
          </a:xfrm>
        </p:spPr>
        <p:txBody>
          <a:bodyPr/>
          <a:lstStyle/>
          <a:p>
            <a:r>
              <a:rPr lang="cs-CZ" dirty="0" err="1"/>
              <a:t>Trade</a:t>
            </a:r>
            <a:r>
              <a:rPr lang="cs-CZ" dirty="0"/>
              <a:t> </a:t>
            </a:r>
            <a:r>
              <a:rPr lang="cs-CZ" dirty="0" err="1"/>
              <a:t>agreements</a:t>
            </a:r>
            <a:r>
              <a:rPr lang="cs-CZ" dirty="0"/>
              <a:t> - </a:t>
            </a:r>
            <a:r>
              <a:rPr lang="cs-CZ" dirty="0" err="1"/>
              <a:t>promoting</a:t>
            </a:r>
            <a:r>
              <a:rPr lang="cs-CZ" dirty="0"/>
              <a:t> </a:t>
            </a:r>
            <a:r>
              <a:rPr lang="cs-CZ" dirty="0" err="1"/>
              <a:t>international</a:t>
            </a:r>
            <a:r>
              <a:rPr lang="cs-CZ" dirty="0"/>
              <a:t> </a:t>
            </a:r>
            <a:r>
              <a:rPr lang="cs-CZ" dirty="0" err="1"/>
              <a:t>trade</a:t>
            </a:r>
            <a:endParaRPr lang="cs-CZ" dirty="0"/>
          </a:p>
          <a:p>
            <a:pPr lvl="1"/>
            <a:r>
              <a:rPr lang="cs-CZ" dirty="0" err="1"/>
              <a:t>Bilateral</a:t>
            </a:r>
            <a:r>
              <a:rPr lang="cs-CZ" dirty="0"/>
              <a:t> </a:t>
            </a:r>
            <a:r>
              <a:rPr lang="cs-CZ" dirty="0" err="1"/>
              <a:t>treaties</a:t>
            </a:r>
            <a:r>
              <a:rPr lang="cs-CZ" dirty="0"/>
              <a:t> - </a:t>
            </a:r>
            <a:r>
              <a:rPr lang="cs-CZ" dirty="0" err="1"/>
              <a:t>with</a:t>
            </a:r>
            <a:r>
              <a:rPr lang="cs-CZ" dirty="0"/>
              <a:t> </a:t>
            </a:r>
            <a:r>
              <a:rPr lang="cs-CZ" dirty="0" err="1"/>
              <a:t>the</a:t>
            </a:r>
            <a:r>
              <a:rPr lang="cs-CZ" dirty="0"/>
              <a:t> </a:t>
            </a:r>
            <a:r>
              <a:rPr lang="cs-CZ" dirty="0" err="1"/>
              <a:t>Russian</a:t>
            </a:r>
            <a:r>
              <a:rPr lang="cs-CZ" dirty="0"/>
              <a:t> </a:t>
            </a:r>
            <a:r>
              <a:rPr lang="cs-CZ" dirty="0" err="1"/>
              <a:t>Federation</a:t>
            </a:r>
            <a:endParaRPr lang="cs-CZ" dirty="0"/>
          </a:p>
          <a:p>
            <a:pPr lvl="1"/>
            <a:r>
              <a:rPr lang="cs-CZ" dirty="0"/>
              <a:t>Inter-</a:t>
            </a:r>
            <a:r>
              <a:rPr lang="cs-CZ" dirty="0" err="1"/>
              <a:t>regional</a:t>
            </a:r>
            <a:r>
              <a:rPr lang="cs-CZ" dirty="0"/>
              <a:t> </a:t>
            </a:r>
            <a:r>
              <a:rPr lang="cs-CZ" dirty="0" err="1"/>
              <a:t>treaties</a:t>
            </a:r>
            <a:r>
              <a:rPr lang="cs-CZ" dirty="0"/>
              <a:t> - </a:t>
            </a:r>
            <a:r>
              <a:rPr lang="cs-CZ" dirty="0" err="1"/>
              <a:t>with</a:t>
            </a:r>
            <a:r>
              <a:rPr lang="cs-CZ" dirty="0"/>
              <a:t> ASEAN</a:t>
            </a:r>
          </a:p>
          <a:p>
            <a:pPr lvl="1"/>
            <a:r>
              <a:rPr lang="cs-CZ" dirty="0" err="1"/>
              <a:t>Multilateral</a:t>
            </a:r>
            <a:r>
              <a:rPr lang="cs-CZ" dirty="0"/>
              <a:t> - </a:t>
            </a:r>
            <a:r>
              <a:rPr lang="cs-CZ" dirty="0" err="1"/>
              <a:t>with</a:t>
            </a:r>
            <a:r>
              <a:rPr lang="cs-CZ" dirty="0"/>
              <a:t> WTO</a:t>
            </a:r>
          </a:p>
          <a:p>
            <a:r>
              <a:rPr lang="en-US" dirty="0"/>
              <a:t>Changing business environment</a:t>
            </a:r>
            <a:endParaRPr lang="cs-CZ" dirty="0"/>
          </a:p>
          <a:p>
            <a:pPr lvl="1"/>
            <a:r>
              <a:rPr lang="en-US" dirty="0"/>
              <a:t>Goods </a:t>
            </a:r>
            <a:r>
              <a:rPr lang="cs-CZ" dirty="0"/>
              <a:t>-&gt;</a:t>
            </a:r>
            <a:r>
              <a:rPr lang="en-US" dirty="0"/>
              <a:t> services,</a:t>
            </a:r>
            <a:r>
              <a:rPr lang="cs-CZ" dirty="0"/>
              <a:t> “</a:t>
            </a:r>
            <a:r>
              <a:rPr lang="en-US" dirty="0"/>
              <a:t>intellectual property</a:t>
            </a:r>
            <a:r>
              <a:rPr lang="cs-CZ" dirty="0"/>
              <a:t>“</a:t>
            </a:r>
          </a:p>
          <a:p>
            <a:r>
              <a:rPr lang="en-US" dirty="0"/>
              <a:t>Transatlantic Free Trade Area</a:t>
            </a:r>
            <a:endParaRPr lang="cs-CZ" dirty="0"/>
          </a:p>
          <a:p>
            <a:r>
              <a:rPr lang="cs-CZ" dirty="0" err="1"/>
              <a:t>Trade</a:t>
            </a:r>
            <a:r>
              <a:rPr lang="cs-CZ" dirty="0"/>
              <a:t> </a:t>
            </a:r>
            <a:r>
              <a:rPr lang="cs-CZ" dirty="0" err="1"/>
              <a:t>protection</a:t>
            </a:r>
            <a:endParaRPr lang="cs-CZ" dirty="0"/>
          </a:p>
          <a:p>
            <a:pPr lvl="1"/>
            <a:r>
              <a:rPr lang="cs-CZ" dirty="0"/>
              <a:t>Unfair </a:t>
            </a:r>
            <a:r>
              <a:rPr lang="cs-CZ" dirty="0" err="1"/>
              <a:t>practices</a:t>
            </a:r>
            <a:r>
              <a:rPr lang="cs-CZ" dirty="0"/>
              <a:t> - </a:t>
            </a:r>
            <a:r>
              <a:rPr lang="cs-CZ" dirty="0" err="1"/>
              <a:t>e.g</a:t>
            </a:r>
            <a:r>
              <a:rPr lang="cs-CZ" dirty="0"/>
              <a:t>. dumping, </a:t>
            </a:r>
            <a:r>
              <a:rPr lang="cs-CZ" dirty="0" err="1"/>
              <a:t>trade</a:t>
            </a:r>
            <a:r>
              <a:rPr lang="cs-CZ" dirty="0"/>
              <a:t> </a:t>
            </a:r>
            <a:r>
              <a:rPr lang="cs-CZ" dirty="0" err="1"/>
              <a:t>barriers</a:t>
            </a:r>
            <a:endParaRPr lang="cs-CZ" dirty="0"/>
          </a:p>
          <a:p>
            <a:pPr lvl="1"/>
            <a:r>
              <a:rPr lang="cs-CZ" dirty="0"/>
              <a:t>WTO</a:t>
            </a:r>
          </a:p>
        </p:txBody>
      </p:sp>
    </p:spTree>
    <p:extLst>
      <p:ext uri="{BB962C8B-B14F-4D97-AF65-F5344CB8AC3E}">
        <p14:creationId xmlns:p14="http://schemas.microsoft.com/office/powerpoint/2010/main" val="493165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81F37-4496-2663-09DC-976165012824}"/>
              </a:ext>
            </a:extLst>
          </p:cNvPr>
          <p:cNvSpPr>
            <a:spLocks noGrp="1"/>
          </p:cNvSpPr>
          <p:nvPr>
            <p:ph type="title"/>
          </p:nvPr>
        </p:nvSpPr>
        <p:spPr/>
        <p:txBody>
          <a:bodyPr/>
          <a:lstStyle/>
          <a:p>
            <a:r>
              <a:rPr lang="cs-CZ" dirty="0" err="1"/>
              <a:t>Forms</a:t>
            </a:r>
            <a:r>
              <a:rPr lang="cs-CZ" dirty="0"/>
              <a:t> </a:t>
            </a:r>
            <a:r>
              <a:rPr lang="cs-CZ" dirty="0" err="1"/>
              <a:t>of</a:t>
            </a:r>
            <a:r>
              <a:rPr lang="cs-CZ" dirty="0"/>
              <a:t> </a:t>
            </a:r>
            <a:r>
              <a:rPr lang="cs-CZ" dirty="0" err="1"/>
              <a:t>economic</a:t>
            </a:r>
            <a:r>
              <a:rPr lang="cs-CZ" dirty="0"/>
              <a:t> </a:t>
            </a:r>
            <a:r>
              <a:rPr lang="cs-CZ" dirty="0" err="1"/>
              <a:t>integration</a:t>
            </a:r>
            <a:endParaRPr lang="cs-CZ" dirty="0"/>
          </a:p>
        </p:txBody>
      </p:sp>
      <p:sp>
        <p:nvSpPr>
          <p:cNvPr id="3" name="Zástupný obsah 2">
            <a:extLst>
              <a:ext uri="{FF2B5EF4-FFF2-40B4-BE49-F238E27FC236}">
                <a16:creationId xmlns:a16="http://schemas.microsoft.com/office/drawing/2014/main" id="{B925164F-63E3-73C3-2BB8-420AA0CFECB1}"/>
              </a:ext>
            </a:extLst>
          </p:cNvPr>
          <p:cNvSpPr>
            <a:spLocks noGrp="1"/>
          </p:cNvSpPr>
          <p:nvPr>
            <p:ph idx="1"/>
          </p:nvPr>
        </p:nvSpPr>
        <p:spPr/>
        <p:txBody>
          <a:bodyPr/>
          <a:lstStyle/>
          <a:p>
            <a:endParaRPr lang="cs-CZ"/>
          </a:p>
        </p:txBody>
      </p:sp>
      <p:graphicFrame>
        <p:nvGraphicFramePr>
          <p:cNvPr id="4" name="Object 6">
            <a:extLst>
              <a:ext uri="{FF2B5EF4-FFF2-40B4-BE49-F238E27FC236}">
                <a16:creationId xmlns:a16="http://schemas.microsoft.com/office/drawing/2014/main" id="{6AEA51FB-03E1-7610-3C34-AF1AAFF911C7}"/>
              </a:ext>
            </a:extLst>
          </p:cNvPr>
          <p:cNvGraphicFramePr>
            <a:graphicFrameLocks noChangeAspect="1"/>
          </p:cNvGraphicFramePr>
          <p:nvPr>
            <p:extLst>
              <p:ext uri="{D42A27DB-BD31-4B8C-83A1-F6EECF244321}">
                <p14:modId xmlns:p14="http://schemas.microsoft.com/office/powerpoint/2010/main" val="432022061"/>
              </p:ext>
            </p:extLst>
          </p:nvPr>
        </p:nvGraphicFramePr>
        <p:xfrm>
          <a:off x="436562" y="2454146"/>
          <a:ext cx="8270875" cy="2824162"/>
        </p:xfrm>
        <a:graphic>
          <a:graphicData uri="http://schemas.openxmlformats.org/presentationml/2006/ole">
            <mc:AlternateContent xmlns:mc="http://schemas.openxmlformats.org/markup-compatibility/2006">
              <mc:Choice xmlns:v="urn:schemas-microsoft-com:vml" Requires="v">
                <p:oleObj name="List" r:id="rId2" imgW="5895938" imgH="1533525" progId="Excel.Sheet.12">
                  <p:embed/>
                </p:oleObj>
              </mc:Choice>
              <mc:Fallback>
                <p:oleObj name="List" r:id="rId2" imgW="5895938" imgH="1533525" progId="Excel.Sheet.12">
                  <p:embed/>
                  <p:pic>
                    <p:nvPicPr>
                      <p:cNvPr id="1026" name="Object 6"/>
                      <p:cNvPicPr>
                        <a:picLocks noChangeAspect="1" noChangeArrowheads="1"/>
                      </p:cNvPicPr>
                      <p:nvPr/>
                    </p:nvPicPr>
                    <p:blipFill>
                      <a:blip r:embed="rId3"/>
                      <a:srcRect/>
                      <a:stretch>
                        <a:fillRect/>
                      </a:stretch>
                    </p:blipFill>
                    <p:spPr bwMode="auto">
                      <a:xfrm>
                        <a:off x="436562" y="2454146"/>
                        <a:ext cx="8270875" cy="2824162"/>
                      </a:xfrm>
                      <a:prstGeom prst="rect">
                        <a:avLst/>
                      </a:prstGeom>
                      <a:solidFill>
                        <a:schemeClr val="tx1"/>
                      </a:solidFill>
                      <a:ln>
                        <a:noFill/>
                      </a:ln>
                      <a:effectLst/>
                    </p:spPr>
                  </p:pic>
                </p:oleObj>
              </mc:Fallback>
            </mc:AlternateContent>
          </a:graphicData>
        </a:graphic>
      </p:graphicFrame>
    </p:spTree>
    <p:extLst>
      <p:ext uri="{BB962C8B-B14F-4D97-AF65-F5344CB8AC3E}">
        <p14:creationId xmlns:p14="http://schemas.microsoft.com/office/powerpoint/2010/main" val="1895361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D3DCC3-B570-85BB-3AA1-1C8EC5D2B517}"/>
              </a:ext>
            </a:extLst>
          </p:cNvPr>
          <p:cNvSpPr>
            <a:spLocks noGrp="1"/>
          </p:cNvSpPr>
          <p:nvPr>
            <p:ph type="title"/>
          </p:nvPr>
        </p:nvSpPr>
        <p:spPr/>
        <p:txBody>
          <a:bodyPr/>
          <a:lstStyle/>
          <a:p>
            <a:r>
              <a:rPr lang="cs-CZ" dirty="0"/>
              <a:t>Single Market </a:t>
            </a:r>
          </a:p>
        </p:txBody>
      </p:sp>
      <p:sp>
        <p:nvSpPr>
          <p:cNvPr id="3" name="Zástupný obsah 2">
            <a:extLst>
              <a:ext uri="{FF2B5EF4-FFF2-40B4-BE49-F238E27FC236}">
                <a16:creationId xmlns:a16="http://schemas.microsoft.com/office/drawing/2014/main" id="{BAC980F2-4E95-62BD-2CB3-B927453F9C59}"/>
              </a:ext>
            </a:extLst>
          </p:cNvPr>
          <p:cNvSpPr>
            <a:spLocks noGrp="1"/>
          </p:cNvSpPr>
          <p:nvPr>
            <p:ph idx="1"/>
          </p:nvPr>
        </p:nvSpPr>
        <p:spPr>
          <a:xfrm>
            <a:off x="540000" y="1825624"/>
            <a:ext cx="8064000" cy="4667247"/>
          </a:xfrm>
        </p:spPr>
        <p:txBody>
          <a:bodyPr>
            <a:normAutofit lnSpcReduction="10000"/>
          </a:bodyPr>
          <a:lstStyle/>
          <a:p>
            <a:r>
              <a:rPr lang="en-US" dirty="0"/>
              <a:t>The Single Market (SM) = an area without internal borders, guaranteeing four fundamental freedoms: </a:t>
            </a:r>
            <a:endParaRPr lang="cs-CZ" dirty="0"/>
          </a:p>
          <a:p>
            <a:pPr lvl="1"/>
            <a:r>
              <a:rPr lang="en-US" dirty="0"/>
              <a:t>free movement of goods;</a:t>
            </a:r>
            <a:endParaRPr lang="cs-CZ" dirty="0"/>
          </a:p>
          <a:p>
            <a:pPr lvl="1"/>
            <a:r>
              <a:rPr lang="en-US" dirty="0"/>
              <a:t>free movement of services;</a:t>
            </a:r>
            <a:endParaRPr lang="cs-CZ" dirty="0"/>
          </a:p>
          <a:p>
            <a:pPr lvl="1"/>
            <a:r>
              <a:rPr lang="en-US" dirty="0"/>
              <a:t>free movement of persons;</a:t>
            </a:r>
            <a:endParaRPr lang="cs-CZ" dirty="0"/>
          </a:p>
          <a:p>
            <a:pPr lvl="1"/>
            <a:r>
              <a:rPr lang="en-US" dirty="0"/>
              <a:t>free movement of capital. </a:t>
            </a:r>
            <a:endParaRPr lang="cs-CZ" dirty="0"/>
          </a:p>
          <a:p>
            <a:pPr lvl="1"/>
            <a:r>
              <a:rPr lang="en-US" dirty="0"/>
              <a:t>The term "single internal market" or "single European market" is sometimes used. </a:t>
            </a:r>
            <a:endParaRPr lang="cs-CZ" dirty="0"/>
          </a:p>
          <a:p>
            <a:r>
              <a:rPr lang="cs-CZ" dirty="0"/>
              <a:t>SM </a:t>
            </a:r>
            <a:r>
              <a:rPr lang="en-US" dirty="0"/>
              <a:t>provisions = a turning point in the development of the EU. </a:t>
            </a:r>
            <a:endParaRPr lang="cs-CZ" dirty="0"/>
          </a:p>
          <a:p>
            <a:r>
              <a:rPr lang="cs-CZ" dirty="0"/>
              <a:t>SM</a:t>
            </a:r>
            <a:r>
              <a:rPr lang="en-US" dirty="0"/>
              <a:t> = backbone of the European integration process. </a:t>
            </a:r>
            <a:endParaRPr lang="cs-CZ" dirty="0"/>
          </a:p>
          <a:p>
            <a:r>
              <a:rPr lang="en-US" dirty="0"/>
              <a:t>World's largest market with common rules and supervision (approx. 0.5 billion consumers, approx. 448 million excluding UK). </a:t>
            </a:r>
            <a:endParaRPr lang="cs-CZ" dirty="0"/>
          </a:p>
          <a:p>
            <a:r>
              <a:rPr lang="cs-CZ" dirty="0" err="1"/>
              <a:t>Still</a:t>
            </a:r>
            <a:r>
              <a:rPr lang="cs-CZ" dirty="0"/>
              <a:t> not </a:t>
            </a:r>
            <a:r>
              <a:rPr lang="cs-CZ" dirty="0" err="1"/>
              <a:t>finished</a:t>
            </a:r>
            <a:endParaRPr lang="cs-CZ" dirty="0"/>
          </a:p>
        </p:txBody>
      </p:sp>
    </p:spTree>
    <p:extLst>
      <p:ext uri="{BB962C8B-B14F-4D97-AF65-F5344CB8AC3E}">
        <p14:creationId xmlns:p14="http://schemas.microsoft.com/office/powerpoint/2010/main" val="276957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0000" y="365129"/>
            <a:ext cx="8127590" cy="1325563"/>
          </a:xfrm>
        </p:spPr>
        <p:txBody>
          <a:bodyPr/>
          <a:lstStyle/>
          <a:p>
            <a:r>
              <a:rPr lang="cs-CZ" dirty="0" err="1"/>
              <a:t>History</a:t>
            </a:r>
            <a:r>
              <a:rPr lang="cs-CZ" dirty="0"/>
              <a:t> - </a:t>
            </a:r>
            <a:r>
              <a:rPr lang="en-US" dirty="0"/>
              <a:t>The forerunners of European integration</a:t>
            </a:r>
            <a:endParaRPr lang="cs-CZ" dirty="0"/>
          </a:p>
        </p:txBody>
      </p:sp>
      <p:sp>
        <p:nvSpPr>
          <p:cNvPr id="3" name="Zástupný symbol pro obsah 2"/>
          <p:cNvSpPr>
            <a:spLocks noGrp="1"/>
          </p:cNvSpPr>
          <p:nvPr>
            <p:ph idx="1"/>
          </p:nvPr>
        </p:nvSpPr>
        <p:spPr>
          <a:xfrm>
            <a:off x="540000" y="1825625"/>
            <a:ext cx="8064000" cy="4283182"/>
          </a:xfrm>
        </p:spPr>
        <p:txBody>
          <a:bodyPr>
            <a:normAutofit lnSpcReduction="10000"/>
          </a:bodyPr>
          <a:lstStyle/>
          <a:p>
            <a:r>
              <a:rPr lang="en-US" sz="2400" dirty="0"/>
              <a:t>The idea of uniting Europe is not new</a:t>
            </a:r>
            <a:endParaRPr lang="cs-CZ" sz="2400" dirty="0"/>
          </a:p>
          <a:p>
            <a:pPr lvl="1"/>
            <a:r>
              <a:rPr lang="en-US" sz="2000" dirty="0"/>
              <a:t>Already rulers and philosophers (George of </a:t>
            </a:r>
            <a:r>
              <a:rPr lang="en-US" sz="2000" dirty="0" err="1"/>
              <a:t>Poděbrady</a:t>
            </a:r>
            <a:r>
              <a:rPr lang="en-US" sz="2000" dirty="0"/>
              <a:t>, Kant)</a:t>
            </a:r>
            <a:endParaRPr lang="cs-CZ" sz="2000" dirty="0"/>
          </a:p>
          <a:p>
            <a:r>
              <a:rPr lang="en-US" sz="2400" dirty="0"/>
              <a:t>After WW 1, the first federalist movements appeared</a:t>
            </a:r>
            <a:endParaRPr lang="cs-CZ" sz="2400" dirty="0"/>
          </a:p>
          <a:p>
            <a:pPr lvl="1"/>
            <a:r>
              <a:rPr lang="en-US" sz="2000" dirty="0"/>
              <a:t>Richard </a:t>
            </a:r>
            <a:r>
              <a:rPr lang="en-US" sz="2000" dirty="0" err="1"/>
              <a:t>Coudenhove</a:t>
            </a:r>
            <a:r>
              <a:rPr lang="en-US" sz="2000" dirty="0"/>
              <a:t> - </a:t>
            </a:r>
            <a:r>
              <a:rPr lang="en-US" sz="2000" dirty="0" err="1"/>
              <a:t>Kalergi</a:t>
            </a:r>
            <a:r>
              <a:rPr lang="en-US" sz="2000" dirty="0"/>
              <a:t>: Pan-European Movement </a:t>
            </a:r>
            <a:endParaRPr lang="cs-CZ" sz="2000" dirty="0"/>
          </a:p>
          <a:p>
            <a:pPr lvl="1"/>
            <a:r>
              <a:rPr lang="en-US" sz="2000" dirty="0"/>
              <a:t>Subdued by the rise of nationalism and WW 2</a:t>
            </a:r>
            <a:endParaRPr lang="cs-CZ" sz="2000" dirty="0"/>
          </a:p>
          <a:p>
            <a:r>
              <a:rPr lang="en-US" sz="2400" dirty="0"/>
              <a:t>Federalist ideas in resistance movements</a:t>
            </a:r>
            <a:endParaRPr lang="cs-CZ" sz="2400" dirty="0"/>
          </a:p>
          <a:p>
            <a:pPr lvl="1"/>
            <a:r>
              <a:rPr lang="en-US" sz="2000" dirty="0"/>
              <a:t>E.g. IT</a:t>
            </a:r>
            <a:endParaRPr lang="cs-CZ" sz="2000" dirty="0"/>
          </a:p>
          <a:p>
            <a:pPr lvl="1"/>
            <a:r>
              <a:rPr lang="en-US" sz="2000" dirty="0" err="1"/>
              <a:t>Altiero</a:t>
            </a:r>
            <a:r>
              <a:rPr lang="en-US" sz="2000" dirty="0"/>
              <a:t> Spinelli: Manifesto of Ventotene</a:t>
            </a:r>
            <a:endParaRPr lang="cs-CZ" sz="2000" dirty="0"/>
          </a:p>
          <a:p>
            <a:pPr lvl="1"/>
            <a:r>
              <a:rPr lang="cs-CZ" sz="2000" dirty="0" err="1"/>
              <a:t>Schuman</a:t>
            </a:r>
            <a:r>
              <a:rPr lang="cs-CZ" sz="2000" dirty="0"/>
              <a:t> </a:t>
            </a:r>
            <a:r>
              <a:rPr lang="cs-CZ" sz="2000" dirty="0" err="1"/>
              <a:t>Plan</a:t>
            </a:r>
            <a:r>
              <a:rPr lang="cs-CZ" sz="2000" dirty="0"/>
              <a:t> </a:t>
            </a:r>
          </a:p>
          <a:p>
            <a:r>
              <a:rPr lang="en-US" sz="2400" dirty="0"/>
              <a:t>Major developments </a:t>
            </a:r>
            <a:r>
              <a:rPr lang="en-US" sz="2400" b="1" dirty="0"/>
              <a:t>after WW 2</a:t>
            </a:r>
            <a:endParaRPr lang="cs-CZ" sz="2400" b="1" dirty="0"/>
          </a:p>
        </p:txBody>
      </p:sp>
    </p:spTree>
    <p:extLst>
      <p:ext uri="{BB962C8B-B14F-4D97-AF65-F5344CB8AC3E}">
        <p14:creationId xmlns:p14="http://schemas.microsoft.com/office/powerpoint/2010/main" val="407152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9DA86-7875-62A0-1871-622699184F2D}"/>
              </a:ext>
            </a:extLst>
          </p:cNvPr>
          <p:cNvSpPr>
            <a:spLocks noGrp="1"/>
          </p:cNvSpPr>
          <p:nvPr>
            <p:ph type="title"/>
          </p:nvPr>
        </p:nvSpPr>
        <p:spPr/>
        <p:txBody>
          <a:bodyPr/>
          <a:lstStyle/>
          <a:p>
            <a:r>
              <a:rPr lang="cs-CZ" dirty="0"/>
              <a:t>Single Market – </a:t>
            </a:r>
            <a:r>
              <a:rPr lang="cs-CZ" dirty="0" err="1"/>
              <a:t>goals</a:t>
            </a:r>
            <a:r>
              <a:rPr lang="cs-CZ" dirty="0"/>
              <a:t> and </a:t>
            </a:r>
            <a:r>
              <a:rPr lang="cs-CZ" dirty="0" err="1"/>
              <a:t>principles</a:t>
            </a:r>
            <a:endParaRPr lang="cs-CZ" dirty="0"/>
          </a:p>
        </p:txBody>
      </p:sp>
      <p:sp>
        <p:nvSpPr>
          <p:cNvPr id="3" name="Zástupný obsah 2">
            <a:extLst>
              <a:ext uri="{FF2B5EF4-FFF2-40B4-BE49-F238E27FC236}">
                <a16:creationId xmlns:a16="http://schemas.microsoft.com/office/drawing/2014/main" id="{5BEB347C-279C-42AF-6433-410F77657A82}"/>
              </a:ext>
            </a:extLst>
          </p:cNvPr>
          <p:cNvSpPr>
            <a:spLocks noGrp="1"/>
          </p:cNvSpPr>
          <p:nvPr>
            <p:ph idx="1"/>
          </p:nvPr>
        </p:nvSpPr>
        <p:spPr>
          <a:xfrm>
            <a:off x="540000" y="1825625"/>
            <a:ext cx="8064000" cy="4738462"/>
          </a:xfrm>
        </p:spPr>
        <p:txBody>
          <a:bodyPr>
            <a:normAutofit/>
          </a:bodyPr>
          <a:lstStyle/>
          <a:p>
            <a:r>
              <a:rPr lang="en-US" sz="2400" dirty="0"/>
              <a:t>Among the principles on which SM works are:</a:t>
            </a:r>
            <a:endParaRPr lang="cs-CZ" sz="2400" dirty="0"/>
          </a:p>
          <a:p>
            <a:pPr lvl="1"/>
            <a:r>
              <a:rPr lang="en-US" sz="2000" b="1" dirty="0"/>
              <a:t>Non-discrimination </a:t>
            </a:r>
            <a:r>
              <a:rPr lang="en-US" sz="2000" dirty="0"/>
              <a:t>(prohibiting different treatment in the same situation on the basis of country of origin).</a:t>
            </a:r>
            <a:endParaRPr lang="cs-CZ" sz="2000" dirty="0"/>
          </a:p>
          <a:p>
            <a:pPr lvl="1"/>
            <a:r>
              <a:rPr lang="en-US" sz="2000" b="1" dirty="0" err="1"/>
              <a:t>Harmonisation</a:t>
            </a:r>
            <a:r>
              <a:rPr lang="en-US" sz="2000" dirty="0"/>
              <a:t> (</a:t>
            </a:r>
            <a:r>
              <a:rPr lang="en-US" sz="2000" dirty="0" err="1"/>
              <a:t>harmonisation</a:t>
            </a:r>
            <a:r>
              <a:rPr lang="en-US" sz="2000" dirty="0"/>
              <a:t> of basic rules; approximation of Member States' laws to the extent necessary for the functioning of the market).</a:t>
            </a:r>
            <a:endParaRPr lang="cs-CZ" sz="2000" dirty="0"/>
          </a:p>
          <a:p>
            <a:pPr lvl="1"/>
            <a:r>
              <a:rPr lang="en-US" sz="2000" b="1" dirty="0"/>
              <a:t>Mutual recognition </a:t>
            </a:r>
            <a:r>
              <a:rPr lang="en-US" sz="2000" dirty="0"/>
              <a:t>(a product manufactured and placed on the market in accordance with the law of one Member State must be accepted in another Member State).</a:t>
            </a:r>
            <a:endParaRPr lang="cs-CZ" sz="2000" dirty="0"/>
          </a:p>
          <a:p>
            <a:pPr lvl="1"/>
            <a:r>
              <a:rPr lang="en-US" sz="2000" b="1" dirty="0"/>
              <a:t>Market access </a:t>
            </a:r>
            <a:r>
              <a:rPr lang="en-US" sz="2000" dirty="0"/>
              <a:t>(</a:t>
            </a:r>
            <a:r>
              <a:rPr lang="cs-CZ" sz="2000" dirty="0"/>
              <a:t>SM</a:t>
            </a:r>
            <a:r>
              <a:rPr lang="en-US" sz="2000" dirty="0"/>
              <a:t> allow market access to beneficial players). </a:t>
            </a:r>
            <a:endParaRPr lang="cs-CZ" sz="2000" dirty="0"/>
          </a:p>
        </p:txBody>
      </p:sp>
    </p:spTree>
    <p:extLst>
      <p:ext uri="{BB962C8B-B14F-4D97-AF65-F5344CB8AC3E}">
        <p14:creationId xmlns:p14="http://schemas.microsoft.com/office/powerpoint/2010/main" val="2753856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F0B6AD-BADF-0743-5E0D-D8BEE0579CEF}"/>
              </a:ext>
            </a:extLst>
          </p:cNvPr>
          <p:cNvSpPr>
            <a:spLocks noGrp="1"/>
          </p:cNvSpPr>
          <p:nvPr>
            <p:ph type="title"/>
          </p:nvPr>
        </p:nvSpPr>
        <p:spPr/>
        <p:txBody>
          <a:bodyPr/>
          <a:lstStyle/>
          <a:p>
            <a:r>
              <a:rPr lang="cs-CZ" dirty="0"/>
              <a:t>Single Market </a:t>
            </a:r>
          </a:p>
        </p:txBody>
      </p:sp>
      <p:sp>
        <p:nvSpPr>
          <p:cNvPr id="3" name="Zástupný obsah 2">
            <a:extLst>
              <a:ext uri="{FF2B5EF4-FFF2-40B4-BE49-F238E27FC236}">
                <a16:creationId xmlns:a16="http://schemas.microsoft.com/office/drawing/2014/main" id="{C51CE4E0-C8E2-5849-783C-512BAB14158F}"/>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D765A6D6-DA68-4351-7F92-17D09726309B}"/>
              </a:ext>
            </a:extLst>
          </p:cNvPr>
          <p:cNvPicPr>
            <a:picLocks noChangeAspect="1"/>
          </p:cNvPicPr>
          <p:nvPr/>
        </p:nvPicPr>
        <p:blipFill>
          <a:blip r:embed="rId2"/>
          <a:stretch>
            <a:fillRect/>
          </a:stretch>
        </p:blipFill>
        <p:spPr>
          <a:xfrm>
            <a:off x="1387929" y="1459075"/>
            <a:ext cx="6237513" cy="4617093"/>
          </a:xfrm>
          <a:prstGeom prst="rect">
            <a:avLst/>
          </a:prstGeom>
        </p:spPr>
      </p:pic>
    </p:spTree>
    <p:extLst>
      <p:ext uri="{BB962C8B-B14F-4D97-AF65-F5344CB8AC3E}">
        <p14:creationId xmlns:p14="http://schemas.microsoft.com/office/powerpoint/2010/main" val="25116256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AA52D6-E77B-FF3E-0AD0-D4CF35D26E2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B6C4677-E009-C2D7-C52F-E5B98354F730}"/>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99898960-6575-CC1B-A659-45769263F2B7}"/>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479142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ED10B-F4F2-6B3F-6801-20768ED6E5CA}"/>
              </a:ext>
            </a:extLst>
          </p:cNvPr>
          <p:cNvSpPr>
            <a:spLocks noGrp="1"/>
          </p:cNvSpPr>
          <p:nvPr>
            <p:ph type="title"/>
          </p:nvPr>
        </p:nvSpPr>
        <p:spPr/>
        <p:txBody>
          <a:bodyPr/>
          <a:lstStyle/>
          <a:p>
            <a:r>
              <a:rPr lang="cs-CZ" dirty="0" err="1"/>
              <a:t>Competition</a:t>
            </a:r>
            <a:r>
              <a:rPr lang="cs-CZ" dirty="0"/>
              <a:t> </a:t>
            </a:r>
            <a:r>
              <a:rPr lang="cs-CZ" dirty="0" err="1"/>
              <a:t>policy</a:t>
            </a:r>
            <a:endParaRPr lang="cs-CZ" dirty="0"/>
          </a:p>
        </p:txBody>
      </p:sp>
      <p:sp>
        <p:nvSpPr>
          <p:cNvPr id="3" name="Zástupný obsah 2">
            <a:extLst>
              <a:ext uri="{FF2B5EF4-FFF2-40B4-BE49-F238E27FC236}">
                <a16:creationId xmlns:a16="http://schemas.microsoft.com/office/drawing/2014/main" id="{E0C95B16-86A1-2B59-1A7C-F1A1B84ED458}"/>
              </a:ext>
            </a:extLst>
          </p:cNvPr>
          <p:cNvSpPr>
            <a:spLocks noGrp="1"/>
          </p:cNvSpPr>
          <p:nvPr>
            <p:ph idx="1"/>
          </p:nvPr>
        </p:nvSpPr>
        <p:spPr>
          <a:xfrm>
            <a:off x="540000" y="1825624"/>
            <a:ext cx="8064000" cy="4346575"/>
          </a:xfrm>
        </p:spPr>
        <p:txBody>
          <a:bodyPr/>
          <a:lstStyle/>
          <a:p>
            <a:r>
              <a:rPr lang="en-US" dirty="0"/>
              <a:t>Competition policy (CP) is about applying certain rules to ensure that </a:t>
            </a:r>
            <a:r>
              <a:rPr lang="en-US" b="1" dirty="0"/>
              <a:t>businesses and companies compete fairly in the marketplace</a:t>
            </a:r>
            <a:r>
              <a:rPr lang="en-US" dirty="0"/>
              <a:t>. </a:t>
            </a:r>
            <a:endParaRPr lang="cs-CZ" dirty="0"/>
          </a:p>
          <a:p>
            <a:r>
              <a:rPr lang="en-US" dirty="0"/>
              <a:t>It is one of the key and highly influential policies today. </a:t>
            </a:r>
            <a:endParaRPr lang="cs-CZ" dirty="0"/>
          </a:p>
          <a:p>
            <a:r>
              <a:rPr lang="en-US" dirty="0"/>
              <a:t>The controversial nature of </a:t>
            </a:r>
            <a:r>
              <a:rPr lang="cs-CZ" dirty="0"/>
              <a:t>CP</a:t>
            </a:r>
            <a:r>
              <a:rPr lang="en-US" dirty="0"/>
              <a:t> policy. </a:t>
            </a:r>
            <a:endParaRPr lang="cs-CZ" dirty="0"/>
          </a:p>
          <a:p>
            <a:r>
              <a:rPr lang="en-US" dirty="0"/>
              <a:t>The results of </a:t>
            </a:r>
            <a:r>
              <a:rPr lang="cs-CZ" dirty="0"/>
              <a:t>CP</a:t>
            </a:r>
            <a:r>
              <a:rPr lang="en-US" dirty="0"/>
              <a:t> policy can be seen in everyday life. </a:t>
            </a:r>
            <a:endParaRPr lang="cs-CZ" dirty="0"/>
          </a:p>
          <a:p>
            <a:r>
              <a:rPr lang="en-US" dirty="0"/>
              <a:t>Major </a:t>
            </a:r>
            <a:r>
              <a:rPr lang="cs-CZ" dirty="0"/>
              <a:t>CP</a:t>
            </a:r>
            <a:r>
              <a:rPr lang="en-US" dirty="0"/>
              <a:t> cases attract significant media attention.</a:t>
            </a:r>
            <a:endParaRPr lang="cs-CZ" dirty="0"/>
          </a:p>
          <a:p>
            <a:pPr lvl="1"/>
            <a:r>
              <a:rPr lang="en-US" dirty="0"/>
              <a:t>See Nestlé/Perrier cases 1992, GE/Honeywell 2001, Ryanair/Aer Lingus 2007, Microsoft (1993-2013), Gazprom, Google, Apple, Facebook, Amazon (present).</a:t>
            </a:r>
            <a:endParaRPr lang="cs-CZ" dirty="0"/>
          </a:p>
          <a:p>
            <a:r>
              <a:rPr lang="en-US" dirty="0"/>
              <a:t>Some cases cross EU borders (see GE/Honeywell, Microsoft, Gazprom,        Amazon). </a:t>
            </a:r>
            <a:endParaRPr lang="cs-CZ" dirty="0"/>
          </a:p>
        </p:txBody>
      </p:sp>
    </p:spTree>
    <p:extLst>
      <p:ext uri="{BB962C8B-B14F-4D97-AF65-F5344CB8AC3E}">
        <p14:creationId xmlns:p14="http://schemas.microsoft.com/office/powerpoint/2010/main" val="892945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34DA4-A2F5-895D-3A96-A60D18F8251B}"/>
              </a:ext>
            </a:extLst>
          </p:cNvPr>
          <p:cNvSpPr>
            <a:spLocks noGrp="1"/>
          </p:cNvSpPr>
          <p:nvPr>
            <p:ph type="title"/>
          </p:nvPr>
        </p:nvSpPr>
        <p:spPr/>
        <p:txBody>
          <a:bodyPr/>
          <a:lstStyle/>
          <a:p>
            <a:r>
              <a:rPr lang="cs-CZ" dirty="0" err="1"/>
              <a:t>Competition</a:t>
            </a:r>
            <a:r>
              <a:rPr lang="cs-CZ" dirty="0"/>
              <a:t> </a:t>
            </a:r>
            <a:r>
              <a:rPr lang="cs-CZ" dirty="0" err="1"/>
              <a:t>policy</a:t>
            </a:r>
            <a:endParaRPr lang="cs-CZ" dirty="0"/>
          </a:p>
        </p:txBody>
      </p:sp>
      <p:sp>
        <p:nvSpPr>
          <p:cNvPr id="3" name="Zástupný obsah 2">
            <a:extLst>
              <a:ext uri="{FF2B5EF4-FFF2-40B4-BE49-F238E27FC236}">
                <a16:creationId xmlns:a16="http://schemas.microsoft.com/office/drawing/2014/main" id="{B1C8D0F6-70CD-EA12-16ED-DC498B397126}"/>
              </a:ext>
            </a:extLst>
          </p:cNvPr>
          <p:cNvSpPr>
            <a:spLocks noGrp="1"/>
          </p:cNvSpPr>
          <p:nvPr>
            <p:ph idx="1"/>
          </p:nvPr>
        </p:nvSpPr>
        <p:spPr>
          <a:xfrm>
            <a:off x="540000" y="1825624"/>
            <a:ext cx="8064000" cy="4452711"/>
          </a:xfrm>
        </p:spPr>
        <p:txBody>
          <a:bodyPr/>
          <a:lstStyle/>
          <a:p>
            <a:r>
              <a:rPr lang="en-US" dirty="0"/>
              <a:t>Protection of small and medium-sized enterprises = a unique feature of European CP policy. 	</a:t>
            </a:r>
            <a:endParaRPr lang="cs-CZ" dirty="0"/>
          </a:p>
          <a:p>
            <a:r>
              <a:rPr lang="en-US" dirty="0"/>
              <a:t>These firms (previously protected by tariffs and quotas) could otherwise hardly compete successfully with large firms. </a:t>
            </a:r>
            <a:endParaRPr lang="cs-CZ" dirty="0"/>
          </a:p>
          <a:p>
            <a:r>
              <a:rPr lang="cs-CZ" dirty="0" err="1"/>
              <a:t>Biggest</a:t>
            </a:r>
            <a:r>
              <a:rPr lang="cs-CZ" dirty="0"/>
              <a:t> </a:t>
            </a:r>
            <a:r>
              <a:rPr lang="cs-CZ" dirty="0" err="1"/>
              <a:t>benefits</a:t>
            </a:r>
            <a:r>
              <a:rPr lang="cs-CZ" dirty="0"/>
              <a:t> </a:t>
            </a:r>
            <a:r>
              <a:rPr lang="cs-CZ" dirty="0" err="1"/>
              <a:t>of</a:t>
            </a:r>
            <a:r>
              <a:rPr lang="cs-CZ" dirty="0"/>
              <a:t> </a:t>
            </a:r>
            <a:r>
              <a:rPr lang="cs-CZ" dirty="0" err="1"/>
              <a:t>the</a:t>
            </a:r>
            <a:r>
              <a:rPr lang="cs-CZ" dirty="0"/>
              <a:t> </a:t>
            </a:r>
            <a:r>
              <a:rPr lang="cs-CZ" dirty="0" err="1"/>
              <a:t>Competition</a:t>
            </a:r>
            <a:r>
              <a:rPr lang="cs-CZ" dirty="0"/>
              <a:t> </a:t>
            </a:r>
            <a:r>
              <a:rPr lang="cs-CZ" dirty="0" err="1"/>
              <a:t>policy</a:t>
            </a:r>
            <a:endParaRPr lang="cs-CZ" dirty="0"/>
          </a:p>
          <a:p>
            <a:pPr lvl="1"/>
            <a:r>
              <a:rPr lang="en-US" dirty="0"/>
              <a:t>It allows economic actors to </a:t>
            </a:r>
            <a:r>
              <a:rPr lang="en-US" b="1" dirty="0"/>
              <a:t>compete freely </a:t>
            </a:r>
            <a:r>
              <a:rPr lang="en-US" dirty="0"/>
              <a:t>in the market while </a:t>
            </a:r>
            <a:r>
              <a:rPr lang="en-US" b="1" dirty="0"/>
              <a:t>protecting consumers </a:t>
            </a:r>
            <a:r>
              <a:rPr lang="en-US" dirty="0"/>
              <a:t>from abuse by powerful companies; </a:t>
            </a:r>
            <a:endParaRPr lang="cs-CZ" dirty="0"/>
          </a:p>
          <a:p>
            <a:pPr lvl="1"/>
            <a:r>
              <a:rPr lang="en-US" dirty="0"/>
              <a:t>Promotes </a:t>
            </a:r>
            <a:r>
              <a:rPr lang="en-US" b="1" dirty="0"/>
              <a:t>entrepreneurship and efficiency</a:t>
            </a:r>
            <a:r>
              <a:rPr lang="en-US" dirty="0"/>
              <a:t>;</a:t>
            </a:r>
            <a:endParaRPr lang="cs-CZ" dirty="0"/>
          </a:p>
          <a:p>
            <a:pPr lvl="1"/>
            <a:r>
              <a:rPr lang="en-US" dirty="0"/>
              <a:t>Acts as a driver of </a:t>
            </a:r>
            <a:r>
              <a:rPr lang="en-US" b="1" dirty="0"/>
              <a:t>innovation activity by companies</a:t>
            </a:r>
            <a:r>
              <a:rPr lang="en-US" dirty="0"/>
              <a:t>;  </a:t>
            </a:r>
            <a:endParaRPr lang="cs-CZ" dirty="0"/>
          </a:p>
          <a:p>
            <a:pPr lvl="1"/>
            <a:r>
              <a:rPr lang="cs-CZ" b="1" dirty="0"/>
              <a:t>E</a:t>
            </a:r>
            <a:r>
              <a:rPr lang="en-US" b="1" dirty="0" err="1"/>
              <a:t>xpands</a:t>
            </a:r>
            <a:r>
              <a:rPr lang="en-US" b="1" dirty="0"/>
              <a:t> the range </a:t>
            </a:r>
            <a:r>
              <a:rPr lang="en-US" dirty="0"/>
              <a:t>of consumer choice;</a:t>
            </a:r>
            <a:endParaRPr lang="cs-CZ" dirty="0"/>
          </a:p>
          <a:p>
            <a:pPr lvl="1"/>
            <a:r>
              <a:rPr lang="cs-CZ" dirty="0"/>
              <a:t>H</a:t>
            </a:r>
            <a:r>
              <a:rPr lang="en-US" dirty="0" err="1"/>
              <a:t>elps</a:t>
            </a:r>
            <a:r>
              <a:rPr lang="en-US" dirty="0"/>
              <a:t> to </a:t>
            </a:r>
            <a:r>
              <a:rPr lang="en-US" b="1" dirty="0"/>
              <a:t>reduce prices and improve the quality </a:t>
            </a:r>
            <a:r>
              <a:rPr lang="en-US" dirty="0"/>
              <a:t>of products and services.</a:t>
            </a:r>
            <a:endParaRPr lang="cs-CZ" dirty="0"/>
          </a:p>
        </p:txBody>
      </p:sp>
    </p:spTree>
    <p:extLst>
      <p:ext uri="{BB962C8B-B14F-4D97-AF65-F5344CB8AC3E}">
        <p14:creationId xmlns:p14="http://schemas.microsoft.com/office/powerpoint/2010/main" val="563466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E0DBC-5893-E7D0-3651-25E22408713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96C06F8-2BBF-7D0D-F9AC-C47E4BB18E65}"/>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35C03EC7-FFC8-9478-9B78-104D9C1B1C89}"/>
              </a:ext>
            </a:extLst>
          </p:cNvPr>
          <p:cNvPicPr>
            <a:picLocks noChangeAspect="1" noChangeArrowheads="1"/>
          </p:cNvPicPr>
          <p:nvPr/>
        </p:nvPicPr>
        <p:blipFill>
          <a:blip r:embed="rId2" cstate="print"/>
          <a:srcRect/>
          <a:stretch>
            <a:fillRect/>
          </a:stretch>
        </p:blipFill>
        <p:spPr bwMode="auto">
          <a:xfrm>
            <a:off x="1099889" y="1086848"/>
            <a:ext cx="7088890" cy="4819981"/>
          </a:xfrm>
          <a:prstGeom prst="rect">
            <a:avLst/>
          </a:prstGeom>
          <a:noFill/>
          <a:ln w="9525">
            <a:noFill/>
            <a:miter lim="800000"/>
            <a:headEnd/>
            <a:tailEnd/>
          </a:ln>
        </p:spPr>
      </p:pic>
    </p:spTree>
    <p:extLst>
      <p:ext uri="{BB962C8B-B14F-4D97-AF65-F5344CB8AC3E}">
        <p14:creationId xmlns:p14="http://schemas.microsoft.com/office/powerpoint/2010/main" val="125375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43AA99-F4AD-6FDF-2F16-A0FA51A1E7E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35B4BDB-0154-F4D8-BC5A-3DCB99C88A2A}"/>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A5E73941-9742-0A74-9E59-92AC62646A46}"/>
              </a:ext>
            </a:extLst>
          </p:cNvPr>
          <p:cNvPicPr>
            <a:picLocks noChangeAspect="1"/>
          </p:cNvPicPr>
          <p:nvPr/>
        </p:nvPicPr>
        <p:blipFill>
          <a:blip r:embed="rId2"/>
          <a:stretch>
            <a:fillRect/>
          </a:stretch>
        </p:blipFill>
        <p:spPr>
          <a:xfrm>
            <a:off x="179387" y="951171"/>
            <a:ext cx="8785226" cy="5118928"/>
          </a:xfrm>
          <a:prstGeom prst="rect">
            <a:avLst/>
          </a:prstGeom>
        </p:spPr>
      </p:pic>
    </p:spTree>
    <p:extLst>
      <p:ext uri="{BB962C8B-B14F-4D97-AF65-F5344CB8AC3E}">
        <p14:creationId xmlns:p14="http://schemas.microsoft.com/office/powerpoint/2010/main" val="3151722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2E2D72-C824-F2A9-62AC-82E107C357EC}"/>
              </a:ext>
            </a:extLst>
          </p:cNvPr>
          <p:cNvSpPr>
            <a:spLocks noGrp="1"/>
          </p:cNvSpPr>
          <p:nvPr>
            <p:ph type="title"/>
          </p:nvPr>
        </p:nvSpPr>
        <p:spPr/>
        <p:txBody>
          <a:bodyPr/>
          <a:lstStyle/>
          <a:p>
            <a:r>
              <a:rPr lang="cs-CZ" dirty="0" err="1"/>
              <a:t>Cohesion</a:t>
            </a:r>
            <a:r>
              <a:rPr lang="cs-CZ" dirty="0"/>
              <a:t> </a:t>
            </a:r>
            <a:r>
              <a:rPr lang="cs-CZ" dirty="0" err="1"/>
              <a:t>policy</a:t>
            </a:r>
            <a:r>
              <a:rPr lang="cs-CZ" dirty="0"/>
              <a:t> </a:t>
            </a:r>
          </a:p>
        </p:txBody>
      </p:sp>
      <p:sp>
        <p:nvSpPr>
          <p:cNvPr id="3" name="Zástupný obsah 2">
            <a:extLst>
              <a:ext uri="{FF2B5EF4-FFF2-40B4-BE49-F238E27FC236}">
                <a16:creationId xmlns:a16="http://schemas.microsoft.com/office/drawing/2014/main" id="{783457DC-B1D6-7257-51F5-42FE9EFD0929}"/>
              </a:ext>
            </a:extLst>
          </p:cNvPr>
          <p:cNvSpPr>
            <a:spLocks noGrp="1"/>
          </p:cNvSpPr>
          <p:nvPr>
            <p:ph idx="1"/>
          </p:nvPr>
        </p:nvSpPr>
        <p:spPr/>
        <p:txBody>
          <a:bodyPr/>
          <a:lstStyle/>
          <a:p>
            <a:r>
              <a:rPr lang="en-US" dirty="0"/>
              <a:t>Target</a:t>
            </a:r>
            <a:endParaRPr lang="cs-CZ" dirty="0"/>
          </a:p>
          <a:p>
            <a:pPr lvl="1"/>
            <a:r>
              <a:rPr lang="en-US" dirty="0"/>
              <a:t>To strengthen economic and social cohesion and </a:t>
            </a:r>
            <a:r>
              <a:rPr lang="en-US" b="1" dirty="0"/>
              <a:t>reduce disparities between regions</a:t>
            </a:r>
            <a:endParaRPr lang="cs-CZ" b="1" dirty="0"/>
          </a:p>
          <a:p>
            <a:r>
              <a:rPr lang="en-US" dirty="0"/>
              <a:t>Instruments</a:t>
            </a:r>
            <a:endParaRPr lang="cs-CZ" dirty="0"/>
          </a:p>
          <a:p>
            <a:pPr lvl="1"/>
            <a:r>
              <a:rPr lang="en-US" dirty="0"/>
              <a:t>Three 'Objectives' and four Community Initiatives; </a:t>
            </a:r>
            <a:endParaRPr lang="cs-CZ" dirty="0"/>
          </a:p>
          <a:p>
            <a:pPr lvl="2"/>
            <a:r>
              <a:rPr lang="en-US" dirty="0"/>
              <a:t>49.5% of the population in the EU-25 live in Objective 1 and Objective 2 areas</a:t>
            </a:r>
            <a:endParaRPr lang="cs-CZ" dirty="0"/>
          </a:p>
          <a:p>
            <a:pPr lvl="1"/>
            <a:r>
              <a:rPr lang="en-US" dirty="0"/>
              <a:t>Financial resources</a:t>
            </a:r>
            <a:endParaRPr lang="cs-CZ" dirty="0"/>
          </a:p>
          <a:p>
            <a:pPr lvl="2"/>
            <a:r>
              <a:rPr lang="en-US" dirty="0"/>
              <a:t>Approximately €233 billion (EU-25) representing one third of the total EU budget or 0.46% of EU GDP</a:t>
            </a:r>
            <a:endParaRPr lang="cs-CZ" dirty="0"/>
          </a:p>
        </p:txBody>
      </p:sp>
    </p:spTree>
    <p:extLst>
      <p:ext uri="{BB962C8B-B14F-4D97-AF65-F5344CB8AC3E}">
        <p14:creationId xmlns:p14="http://schemas.microsoft.com/office/powerpoint/2010/main" val="807622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5C0AF-DBD6-6FAE-D9E0-70E42839D6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CBE9D06-A84C-B4AB-72DB-910EF80688EA}"/>
              </a:ext>
            </a:extLst>
          </p:cNvPr>
          <p:cNvSpPr>
            <a:spLocks noGrp="1"/>
          </p:cNvSpPr>
          <p:nvPr>
            <p:ph idx="1"/>
          </p:nvPr>
        </p:nvSpPr>
        <p:spPr/>
        <p:txBody>
          <a:bodyPr/>
          <a:lstStyle/>
          <a:p>
            <a:endParaRPr lang="cs-CZ" dirty="0"/>
          </a:p>
        </p:txBody>
      </p:sp>
      <p:pic>
        <p:nvPicPr>
          <p:cNvPr id="4" name="Picture 3" descr="EU25 SF eligible regions">
            <a:extLst>
              <a:ext uri="{FF2B5EF4-FFF2-40B4-BE49-F238E27FC236}">
                <a16:creationId xmlns:a16="http://schemas.microsoft.com/office/drawing/2014/main" id="{7BE1BDAA-2318-0A19-FA68-08B173147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260" b="10245"/>
          <a:stretch>
            <a:fillRect/>
          </a:stretch>
        </p:blipFill>
        <p:spPr bwMode="auto">
          <a:xfrm>
            <a:off x="1804308" y="661988"/>
            <a:ext cx="4996542" cy="55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72046C74-BA84-EF27-0787-4307AA293877}"/>
              </a:ext>
            </a:extLst>
          </p:cNvPr>
          <p:cNvSpPr txBox="1">
            <a:spLocks noChangeArrowheads="1"/>
          </p:cNvSpPr>
          <p:nvPr/>
        </p:nvSpPr>
        <p:spPr bwMode="auto">
          <a:xfrm>
            <a:off x="2033124" y="1163633"/>
            <a:ext cx="2001383" cy="515206"/>
          </a:xfrm>
          <a:prstGeom prst="rect">
            <a:avLst/>
          </a:prstGeom>
          <a:solidFill>
            <a:srgbClr val="FFFFFF"/>
          </a:solidFill>
          <a:ln w="9525" algn="ctr">
            <a:solidFill>
              <a:srgbClr val="808080"/>
            </a:solidFill>
            <a:miter lim="800000"/>
            <a:headEnd/>
            <a:tailEnd/>
          </a:ln>
        </p:spPr>
        <p:txBody>
          <a:bodyPr wrap="square">
            <a:spAutoFit/>
          </a:bodyPr>
          <a:lstStyle>
            <a:lvl1pPr>
              <a:spcBef>
                <a:spcPct val="20000"/>
              </a:spcBef>
              <a:buChar char="•"/>
              <a:defRPr sz="2400">
                <a:solidFill>
                  <a:schemeClr val="tx1"/>
                </a:solidFill>
                <a:latin typeface="Georgia" panose="02040502050405020303" pitchFamily="18" charset="0"/>
              </a:defRPr>
            </a:lvl1pPr>
            <a:lvl2pPr marL="742950" indent="-285750">
              <a:spcBef>
                <a:spcPct val="20000"/>
              </a:spcBef>
              <a:buChar char="–"/>
              <a:defRPr sz="20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1600">
                <a:solidFill>
                  <a:schemeClr val="tx1"/>
                </a:solidFill>
                <a:latin typeface="Georgia" panose="02040502050405020303" pitchFamily="18" charset="0"/>
              </a:defRPr>
            </a:lvl4pPr>
            <a:lvl5pPr marL="2057400" indent="-228600">
              <a:spcBef>
                <a:spcPct val="20000"/>
              </a:spcBef>
              <a:buChar char="»"/>
              <a:defRPr sz="14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4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4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4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400">
                <a:solidFill>
                  <a:schemeClr val="tx1"/>
                </a:solidFill>
                <a:latin typeface="Georgia" panose="02040502050405020303" pitchFamily="18" charset="0"/>
              </a:defRPr>
            </a:lvl9pPr>
          </a:lstStyle>
          <a:p>
            <a:pPr eaLnBrk="1" hangingPunct="1">
              <a:lnSpc>
                <a:spcPct val="120000"/>
              </a:lnSpc>
              <a:buClr>
                <a:schemeClr val="hlink"/>
              </a:buClr>
              <a:buSzPct val="70000"/>
              <a:buFont typeface="Wingdings" panose="05000000000000000000" pitchFamily="2" charset="2"/>
              <a:buNone/>
            </a:pPr>
            <a:r>
              <a:rPr lang="cs-CZ" altLang="cs-CZ" sz="1200" b="1" dirty="0" err="1">
                <a:latin typeface="Arial Unicode MS" panose="020B0604020202020204" pitchFamily="34" charset="-128"/>
                <a:cs typeface="Arial" panose="020B0604020202020204" pitchFamily="34" charset="0"/>
              </a:rPr>
              <a:t>Objective</a:t>
            </a:r>
            <a:r>
              <a:rPr lang="cs-CZ" altLang="cs-CZ" sz="1200" b="1" dirty="0">
                <a:latin typeface="Arial Unicode MS" panose="020B0604020202020204" pitchFamily="34" charset="-128"/>
                <a:cs typeface="Arial" panose="020B0604020202020204" pitchFamily="34" charset="0"/>
              </a:rPr>
              <a:t> 1 </a:t>
            </a:r>
            <a:r>
              <a:rPr lang="cs-CZ" altLang="cs-CZ" sz="1200" b="1" dirty="0" err="1">
                <a:latin typeface="Arial Unicode MS" panose="020B0604020202020204" pitchFamily="34" charset="-128"/>
                <a:cs typeface="Arial" panose="020B0604020202020204" pitchFamily="34" charset="0"/>
              </a:rPr>
              <a:t>areas</a:t>
            </a:r>
            <a:r>
              <a:rPr lang="cs-CZ" altLang="cs-CZ" sz="1200" b="1" dirty="0">
                <a:latin typeface="Arial Unicode MS" panose="020B0604020202020204" pitchFamily="34" charset="-128"/>
                <a:cs typeface="Arial" panose="020B0604020202020204" pitchFamily="34" charset="0"/>
              </a:rPr>
              <a:t>         </a:t>
            </a:r>
            <a:br>
              <a:rPr lang="cs-CZ" altLang="cs-CZ" sz="1200" b="1" dirty="0">
                <a:latin typeface="Arial Unicode MS" panose="020B0604020202020204" pitchFamily="34" charset="-128"/>
                <a:cs typeface="Arial" panose="020B0604020202020204" pitchFamily="34" charset="0"/>
              </a:rPr>
            </a:br>
            <a:r>
              <a:rPr lang="cs-CZ" altLang="cs-CZ" sz="1200" b="1" dirty="0" err="1">
                <a:latin typeface="Arial Unicode MS" panose="020B0604020202020204" pitchFamily="34" charset="-128"/>
                <a:cs typeface="Arial" panose="020B0604020202020204" pitchFamily="34" charset="0"/>
              </a:rPr>
              <a:t>Objective</a:t>
            </a:r>
            <a:r>
              <a:rPr lang="cs-CZ" altLang="cs-CZ" sz="1200" b="1" dirty="0">
                <a:latin typeface="Arial Unicode MS" panose="020B0604020202020204" pitchFamily="34" charset="-128"/>
                <a:cs typeface="Arial" panose="020B0604020202020204" pitchFamily="34" charset="0"/>
              </a:rPr>
              <a:t> 2 </a:t>
            </a:r>
            <a:r>
              <a:rPr lang="cs-CZ" altLang="cs-CZ" sz="1200" b="1" dirty="0" err="1">
                <a:latin typeface="Arial Unicode MS" panose="020B0604020202020204" pitchFamily="34" charset="-128"/>
                <a:cs typeface="Arial" panose="020B0604020202020204" pitchFamily="34" charset="0"/>
              </a:rPr>
              <a:t>areas</a:t>
            </a:r>
            <a:endParaRPr lang="cs-CZ" altLang="cs-CZ" sz="1200" b="1" dirty="0">
              <a:latin typeface="Arial Unicode MS" panose="020B0604020202020204" pitchFamily="34" charset="-128"/>
              <a:cs typeface="Arial" panose="020B0604020202020204" pitchFamily="34" charset="0"/>
            </a:endParaRPr>
          </a:p>
        </p:txBody>
      </p:sp>
      <p:sp>
        <p:nvSpPr>
          <p:cNvPr id="6" name="Rectangle 5">
            <a:extLst>
              <a:ext uri="{FF2B5EF4-FFF2-40B4-BE49-F238E27FC236}">
                <a16:creationId xmlns:a16="http://schemas.microsoft.com/office/drawing/2014/main" id="{95F587C5-ED6E-5DE9-0E2A-B80275E38AB7}"/>
              </a:ext>
            </a:extLst>
          </p:cNvPr>
          <p:cNvSpPr>
            <a:spLocks noChangeArrowheads="1"/>
          </p:cNvSpPr>
          <p:nvPr/>
        </p:nvSpPr>
        <p:spPr bwMode="auto">
          <a:xfrm>
            <a:off x="3570060" y="1259677"/>
            <a:ext cx="304800" cy="15240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2400">
                <a:solidFill>
                  <a:schemeClr val="tx1"/>
                </a:solidFill>
                <a:latin typeface="Georgia" panose="02040502050405020303" pitchFamily="18" charset="0"/>
              </a:defRPr>
            </a:lvl1pPr>
            <a:lvl2pPr marL="742950" indent="-285750">
              <a:spcBef>
                <a:spcPct val="20000"/>
              </a:spcBef>
              <a:buChar char="–"/>
              <a:defRPr sz="20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1600">
                <a:solidFill>
                  <a:schemeClr val="tx1"/>
                </a:solidFill>
                <a:latin typeface="Georgia" panose="02040502050405020303" pitchFamily="18" charset="0"/>
              </a:defRPr>
            </a:lvl4pPr>
            <a:lvl5pPr marL="2057400" indent="-228600">
              <a:spcBef>
                <a:spcPct val="20000"/>
              </a:spcBef>
              <a:buChar char="»"/>
              <a:defRPr sz="14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4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4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4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400">
                <a:solidFill>
                  <a:schemeClr val="tx1"/>
                </a:solidFill>
                <a:latin typeface="Georgia" panose="02040502050405020303" pitchFamily="18" charset="0"/>
              </a:defRPr>
            </a:lvl9pPr>
          </a:lstStyle>
          <a:p>
            <a:pPr algn="ctr" eaLnBrk="1" hangingPunct="1"/>
            <a:endParaRPr lang="cs-CZ" altLang="cs-CZ" sz="1800"/>
          </a:p>
        </p:txBody>
      </p:sp>
      <p:sp>
        <p:nvSpPr>
          <p:cNvPr id="8" name="Rectangle 6">
            <a:extLst>
              <a:ext uri="{FF2B5EF4-FFF2-40B4-BE49-F238E27FC236}">
                <a16:creationId xmlns:a16="http://schemas.microsoft.com/office/drawing/2014/main" id="{1E593949-E5BD-81D4-AC71-AA7EA949AB84}"/>
              </a:ext>
            </a:extLst>
          </p:cNvPr>
          <p:cNvSpPr>
            <a:spLocks noChangeArrowheads="1"/>
          </p:cNvSpPr>
          <p:nvPr/>
        </p:nvSpPr>
        <p:spPr bwMode="auto">
          <a:xfrm>
            <a:off x="3570060" y="1505117"/>
            <a:ext cx="304800" cy="155575"/>
          </a:xfrm>
          <a:prstGeom prst="rect">
            <a:avLst/>
          </a:prstGeom>
          <a:gradFill rotWithShape="1">
            <a:gsLst>
              <a:gs pos="0">
                <a:srgbClr val="99CC00"/>
              </a:gs>
              <a:gs pos="100000">
                <a:schemeClr val="accent2"/>
              </a:gs>
            </a:gsLst>
            <a:lin ang="0" scaled="1"/>
          </a:gradFill>
          <a:ln w="9525">
            <a:solidFill>
              <a:schemeClr val="tx1"/>
            </a:solidFill>
            <a:miter lim="800000"/>
            <a:headEnd/>
            <a:tailEnd/>
          </a:ln>
        </p:spPr>
        <p:txBody>
          <a:bodyPr wrap="none" anchor="ctr"/>
          <a:lstStyle>
            <a:lvl1pPr>
              <a:spcBef>
                <a:spcPct val="20000"/>
              </a:spcBef>
              <a:buChar char="•"/>
              <a:defRPr sz="2400">
                <a:solidFill>
                  <a:schemeClr val="tx1"/>
                </a:solidFill>
                <a:latin typeface="Georgia" panose="02040502050405020303" pitchFamily="18" charset="0"/>
              </a:defRPr>
            </a:lvl1pPr>
            <a:lvl2pPr marL="742950" indent="-285750">
              <a:spcBef>
                <a:spcPct val="20000"/>
              </a:spcBef>
              <a:buChar char="–"/>
              <a:defRPr sz="20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1600">
                <a:solidFill>
                  <a:schemeClr val="tx1"/>
                </a:solidFill>
                <a:latin typeface="Georgia" panose="02040502050405020303" pitchFamily="18" charset="0"/>
              </a:defRPr>
            </a:lvl4pPr>
            <a:lvl5pPr marL="2057400" indent="-228600">
              <a:spcBef>
                <a:spcPct val="20000"/>
              </a:spcBef>
              <a:buChar char="»"/>
              <a:defRPr sz="14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4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4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4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400">
                <a:solidFill>
                  <a:schemeClr val="tx1"/>
                </a:solidFill>
                <a:latin typeface="Georgia" panose="02040502050405020303" pitchFamily="18" charset="0"/>
              </a:defRPr>
            </a:lvl9pPr>
          </a:lstStyle>
          <a:p>
            <a:pPr algn="ctr" eaLnBrk="1" hangingPunct="1"/>
            <a:endParaRPr lang="cs-CZ" altLang="cs-CZ" sz="1800"/>
          </a:p>
        </p:txBody>
      </p:sp>
    </p:spTree>
    <p:extLst>
      <p:ext uri="{BB962C8B-B14F-4D97-AF65-F5344CB8AC3E}">
        <p14:creationId xmlns:p14="http://schemas.microsoft.com/office/powerpoint/2010/main" val="4233547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B0DF0-54FF-C995-0E7F-F842A6256E84}"/>
              </a:ext>
            </a:extLst>
          </p:cNvPr>
          <p:cNvSpPr>
            <a:spLocks noGrp="1"/>
          </p:cNvSpPr>
          <p:nvPr>
            <p:ph type="title"/>
          </p:nvPr>
        </p:nvSpPr>
        <p:spPr/>
        <p:txBody>
          <a:bodyPr/>
          <a:lstStyle/>
          <a:p>
            <a:r>
              <a:rPr lang="cs-CZ" dirty="0" err="1"/>
              <a:t>Cohesion</a:t>
            </a:r>
            <a:r>
              <a:rPr lang="cs-CZ" dirty="0"/>
              <a:t> </a:t>
            </a:r>
            <a:r>
              <a:rPr lang="cs-CZ" dirty="0" err="1"/>
              <a:t>policy</a:t>
            </a:r>
            <a:r>
              <a:rPr lang="cs-CZ" dirty="0"/>
              <a:t> </a:t>
            </a:r>
          </a:p>
        </p:txBody>
      </p:sp>
      <p:sp>
        <p:nvSpPr>
          <p:cNvPr id="3" name="Zástupný obsah 2">
            <a:extLst>
              <a:ext uri="{FF2B5EF4-FFF2-40B4-BE49-F238E27FC236}">
                <a16:creationId xmlns:a16="http://schemas.microsoft.com/office/drawing/2014/main" id="{C90D4479-51CB-4D70-433A-1616308DAF9F}"/>
              </a:ext>
            </a:extLst>
          </p:cNvPr>
          <p:cNvSpPr>
            <a:spLocks noGrp="1"/>
          </p:cNvSpPr>
          <p:nvPr>
            <p:ph idx="1"/>
          </p:nvPr>
        </p:nvSpPr>
        <p:spPr>
          <a:xfrm>
            <a:off x="540000" y="1825624"/>
            <a:ext cx="8064000" cy="4403725"/>
          </a:xfrm>
        </p:spPr>
        <p:txBody>
          <a:bodyPr>
            <a:normAutofit/>
          </a:bodyPr>
          <a:lstStyle/>
          <a:p>
            <a:r>
              <a:rPr lang="en-US" b="1" dirty="0"/>
              <a:t>Objective 1 </a:t>
            </a:r>
            <a:r>
              <a:rPr lang="en-US" dirty="0"/>
              <a:t>- Supporting the development of lagging regions</a:t>
            </a:r>
            <a:endParaRPr lang="cs-CZ" dirty="0"/>
          </a:p>
          <a:p>
            <a:pPr lvl="1"/>
            <a:r>
              <a:rPr lang="en-US" dirty="0"/>
              <a:t>Regions with a GDP below 75% of the EU average can benefit from support for sustainable development, in particular through investment in manufacturing. Objective 1 is achieved with the support of resources from all four </a:t>
            </a:r>
            <a:r>
              <a:rPr lang="en-US" b="1" dirty="0"/>
              <a:t>Structural Funds </a:t>
            </a:r>
            <a:r>
              <a:rPr lang="en-US" dirty="0"/>
              <a:t>- ERDF, ESF, EAGGF and FIFG. </a:t>
            </a:r>
            <a:endParaRPr lang="cs-CZ" dirty="0"/>
          </a:p>
          <a:p>
            <a:r>
              <a:rPr lang="en-US" b="1" dirty="0"/>
              <a:t>Objective 2 </a:t>
            </a:r>
            <a:r>
              <a:rPr lang="en-US" dirty="0"/>
              <a:t>- Support for areas facing restructuring</a:t>
            </a:r>
            <a:endParaRPr lang="cs-CZ" dirty="0"/>
          </a:p>
          <a:p>
            <a:pPr lvl="1"/>
            <a:r>
              <a:rPr lang="en-US" dirty="0"/>
              <a:t>All areas not covered by Objective 1 which have a long history of high levels of unemployment, crime, poor education or environmental conditions. Objective 2 is implemented by ERDF, ESF, FIFG.</a:t>
            </a:r>
            <a:endParaRPr lang="cs-CZ" dirty="0"/>
          </a:p>
          <a:p>
            <a:r>
              <a:rPr lang="en-US" b="1" dirty="0"/>
              <a:t>Objective 3 </a:t>
            </a:r>
            <a:r>
              <a:rPr lang="en-US" dirty="0"/>
              <a:t>- Support for employment and education policies</a:t>
            </a:r>
            <a:endParaRPr lang="cs-CZ" dirty="0"/>
          </a:p>
          <a:p>
            <a:pPr lvl="1"/>
            <a:r>
              <a:rPr lang="en-US" dirty="0"/>
              <a:t>Reduce unemployment through retraining, education and training. The ESF is the only fund used to achieve Objective 3.</a:t>
            </a:r>
            <a:endParaRPr lang="cs-CZ" dirty="0"/>
          </a:p>
        </p:txBody>
      </p:sp>
    </p:spTree>
    <p:extLst>
      <p:ext uri="{BB962C8B-B14F-4D97-AF65-F5344CB8AC3E}">
        <p14:creationId xmlns:p14="http://schemas.microsoft.com/office/powerpoint/2010/main" val="364745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62E73-DBDE-6308-046E-185F9971B898}"/>
              </a:ext>
            </a:extLst>
          </p:cNvPr>
          <p:cNvSpPr>
            <a:spLocks noGrp="1"/>
          </p:cNvSpPr>
          <p:nvPr>
            <p:ph type="title"/>
          </p:nvPr>
        </p:nvSpPr>
        <p:spPr/>
        <p:txBody>
          <a:bodyPr/>
          <a:lstStyle/>
          <a:p>
            <a:r>
              <a:rPr lang="cs-CZ" dirty="0"/>
              <a:t>Post-</a:t>
            </a:r>
            <a:r>
              <a:rPr lang="cs-CZ" dirty="0" err="1"/>
              <a:t>war</a:t>
            </a:r>
            <a:r>
              <a:rPr lang="cs-CZ" dirty="0"/>
              <a:t> </a:t>
            </a:r>
            <a:r>
              <a:rPr lang="cs-CZ" dirty="0" err="1"/>
              <a:t>cooperation</a:t>
            </a:r>
            <a:endParaRPr lang="cs-CZ" dirty="0"/>
          </a:p>
        </p:txBody>
      </p:sp>
      <p:sp>
        <p:nvSpPr>
          <p:cNvPr id="3" name="Zástupný obsah 2">
            <a:extLst>
              <a:ext uri="{FF2B5EF4-FFF2-40B4-BE49-F238E27FC236}">
                <a16:creationId xmlns:a16="http://schemas.microsoft.com/office/drawing/2014/main" id="{691B70DD-ECC5-C688-603D-949C1F946560}"/>
              </a:ext>
            </a:extLst>
          </p:cNvPr>
          <p:cNvSpPr>
            <a:spLocks noGrp="1"/>
          </p:cNvSpPr>
          <p:nvPr>
            <p:ph idx="1"/>
          </p:nvPr>
        </p:nvSpPr>
        <p:spPr>
          <a:xfrm>
            <a:off x="540000" y="1825624"/>
            <a:ext cx="8064000" cy="4344655"/>
          </a:xfrm>
        </p:spPr>
        <p:txBody>
          <a:bodyPr>
            <a:normAutofit fontScale="92500"/>
          </a:bodyPr>
          <a:lstStyle/>
          <a:p>
            <a:r>
              <a:rPr lang="en-US" sz="2400" dirty="0"/>
              <a:t>The end of WW2 gives new urgency to the idea of cooperation</a:t>
            </a:r>
            <a:endParaRPr lang="cs-CZ" sz="2400" dirty="0"/>
          </a:p>
          <a:p>
            <a:r>
              <a:rPr lang="en-US" sz="2400" dirty="0"/>
              <a:t>The clear need for cooperation between WE countries</a:t>
            </a:r>
            <a:endParaRPr lang="cs-CZ" sz="2400" dirty="0"/>
          </a:p>
          <a:p>
            <a:r>
              <a:rPr lang="en-US" sz="2400" dirty="0"/>
              <a:t>Post-war cooperation - specific context  </a:t>
            </a:r>
            <a:r>
              <a:rPr lang="cs-CZ" sz="2400" dirty="0"/>
              <a:t>= </a:t>
            </a:r>
            <a:r>
              <a:rPr lang="cs-CZ" sz="2400" dirty="0" err="1"/>
              <a:t>main</a:t>
            </a:r>
            <a:r>
              <a:rPr lang="cs-CZ" sz="2400" dirty="0"/>
              <a:t> idea to </a:t>
            </a:r>
            <a:r>
              <a:rPr lang="cs-CZ" sz="2400" dirty="0" err="1"/>
              <a:t>keep</a:t>
            </a:r>
            <a:r>
              <a:rPr lang="cs-CZ" sz="2400" dirty="0"/>
              <a:t> </a:t>
            </a:r>
            <a:r>
              <a:rPr lang="cs-CZ" sz="2400" dirty="0" err="1"/>
              <a:t>peace</a:t>
            </a:r>
            <a:endParaRPr lang="cs-CZ" sz="2400" dirty="0"/>
          </a:p>
          <a:p>
            <a:pPr lvl="1"/>
            <a:r>
              <a:rPr lang="en-US" sz="2000" dirty="0"/>
              <a:t>Concerns about Germany</a:t>
            </a:r>
            <a:endParaRPr lang="cs-CZ" sz="2000" dirty="0"/>
          </a:p>
          <a:p>
            <a:pPr lvl="1"/>
            <a:r>
              <a:rPr lang="en-US" sz="2000" dirty="0"/>
              <a:t>The onset of the Cold War</a:t>
            </a:r>
            <a:endParaRPr lang="cs-CZ" sz="2000" dirty="0"/>
          </a:p>
          <a:p>
            <a:pPr lvl="1"/>
            <a:r>
              <a:rPr lang="en-US" sz="2000" dirty="0"/>
              <a:t>Fear of the spread of communism</a:t>
            </a:r>
            <a:endParaRPr lang="cs-CZ" sz="2000" dirty="0"/>
          </a:p>
          <a:p>
            <a:pPr lvl="1"/>
            <a:r>
              <a:rPr lang="en-US" sz="2000" dirty="0"/>
              <a:t>Need for post-war reconstruction</a:t>
            </a:r>
            <a:endParaRPr lang="cs-CZ" sz="2000" dirty="0"/>
          </a:p>
          <a:p>
            <a:r>
              <a:rPr lang="en-US" sz="2400" dirty="0"/>
              <a:t>Often in cooperation with the US </a:t>
            </a:r>
            <a:endParaRPr lang="cs-CZ" sz="2400" dirty="0"/>
          </a:p>
          <a:p>
            <a:pPr lvl="1"/>
            <a:r>
              <a:rPr lang="en-US" sz="2000" dirty="0"/>
              <a:t>Marshall Plan, NATO</a:t>
            </a:r>
            <a:endParaRPr lang="cs-CZ" sz="2000" dirty="0"/>
          </a:p>
          <a:p>
            <a:r>
              <a:rPr lang="en-US" sz="2400" dirty="0"/>
              <a:t>Intergovernmental nature</a:t>
            </a:r>
            <a:endParaRPr lang="cs-CZ" sz="2400" dirty="0"/>
          </a:p>
        </p:txBody>
      </p:sp>
    </p:spTree>
    <p:extLst>
      <p:ext uri="{BB962C8B-B14F-4D97-AF65-F5344CB8AC3E}">
        <p14:creationId xmlns:p14="http://schemas.microsoft.com/office/powerpoint/2010/main" val="133162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264BE-98D1-5451-B388-C600F039374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45DDE94-EBCE-15E7-79A2-B43EFB85BE34}"/>
              </a:ext>
            </a:extLst>
          </p:cNvPr>
          <p:cNvSpPr>
            <a:spLocks noGrp="1"/>
          </p:cNvSpPr>
          <p:nvPr>
            <p:ph idx="1"/>
          </p:nvPr>
        </p:nvSpPr>
        <p:spPr/>
        <p:txBody>
          <a:bodyPr/>
          <a:lstStyle/>
          <a:p>
            <a:endParaRPr lang="cs-CZ"/>
          </a:p>
        </p:txBody>
      </p:sp>
      <p:pic>
        <p:nvPicPr>
          <p:cNvPr id="4" name="Obrázek 3">
            <a:extLst>
              <a:ext uri="{FF2B5EF4-FFF2-40B4-BE49-F238E27FC236}">
                <a16:creationId xmlns:a16="http://schemas.microsoft.com/office/drawing/2014/main" id="{5C528F9D-AAFF-006E-5FCE-9B1D08DD23D2}"/>
              </a:ext>
            </a:extLst>
          </p:cNvPr>
          <p:cNvPicPr>
            <a:picLocks noChangeAspect="1"/>
          </p:cNvPicPr>
          <p:nvPr/>
        </p:nvPicPr>
        <p:blipFill>
          <a:blip r:embed="rId2"/>
          <a:stretch>
            <a:fillRect/>
          </a:stretch>
        </p:blipFill>
        <p:spPr>
          <a:xfrm>
            <a:off x="540000" y="1309860"/>
            <a:ext cx="8353425" cy="5276850"/>
          </a:xfrm>
          <a:prstGeom prst="rect">
            <a:avLst/>
          </a:prstGeom>
        </p:spPr>
      </p:pic>
    </p:spTree>
    <p:extLst>
      <p:ext uri="{BB962C8B-B14F-4D97-AF65-F5344CB8AC3E}">
        <p14:creationId xmlns:p14="http://schemas.microsoft.com/office/powerpoint/2010/main" val="1260695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4FBA6F-E2E9-BC30-FB5B-25778C5CA0D8}"/>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37BB594-1F7E-2814-63B0-DDEB2856FFD6}"/>
              </a:ext>
            </a:extLst>
          </p:cNvPr>
          <p:cNvSpPr>
            <a:spLocks noGrp="1"/>
          </p:cNvSpPr>
          <p:nvPr>
            <p:ph idx="1"/>
          </p:nvPr>
        </p:nvSpPr>
        <p:spPr/>
        <p:txBody>
          <a:bodyPr/>
          <a:lstStyle/>
          <a:p>
            <a:endParaRPr lang="cs-CZ" dirty="0"/>
          </a:p>
        </p:txBody>
      </p:sp>
      <p:pic>
        <p:nvPicPr>
          <p:cNvPr id="4" name="Picture 2" descr="ob1_2_2007_slide4">
            <a:extLst>
              <a:ext uri="{FF2B5EF4-FFF2-40B4-BE49-F238E27FC236}">
                <a16:creationId xmlns:a16="http://schemas.microsoft.com/office/drawing/2014/main" id="{FA161B4D-1540-2D46-FACF-3BFCAED2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6660" y="1199226"/>
            <a:ext cx="8063999" cy="5430173"/>
          </a:xfrm>
          <a:prstGeom prst="rect">
            <a:avLst/>
          </a:prstGeom>
          <a:noFill/>
        </p:spPr>
      </p:pic>
    </p:spTree>
    <p:extLst>
      <p:ext uri="{BB962C8B-B14F-4D97-AF65-F5344CB8AC3E}">
        <p14:creationId xmlns:p14="http://schemas.microsoft.com/office/powerpoint/2010/main" val="3215359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EE4EEB-0FC3-ED1D-1204-1B47373C022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90A2F0A-A2C7-72BD-57A3-38C991D4EDE4}"/>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3093E31-E853-CF3E-CDC2-93BE1B17570F}"/>
              </a:ext>
            </a:extLst>
          </p:cNvPr>
          <p:cNvPicPr>
            <a:picLocks noChangeAspect="1"/>
          </p:cNvPicPr>
          <p:nvPr/>
        </p:nvPicPr>
        <p:blipFill>
          <a:blip r:embed="rId2"/>
          <a:stretch>
            <a:fillRect/>
          </a:stretch>
        </p:blipFill>
        <p:spPr>
          <a:xfrm>
            <a:off x="0" y="958102"/>
            <a:ext cx="9144000" cy="4941795"/>
          </a:xfrm>
          <a:prstGeom prst="rect">
            <a:avLst/>
          </a:prstGeom>
        </p:spPr>
      </p:pic>
    </p:spTree>
    <p:extLst>
      <p:ext uri="{BB962C8B-B14F-4D97-AF65-F5344CB8AC3E}">
        <p14:creationId xmlns:p14="http://schemas.microsoft.com/office/powerpoint/2010/main" val="2367171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E7A15-7FFD-8FF0-23C4-058AD2754C51}"/>
              </a:ext>
            </a:extLst>
          </p:cNvPr>
          <p:cNvSpPr>
            <a:spLocks noGrp="1"/>
          </p:cNvSpPr>
          <p:nvPr>
            <p:ph type="title"/>
          </p:nvPr>
        </p:nvSpPr>
        <p:spPr/>
        <p:txBody>
          <a:bodyPr/>
          <a:lstStyle/>
          <a:p>
            <a:r>
              <a:rPr lang="fr-BE" altLang="en-US" dirty="0"/>
              <a:t>3 </a:t>
            </a:r>
            <a:r>
              <a:rPr lang="fr-BE" altLang="en-US" dirty="0" err="1"/>
              <a:t>funds</a:t>
            </a:r>
            <a:r>
              <a:rPr lang="fr-BE" altLang="en-US" dirty="0"/>
              <a:t> to </a:t>
            </a:r>
            <a:r>
              <a:rPr lang="fr-BE" altLang="en-US" dirty="0" err="1"/>
              <a:t>invest</a:t>
            </a:r>
            <a:r>
              <a:rPr lang="fr-BE" altLang="en-US" dirty="0"/>
              <a:t> in </a:t>
            </a:r>
            <a:r>
              <a:rPr lang="fr-BE" altLang="en-US" dirty="0" err="1"/>
              <a:t>growth</a:t>
            </a:r>
            <a:r>
              <a:rPr lang="fr-BE" altLang="en-US" dirty="0"/>
              <a:t> and jobs </a:t>
            </a:r>
            <a:endParaRPr lang="cs-CZ" dirty="0"/>
          </a:p>
        </p:txBody>
      </p:sp>
      <p:sp>
        <p:nvSpPr>
          <p:cNvPr id="3" name="Zástupný obsah 2">
            <a:extLst>
              <a:ext uri="{FF2B5EF4-FFF2-40B4-BE49-F238E27FC236}">
                <a16:creationId xmlns:a16="http://schemas.microsoft.com/office/drawing/2014/main" id="{FD883322-1A13-CAD7-5571-1F9FBBCD1AE7}"/>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2040DBB-9911-DCD6-E8EF-F8E8F23AF115}"/>
              </a:ext>
            </a:extLst>
          </p:cNvPr>
          <p:cNvPicPr>
            <a:picLocks noChangeAspect="1"/>
          </p:cNvPicPr>
          <p:nvPr/>
        </p:nvPicPr>
        <p:blipFill>
          <a:blip r:embed="rId2"/>
          <a:stretch>
            <a:fillRect/>
          </a:stretch>
        </p:blipFill>
        <p:spPr>
          <a:xfrm>
            <a:off x="0" y="678793"/>
            <a:ext cx="9144000" cy="5500414"/>
          </a:xfrm>
          <a:prstGeom prst="rect">
            <a:avLst/>
          </a:prstGeom>
        </p:spPr>
      </p:pic>
    </p:spTree>
    <p:extLst>
      <p:ext uri="{BB962C8B-B14F-4D97-AF65-F5344CB8AC3E}">
        <p14:creationId xmlns:p14="http://schemas.microsoft.com/office/powerpoint/2010/main" val="3551586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9B7CDA-EC1D-D55E-C90F-09F81869A10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B2DBFF2-56FD-8E2D-396F-F28BB863B478}"/>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E2A0DFF0-4522-D1A4-9CB0-8FD6E6B13032}"/>
              </a:ext>
            </a:extLst>
          </p:cNvPr>
          <p:cNvPicPr>
            <a:picLocks noChangeAspect="1"/>
          </p:cNvPicPr>
          <p:nvPr/>
        </p:nvPicPr>
        <p:blipFill>
          <a:blip r:embed="rId2"/>
          <a:stretch>
            <a:fillRect/>
          </a:stretch>
        </p:blipFill>
        <p:spPr>
          <a:xfrm>
            <a:off x="0" y="376881"/>
            <a:ext cx="9144000" cy="6104238"/>
          </a:xfrm>
          <a:prstGeom prst="rect">
            <a:avLst/>
          </a:prstGeom>
        </p:spPr>
      </p:pic>
    </p:spTree>
    <p:extLst>
      <p:ext uri="{BB962C8B-B14F-4D97-AF65-F5344CB8AC3E}">
        <p14:creationId xmlns:p14="http://schemas.microsoft.com/office/powerpoint/2010/main" val="1087674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3DDC9-0D05-19E4-BA1A-E92CC816AF6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3F039BC-1AA7-CECF-2737-EC61C6BBFD80}"/>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FE60666F-5C16-9325-5F0E-8D15D802A0BF}"/>
              </a:ext>
            </a:extLst>
          </p:cNvPr>
          <p:cNvPicPr>
            <a:picLocks noChangeAspect="1"/>
          </p:cNvPicPr>
          <p:nvPr/>
        </p:nvPicPr>
        <p:blipFill>
          <a:blip r:embed="rId2"/>
          <a:stretch>
            <a:fillRect/>
          </a:stretch>
        </p:blipFill>
        <p:spPr>
          <a:xfrm>
            <a:off x="0" y="1328802"/>
            <a:ext cx="9144000" cy="4200395"/>
          </a:xfrm>
          <a:prstGeom prst="rect">
            <a:avLst/>
          </a:prstGeom>
        </p:spPr>
      </p:pic>
    </p:spTree>
    <p:extLst>
      <p:ext uri="{BB962C8B-B14F-4D97-AF65-F5344CB8AC3E}">
        <p14:creationId xmlns:p14="http://schemas.microsoft.com/office/powerpoint/2010/main" val="33822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F6128-F444-2353-0C49-F263601448B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D5269F5-2846-CD6C-6545-DB0D95D77A74}"/>
              </a:ext>
            </a:extLst>
          </p:cNvPr>
          <p:cNvSpPr>
            <a:spLocks noGrp="1"/>
          </p:cNvSpPr>
          <p:nvPr>
            <p:ph idx="1"/>
          </p:nvPr>
        </p:nvSpPr>
        <p:spPr/>
        <p:txBody>
          <a:bodyPr/>
          <a:lstStyle/>
          <a:p>
            <a:endParaRPr lang="cs-CZ"/>
          </a:p>
        </p:txBody>
      </p:sp>
      <p:grpSp>
        <p:nvGrpSpPr>
          <p:cNvPr id="4" name="Group 12">
            <a:extLst>
              <a:ext uri="{FF2B5EF4-FFF2-40B4-BE49-F238E27FC236}">
                <a16:creationId xmlns:a16="http://schemas.microsoft.com/office/drawing/2014/main" id="{41969792-2F76-F9E8-737A-3333492A1444}"/>
              </a:ext>
            </a:extLst>
          </p:cNvPr>
          <p:cNvGrpSpPr>
            <a:grpSpLocks/>
          </p:cNvGrpSpPr>
          <p:nvPr/>
        </p:nvGrpSpPr>
        <p:grpSpPr bwMode="auto">
          <a:xfrm>
            <a:off x="406150" y="1514475"/>
            <a:ext cx="8197850" cy="4246563"/>
            <a:chOff x="343" y="1025"/>
            <a:chExt cx="5164" cy="2675"/>
          </a:xfrm>
        </p:grpSpPr>
        <p:graphicFrame>
          <p:nvGraphicFramePr>
            <p:cNvPr id="5" name="Object 7">
              <a:extLst>
                <a:ext uri="{FF2B5EF4-FFF2-40B4-BE49-F238E27FC236}">
                  <a16:creationId xmlns:a16="http://schemas.microsoft.com/office/drawing/2014/main" id="{A631D295-6269-3E42-F62F-F5AE8827ABFB}"/>
                </a:ext>
              </a:extLst>
            </p:cNvPr>
            <p:cNvGraphicFramePr>
              <a:graphicFrameLocks noChangeAspect="1"/>
            </p:cNvGraphicFramePr>
            <p:nvPr/>
          </p:nvGraphicFramePr>
          <p:xfrm>
            <a:off x="343" y="1025"/>
            <a:ext cx="5164" cy="2675"/>
          </p:xfrm>
          <a:graphic>
            <a:graphicData uri="http://schemas.openxmlformats.org/presentationml/2006/ole">
              <mc:AlternateContent xmlns:mc="http://schemas.openxmlformats.org/markup-compatibility/2006">
                <mc:Choice xmlns:v="urn:schemas-microsoft-com:vml" Requires="v">
                  <p:oleObj name="Graphique" r:id="rId2" imgW="8220184" imgH="4257530" progId="MSGraph.Chart.8">
                    <p:embed followColorScheme="full"/>
                  </p:oleObj>
                </mc:Choice>
                <mc:Fallback>
                  <p:oleObj name="Graphique" r:id="rId2" imgW="8220184" imgH="4257530" progId="MSGraph.Chart.8">
                    <p:embed followColorScheme="full"/>
                    <p:pic>
                      <p:nvPicPr>
                        <p:cNvPr id="3994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43" y="1025"/>
                          <a:ext cx="5164" cy="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14">
              <a:extLst>
                <a:ext uri="{FF2B5EF4-FFF2-40B4-BE49-F238E27FC236}">
                  <a16:creationId xmlns:a16="http://schemas.microsoft.com/office/drawing/2014/main" id="{5D995D83-F01B-3A19-4B3F-FD95816C7743}"/>
                </a:ext>
              </a:extLst>
            </p:cNvPr>
            <p:cNvSpPr>
              <a:spLocks noChangeArrowheads="1"/>
            </p:cNvSpPr>
            <p:nvPr/>
          </p:nvSpPr>
          <p:spPr bwMode="gray">
            <a:xfrm>
              <a:off x="431" y="1570"/>
              <a:ext cx="55" cy="195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Georgia" panose="02040502050405020303" pitchFamily="18" charset="0"/>
                </a:defRPr>
              </a:lvl1pPr>
              <a:lvl2pPr marL="742950" indent="-285750">
                <a:spcBef>
                  <a:spcPct val="20000"/>
                </a:spcBef>
                <a:buChar char="–"/>
                <a:defRPr sz="2000">
                  <a:solidFill>
                    <a:schemeClr val="tx1"/>
                  </a:solidFill>
                  <a:latin typeface="Georgia" panose="02040502050405020303" pitchFamily="18" charset="0"/>
                </a:defRPr>
              </a:lvl2pPr>
              <a:lvl3pPr marL="1143000" indent="-228600">
                <a:spcBef>
                  <a:spcPct val="20000"/>
                </a:spcBef>
                <a:buChar char="•"/>
                <a:defRPr sz="2400">
                  <a:solidFill>
                    <a:schemeClr val="tx1"/>
                  </a:solidFill>
                  <a:latin typeface="Georgia" panose="02040502050405020303" pitchFamily="18" charset="0"/>
                </a:defRPr>
              </a:lvl3pPr>
              <a:lvl4pPr marL="1600200" indent="-228600">
                <a:spcBef>
                  <a:spcPct val="20000"/>
                </a:spcBef>
                <a:buChar char="–"/>
                <a:defRPr sz="1600">
                  <a:solidFill>
                    <a:schemeClr val="tx1"/>
                  </a:solidFill>
                  <a:latin typeface="Georgia" panose="02040502050405020303" pitchFamily="18" charset="0"/>
                </a:defRPr>
              </a:lvl4pPr>
              <a:lvl5pPr marL="2057400" indent="-228600">
                <a:spcBef>
                  <a:spcPct val="20000"/>
                </a:spcBef>
                <a:buChar char="»"/>
                <a:defRPr sz="14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4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4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4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400">
                  <a:solidFill>
                    <a:schemeClr val="tx1"/>
                  </a:solidFill>
                  <a:latin typeface="Georgia" panose="02040502050405020303" pitchFamily="18" charset="0"/>
                </a:defRPr>
              </a:lvl9pPr>
            </a:lstStyle>
            <a:p>
              <a:pPr algn="ctr" eaLnBrk="1" hangingPunct="1">
                <a:spcBef>
                  <a:spcPct val="0"/>
                </a:spcBef>
                <a:buFontTx/>
                <a:buNone/>
              </a:pPr>
              <a:endParaRPr lang="fr-BE" altLang="fr-FR" sz="1800">
                <a:solidFill>
                  <a:srgbClr val="0F5494"/>
                </a:solidFill>
                <a:latin typeface="Verdana" panose="020B0604030504040204" pitchFamily="34" charset="0"/>
                <a:ea typeface="Arial Unicode MS" panose="020B0604020202020204" pitchFamily="34" charset="-128"/>
                <a:cs typeface="Arial Unicode MS" panose="020B0604020202020204" pitchFamily="34" charset="-128"/>
              </a:endParaRPr>
            </a:p>
          </p:txBody>
        </p:sp>
      </p:grpSp>
    </p:spTree>
    <p:extLst>
      <p:ext uri="{BB962C8B-B14F-4D97-AF65-F5344CB8AC3E}">
        <p14:creationId xmlns:p14="http://schemas.microsoft.com/office/powerpoint/2010/main" val="9011772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245F4-F64C-5061-E994-ACB33D9EEE62}"/>
              </a:ext>
            </a:extLst>
          </p:cNvPr>
          <p:cNvSpPr>
            <a:spLocks noGrp="1"/>
          </p:cNvSpPr>
          <p:nvPr>
            <p:ph type="title"/>
          </p:nvPr>
        </p:nvSpPr>
        <p:spPr/>
        <p:txBody>
          <a:bodyPr/>
          <a:lstStyle/>
          <a:p>
            <a:r>
              <a:rPr lang="cs-CZ" dirty="0"/>
              <a:t>EU </a:t>
            </a:r>
            <a:r>
              <a:rPr lang="cs-CZ" dirty="0" err="1"/>
              <a:t>funding</a:t>
            </a:r>
            <a:r>
              <a:rPr lang="cs-CZ" dirty="0"/>
              <a:t>, </a:t>
            </a:r>
            <a:r>
              <a:rPr lang="cs-CZ" dirty="0" err="1"/>
              <a:t>grants</a:t>
            </a:r>
            <a:r>
              <a:rPr lang="cs-CZ" dirty="0"/>
              <a:t>, </a:t>
            </a:r>
            <a:r>
              <a:rPr lang="cs-CZ" dirty="0" err="1"/>
              <a:t>subsidies</a:t>
            </a:r>
            <a:r>
              <a:rPr lang="cs-CZ" dirty="0"/>
              <a:t> </a:t>
            </a:r>
          </a:p>
        </p:txBody>
      </p:sp>
      <p:sp>
        <p:nvSpPr>
          <p:cNvPr id="3" name="Zástupný obsah 2">
            <a:extLst>
              <a:ext uri="{FF2B5EF4-FFF2-40B4-BE49-F238E27FC236}">
                <a16:creationId xmlns:a16="http://schemas.microsoft.com/office/drawing/2014/main" id="{177DCD6F-09A5-A004-C207-3F71FDAC3AF1}"/>
              </a:ext>
            </a:extLst>
          </p:cNvPr>
          <p:cNvSpPr>
            <a:spLocks noGrp="1"/>
          </p:cNvSpPr>
          <p:nvPr>
            <p:ph idx="1"/>
          </p:nvPr>
        </p:nvSpPr>
        <p:spPr>
          <a:xfrm>
            <a:off x="540000" y="1825625"/>
            <a:ext cx="8064000" cy="4379232"/>
          </a:xfrm>
        </p:spPr>
        <p:txBody>
          <a:bodyPr/>
          <a:lstStyle/>
          <a:p>
            <a:r>
              <a:rPr lang="en-US" dirty="0"/>
              <a:t>EU provides funding for a range of projects and </a:t>
            </a:r>
            <a:r>
              <a:rPr lang="en-US" dirty="0" err="1"/>
              <a:t>programmes</a:t>
            </a:r>
            <a:endParaRPr lang="cs-CZ" dirty="0"/>
          </a:p>
          <a:p>
            <a:r>
              <a:rPr lang="cs-CZ" dirty="0" err="1"/>
              <a:t>Strict</a:t>
            </a:r>
            <a:r>
              <a:rPr lang="cs-CZ" dirty="0"/>
              <a:t> </a:t>
            </a:r>
            <a:r>
              <a:rPr lang="cs-CZ" dirty="0" err="1"/>
              <a:t>rules</a:t>
            </a:r>
            <a:r>
              <a:rPr lang="cs-CZ" dirty="0"/>
              <a:t>, </a:t>
            </a:r>
            <a:r>
              <a:rPr lang="cs-CZ" dirty="0" err="1"/>
              <a:t>tight</a:t>
            </a:r>
            <a:r>
              <a:rPr lang="cs-CZ" dirty="0"/>
              <a:t> </a:t>
            </a:r>
            <a:r>
              <a:rPr lang="cs-CZ" dirty="0" err="1"/>
              <a:t>controls</a:t>
            </a:r>
            <a:endParaRPr lang="cs-CZ" dirty="0"/>
          </a:p>
          <a:p>
            <a:pPr algn="l"/>
            <a:r>
              <a:rPr lang="en-US" dirty="0"/>
              <a:t>EU funding comes in many different forms:</a:t>
            </a:r>
          </a:p>
          <a:p>
            <a:pPr lvl="1"/>
            <a:r>
              <a:rPr lang="en-US" dirty="0">
                <a:hlinkClick r:id="rId2">
                  <a:extLst>
                    <a:ext uri="{A12FA001-AC4F-418D-AE19-62706E023703}">
                      <ahyp:hlinkClr xmlns:ahyp="http://schemas.microsoft.com/office/drawing/2018/hyperlinkcolor" val="tx"/>
                    </a:ext>
                  </a:extLst>
                </a:hlinkClick>
              </a:rPr>
              <a:t>grants</a:t>
            </a:r>
            <a:r>
              <a:rPr lang="en-US" dirty="0"/>
              <a:t> – typically, people apply for grants by submitting ideas for projects following a ‘call for proposals’</a:t>
            </a:r>
          </a:p>
          <a:p>
            <a:pPr lvl="1"/>
            <a:r>
              <a:rPr lang="en-US" dirty="0"/>
              <a:t>subsidies managed by national or regional authorities</a:t>
            </a:r>
          </a:p>
          <a:p>
            <a:pPr lvl="1"/>
            <a:r>
              <a:rPr lang="en-US" dirty="0">
                <a:hlinkClick r:id="rId3">
                  <a:extLst>
                    <a:ext uri="{A12FA001-AC4F-418D-AE19-62706E023703}">
                      <ahyp:hlinkClr xmlns:ahyp="http://schemas.microsoft.com/office/drawing/2018/hyperlinkcolor" val="tx"/>
                    </a:ext>
                  </a:extLst>
                </a:hlinkClick>
              </a:rPr>
              <a:t>loans, guarantees and equity</a:t>
            </a:r>
            <a:r>
              <a:rPr lang="en-US" dirty="0"/>
              <a:t> as forms of financial assistance to support EU policies and </a:t>
            </a:r>
            <a:r>
              <a:rPr lang="en-US" dirty="0" err="1"/>
              <a:t>programmes</a:t>
            </a:r>
            <a:endParaRPr lang="en-US" dirty="0"/>
          </a:p>
          <a:p>
            <a:pPr lvl="1"/>
            <a:r>
              <a:rPr lang="en-US" dirty="0"/>
              <a:t>loans to EU Member States and non-EU countries</a:t>
            </a:r>
          </a:p>
          <a:p>
            <a:pPr lvl="1"/>
            <a:r>
              <a:rPr lang="en-US" dirty="0"/>
              <a:t>prizes for winners of </a:t>
            </a:r>
            <a:r>
              <a:rPr lang="en-US" dirty="0">
                <a:hlinkClick r:id="rId4">
                  <a:extLst>
                    <a:ext uri="{A12FA001-AC4F-418D-AE19-62706E023703}">
                      <ahyp:hlinkClr xmlns:ahyp="http://schemas.microsoft.com/office/drawing/2018/hyperlinkcolor" val="tx"/>
                    </a:ext>
                  </a:extLst>
                </a:hlinkClick>
              </a:rPr>
              <a:t>Horizon Europe</a:t>
            </a:r>
            <a:r>
              <a:rPr lang="en-US" dirty="0"/>
              <a:t> contests.</a:t>
            </a:r>
          </a:p>
          <a:p>
            <a:r>
              <a:rPr lang="cs-CZ" dirty="0" err="1"/>
              <a:t>Cohesion</a:t>
            </a:r>
            <a:r>
              <a:rPr lang="cs-CZ" dirty="0"/>
              <a:t> </a:t>
            </a:r>
            <a:r>
              <a:rPr lang="cs-CZ" dirty="0" err="1"/>
              <a:t>funds</a:t>
            </a:r>
            <a:r>
              <a:rPr lang="cs-CZ" dirty="0"/>
              <a:t> x Direct </a:t>
            </a:r>
            <a:r>
              <a:rPr lang="cs-CZ" dirty="0" err="1"/>
              <a:t>programmes</a:t>
            </a:r>
            <a:r>
              <a:rPr lang="cs-CZ" dirty="0"/>
              <a:t> </a:t>
            </a:r>
          </a:p>
          <a:p>
            <a:endParaRPr lang="cs-CZ" dirty="0"/>
          </a:p>
        </p:txBody>
      </p:sp>
    </p:spTree>
    <p:extLst>
      <p:ext uri="{BB962C8B-B14F-4D97-AF65-F5344CB8AC3E}">
        <p14:creationId xmlns:p14="http://schemas.microsoft.com/office/powerpoint/2010/main" val="35928677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589046-DC6A-286D-7A08-3BF8365778F5}"/>
              </a:ext>
            </a:extLst>
          </p:cNvPr>
          <p:cNvSpPr>
            <a:spLocks noGrp="1"/>
          </p:cNvSpPr>
          <p:nvPr>
            <p:ph type="title"/>
          </p:nvPr>
        </p:nvSpPr>
        <p:spPr/>
        <p:txBody>
          <a:bodyPr/>
          <a:lstStyle/>
          <a:p>
            <a:r>
              <a:rPr lang="cs-CZ" dirty="0"/>
              <a:t>EU </a:t>
            </a:r>
            <a:r>
              <a:rPr lang="cs-CZ" dirty="0" err="1"/>
              <a:t>funding</a:t>
            </a:r>
            <a:endParaRPr lang="cs-CZ" dirty="0"/>
          </a:p>
        </p:txBody>
      </p:sp>
      <p:sp>
        <p:nvSpPr>
          <p:cNvPr id="3" name="Zástupný obsah 2">
            <a:extLst>
              <a:ext uri="{FF2B5EF4-FFF2-40B4-BE49-F238E27FC236}">
                <a16:creationId xmlns:a16="http://schemas.microsoft.com/office/drawing/2014/main" id="{613AFC66-BBA8-FFF5-2625-BA61B318D88B}"/>
              </a:ext>
            </a:extLst>
          </p:cNvPr>
          <p:cNvSpPr>
            <a:spLocks noGrp="1"/>
          </p:cNvSpPr>
          <p:nvPr>
            <p:ph idx="1"/>
          </p:nvPr>
        </p:nvSpPr>
        <p:spPr/>
        <p:txBody>
          <a:bodyPr/>
          <a:lstStyle/>
          <a:p>
            <a:r>
              <a:rPr lang="cs-CZ" b="1" dirty="0"/>
              <a:t>D</a:t>
            </a:r>
            <a:r>
              <a:rPr lang="en-US" b="1" dirty="0" err="1"/>
              <a:t>irect</a:t>
            </a:r>
            <a:r>
              <a:rPr lang="en-US" b="1" dirty="0"/>
              <a:t> management</a:t>
            </a:r>
            <a:r>
              <a:rPr lang="en-US" dirty="0"/>
              <a:t>: EU funding is managed directly by the European Commission</a:t>
            </a:r>
          </a:p>
          <a:p>
            <a:r>
              <a:rPr lang="cs-CZ" b="1" dirty="0"/>
              <a:t>S</a:t>
            </a:r>
            <a:r>
              <a:rPr lang="en-US" b="1" dirty="0"/>
              <a:t>hared management</a:t>
            </a:r>
            <a:r>
              <a:rPr lang="en-US" dirty="0"/>
              <a:t>: the European Commission and national authorities jointly manage the funding</a:t>
            </a:r>
          </a:p>
          <a:p>
            <a:r>
              <a:rPr lang="cs-CZ" b="1" dirty="0"/>
              <a:t>I</a:t>
            </a:r>
            <a:r>
              <a:rPr lang="en-US" b="1" dirty="0" err="1"/>
              <a:t>ndirect</a:t>
            </a:r>
            <a:r>
              <a:rPr lang="en-US" b="1" dirty="0"/>
              <a:t> management</a:t>
            </a:r>
            <a:r>
              <a:rPr lang="en-US" dirty="0"/>
              <a:t>: funding is managed by partner </a:t>
            </a:r>
            <a:r>
              <a:rPr lang="en-US" dirty="0" err="1"/>
              <a:t>organisations</a:t>
            </a:r>
            <a:r>
              <a:rPr lang="en-US" dirty="0"/>
              <a:t> or other authorities inside or outside the EU</a:t>
            </a:r>
          </a:p>
          <a:p>
            <a:endParaRPr lang="cs-CZ" dirty="0"/>
          </a:p>
        </p:txBody>
      </p:sp>
    </p:spTree>
    <p:extLst>
      <p:ext uri="{BB962C8B-B14F-4D97-AF65-F5344CB8AC3E}">
        <p14:creationId xmlns:p14="http://schemas.microsoft.com/office/powerpoint/2010/main" val="1960755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9D2E0D-3278-2AC7-3B31-B98DFB5708D0}"/>
              </a:ext>
            </a:extLst>
          </p:cNvPr>
          <p:cNvSpPr>
            <a:spLocks noGrp="1"/>
          </p:cNvSpPr>
          <p:nvPr>
            <p:ph type="title"/>
          </p:nvPr>
        </p:nvSpPr>
        <p:spPr/>
        <p:txBody>
          <a:bodyPr/>
          <a:lstStyle/>
          <a:p>
            <a:r>
              <a:rPr lang="cs-CZ" dirty="0"/>
              <a:t>EU support </a:t>
            </a:r>
          </a:p>
        </p:txBody>
      </p:sp>
      <p:sp>
        <p:nvSpPr>
          <p:cNvPr id="3" name="Zástupný obsah 2">
            <a:extLst>
              <a:ext uri="{FF2B5EF4-FFF2-40B4-BE49-F238E27FC236}">
                <a16:creationId xmlns:a16="http://schemas.microsoft.com/office/drawing/2014/main" id="{C18B71BE-2CF8-3BC5-15C2-868671137031}"/>
              </a:ext>
            </a:extLst>
          </p:cNvPr>
          <p:cNvSpPr>
            <a:spLocks noGrp="1"/>
          </p:cNvSpPr>
          <p:nvPr>
            <p:ph idx="1"/>
          </p:nvPr>
        </p:nvSpPr>
        <p:spPr>
          <a:xfrm>
            <a:off x="540000" y="1825625"/>
            <a:ext cx="8064000" cy="4371068"/>
          </a:xfrm>
        </p:spPr>
        <p:txBody>
          <a:bodyPr/>
          <a:lstStyle/>
          <a:p>
            <a:r>
              <a:rPr lang="en-US" sz="2800" dirty="0">
                <a:hlinkClick r:id="rId2">
                  <a:extLst>
                    <a:ext uri="{A12FA001-AC4F-418D-AE19-62706E023703}">
                      <ahyp:hlinkClr xmlns:ahyp="http://schemas.microsoft.com/office/drawing/2018/hyperlinkcolor" val="tx"/>
                    </a:ext>
                  </a:extLst>
                </a:hlinkClick>
              </a:rPr>
              <a:t>Researchers</a:t>
            </a:r>
            <a:endParaRPr lang="en-US" sz="2800" dirty="0"/>
          </a:p>
          <a:p>
            <a:r>
              <a:rPr lang="en-US" sz="2800" dirty="0">
                <a:hlinkClick r:id="rId3">
                  <a:extLst>
                    <a:ext uri="{A12FA001-AC4F-418D-AE19-62706E023703}">
                      <ahyp:hlinkClr xmlns:ahyp="http://schemas.microsoft.com/office/drawing/2018/hyperlinkcolor" val="tx"/>
                    </a:ext>
                  </a:extLst>
                </a:hlinkClick>
              </a:rPr>
              <a:t>Farmers &amp; rural businesses</a:t>
            </a:r>
            <a:endParaRPr lang="en-US" sz="2800" dirty="0"/>
          </a:p>
          <a:p>
            <a:r>
              <a:rPr lang="en-US" sz="2800" dirty="0">
                <a:hlinkClick r:id="rId4">
                  <a:extLst>
                    <a:ext uri="{A12FA001-AC4F-418D-AE19-62706E023703}">
                      <ahyp:hlinkClr xmlns:ahyp="http://schemas.microsoft.com/office/drawing/2018/hyperlinkcolor" val="tx"/>
                    </a:ext>
                  </a:extLst>
                </a:hlinkClick>
              </a:rPr>
              <a:t>Small &amp; medium-sized businesses</a:t>
            </a:r>
            <a:endParaRPr lang="en-US" sz="2800" dirty="0"/>
          </a:p>
          <a:p>
            <a:r>
              <a:rPr lang="en-US" sz="2800" dirty="0">
                <a:hlinkClick r:id="rId5">
                  <a:extLst>
                    <a:ext uri="{A12FA001-AC4F-418D-AE19-62706E023703}">
                      <ahyp:hlinkClr xmlns:ahyp="http://schemas.microsoft.com/office/drawing/2018/hyperlinkcolor" val="tx"/>
                    </a:ext>
                  </a:extLst>
                </a:hlinkClick>
              </a:rPr>
              <a:t>Young people</a:t>
            </a:r>
            <a:endParaRPr lang="en-US" sz="2800" dirty="0"/>
          </a:p>
          <a:p>
            <a:r>
              <a:rPr lang="en-US" sz="2800" dirty="0">
                <a:hlinkClick r:id="rId6">
                  <a:extLst>
                    <a:ext uri="{A12FA001-AC4F-418D-AE19-62706E023703}">
                      <ahyp:hlinkClr xmlns:ahyp="http://schemas.microsoft.com/office/drawing/2018/hyperlinkcolor" val="tx"/>
                    </a:ext>
                  </a:extLst>
                </a:hlinkClick>
              </a:rPr>
              <a:t>Public bodies</a:t>
            </a:r>
            <a:endParaRPr lang="en-US" sz="2800" dirty="0"/>
          </a:p>
          <a:p>
            <a:r>
              <a:rPr lang="en-US" sz="2800" dirty="0">
                <a:hlinkClick r:id="rId7">
                  <a:extLst>
                    <a:ext uri="{A12FA001-AC4F-418D-AE19-62706E023703}">
                      <ahyp:hlinkClr xmlns:ahyp="http://schemas.microsoft.com/office/drawing/2018/hyperlinkcolor" val="tx"/>
                    </a:ext>
                  </a:extLst>
                </a:hlinkClick>
              </a:rPr>
              <a:t>Non-governmental, non-profit </a:t>
            </a:r>
            <a:r>
              <a:rPr lang="en-US" sz="2800" dirty="0" err="1">
                <a:hlinkClick r:id="rId7">
                  <a:extLst>
                    <a:ext uri="{A12FA001-AC4F-418D-AE19-62706E023703}">
                      <ahyp:hlinkClr xmlns:ahyp="http://schemas.microsoft.com/office/drawing/2018/hyperlinkcolor" val="tx"/>
                    </a:ext>
                  </a:extLst>
                </a:hlinkClick>
              </a:rPr>
              <a:t>organisations</a:t>
            </a:r>
            <a:endParaRPr lang="en-US" sz="2800" dirty="0"/>
          </a:p>
          <a:p>
            <a:r>
              <a:rPr lang="en-US" sz="2800" dirty="0">
                <a:hlinkClick r:id="rId8">
                  <a:extLst>
                    <a:ext uri="{A12FA001-AC4F-418D-AE19-62706E023703}">
                      <ahyp:hlinkClr xmlns:ahyp="http://schemas.microsoft.com/office/drawing/2018/hyperlinkcolor" val="tx"/>
                    </a:ext>
                  </a:extLst>
                </a:hlinkClick>
              </a:rPr>
              <a:t>Other beneficiaries</a:t>
            </a:r>
            <a:endParaRPr lang="en-US" sz="2800" dirty="0"/>
          </a:p>
          <a:p>
            <a:endParaRPr lang="cs-CZ" dirty="0"/>
          </a:p>
        </p:txBody>
      </p:sp>
    </p:spTree>
    <p:extLst>
      <p:ext uri="{BB962C8B-B14F-4D97-AF65-F5344CB8AC3E}">
        <p14:creationId xmlns:p14="http://schemas.microsoft.com/office/powerpoint/2010/main" val="41662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00B45D-8652-A1DB-F095-5B90E78F835C}"/>
              </a:ext>
            </a:extLst>
          </p:cNvPr>
          <p:cNvSpPr>
            <a:spLocks noGrp="1"/>
          </p:cNvSpPr>
          <p:nvPr>
            <p:ph type="title"/>
          </p:nvPr>
        </p:nvSpPr>
        <p:spPr/>
        <p:txBody>
          <a:bodyPr/>
          <a:lstStyle/>
          <a:p>
            <a:r>
              <a:rPr lang="cs-CZ" dirty="0"/>
              <a:t>Post-</a:t>
            </a:r>
            <a:r>
              <a:rPr lang="cs-CZ" dirty="0" err="1"/>
              <a:t>war</a:t>
            </a:r>
            <a:r>
              <a:rPr lang="cs-CZ" dirty="0"/>
              <a:t> </a:t>
            </a:r>
            <a:r>
              <a:rPr lang="cs-CZ" dirty="0" err="1"/>
              <a:t>cooperation</a:t>
            </a:r>
            <a:endParaRPr lang="cs-CZ" dirty="0"/>
          </a:p>
        </p:txBody>
      </p:sp>
      <p:sp>
        <p:nvSpPr>
          <p:cNvPr id="3" name="Zástupný obsah 2">
            <a:extLst>
              <a:ext uri="{FF2B5EF4-FFF2-40B4-BE49-F238E27FC236}">
                <a16:creationId xmlns:a16="http://schemas.microsoft.com/office/drawing/2014/main" id="{7CED58B6-157D-20B3-ABA2-3E3EFD85ADBB}"/>
              </a:ext>
            </a:extLst>
          </p:cNvPr>
          <p:cNvSpPr>
            <a:spLocks noGrp="1"/>
          </p:cNvSpPr>
          <p:nvPr>
            <p:ph idx="1"/>
          </p:nvPr>
        </p:nvSpPr>
        <p:spPr>
          <a:xfrm>
            <a:off x="540000" y="1825625"/>
            <a:ext cx="8064000" cy="4383074"/>
          </a:xfrm>
        </p:spPr>
        <p:txBody>
          <a:bodyPr>
            <a:normAutofit fontScale="92500" lnSpcReduction="10000"/>
          </a:bodyPr>
          <a:lstStyle/>
          <a:p>
            <a:r>
              <a:rPr lang="en-US" dirty="0"/>
              <a:t>1946 Treaty of Dunkirk</a:t>
            </a:r>
            <a:endParaRPr lang="cs-CZ" dirty="0"/>
          </a:p>
          <a:p>
            <a:pPr lvl="1"/>
            <a:r>
              <a:rPr lang="en-US" dirty="0"/>
              <a:t>UK + FR</a:t>
            </a:r>
            <a:endParaRPr lang="cs-CZ" dirty="0"/>
          </a:p>
          <a:p>
            <a:r>
              <a:rPr lang="en-US" dirty="0"/>
              <a:t>1947 Marshall Plan</a:t>
            </a:r>
            <a:endParaRPr lang="cs-CZ" dirty="0"/>
          </a:p>
          <a:p>
            <a:pPr lvl="1"/>
            <a:r>
              <a:rPr lang="en-US" dirty="0"/>
              <a:t>Provision of financial and material aid to European countries</a:t>
            </a:r>
            <a:endParaRPr lang="cs-CZ" dirty="0"/>
          </a:p>
          <a:p>
            <a:pPr lvl="1"/>
            <a:r>
              <a:rPr lang="en-US" dirty="0"/>
              <a:t>Countries forced to cooperate in the distribution of aid</a:t>
            </a:r>
            <a:endParaRPr lang="cs-CZ" dirty="0"/>
          </a:p>
          <a:p>
            <a:pPr lvl="1"/>
            <a:r>
              <a:rPr lang="en-US" dirty="0"/>
              <a:t>1948 Organization for European Economic Cooperation (OEEC) → 1960 OECD</a:t>
            </a:r>
            <a:endParaRPr lang="cs-CZ" dirty="0"/>
          </a:p>
          <a:p>
            <a:r>
              <a:rPr lang="en-US" dirty="0"/>
              <a:t>1948 Brussels Treaty</a:t>
            </a:r>
            <a:endParaRPr lang="cs-CZ" dirty="0"/>
          </a:p>
          <a:p>
            <a:pPr lvl="1"/>
            <a:r>
              <a:rPr lang="en-US" dirty="0"/>
              <a:t>UK + FR + Benelux</a:t>
            </a:r>
            <a:endParaRPr lang="cs-CZ" dirty="0"/>
          </a:p>
          <a:p>
            <a:r>
              <a:rPr lang="en-US" dirty="0"/>
              <a:t>1949 formation of NATO</a:t>
            </a:r>
            <a:endParaRPr lang="cs-CZ" dirty="0"/>
          </a:p>
          <a:p>
            <a:pPr lvl="1"/>
            <a:r>
              <a:rPr lang="en-US" dirty="0"/>
              <a:t>Germany ceases to be the main threat → USSR</a:t>
            </a:r>
            <a:endParaRPr lang="cs-CZ" dirty="0"/>
          </a:p>
          <a:p>
            <a:pPr lvl="1"/>
            <a:r>
              <a:rPr lang="en-US" dirty="0"/>
              <a:t>"To keep the Americans in, the Russians out, and the Germans down." (Lord </a:t>
            </a:r>
            <a:r>
              <a:rPr lang="en-US" dirty="0" err="1"/>
              <a:t>Ismay</a:t>
            </a:r>
            <a:r>
              <a:rPr lang="en-US" dirty="0"/>
              <a:t>)</a:t>
            </a:r>
            <a:endParaRPr lang="cs-CZ" dirty="0"/>
          </a:p>
          <a:p>
            <a:r>
              <a:rPr lang="en-US" dirty="0"/>
              <a:t>1949 founding of the Council of Europe</a:t>
            </a:r>
            <a:endParaRPr lang="cs-CZ" dirty="0"/>
          </a:p>
        </p:txBody>
      </p:sp>
    </p:spTree>
    <p:extLst>
      <p:ext uri="{BB962C8B-B14F-4D97-AF65-F5344CB8AC3E}">
        <p14:creationId xmlns:p14="http://schemas.microsoft.com/office/powerpoint/2010/main" val="902992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69418A-1170-71C8-2A74-15667503600A}"/>
              </a:ext>
            </a:extLst>
          </p:cNvPr>
          <p:cNvSpPr>
            <a:spLocks noGrp="1"/>
          </p:cNvSpPr>
          <p:nvPr>
            <p:ph type="title"/>
          </p:nvPr>
        </p:nvSpPr>
        <p:spPr/>
        <p:txBody>
          <a:bodyPr/>
          <a:lstStyle/>
          <a:p>
            <a:r>
              <a:rPr lang="cs-CZ" dirty="0" err="1"/>
              <a:t>Structural</a:t>
            </a:r>
            <a:r>
              <a:rPr lang="cs-CZ" dirty="0"/>
              <a:t> and </a:t>
            </a:r>
            <a:r>
              <a:rPr lang="cs-CZ" dirty="0" err="1"/>
              <a:t>Investment</a:t>
            </a:r>
            <a:r>
              <a:rPr lang="cs-CZ" dirty="0"/>
              <a:t> </a:t>
            </a:r>
            <a:r>
              <a:rPr lang="cs-CZ" dirty="0" err="1"/>
              <a:t>Funds</a:t>
            </a:r>
            <a:r>
              <a:rPr lang="cs-CZ" dirty="0"/>
              <a:t> </a:t>
            </a:r>
          </a:p>
        </p:txBody>
      </p:sp>
      <p:sp>
        <p:nvSpPr>
          <p:cNvPr id="3" name="Zástupný obsah 2">
            <a:extLst>
              <a:ext uri="{FF2B5EF4-FFF2-40B4-BE49-F238E27FC236}">
                <a16:creationId xmlns:a16="http://schemas.microsoft.com/office/drawing/2014/main" id="{71AF43BC-A3F3-97F1-AE7B-8E7A338E0C27}"/>
              </a:ext>
            </a:extLst>
          </p:cNvPr>
          <p:cNvSpPr>
            <a:spLocks noGrp="1"/>
          </p:cNvSpPr>
          <p:nvPr>
            <p:ph idx="1"/>
          </p:nvPr>
        </p:nvSpPr>
        <p:spPr>
          <a:xfrm>
            <a:off x="540000" y="1825624"/>
            <a:ext cx="8064000" cy="4667247"/>
          </a:xfrm>
        </p:spPr>
        <p:txBody>
          <a:bodyPr>
            <a:normAutofit fontScale="55000" lnSpcReduction="20000"/>
          </a:bodyPr>
          <a:lstStyle/>
          <a:p>
            <a:pPr algn="l"/>
            <a:r>
              <a:rPr lang="en-US" b="1" i="0" dirty="0">
                <a:solidFill>
                  <a:srgbClr val="1C222F"/>
                </a:solidFill>
                <a:effectLst/>
                <a:latin typeface="+mn-lt"/>
              </a:rPr>
              <a:t>European Regional Development Fund (ERDF)</a:t>
            </a:r>
          </a:p>
          <a:p>
            <a:pPr lvl="1"/>
            <a:r>
              <a:rPr lang="en-US" b="0" i="0" dirty="0">
                <a:solidFill>
                  <a:srgbClr val="1A1F2A"/>
                </a:solidFill>
                <a:effectLst/>
                <a:latin typeface="+mn-lt"/>
              </a:rPr>
              <a:t>It focuses on modernizing and strengthening the economy. It supports  investment (infrastructure) projects such as construction of roads and railways, removal of environmental burden, construction of sewage systems, promoting innovation potential of entrepreneurs, development and renovation of sports complexes, reconstruction of cultural monuments, planting regenerating greenery, construction or repairs of infrastructure for the provision of health care, introducing eGovernment services, etc.</a:t>
            </a:r>
            <a:br>
              <a:rPr lang="en-US" b="0" i="0" dirty="0">
                <a:solidFill>
                  <a:srgbClr val="1A1F2A"/>
                </a:solidFill>
                <a:effectLst/>
                <a:latin typeface="+mn-lt"/>
              </a:rPr>
            </a:br>
            <a:r>
              <a:rPr lang="en-US" b="0" i="0" dirty="0">
                <a:solidFill>
                  <a:srgbClr val="1A1F2A"/>
                </a:solidFill>
                <a:effectLst/>
                <a:latin typeface="+mn-lt"/>
              </a:rPr>
              <a:t> </a:t>
            </a:r>
          </a:p>
          <a:p>
            <a:pPr algn="l"/>
            <a:r>
              <a:rPr lang="en-US" b="1" i="0" dirty="0">
                <a:solidFill>
                  <a:srgbClr val="1C222F"/>
                </a:solidFill>
                <a:effectLst/>
                <a:latin typeface="+mn-lt"/>
              </a:rPr>
              <a:t>European Social Fund (ESF)</a:t>
            </a:r>
          </a:p>
          <a:p>
            <a:pPr lvl="1"/>
            <a:r>
              <a:rPr lang="en-US" b="0" i="0" dirty="0">
                <a:solidFill>
                  <a:srgbClr val="1A1F2A"/>
                </a:solidFill>
                <a:effectLst/>
                <a:latin typeface="+mn-lt"/>
              </a:rPr>
              <a:t>The ESF supports activities in the areas of employment and human resources development. The ESF supports non-investment (non-infrastructure) projects such as retraining of the unemployed, special </a:t>
            </a:r>
            <a:r>
              <a:rPr lang="en-US" b="0" i="0" dirty="0" err="1">
                <a:solidFill>
                  <a:srgbClr val="1A1F2A"/>
                </a:solidFill>
                <a:effectLst/>
                <a:latin typeface="+mn-lt"/>
              </a:rPr>
              <a:t>programmes</a:t>
            </a:r>
            <a:r>
              <a:rPr lang="en-US" b="0" i="0" dirty="0">
                <a:solidFill>
                  <a:srgbClr val="1A1F2A"/>
                </a:solidFill>
                <a:effectLst/>
                <a:latin typeface="+mn-lt"/>
              </a:rPr>
              <a:t> for people with disabilities, children, youth, ethnic minorities and other disadvantaged groups of citizens, creation of innovative educational </a:t>
            </a:r>
            <a:r>
              <a:rPr lang="en-US" b="0" i="0" dirty="0" err="1">
                <a:solidFill>
                  <a:srgbClr val="1A1F2A"/>
                </a:solidFill>
                <a:effectLst/>
                <a:latin typeface="+mn-lt"/>
              </a:rPr>
              <a:t>programmes</a:t>
            </a:r>
            <a:r>
              <a:rPr lang="en-US" b="0" i="0" dirty="0">
                <a:solidFill>
                  <a:srgbClr val="1A1F2A"/>
                </a:solidFill>
                <a:effectLst/>
                <a:latin typeface="+mn-lt"/>
              </a:rPr>
              <a:t> for employees, development of employment services institutions, development of educational </a:t>
            </a:r>
            <a:r>
              <a:rPr lang="en-US" b="0" i="0" dirty="0" err="1">
                <a:solidFill>
                  <a:srgbClr val="1A1F2A"/>
                </a:solidFill>
                <a:effectLst/>
                <a:latin typeface="+mn-lt"/>
              </a:rPr>
              <a:t>programmes</a:t>
            </a:r>
            <a:r>
              <a:rPr lang="en-US" b="0" i="0" dirty="0">
                <a:solidFill>
                  <a:srgbClr val="1A1F2A"/>
                </a:solidFill>
                <a:effectLst/>
                <a:latin typeface="+mn-lt"/>
              </a:rPr>
              <a:t>, etc.</a:t>
            </a:r>
            <a:br>
              <a:rPr lang="en-US" b="0" i="0" dirty="0">
                <a:solidFill>
                  <a:srgbClr val="1A1F2A"/>
                </a:solidFill>
                <a:effectLst/>
                <a:latin typeface="+mn-lt"/>
              </a:rPr>
            </a:br>
            <a:r>
              <a:rPr lang="en-US" b="0" i="0" dirty="0">
                <a:solidFill>
                  <a:srgbClr val="1A1F2A"/>
                </a:solidFill>
                <a:effectLst/>
                <a:latin typeface="+mn-lt"/>
              </a:rPr>
              <a:t> </a:t>
            </a:r>
          </a:p>
          <a:p>
            <a:pPr algn="l"/>
            <a:r>
              <a:rPr lang="en-US" b="1" i="0" dirty="0">
                <a:solidFill>
                  <a:srgbClr val="1C222F"/>
                </a:solidFill>
                <a:effectLst/>
                <a:latin typeface="+mn-lt"/>
              </a:rPr>
              <a:t>Cohesion Fund (CF)</a:t>
            </a:r>
          </a:p>
          <a:p>
            <a:pPr lvl="1"/>
            <a:r>
              <a:rPr lang="en-US" b="0" i="0" dirty="0">
                <a:solidFill>
                  <a:srgbClr val="1A1F2A"/>
                </a:solidFill>
                <a:effectLst/>
                <a:latin typeface="+mn-lt"/>
              </a:rPr>
              <a:t>Unlike the Structural Funds, the Cohesion Fund is designed to support the development of poorer countries, not regions. Similarly to the ERDF, it supports investment (infrastructure) projects but only those focused on large-scale transport infrastructure (e.g. trans-European networks), environmental protection and the area of energy efficiency and renewable energy resources.</a:t>
            </a:r>
            <a:br>
              <a:rPr lang="en-US" b="0" i="0" dirty="0">
                <a:solidFill>
                  <a:srgbClr val="1A1F2A"/>
                </a:solidFill>
                <a:effectLst/>
                <a:latin typeface="+mn-lt"/>
              </a:rPr>
            </a:br>
            <a:r>
              <a:rPr lang="en-US" b="0" i="0" dirty="0">
                <a:solidFill>
                  <a:srgbClr val="1A1F2A"/>
                </a:solidFill>
                <a:effectLst/>
                <a:latin typeface="+mn-lt"/>
              </a:rPr>
              <a:t> </a:t>
            </a:r>
          </a:p>
          <a:p>
            <a:pPr algn="l"/>
            <a:r>
              <a:rPr lang="en-US" b="1" i="0" dirty="0">
                <a:solidFill>
                  <a:srgbClr val="1C222F"/>
                </a:solidFill>
                <a:effectLst/>
                <a:latin typeface="+mn-lt"/>
              </a:rPr>
              <a:t>European Agricultural Fund for Rural Development (EAFRD)</a:t>
            </a:r>
          </a:p>
          <a:p>
            <a:pPr lvl="1"/>
            <a:r>
              <a:rPr lang="en-US" b="0" i="0" dirty="0">
                <a:solidFill>
                  <a:srgbClr val="1A1F2A"/>
                </a:solidFill>
                <a:effectLst/>
                <a:latin typeface="+mn-lt"/>
              </a:rPr>
              <a:t>It is a financial instrument to support rural development, which falls under the EU Common Agricultural Policy. EAFRD funds are used to enhance the competitiveness of agriculture and forestry, improve the environment and landscape or quality of life in rural areas, and diversification of rural economy.</a:t>
            </a:r>
            <a:br>
              <a:rPr lang="en-US" b="0" i="0" dirty="0">
                <a:solidFill>
                  <a:srgbClr val="1A1F2A"/>
                </a:solidFill>
                <a:effectLst/>
                <a:latin typeface="+mn-lt"/>
              </a:rPr>
            </a:br>
            <a:r>
              <a:rPr lang="en-US" b="0" i="0" dirty="0">
                <a:solidFill>
                  <a:srgbClr val="1A1F2A"/>
                </a:solidFill>
                <a:effectLst/>
                <a:latin typeface="+mn-lt"/>
              </a:rPr>
              <a:t> </a:t>
            </a:r>
          </a:p>
          <a:p>
            <a:pPr algn="l"/>
            <a:r>
              <a:rPr lang="en-US" b="1" i="0" dirty="0">
                <a:solidFill>
                  <a:srgbClr val="1C222F"/>
                </a:solidFill>
                <a:effectLst/>
                <a:latin typeface="+mn-lt"/>
              </a:rPr>
              <a:t>European Maritime and Fisheries Fund (EMFF)</a:t>
            </a:r>
          </a:p>
          <a:p>
            <a:pPr lvl="1"/>
            <a:r>
              <a:rPr lang="en-US" b="0" i="0" dirty="0">
                <a:solidFill>
                  <a:srgbClr val="1A1F2A"/>
                </a:solidFill>
                <a:effectLst/>
                <a:latin typeface="+mn-lt"/>
              </a:rPr>
              <a:t>It is a financial instrument to support fisheries, which falls under the EU Common Agricultural Policy. The Fund supports projects leading to higher competitiveness and environmental protection. It finances activities related to marine and inland fishing (</a:t>
            </a:r>
            <a:r>
              <a:rPr lang="en-US" b="0" i="0" dirty="0" err="1">
                <a:solidFill>
                  <a:srgbClr val="1A1F2A"/>
                </a:solidFill>
                <a:effectLst/>
                <a:latin typeface="+mn-lt"/>
              </a:rPr>
              <a:t>e.g</a:t>
            </a:r>
            <a:r>
              <a:rPr lang="en-US" b="0" i="0" dirty="0">
                <a:solidFill>
                  <a:srgbClr val="1A1F2A"/>
                </a:solidFill>
                <a:effectLst/>
                <a:latin typeface="+mn-lt"/>
              </a:rPr>
              <a:t> removal of silt from lagoons), investment in modernization of the processing industry, modernization of vessels, support for disposal of already inadequate vessels, improving aquaculture, etc.</a:t>
            </a:r>
          </a:p>
          <a:p>
            <a:endParaRPr lang="cs-CZ" dirty="0"/>
          </a:p>
        </p:txBody>
      </p:sp>
    </p:spTree>
    <p:extLst>
      <p:ext uri="{BB962C8B-B14F-4D97-AF65-F5344CB8AC3E}">
        <p14:creationId xmlns:p14="http://schemas.microsoft.com/office/powerpoint/2010/main" val="2427719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DAD38B-14A3-A4B3-3C52-B0760D601634}"/>
              </a:ext>
            </a:extLst>
          </p:cNvPr>
          <p:cNvSpPr>
            <a:spLocks noGrp="1"/>
          </p:cNvSpPr>
          <p:nvPr>
            <p:ph type="title"/>
          </p:nvPr>
        </p:nvSpPr>
        <p:spPr/>
        <p:txBody>
          <a:bodyPr/>
          <a:lstStyle/>
          <a:p>
            <a:r>
              <a:rPr lang="cs-CZ" dirty="0" err="1"/>
              <a:t>Other</a:t>
            </a:r>
            <a:r>
              <a:rPr lang="cs-CZ" dirty="0"/>
              <a:t> </a:t>
            </a:r>
            <a:r>
              <a:rPr lang="cs-CZ" dirty="0" err="1"/>
              <a:t>Funds</a:t>
            </a:r>
            <a:r>
              <a:rPr lang="cs-CZ" dirty="0"/>
              <a:t> </a:t>
            </a:r>
          </a:p>
        </p:txBody>
      </p:sp>
      <p:sp>
        <p:nvSpPr>
          <p:cNvPr id="3" name="Zástupný obsah 2">
            <a:extLst>
              <a:ext uri="{FF2B5EF4-FFF2-40B4-BE49-F238E27FC236}">
                <a16:creationId xmlns:a16="http://schemas.microsoft.com/office/drawing/2014/main" id="{D56F0D2E-969B-12A4-33F3-CE7DBEE5A365}"/>
              </a:ext>
            </a:extLst>
          </p:cNvPr>
          <p:cNvSpPr>
            <a:spLocks noGrp="1"/>
          </p:cNvSpPr>
          <p:nvPr>
            <p:ph idx="1"/>
          </p:nvPr>
        </p:nvSpPr>
        <p:spPr/>
        <p:txBody>
          <a:bodyPr>
            <a:normAutofit/>
          </a:bodyPr>
          <a:lstStyle/>
          <a:p>
            <a:pPr algn="l"/>
            <a:r>
              <a:rPr lang="en-US" b="1" i="0" dirty="0">
                <a:solidFill>
                  <a:srgbClr val="1C222F"/>
                </a:solidFill>
                <a:effectLst/>
                <a:latin typeface="+mn-lt"/>
              </a:rPr>
              <a:t>Solidarity Fund</a:t>
            </a:r>
          </a:p>
          <a:p>
            <a:pPr lvl="1"/>
            <a:r>
              <a:rPr lang="en-US" b="0" i="0" dirty="0">
                <a:solidFill>
                  <a:srgbClr val="1A1F2A"/>
                </a:solidFill>
                <a:effectLst/>
                <a:latin typeface="+mn-lt"/>
              </a:rPr>
              <a:t>The Fund provides speedy and flexible financial assistance during major natural disasters. Assistance may be requested by a Member State if the damages exceed 0.6% of the GDP of the affected country. The Fund may also provide assistance to preventive measures against these natural disasters.</a:t>
            </a:r>
            <a:br>
              <a:rPr lang="en-US" b="0" i="0" dirty="0">
                <a:solidFill>
                  <a:srgbClr val="1A1F2A"/>
                </a:solidFill>
                <a:effectLst/>
                <a:latin typeface="+mn-lt"/>
              </a:rPr>
            </a:br>
            <a:br>
              <a:rPr lang="en-US" b="0" i="0" dirty="0">
                <a:solidFill>
                  <a:srgbClr val="1A1F2A"/>
                </a:solidFill>
                <a:effectLst/>
                <a:latin typeface="+mn-lt"/>
              </a:rPr>
            </a:br>
            <a:r>
              <a:rPr lang="en-US" b="0" i="0" dirty="0">
                <a:solidFill>
                  <a:srgbClr val="1A1F2A"/>
                </a:solidFill>
                <a:effectLst/>
                <a:latin typeface="+mn-lt"/>
              </a:rPr>
              <a:t> </a:t>
            </a:r>
          </a:p>
          <a:p>
            <a:pPr algn="l"/>
            <a:r>
              <a:rPr lang="en-US" b="1" i="0" dirty="0">
                <a:solidFill>
                  <a:srgbClr val="1C222F"/>
                </a:solidFill>
                <a:effectLst/>
                <a:latin typeface="+mn-lt"/>
              </a:rPr>
              <a:t>European </a:t>
            </a:r>
            <a:r>
              <a:rPr lang="en-US" b="1" i="0" dirty="0" err="1">
                <a:solidFill>
                  <a:srgbClr val="1C222F"/>
                </a:solidFill>
                <a:effectLst/>
                <a:latin typeface="+mn-lt"/>
              </a:rPr>
              <a:t>Globalisation</a:t>
            </a:r>
            <a:r>
              <a:rPr lang="en-US" b="1" i="0" dirty="0">
                <a:solidFill>
                  <a:srgbClr val="1C222F"/>
                </a:solidFill>
                <a:effectLst/>
                <a:latin typeface="+mn-lt"/>
              </a:rPr>
              <a:t> Adjustment Fund</a:t>
            </a:r>
          </a:p>
          <a:p>
            <a:pPr lvl="1"/>
            <a:r>
              <a:rPr lang="en-US" b="0" i="0" dirty="0">
                <a:solidFill>
                  <a:srgbClr val="1A1F2A"/>
                </a:solidFill>
                <a:effectLst/>
                <a:latin typeface="+mn-lt"/>
              </a:rPr>
              <a:t>The European </a:t>
            </a:r>
            <a:r>
              <a:rPr lang="en-US" b="0" i="0" dirty="0" err="1">
                <a:solidFill>
                  <a:srgbClr val="1A1F2A"/>
                </a:solidFill>
                <a:effectLst/>
                <a:latin typeface="+mn-lt"/>
              </a:rPr>
              <a:t>Globalisation</a:t>
            </a:r>
            <a:r>
              <a:rPr lang="en-US" b="0" i="0" dirty="0">
                <a:solidFill>
                  <a:srgbClr val="1A1F2A"/>
                </a:solidFill>
                <a:effectLst/>
                <a:latin typeface="+mn-lt"/>
              </a:rPr>
              <a:t> Adjustment Fund (EGF) finances projects helping employees made redundant as a result of </a:t>
            </a:r>
            <a:r>
              <a:rPr lang="en-US" b="0" i="0" dirty="0" err="1">
                <a:solidFill>
                  <a:srgbClr val="1A1F2A"/>
                </a:solidFill>
                <a:effectLst/>
                <a:latin typeface="+mn-lt"/>
              </a:rPr>
              <a:t>globalisation</a:t>
            </a:r>
            <a:r>
              <a:rPr lang="en-US" b="0" i="0" dirty="0">
                <a:solidFill>
                  <a:srgbClr val="1A1F2A"/>
                </a:solidFill>
                <a:effectLst/>
                <a:latin typeface="+mn-lt"/>
              </a:rPr>
              <a:t>. This means e.g. in the case of bankruptcy of a large company or relocation of a factory outside the EU or when many people are made redundant at once in a certain region and sector. Assistance from this Fund may be requested by Member States only.</a:t>
            </a:r>
          </a:p>
          <a:p>
            <a:endParaRPr lang="cs-CZ" dirty="0"/>
          </a:p>
        </p:txBody>
      </p:sp>
    </p:spTree>
    <p:extLst>
      <p:ext uri="{BB962C8B-B14F-4D97-AF65-F5344CB8AC3E}">
        <p14:creationId xmlns:p14="http://schemas.microsoft.com/office/powerpoint/2010/main" val="1360139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3791A-1C8C-C9AD-8C7C-BF47A2C091D0}"/>
              </a:ext>
            </a:extLst>
          </p:cNvPr>
          <p:cNvSpPr>
            <a:spLocks noGrp="1"/>
          </p:cNvSpPr>
          <p:nvPr>
            <p:ph type="title"/>
          </p:nvPr>
        </p:nvSpPr>
        <p:spPr/>
        <p:txBody>
          <a:bodyPr/>
          <a:lstStyle/>
          <a:p>
            <a:r>
              <a:rPr lang="cs-CZ" dirty="0"/>
              <a:t>2021 - 2027</a:t>
            </a:r>
          </a:p>
        </p:txBody>
      </p:sp>
      <p:sp>
        <p:nvSpPr>
          <p:cNvPr id="3" name="Zástupný obsah 2">
            <a:extLst>
              <a:ext uri="{FF2B5EF4-FFF2-40B4-BE49-F238E27FC236}">
                <a16:creationId xmlns:a16="http://schemas.microsoft.com/office/drawing/2014/main" id="{FE6874CA-2D5F-05E1-A90B-0281F8B6914C}"/>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5B85B5F1-916F-2A0B-DAB2-DC97BF95DABC}"/>
              </a:ext>
            </a:extLst>
          </p:cNvPr>
          <p:cNvPicPr>
            <a:picLocks noChangeAspect="1"/>
          </p:cNvPicPr>
          <p:nvPr/>
        </p:nvPicPr>
        <p:blipFill>
          <a:blip r:embed="rId2"/>
          <a:stretch>
            <a:fillRect/>
          </a:stretch>
        </p:blipFill>
        <p:spPr>
          <a:xfrm>
            <a:off x="540000" y="1584671"/>
            <a:ext cx="7192379" cy="4563112"/>
          </a:xfrm>
          <a:prstGeom prst="rect">
            <a:avLst/>
          </a:prstGeom>
        </p:spPr>
      </p:pic>
    </p:spTree>
    <p:extLst>
      <p:ext uri="{BB962C8B-B14F-4D97-AF65-F5344CB8AC3E}">
        <p14:creationId xmlns:p14="http://schemas.microsoft.com/office/powerpoint/2010/main" val="3479455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E3F61-198A-D794-FCB4-3D3E0062C537}"/>
              </a:ext>
            </a:extLst>
          </p:cNvPr>
          <p:cNvSpPr>
            <a:spLocks noGrp="1"/>
          </p:cNvSpPr>
          <p:nvPr>
            <p:ph type="title"/>
          </p:nvPr>
        </p:nvSpPr>
        <p:spPr/>
        <p:txBody>
          <a:bodyPr/>
          <a:lstStyle/>
          <a:p>
            <a:r>
              <a:rPr lang="cs-CZ" dirty="0"/>
              <a:t>2021 - 2027</a:t>
            </a:r>
          </a:p>
        </p:txBody>
      </p:sp>
      <p:sp>
        <p:nvSpPr>
          <p:cNvPr id="3" name="Zástupný obsah 2">
            <a:extLst>
              <a:ext uri="{FF2B5EF4-FFF2-40B4-BE49-F238E27FC236}">
                <a16:creationId xmlns:a16="http://schemas.microsoft.com/office/drawing/2014/main" id="{82128110-E922-753E-D621-8A1F1FC4D0D9}"/>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95AC157C-222F-A8EA-E1D1-00D867146E71}"/>
              </a:ext>
            </a:extLst>
          </p:cNvPr>
          <p:cNvPicPr>
            <a:picLocks noChangeAspect="1"/>
          </p:cNvPicPr>
          <p:nvPr/>
        </p:nvPicPr>
        <p:blipFill>
          <a:blip r:embed="rId2"/>
          <a:stretch>
            <a:fillRect/>
          </a:stretch>
        </p:blipFill>
        <p:spPr>
          <a:xfrm>
            <a:off x="3584121" y="365129"/>
            <a:ext cx="5362779" cy="6324966"/>
          </a:xfrm>
          <a:prstGeom prst="rect">
            <a:avLst/>
          </a:prstGeom>
        </p:spPr>
      </p:pic>
    </p:spTree>
    <p:extLst>
      <p:ext uri="{BB962C8B-B14F-4D97-AF65-F5344CB8AC3E}">
        <p14:creationId xmlns:p14="http://schemas.microsoft.com/office/powerpoint/2010/main" val="11395310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B213AE-C564-04ED-4434-FB2FDDF905B6}"/>
              </a:ext>
            </a:extLst>
          </p:cNvPr>
          <p:cNvSpPr>
            <a:spLocks noGrp="1"/>
          </p:cNvSpPr>
          <p:nvPr>
            <p:ph type="title"/>
          </p:nvPr>
        </p:nvSpPr>
        <p:spPr/>
        <p:txBody>
          <a:bodyPr/>
          <a:lstStyle/>
          <a:p>
            <a:r>
              <a:rPr lang="cs-CZ" dirty="0"/>
              <a:t>2021 - 2027</a:t>
            </a:r>
          </a:p>
        </p:txBody>
      </p:sp>
      <p:sp>
        <p:nvSpPr>
          <p:cNvPr id="3" name="Zástupný obsah 2">
            <a:extLst>
              <a:ext uri="{FF2B5EF4-FFF2-40B4-BE49-F238E27FC236}">
                <a16:creationId xmlns:a16="http://schemas.microsoft.com/office/drawing/2014/main" id="{B86D9BFB-4DC2-5898-702B-251D2ED0A34B}"/>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E54804DD-57FB-9AD8-25E0-9E9A66D74D74}"/>
              </a:ext>
            </a:extLst>
          </p:cNvPr>
          <p:cNvPicPr>
            <a:picLocks noChangeAspect="1"/>
          </p:cNvPicPr>
          <p:nvPr/>
        </p:nvPicPr>
        <p:blipFill>
          <a:blip r:embed="rId2"/>
          <a:stretch>
            <a:fillRect/>
          </a:stretch>
        </p:blipFill>
        <p:spPr>
          <a:xfrm>
            <a:off x="0" y="1726283"/>
            <a:ext cx="9144000" cy="3405433"/>
          </a:xfrm>
          <a:prstGeom prst="rect">
            <a:avLst/>
          </a:prstGeom>
        </p:spPr>
      </p:pic>
    </p:spTree>
    <p:extLst>
      <p:ext uri="{BB962C8B-B14F-4D97-AF65-F5344CB8AC3E}">
        <p14:creationId xmlns:p14="http://schemas.microsoft.com/office/powerpoint/2010/main" val="3672660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E074-4E66-2945-4BC1-54BBED9E10E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412F027-72B9-388A-6499-73AAA86D3C53}"/>
              </a:ext>
            </a:extLst>
          </p:cNvPr>
          <p:cNvSpPr>
            <a:spLocks noGrp="1"/>
          </p:cNvSpPr>
          <p:nvPr>
            <p:ph idx="1"/>
          </p:nvPr>
        </p:nvSpPr>
        <p:spPr/>
        <p:txBody>
          <a:bodyPr/>
          <a:lstStyle/>
          <a:p>
            <a:endParaRPr lang="cs-CZ"/>
          </a:p>
        </p:txBody>
      </p:sp>
      <p:pic>
        <p:nvPicPr>
          <p:cNvPr id="4" name="Obrázek 3" descr="C:\Users\elism\AppData\Local\Temp\Rar$DRa2828.2227\Chapter 9  The Budget - Who Gets What, When, and How_page-0004.jpg">
            <a:extLst>
              <a:ext uri="{FF2B5EF4-FFF2-40B4-BE49-F238E27FC236}">
                <a16:creationId xmlns:a16="http://schemas.microsoft.com/office/drawing/2014/main" id="{87A44A0F-FC98-AA9B-CF96-2D3E6887FEB0}"/>
              </a:ext>
            </a:extLst>
          </p:cNvPr>
          <p:cNvPicPr/>
          <p:nvPr/>
        </p:nvPicPr>
        <p:blipFill rotWithShape="1">
          <a:blip r:embed="rId2" cstate="print">
            <a:extLst>
              <a:ext uri="{28A0092B-C50C-407E-A947-70E740481C1C}">
                <a14:useLocalDpi xmlns:a14="http://schemas.microsoft.com/office/drawing/2010/main" val="0"/>
              </a:ext>
            </a:extLst>
          </a:blip>
          <a:srcRect l="56349" t="45951" r="6406" b="5738"/>
          <a:stretch/>
        </p:blipFill>
        <p:spPr bwMode="auto">
          <a:xfrm>
            <a:off x="500931" y="304138"/>
            <a:ext cx="8643069" cy="62497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699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ABE3B-6C3A-0059-243C-5920D7726177}"/>
              </a:ext>
            </a:extLst>
          </p:cNvPr>
          <p:cNvSpPr>
            <a:spLocks noGrp="1"/>
          </p:cNvSpPr>
          <p:nvPr>
            <p:ph type="title"/>
          </p:nvPr>
        </p:nvSpPr>
        <p:spPr/>
        <p:txBody>
          <a:bodyPr/>
          <a:lstStyle/>
          <a:p>
            <a:r>
              <a:rPr lang="en-US" dirty="0"/>
              <a:t>European Coal and Steel Community (ECSC)</a:t>
            </a:r>
            <a:endParaRPr lang="cs-CZ" dirty="0"/>
          </a:p>
        </p:txBody>
      </p:sp>
      <p:sp>
        <p:nvSpPr>
          <p:cNvPr id="3" name="Zástupný obsah 2">
            <a:extLst>
              <a:ext uri="{FF2B5EF4-FFF2-40B4-BE49-F238E27FC236}">
                <a16:creationId xmlns:a16="http://schemas.microsoft.com/office/drawing/2014/main" id="{FEE5DD34-7D9C-A499-874F-05C29A5C1517}"/>
              </a:ext>
            </a:extLst>
          </p:cNvPr>
          <p:cNvSpPr>
            <a:spLocks noGrp="1"/>
          </p:cNvSpPr>
          <p:nvPr>
            <p:ph idx="1"/>
          </p:nvPr>
        </p:nvSpPr>
        <p:spPr>
          <a:xfrm>
            <a:off x="540000" y="1825625"/>
            <a:ext cx="8064000" cy="4436862"/>
          </a:xfrm>
        </p:spPr>
        <p:txBody>
          <a:bodyPr>
            <a:normAutofit fontScale="92500" lnSpcReduction="10000"/>
          </a:bodyPr>
          <a:lstStyle/>
          <a:p>
            <a:r>
              <a:rPr lang="en-US" dirty="0"/>
              <a:t>The direct predecessor of the EU</a:t>
            </a:r>
            <a:endParaRPr lang="cs-CZ" dirty="0"/>
          </a:p>
          <a:p>
            <a:r>
              <a:rPr lang="en-US" dirty="0"/>
              <a:t>Surrender of some sovereignty to the supranational level</a:t>
            </a:r>
            <a:endParaRPr lang="cs-CZ" dirty="0"/>
          </a:p>
          <a:p>
            <a:r>
              <a:rPr lang="en-US" dirty="0"/>
              <a:t>1950 Schuman Plan Created by </a:t>
            </a:r>
            <a:endParaRPr lang="cs-CZ" dirty="0"/>
          </a:p>
          <a:p>
            <a:pPr lvl="1"/>
            <a:r>
              <a:rPr lang="en-US" dirty="0"/>
              <a:t>Jean Monnet</a:t>
            </a:r>
            <a:endParaRPr lang="cs-CZ" dirty="0"/>
          </a:p>
          <a:p>
            <a:pPr lvl="1"/>
            <a:r>
              <a:rPr lang="en-US" dirty="0"/>
              <a:t>Plan to create a common market for coal and steel</a:t>
            </a:r>
            <a:endParaRPr lang="cs-CZ" dirty="0"/>
          </a:p>
          <a:p>
            <a:pPr lvl="1"/>
            <a:r>
              <a:rPr lang="en-US" dirty="0"/>
              <a:t>Economic integration leading to political unity</a:t>
            </a:r>
            <a:endParaRPr lang="cs-CZ" dirty="0"/>
          </a:p>
          <a:p>
            <a:pPr lvl="2"/>
            <a:r>
              <a:rPr lang="en-US" dirty="0"/>
              <a:t>Gradual integration of economic sectors = sectoral approach</a:t>
            </a:r>
            <a:endParaRPr lang="cs-CZ" dirty="0"/>
          </a:p>
          <a:p>
            <a:r>
              <a:rPr lang="en-US" dirty="0"/>
              <a:t>Economic reconstruction, seeking rapprochement with Germany BUT at the same time controlling it</a:t>
            </a:r>
            <a:endParaRPr lang="cs-CZ" dirty="0"/>
          </a:p>
          <a:p>
            <a:pPr lvl="1"/>
            <a:r>
              <a:rPr lang="en-US" dirty="0"/>
              <a:t>Germany accepted the plan (Adenauer)</a:t>
            </a:r>
            <a:endParaRPr lang="cs-CZ" dirty="0"/>
          </a:p>
          <a:p>
            <a:r>
              <a:rPr lang="en-US" dirty="0"/>
              <a:t>Offered to other countries</a:t>
            </a:r>
            <a:endParaRPr lang="cs-CZ" dirty="0"/>
          </a:p>
          <a:p>
            <a:pPr lvl="1"/>
            <a:r>
              <a:rPr lang="en-US" dirty="0"/>
              <a:t>Many refused, e.g. UK → supranational dimension of cooperation </a:t>
            </a:r>
            <a:endParaRPr lang="cs-CZ" dirty="0"/>
          </a:p>
          <a:p>
            <a:pPr lvl="1"/>
            <a:r>
              <a:rPr lang="en-US" dirty="0"/>
              <a:t>IT, Benelux finally joined</a:t>
            </a:r>
            <a:r>
              <a:rPr lang="cs-CZ" dirty="0"/>
              <a:t> </a:t>
            </a:r>
            <a:r>
              <a:rPr lang="en-US" dirty="0"/>
              <a:t>→ the so-called </a:t>
            </a:r>
            <a:r>
              <a:rPr lang="en-US" b="1" dirty="0"/>
              <a:t>Six</a:t>
            </a:r>
            <a:endParaRPr lang="cs-CZ" b="1" dirty="0"/>
          </a:p>
        </p:txBody>
      </p:sp>
    </p:spTree>
    <p:extLst>
      <p:ext uri="{BB962C8B-B14F-4D97-AF65-F5344CB8AC3E}">
        <p14:creationId xmlns:p14="http://schemas.microsoft.com/office/powerpoint/2010/main" val="372561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04C79C-8428-D0C1-701B-5D88FEBA415A}"/>
              </a:ext>
            </a:extLst>
          </p:cNvPr>
          <p:cNvSpPr>
            <a:spLocks noGrp="1"/>
          </p:cNvSpPr>
          <p:nvPr>
            <p:ph type="title"/>
          </p:nvPr>
        </p:nvSpPr>
        <p:spPr/>
        <p:txBody>
          <a:bodyPr/>
          <a:lstStyle/>
          <a:p>
            <a:r>
              <a:rPr lang="en-US" dirty="0"/>
              <a:t>European Coal and Steel Community (ECSC)</a:t>
            </a:r>
            <a:endParaRPr lang="cs-CZ" dirty="0"/>
          </a:p>
        </p:txBody>
      </p:sp>
      <p:sp>
        <p:nvSpPr>
          <p:cNvPr id="3" name="Zástupný obsah 2">
            <a:extLst>
              <a:ext uri="{FF2B5EF4-FFF2-40B4-BE49-F238E27FC236}">
                <a16:creationId xmlns:a16="http://schemas.microsoft.com/office/drawing/2014/main" id="{B7131B6C-9834-6273-A777-B762FC02B904}"/>
              </a:ext>
            </a:extLst>
          </p:cNvPr>
          <p:cNvSpPr>
            <a:spLocks noGrp="1"/>
          </p:cNvSpPr>
          <p:nvPr>
            <p:ph idx="1"/>
          </p:nvPr>
        </p:nvSpPr>
        <p:spPr>
          <a:xfrm>
            <a:off x="565170" y="1825625"/>
            <a:ext cx="8064000" cy="4081204"/>
          </a:xfrm>
        </p:spPr>
        <p:txBody>
          <a:bodyPr/>
          <a:lstStyle/>
          <a:p>
            <a:r>
              <a:rPr lang="en-US" b="1" dirty="0"/>
              <a:t>Treaty of Paris </a:t>
            </a:r>
            <a:r>
              <a:rPr lang="en-US" dirty="0"/>
              <a:t>1951</a:t>
            </a:r>
            <a:endParaRPr lang="cs-CZ" dirty="0"/>
          </a:p>
          <a:p>
            <a:pPr lvl="1"/>
            <a:r>
              <a:rPr lang="en-US" dirty="0"/>
              <a:t>Treaty establishing the European Coal and Steel Community</a:t>
            </a:r>
            <a:endParaRPr lang="cs-CZ" dirty="0"/>
          </a:p>
          <a:p>
            <a:pPr lvl="1"/>
            <a:r>
              <a:rPr lang="en-US" dirty="0"/>
              <a:t>For a period of 50 years</a:t>
            </a:r>
            <a:endParaRPr lang="cs-CZ" dirty="0"/>
          </a:p>
          <a:p>
            <a:pPr lvl="1"/>
            <a:r>
              <a:rPr lang="en-US" dirty="0"/>
              <a:t>In force since 1952</a:t>
            </a:r>
            <a:endParaRPr lang="cs-CZ" dirty="0"/>
          </a:p>
        </p:txBody>
      </p:sp>
      <p:pic>
        <p:nvPicPr>
          <p:cNvPr id="4" name="Obrázek 3">
            <a:extLst>
              <a:ext uri="{FF2B5EF4-FFF2-40B4-BE49-F238E27FC236}">
                <a16:creationId xmlns:a16="http://schemas.microsoft.com/office/drawing/2014/main" id="{45FA40F9-74AC-ED98-D3EF-947D9FA00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895" y="1825625"/>
            <a:ext cx="3373063" cy="4470400"/>
          </a:xfrm>
          <a:prstGeom prst="rect">
            <a:avLst/>
          </a:prstGeom>
        </p:spPr>
      </p:pic>
    </p:spTree>
    <p:extLst>
      <p:ext uri="{BB962C8B-B14F-4D97-AF65-F5344CB8AC3E}">
        <p14:creationId xmlns:p14="http://schemas.microsoft.com/office/powerpoint/2010/main" val="174891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A5526-4C88-11DF-927E-30D44863B2DC}"/>
              </a:ext>
            </a:extLst>
          </p:cNvPr>
          <p:cNvSpPr>
            <a:spLocks noGrp="1"/>
          </p:cNvSpPr>
          <p:nvPr>
            <p:ph type="title"/>
          </p:nvPr>
        </p:nvSpPr>
        <p:spPr/>
        <p:txBody>
          <a:bodyPr/>
          <a:lstStyle/>
          <a:p>
            <a:r>
              <a:rPr lang="en-US" dirty="0"/>
              <a:t>European Coal and Steel Community (ECSC)</a:t>
            </a:r>
            <a:endParaRPr lang="cs-CZ" dirty="0"/>
          </a:p>
        </p:txBody>
      </p:sp>
      <p:sp>
        <p:nvSpPr>
          <p:cNvPr id="3" name="Zástupný obsah 2">
            <a:extLst>
              <a:ext uri="{FF2B5EF4-FFF2-40B4-BE49-F238E27FC236}">
                <a16:creationId xmlns:a16="http://schemas.microsoft.com/office/drawing/2014/main" id="{3234509F-B93D-4CD7-499F-0FB491C4527F}"/>
              </a:ext>
            </a:extLst>
          </p:cNvPr>
          <p:cNvSpPr>
            <a:spLocks noGrp="1"/>
          </p:cNvSpPr>
          <p:nvPr>
            <p:ph idx="1"/>
          </p:nvPr>
        </p:nvSpPr>
        <p:spPr>
          <a:xfrm>
            <a:off x="540000" y="1825625"/>
            <a:ext cx="8064000" cy="4436862"/>
          </a:xfrm>
        </p:spPr>
        <p:txBody>
          <a:bodyPr>
            <a:normAutofit fontScale="85000" lnSpcReduction="20000"/>
          </a:bodyPr>
          <a:lstStyle/>
          <a:p>
            <a:r>
              <a:rPr lang="en-US" sz="2000" dirty="0"/>
              <a:t>ECSC institutions:</a:t>
            </a:r>
            <a:endParaRPr lang="cs-CZ" sz="2000" dirty="0"/>
          </a:p>
          <a:p>
            <a:pPr lvl="1"/>
            <a:r>
              <a:rPr lang="cs-CZ" sz="1900" b="1" dirty="0" err="1"/>
              <a:t>The</a:t>
            </a:r>
            <a:r>
              <a:rPr lang="cs-CZ" sz="1900" b="1" dirty="0"/>
              <a:t> </a:t>
            </a:r>
            <a:r>
              <a:rPr lang="cs-CZ" sz="1900" b="1" dirty="0" err="1"/>
              <a:t>High</a:t>
            </a:r>
            <a:r>
              <a:rPr lang="cs-CZ" sz="1900" b="1" dirty="0"/>
              <a:t> </a:t>
            </a:r>
            <a:r>
              <a:rPr lang="cs-CZ" sz="1900" b="1" dirty="0" err="1"/>
              <a:t>Authority</a:t>
            </a:r>
            <a:r>
              <a:rPr lang="en-US" sz="1600" dirty="0"/>
              <a:t> </a:t>
            </a:r>
            <a:endParaRPr lang="cs-CZ" sz="1600" dirty="0"/>
          </a:p>
          <a:p>
            <a:pPr lvl="2"/>
            <a:r>
              <a:rPr lang="en-US" sz="1600" dirty="0"/>
              <a:t>President: J. Monnet</a:t>
            </a:r>
            <a:endParaRPr lang="cs-CZ" sz="1600" dirty="0"/>
          </a:p>
          <a:p>
            <a:pPr lvl="2"/>
            <a:r>
              <a:rPr lang="en-US" sz="1600" dirty="0"/>
              <a:t>Multinational institution</a:t>
            </a:r>
            <a:endParaRPr lang="cs-CZ" sz="1600" dirty="0"/>
          </a:p>
          <a:p>
            <a:pPr lvl="2"/>
            <a:r>
              <a:rPr lang="en-US" sz="1600" dirty="0"/>
              <a:t>9 members, independent of national governments, 6 years</a:t>
            </a:r>
            <a:endParaRPr lang="cs-CZ" sz="1600" dirty="0"/>
          </a:p>
          <a:p>
            <a:pPr lvl="2"/>
            <a:r>
              <a:rPr lang="en-US" sz="1600" dirty="0"/>
              <a:t>Chief executive body</a:t>
            </a:r>
            <a:endParaRPr lang="cs-CZ" sz="1600" dirty="0"/>
          </a:p>
          <a:p>
            <a:pPr lvl="1"/>
            <a:r>
              <a:rPr lang="en-US" sz="1900" b="1" dirty="0"/>
              <a:t>Council of Ministers</a:t>
            </a:r>
            <a:endParaRPr lang="cs-CZ" sz="1600" dirty="0"/>
          </a:p>
          <a:p>
            <a:pPr lvl="2"/>
            <a:r>
              <a:rPr lang="en-US" sz="1600" dirty="0"/>
              <a:t>Representatives of governments → counterweight to the High Authority</a:t>
            </a:r>
            <a:endParaRPr lang="cs-CZ" sz="1600" dirty="0"/>
          </a:p>
          <a:p>
            <a:pPr lvl="2"/>
            <a:r>
              <a:rPr lang="en-US" sz="1600" dirty="0"/>
              <a:t>Main decision-making body</a:t>
            </a:r>
            <a:endParaRPr lang="cs-CZ" sz="1600" dirty="0"/>
          </a:p>
          <a:p>
            <a:pPr lvl="1"/>
            <a:r>
              <a:rPr lang="en-US" sz="1900" b="1" dirty="0"/>
              <a:t>ECSC Assembly</a:t>
            </a:r>
            <a:endParaRPr lang="cs-CZ" sz="1600" dirty="0"/>
          </a:p>
          <a:p>
            <a:pPr lvl="2"/>
            <a:r>
              <a:rPr lang="en-US" sz="1600" dirty="0"/>
              <a:t>78 representatives of national parliaments</a:t>
            </a:r>
            <a:endParaRPr lang="cs-CZ" sz="1600" dirty="0"/>
          </a:p>
          <a:p>
            <a:pPr lvl="2"/>
            <a:r>
              <a:rPr lang="en-US" sz="1600" dirty="0"/>
              <a:t>Control functions only (could dismiss the HQ as a whole)</a:t>
            </a:r>
            <a:endParaRPr lang="cs-CZ" sz="1600" dirty="0"/>
          </a:p>
          <a:p>
            <a:pPr lvl="2"/>
            <a:r>
              <a:rPr lang="en-US" sz="1600" dirty="0"/>
              <a:t>1962 European Parliament</a:t>
            </a:r>
            <a:endParaRPr lang="cs-CZ" sz="1600" dirty="0"/>
          </a:p>
          <a:p>
            <a:pPr lvl="1"/>
            <a:r>
              <a:rPr lang="en-US" sz="1900" b="1" dirty="0"/>
              <a:t>Court of Justice</a:t>
            </a:r>
            <a:endParaRPr lang="cs-CZ" sz="1900" dirty="0"/>
          </a:p>
          <a:p>
            <a:pPr lvl="2"/>
            <a:r>
              <a:rPr lang="en-US" sz="1600" dirty="0"/>
              <a:t>Independent of other institutions</a:t>
            </a:r>
            <a:endParaRPr lang="cs-CZ" sz="1600" dirty="0"/>
          </a:p>
        </p:txBody>
      </p:sp>
    </p:spTree>
    <p:extLst>
      <p:ext uri="{BB962C8B-B14F-4D97-AF65-F5344CB8AC3E}">
        <p14:creationId xmlns:p14="http://schemas.microsoft.com/office/powerpoint/2010/main" val="153146720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lona PPT_4-3_EN" id="{960C590D-1578-4D81-940E-F9A5ECD54479}" vid="{60E5081D-E0CD-4344-B8DD-63CEA9428B50}"/>
    </a:ext>
  </a:extLst>
</a:theme>
</file>

<file path=docProps/app.xml><?xml version="1.0" encoding="utf-8"?>
<Properties xmlns="http://schemas.openxmlformats.org/officeDocument/2006/extended-properties" xmlns:vt="http://schemas.openxmlformats.org/officeDocument/2006/docPropsVTypes">
  <Template>1. Prezentace EU - info, entrepreneurship, history ...</Template>
  <TotalTime>1104</TotalTime>
  <Words>3539</Words>
  <Application>Microsoft Office PowerPoint</Application>
  <PresentationFormat>Předvádění na obrazovce (4:3)</PresentationFormat>
  <Paragraphs>480</Paragraphs>
  <Slides>65</Slides>
  <Notes>0</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65</vt:i4>
      </vt:variant>
    </vt:vector>
  </HeadingPairs>
  <TitlesOfParts>
    <vt:vector size="74" baseType="lpstr">
      <vt:lpstr>Arial</vt:lpstr>
      <vt:lpstr>Arial Unicode MS</vt:lpstr>
      <vt:lpstr>Calibri</vt:lpstr>
      <vt:lpstr>Calibri Light</vt:lpstr>
      <vt:lpstr>Verdana</vt:lpstr>
      <vt:lpstr>Wingdings</vt:lpstr>
      <vt:lpstr>Motiv Office</vt:lpstr>
      <vt:lpstr>List</vt:lpstr>
      <vt:lpstr>Graphique</vt:lpstr>
      <vt:lpstr>EUROPEAN UNION</vt:lpstr>
      <vt:lpstr>What is the European Union? </vt:lpstr>
      <vt:lpstr>Prezentace aplikace PowerPoint</vt:lpstr>
      <vt:lpstr>History - The forerunners of European integration</vt:lpstr>
      <vt:lpstr>Post-war cooperation</vt:lpstr>
      <vt:lpstr>Post-war cooperation</vt:lpstr>
      <vt:lpstr>European Coal and Steel Community (ECSC)</vt:lpstr>
      <vt:lpstr>European Coal and Steel Community (ECSC)</vt:lpstr>
      <vt:lpstr>European Coal and Steel Community (ECSC)</vt:lpstr>
      <vt:lpstr>European Economic Community and EURATOM</vt:lpstr>
      <vt:lpstr>European Economic Community and EURATOM</vt:lpstr>
      <vt:lpstr>European Free Trade Area (EFTA)</vt:lpstr>
      <vt:lpstr>The crisis of the Community and the  de Gaulle vetoes of UK entry</vt:lpstr>
      <vt:lpstr>First extension (north)</vt:lpstr>
      <vt:lpstr>Closer cooperation and Communities' own revenue</vt:lpstr>
      <vt:lpstr>Second Extension (South)</vt:lpstr>
      <vt:lpstr>The road to the Single European Act (SEA)</vt:lpstr>
      <vt:lpstr>Single European Act (SEA)</vt:lpstr>
      <vt:lpstr>Treaty on European Union (Maastricht Treaty)</vt:lpstr>
      <vt:lpstr>Prezentace aplikace PowerPoint</vt:lpstr>
      <vt:lpstr>Treaty on European Union (Maastricht Treaty)</vt:lpstr>
      <vt:lpstr>Third Extension (EFTA)</vt:lpstr>
      <vt:lpstr>Treaty of Amsterdam</vt:lpstr>
      <vt:lpstr>Fourth Extension (East)</vt:lpstr>
      <vt:lpstr>Treaty of Lisbon</vt:lpstr>
      <vt:lpstr>EU Institutions </vt:lpstr>
      <vt:lpstr>European Council </vt:lpstr>
      <vt:lpstr>Council of the European Union</vt:lpstr>
      <vt:lpstr>European Commission</vt:lpstr>
      <vt:lpstr>European Parliament</vt:lpstr>
      <vt:lpstr>Court of Justice of the European Union</vt:lpstr>
      <vt:lpstr>European Central Bank and European Court of Auditors</vt:lpstr>
      <vt:lpstr>Advisory bodies</vt:lpstr>
      <vt:lpstr>The Nature and Competences of the EU</vt:lpstr>
      <vt:lpstr>EU and the Third Countries </vt:lpstr>
      <vt:lpstr>EU and the Third Countries </vt:lpstr>
      <vt:lpstr>EU as International actor</vt:lpstr>
      <vt:lpstr>Forms of economic integration</vt:lpstr>
      <vt:lpstr>Single Market </vt:lpstr>
      <vt:lpstr>Single Market – goals and principles</vt:lpstr>
      <vt:lpstr>Single Market </vt:lpstr>
      <vt:lpstr>Prezentace aplikace PowerPoint</vt:lpstr>
      <vt:lpstr>Competition policy</vt:lpstr>
      <vt:lpstr>Competition policy</vt:lpstr>
      <vt:lpstr>Prezentace aplikace PowerPoint</vt:lpstr>
      <vt:lpstr>Prezentace aplikace PowerPoint</vt:lpstr>
      <vt:lpstr>Cohesion policy </vt:lpstr>
      <vt:lpstr>Prezentace aplikace PowerPoint</vt:lpstr>
      <vt:lpstr>Cohesion policy </vt:lpstr>
      <vt:lpstr>Prezentace aplikace PowerPoint</vt:lpstr>
      <vt:lpstr>Prezentace aplikace PowerPoint</vt:lpstr>
      <vt:lpstr>Prezentace aplikace PowerPoint</vt:lpstr>
      <vt:lpstr>3 funds to invest in growth and jobs </vt:lpstr>
      <vt:lpstr>Prezentace aplikace PowerPoint</vt:lpstr>
      <vt:lpstr>Prezentace aplikace PowerPoint</vt:lpstr>
      <vt:lpstr>Prezentace aplikace PowerPoint</vt:lpstr>
      <vt:lpstr>EU funding, grants, subsidies </vt:lpstr>
      <vt:lpstr>EU funding</vt:lpstr>
      <vt:lpstr>EU support </vt:lpstr>
      <vt:lpstr>Structural and Investment Funds </vt:lpstr>
      <vt:lpstr>Other Funds </vt:lpstr>
      <vt:lpstr>2021 - 2027</vt:lpstr>
      <vt:lpstr>2021 - 2027</vt:lpstr>
      <vt:lpstr>2021 - 2027</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Mikuláštíková Eliška</dc:creator>
  <cp:lastModifiedBy>Mikuláštíková Eliška</cp:lastModifiedBy>
  <cp:revision>51</cp:revision>
  <dcterms:created xsi:type="dcterms:W3CDTF">2025-04-15T16:39:20Z</dcterms:created>
  <dcterms:modified xsi:type="dcterms:W3CDTF">2025-04-28T10:37:16Z</dcterms:modified>
</cp:coreProperties>
</file>