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8" r:id="rId15"/>
    <p:sldId id="266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2" r:id="rId30"/>
    <p:sldId id="281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 showGuides="1">
      <p:cViewPr varScale="1">
        <p:scale>
          <a:sx n="121" d="100"/>
          <a:sy n="121" d="100"/>
        </p:scale>
        <p:origin x="11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05D453-C8AC-48E8-AF19-C388F3DFDE0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cs-CZ"/>
        </a:p>
      </dgm:t>
    </dgm:pt>
    <dgm:pt modelId="{2679F6F1-A7C8-4375-9274-3BBB591124AD}">
      <dgm:prSet phldrT="[Text]" custT="1"/>
      <dgm:spPr/>
      <dgm:t>
        <a:bodyPr/>
        <a:lstStyle/>
        <a:p>
          <a:r>
            <a:rPr lang="cs-CZ" sz="1400" dirty="0" err="1"/>
            <a:t>Entrepreneurial</a:t>
          </a:r>
          <a:r>
            <a:rPr lang="cs-CZ" sz="1400" dirty="0"/>
            <a:t> </a:t>
          </a:r>
          <a:r>
            <a:rPr lang="cs-CZ" sz="1400" dirty="0" err="1"/>
            <a:t>schools</a:t>
          </a:r>
          <a:r>
            <a:rPr lang="cs-CZ" sz="1400" dirty="0"/>
            <a:t> </a:t>
          </a:r>
          <a:r>
            <a:rPr lang="cs-CZ" sz="1400" dirty="0" err="1"/>
            <a:t>of</a:t>
          </a:r>
          <a:r>
            <a:rPr lang="cs-CZ" sz="1400" dirty="0"/>
            <a:t> </a:t>
          </a:r>
          <a:r>
            <a:rPr lang="cs-CZ" sz="1400" dirty="0" err="1"/>
            <a:t>thought</a:t>
          </a:r>
          <a:r>
            <a:rPr lang="cs-CZ" sz="1400" dirty="0"/>
            <a:t> </a:t>
          </a:r>
          <a:r>
            <a:rPr lang="cs-CZ" sz="1400" dirty="0" err="1"/>
            <a:t>approach</a:t>
          </a:r>
          <a:endParaRPr lang="cs-CZ" sz="1400" dirty="0"/>
        </a:p>
      </dgm:t>
    </dgm:pt>
    <dgm:pt modelId="{F297407F-88F6-44E7-B743-80B063848A77}" type="parTrans" cxnId="{6D81C41F-9FB1-4442-AEC2-AC93CE742F8C}">
      <dgm:prSet/>
      <dgm:spPr/>
      <dgm:t>
        <a:bodyPr/>
        <a:lstStyle/>
        <a:p>
          <a:endParaRPr lang="cs-CZ" sz="1400"/>
        </a:p>
      </dgm:t>
    </dgm:pt>
    <dgm:pt modelId="{C5AE72FA-CF56-460F-9A6F-EF3C260D44CD}" type="sibTrans" cxnId="{6D81C41F-9FB1-4442-AEC2-AC93CE742F8C}">
      <dgm:prSet/>
      <dgm:spPr/>
      <dgm:t>
        <a:bodyPr/>
        <a:lstStyle/>
        <a:p>
          <a:endParaRPr lang="cs-CZ" sz="1400"/>
        </a:p>
      </dgm:t>
    </dgm:pt>
    <dgm:pt modelId="{A785C0D1-1BD6-4115-8E70-DCE6BB3D1438}" type="asst">
      <dgm:prSet phldrT="[Text]" custT="1"/>
      <dgm:spPr/>
      <dgm:t>
        <a:bodyPr/>
        <a:lstStyle/>
        <a:p>
          <a:r>
            <a:rPr lang="cs-CZ" sz="1400" dirty="0" err="1"/>
            <a:t>Macro</a:t>
          </a:r>
          <a:r>
            <a:rPr lang="cs-CZ" sz="1400" dirty="0"/>
            <a:t> </a:t>
          </a:r>
          <a:r>
            <a:rPr lang="cs-CZ" sz="1400" dirty="0" err="1"/>
            <a:t>view</a:t>
          </a:r>
          <a:endParaRPr lang="cs-CZ" sz="1400" dirty="0"/>
        </a:p>
      </dgm:t>
    </dgm:pt>
    <dgm:pt modelId="{581B0CD2-583D-40A3-8CF2-51276B89E17B}" type="parTrans" cxnId="{B3DDE86C-2612-4B57-9B56-CBD79D2B0815}">
      <dgm:prSet custT="1"/>
      <dgm:spPr/>
      <dgm:t>
        <a:bodyPr/>
        <a:lstStyle/>
        <a:p>
          <a:endParaRPr lang="cs-CZ" sz="1400"/>
        </a:p>
      </dgm:t>
    </dgm:pt>
    <dgm:pt modelId="{F2C5926A-0D8A-4F0C-B7C6-7C610CEF160D}" type="sibTrans" cxnId="{B3DDE86C-2612-4B57-9B56-CBD79D2B0815}">
      <dgm:prSet/>
      <dgm:spPr/>
      <dgm:t>
        <a:bodyPr/>
        <a:lstStyle/>
        <a:p>
          <a:endParaRPr lang="cs-CZ" sz="1400"/>
        </a:p>
      </dgm:t>
    </dgm:pt>
    <dgm:pt modelId="{8D431D6C-E165-49C1-8373-68E378303480}" type="asst">
      <dgm:prSet phldrT="[Text]" custT="1"/>
      <dgm:spPr/>
      <dgm:t>
        <a:bodyPr/>
        <a:lstStyle/>
        <a:p>
          <a:r>
            <a:rPr lang="cs-CZ" sz="1400" dirty="0" err="1"/>
            <a:t>Micro</a:t>
          </a:r>
          <a:r>
            <a:rPr lang="cs-CZ" sz="1400" dirty="0"/>
            <a:t> </a:t>
          </a:r>
          <a:r>
            <a:rPr lang="cs-CZ" sz="1400" dirty="0" err="1"/>
            <a:t>view</a:t>
          </a:r>
          <a:endParaRPr lang="cs-CZ" sz="1400" dirty="0"/>
        </a:p>
      </dgm:t>
    </dgm:pt>
    <dgm:pt modelId="{3AC22B88-C149-453C-B070-437C0201CDB9}" type="parTrans" cxnId="{3BCC6DA6-EDC4-45BB-8652-EAD2739C169E}">
      <dgm:prSet custT="1"/>
      <dgm:spPr/>
      <dgm:t>
        <a:bodyPr/>
        <a:lstStyle/>
        <a:p>
          <a:endParaRPr lang="cs-CZ" sz="1400"/>
        </a:p>
      </dgm:t>
    </dgm:pt>
    <dgm:pt modelId="{5C359BC6-50C4-4513-8E79-9D347E39C1ED}" type="sibTrans" cxnId="{3BCC6DA6-EDC4-45BB-8652-EAD2739C169E}">
      <dgm:prSet/>
      <dgm:spPr/>
      <dgm:t>
        <a:bodyPr/>
        <a:lstStyle/>
        <a:p>
          <a:endParaRPr lang="cs-CZ" sz="1400"/>
        </a:p>
      </dgm:t>
    </dgm:pt>
    <dgm:pt modelId="{FD9B43AE-53C6-4658-A041-16584B8C3175}" type="asst">
      <dgm:prSet phldrT="[Text]" custT="1"/>
      <dgm:spPr/>
      <dgm:t>
        <a:bodyPr/>
        <a:lstStyle/>
        <a:p>
          <a:r>
            <a:rPr lang="cs-CZ" sz="1400" dirty="0" err="1"/>
            <a:t>Environmental</a:t>
          </a:r>
          <a:r>
            <a:rPr lang="cs-CZ" sz="1400" dirty="0"/>
            <a:t> </a:t>
          </a:r>
          <a:r>
            <a:rPr lang="cs-CZ" sz="1400" dirty="0" err="1"/>
            <a:t>school</a:t>
          </a:r>
          <a:r>
            <a:rPr lang="cs-CZ" sz="1400" dirty="0"/>
            <a:t> </a:t>
          </a:r>
          <a:r>
            <a:rPr lang="cs-CZ" sz="1400" dirty="0" err="1"/>
            <a:t>of</a:t>
          </a:r>
          <a:r>
            <a:rPr lang="cs-CZ" sz="1400" dirty="0"/>
            <a:t> </a:t>
          </a:r>
          <a:r>
            <a:rPr lang="cs-CZ" sz="1400" dirty="0" err="1"/>
            <a:t>thought</a:t>
          </a:r>
          <a:endParaRPr lang="cs-CZ" sz="1400" dirty="0"/>
        </a:p>
      </dgm:t>
    </dgm:pt>
    <dgm:pt modelId="{E535DA06-0AAC-4BED-8B8D-5F0FA0C39A53}" type="parTrans" cxnId="{88F4A552-13D6-4B10-AFB7-815AD25C1F4E}">
      <dgm:prSet custT="1"/>
      <dgm:spPr/>
      <dgm:t>
        <a:bodyPr/>
        <a:lstStyle/>
        <a:p>
          <a:endParaRPr lang="cs-CZ" sz="1400"/>
        </a:p>
      </dgm:t>
    </dgm:pt>
    <dgm:pt modelId="{9B9BEA3C-BAC5-4BEE-8DD5-DA1BC62439DA}" type="sibTrans" cxnId="{88F4A552-13D6-4B10-AFB7-815AD25C1F4E}">
      <dgm:prSet/>
      <dgm:spPr/>
      <dgm:t>
        <a:bodyPr/>
        <a:lstStyle/>
        <a:p>
          <a:endParaRPr lang="cs-CZ" sz="1400"/>
        </a:p>
      </dgm:t>
    </dgm:pt>
    <dgm:pt modelId="{F4CA5256-9BD7-4102-A2B0-B129CC69E2D3}" type="asst">
      <dgm:prSet phldrT="[Text]" custT="1"/>
      <dgm:spPr/>
      <dgm:t>
        <a:bodyPr/>
        <a:lstStyle/>
        <a:p>
          <a:r>
            <a:rPr lang="cs-CZ" sz="1400" dirty="0" err="1"/>
            <a:t>Financial</a:t>
          </a:r>
          <a:r>
            <a:rPr lang="cs-CZ" sz="1400" dirty="0"/>
            <a:t>/ </a:t>
          </a:r>
          <a:r>
            <a:rPr lang="cs-CZ" sz="1400" dirty="0" err="1"/>
            <a:t>capital</a:t>
          </a:r>
          <a:r>
            <a:rPr lang="cs-CZ" sz="1400" dirty="0"/>
            <a:t> </a:t>
          </a:r>
          <a:r>
            <a:rPr lang="cs-CZ" sz="1400" dirty="0" err="1"/>
            <a:t>school</a:t>
          </a:r>
          <a:r>
            <a:rPr lang="cs-CZ" sz="1400" dirty="0"/>
            <a:t> </a:t>
          </a:r>
          <a:r>
            <a:rPr lang="cs-CZ" sz="1400" dirty="0" err="1"/>
            <a:t>of</a:t>
          </a:r>
          <a:r>
            <a:rPr lang="cs-CZ" sz="1400" dirty="0"/>
            <a:t> </a:t>
          </a:r>
          <a:r>
            <a:rPr lang="cs-CZ" sz="1400" dirty="0" err="1"/>
            <a:t>thought</a:t>
          </a:r>
          <a:endParaRPr lang="cs-CZ" sz="1400" dirty="0"/>
        </a:p>
      </dgm:t>
    </dgm:pt>
    <dgm:pt modelId="{9E6A1907-87E6-4834-A1AC-F2FAB3262859}" type="parTrans" cxnId="{1D05B86D-D515-4775-AF2C-0D6914E799D4}">
      <dgm:prSet custT="1"/>
      <dgm:spPr/>
      <dgm:t>
        <a:bodyPr/>
        <a:lstStyle/>
        <a:p>
          <a:endParaRPr lang="cs-CZ" sz="1400"/>
        </a:p>
      </dgm:t>
    </dgm:pt>
    <dgm:pt modelId="{1946AC51-82B6-4B9D-8CB3-B734DBDD77E2}" type="sibTrans" cxnId="{1D05B86D-D515-4775-AF2C-0D6914E799D4}">
      <dgm:prSet/>
      <dgm:spPr/>
      <dgm:t>
        <a:bodyPr/>
        <a:lstStyle/>
        <a:p>
          <a:endParaRPr lang="cs-CZ" sz="1400"/>
        </a:p>
      </dgm:t>
    </dgm:pt>
    <dgm:pt modelId="{3466216E-B167-44F9-9FCA-A021AA1FD091}" type="asst">
      <dgm:prSet phldrT="[Text]" custT="1"/>
      <dgm:spPr/>
      <dgm:t>
        <a:bodyPr/>
        <a:lstStyle/>
        <a:p>
          <a:r>
            <a:rPr lang="cs-CZ" sz="1400" dirty="0" err="1"/>
            <a:t>Displacement</a:t>
          </a:r>
          <a:r>
            <a:rPr lang="cs-CZ" sz="1400" dirty="0"/>
            <a:t> </a:t>
          </a:r>
          <a:r>
            <a:rPr lang="cs-CZ" sz="1400" dirty="0" err="1"/>
            <a:t>school</a:t>
          </a:r>
          <a:r>
            <a:rPr lang="cs-CZ" sz="1400" dirty="0"/>
            <a:t> </a:t>
          </a:r>
          <a:r>
            <a:rPr lang="cs-CZ" sz="1400" dirty="0" err="1"/>
            <a:t>of</a:t>
          </a:r>
          <a:r>
            <a:rPr lang="cs-CZ" sz="1400" dirty="0"/>
            <a:t> </a:t>
          </a:r>
          <a:r>
            <a:rPr lang="cs-CZ" sz="1400" dirty="0" err="1"/>
            <a:t>thought</a:t>
          </a:r>
          <a:endParaRPr lang="cs-CZ" sz="1400" dirty="0"/>
        </a:p>
      </dgm:t>
    </dgm:pt>
    <dgm:pt modelId="{4C08BCF8-AFDF-41B2-B6D6-818C4C5F1668}" type="parTrans" cxnId="{111C073E-F1F0-47E3-98AE-C8DDC8BB30D1}">
      <dgm:prSet custT="1"/>
      <dgm:spPr/>
      <dgm:t>
        <a:bodyPr/>
        <a:lstStyle/>
        <a:p>
          <a:endParaRPr lang="cs-CZ" sz="1400"/>
        </a:p>
      </dgm:t>
    </dgm:pt>
    <dgm:pt modelId="{EEB16225-914A-444B-AB61-8C614F5BB584}" type="sibTrans" cxnId="{111C073E-F1F0-47E3-98AE-C8DDC8BB30D1}">
      <dgm:prSet/>
      <dgm:spPr/>
      <dgm:t>
        <a:bodyPr/>
        <a:lstStyle/>
        <a:p>
          <a:endParaRPr lang="cs-CZ" sz="1400"/>
        </a:p>
      </dgm:t>
    </dgm:pt>
    <dgm:pt modelId="{AF1201FD-205D-4BCF-8802-8A14C4B061DC}" type="asst">
      <dgm:prSet phldrT="[Text]" custT="1"/>
      <dgm:spPr/>
      <dgm:t>
        <a:bodyPr/>
        <a:lstStyle/>
        <a:p>
          <a:r>
            <a:rPr lang="cs-CZ" sz="1400" dirty="0" err="1"/>
            <a:t>Entrepreneurial</a:t>
          </a:r>
          <a:r>
            <a:rPr lang="cs-CZ" sz="1400" dirty="0"/>
            <a:t> </a:t>
          </a:r>
          <a:r>
            <a:rPr lang="cs-CZ" sz="1400" dirty="0" err="1"/>
            <a:t>trait</a:t>
          </a:r>
          <a:r>
            <a:rPr lang="cs-CZ" sz="1400" dirty="0"/>
            <a:t> </a:t>
          </a:r>
          <a:r>
            <a:rPr lang="cs-CZ" sz="1400" dirty="0" err="1"/>
            <a:t>school</a:t>
          </a:r>
          <a:r>
            <a:rPr lang="cs-CZ" sz="1400" dirty="0"/>
            <a:t> </a:t>
          </a:r>
          <a:r>
            <a:rPr lang="cs-CZ" sz="1400" dirty="0" err="1"/>
            <a:t>of</a:t>
          </a:r>
          <a:r>
            <a:rPr lang="cs-CZ" sz="1400" dirty="0"/>
            <a:t> </a:t>
          </a:r>
          <a:r>
            <a:rPr lang="cs-CZ" sz="1400" dirty="0" err="1"/>
            <a:t>thought</a:t>
          </a:r>
          <a:endParaRPr lang="cs-CZ" sz="1400" dirty="0"/>
        </a:p>
      </dgm:t>
    </dgm:pt>
    <dgm:pt modelId="{5E10D6CF-502E-4528-B51F-86CF4CEF40B2}" type="parTrans" cxnId="{F5E1C829-55DC-422F-B53C-AFC5D63FDE6E}">
      <dgm:prSet custT="1"/>
      <dgm:spPr/>
      <dgm:t>
        <a:bodyPr/>
        <a:lstStyle/>
        <a:p>
          <a:endParaRPr lang="cs-CZ" sz="1400"/>
        </a:p>
      </dgm:t>
    </dgm:pt>
    <dgm:pt modelId="{EBE54ECB-8BEE-4AEA-B1E6-56DF67409934}" type="sibTrans" cxnId="{F5E1C829-55DC-422F-B53C-AFC5D63FDE6E}">
      <dgm:prSet/>
      <dgm:spPr/>
      <dgm:t>
        <a:bodyPr/>
        <a:lstStyle/>
        <a:p>
          <a:endParaRPr lang="cs-CZ" sz="1400"/>
        </a:p>
      </dgm:t>
    </dgm:pt>
    <dgm:pt modelId="{63566499-7021-4D63-8A21-C895ABA7C6D9}" type="asst">
      <dgm:prSet phldrT="[Text]" custT="1"/>
      <dgm:spPr/>
      <dgm:t>
        <a:bodyPr/>
        <a:lstStyle/>
        <a:p>
          <a:r>
            <a:rPr lang="cs-CZ" sz="1400" dirty="0"/>
            <a:t>Venture </a:t>
          </a:r>
          <a:r>
            <a:rPr lang="cs-CZ" sz="1400" dirty="0" err="1"/>
            <a:t>opportunity</a:t>
          </a:r>
          <a:r>
            <a:rPr lang="cs-CZ" sz="1400" dirty="0"/>
            <a:t> </a:t>
          </a:r>
          <a:r>
            <a:rPr lang="cs-CZ" sz="1400" dirty="0" err="1"/>
            <a:t>school</a:t>
          </a:r>
          <a:r>
            <a:rPr lang="cs-CZ" sz="1400" dirty="0"/>
            <a:t> </a:t>
          </a:r>
          <a:r>
            <a:rPr lang="cs-CZ" sz="1400" dirty="0" err="1"/>
            <a:t>of</a:t>
          </a:r>
          <a:r>
            <a:rPr lang="cs-CZ" sz="1400" dirty="0"/>
            <a:t> </a:t>
          </a:r>
          <a:r>
            <a:rPr lang="cs-CZ" sz="1400" dirty="0" err="1"/>
            <a:t>thought</a:t>
          </a:r>
          <a:endParaRPr lang="cs-CZ" sz="1400" dirty="0"/>
        </a:p>
      </dgm:t>
    </dgm:pt>
    <dgm:pt modelId="{8FAAA3A5-5287-4771-973D-569668600FE3}" type="parTrans" cxnId="{D1A79996-94D8-456E-BCE2-AC24FB38B143}">
      <dgm:prSet custT="1"/>
      <dgm:spPr/>
      <dgm:t>
        <a:bodyPr/>
        <a:lstStyle/>
        <a:p>
          <a:endParaRPr lang="cs-CZ" sz="1400"/>
        </a:p>
      </dgm:t>
    </dgm:pt>
    <dgm:pt modelId="{EB21480F-D48D-471C-9FB1-2814A3263983}" type="sibTrans" cxnId="{D1A79996-94D8-456E-BCE2-AC24FB38B143}">
      <dgm:prSet/>
      <dgm:spPr/>
      <dgm:t>
        <a:bodyPr/>
        <a:lstStyle/>
        <a:p>
          <a:endParaRPr lang="cs-CZ" sz="1400"/>
        </a:p>
      </dgm:t>
    </dgm:pt>
    <dgm:pt modelId="{77148A1E-D436-4144-B845-F045C31B6565}" type="asst">
      <dgm:prSet phldrT="[Text]" custT="1"/>
      <dgm:spPr/>
      <dgm:t>
        <a:bodyPr/>
        <a:lstStyle/>
        <a:p>
          <a:r>
            <a:rPr lang="cs-CZ" sz="1400" dirty="0" err="1"/>
            <a:t>Strategic</a:t>
          </a:r>
          <a:r>
            <a:rPr lang="cs-CZ" sz="1400" dirty="0"/>
            <a:t> </a:t>
          </a:r>
          <a:r>
            <a:rPr lang="cs-CZ" sz="1400" dirty="0" err="1"/>
            <a:t>formulation</a:t>
          </a:r>
          <a:r>
            <a:rPr lang="cs-CZ" sz="1400" dirty="0"/>
            <a:t> </a:t>
          </a:r>
          <a:r>
            <a:rPr lang="cs-CZ" sz="1400" dirty="0" err="1"/>
            <a:t>school</a:t>
          </a:r>
          <a:r>
            <a:rPr lang="cs-CZ" sz="1400" dirty="0"/>
            <a:t> </a:t>
          </a:r>
          <a:r>
            <a:rPr lang="cs-CZ" sz="1400" dirty="0" err="1"/>
            <a:t>of</a:t>
          </a:r>
          <a:r>
            <a:rPr lang="cs-CZ" sz="1400" dirty="0"/>
            <a:t> </a:t>
          </a:r>
          <a:r>
            <a:rPr lang="cs-CZ" sz="1400" dirty="0" err="1"/>
            <a:t>thought</a:t>
          </a:r>
          <a:endParaRPr lang="cs-CZ" sz="1400" dirty="0"/>
        </a:p>
      </dgm:t>
    </dgm:pt>
    <dgm:pt modelId="{F1423B0C-BAA1-4E5D-A2D9-BCAFB68947A0}" type="parTrans" cxnId="{C659F503-3544-49E8-AD7D-D0EA09E06FAA}">
      <dgm:prSet custT="1"/>
      <dgm:spPr/>
      <dgm:t>
        <a:bodyPr/>
        <a:lstStyle/>
        <a:p>
          <a:endParaRPr lang="cs-CZ" sz="1400"/>
        </a:p>
      </dgm:t>
    </dgm:pt>
    <dgm:pt modelId="{9EEE680B-9670-40EB-96CA-AB2DCFFC9D4E}" type="sibTrans" cxnId="{C659F503-3544-49E8-AD7D-D0EA09E06FAA}">
      <dgm:prSet/>
      <dgm:spPr/>
      <dgm:t>
        <a:bodyPr/>
        <a:lstStyle/>
        <a:p>
          <a:endParaRPr lang="cs-CZ" sz="1400"/>
        </a:p>
      </dgm:t>
    </dgm:pt>
    <dgm:pt modelId="{3E4C8A00-94B3-4E49-B476-9C00DF655A39}" type="pres">
      <dgm:prSet presAssocID="{FB05D453-C8AC-48E8-AF19-C388F3DFDE0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FD406EA-98B9-48B5-A4AD-EB118C3AA4D4}" type="pres">
      <dgm:prSet presAssocID="{2679F6F1-A7C8-4375-9274-3BBB591124AD}" presName="root1" presStyleCnt="0"/>
      <dgm:spPr/>
    </dgm:pt>
    <dgm:pt modelId="{7DB66416-8CCF-429E-8D43-0FCDF6C90FE9}" type="pres">
      <dgm:prSet presAssocID="{2679F6F1-A7C8-4375-9274-3BBB591124AD}" presName="LevelOneTextNode" presStyleLbl="node0" presStyleIdx="0" presStyleCnt="1">
        <dgm:presLayoutVars>
          <dgm:chPref val="3"/>
        </dgm:presLayoutVars>
      </dgm:prSet>
      <dgm:spPr/>
    </dgm:pt>
    <dgm:pt modelId="{58072B68-336F-46EA-8496-3E3B4786B09B}" type="pres">
      <dgm:prSet presAssocID="{2679F6F1-A7C8-4375-9274-3BBB591124AD}" presName="level2hierChild" presStyleCnt="0"/>
      <dgm:spPr/>
    </dgm:pt>
    <dgm:pt modelId="{10EA0230-6BEF-48CE-92B2-3AF96B4965D7}" type="pres">
      <dgm:prSet presAssocID="{581B0CD2-583D-40A3-8CF2-51276B89E17B}" presName="conn2-1" presStyleLbl="parChTrans1D2" presStyleIdx="0" presStyleCnt="2"/>
      <dgm:spPr/>
    </dgm:pt>
    <dgm:pt modelId="{6138BA1B-3CDB-454C-BFF4-D82509BEECCC}" type="pres">
      <dgm:prSet presAssocID="{581B0CD2-583D-40A3-8CF2-51276B89E17B}" presName="connTx" presStyleLbl="parChTrans1D2" presStyleIdx="0" presStyleCnt="2"/>
      <dgm:spPr/>
    </dgm:pt>
    <dgm:pt modelId="{E07C5A16-BA26-4264-A583-7FC5D6018346}" type="pres">
      <dgm:prSet presAssocID="{A785C0D1-1BD6-4115-8E70-DCE6BB3D1438}" presName="root2" presStyleCnt="0"/>
      <dgm:spPr/>
    </dgm:pt>
    <dgm:pt modelId="{9AEFE1EB-6406-45F0-BFC8-05AC84D65333}" type="pres">
      <dgm:prSet presAssocID="{A785C0D1-1BD6-4115-8E70-DCE6BB3D1438}" presName="LevelTwoTextNode" presStyleLbl="asst1" presStyleIdx="0" presStyleCnt="8">
        <dgm:presLayoutVars>
          <dgm:chPref val="3"/>
        </dgm:presLayoutVars>
      </dgm:prSet>
      <dgm:spPr/>
    </dgm:pt>
    <dgm:pt modelId="{210E520F-0774-4462-8BED-7AA8382DFA1F}" type="pres">
      <dgm:prSet presAssocID="{A785C0D1-1BD6-4115-8E70-DCE6BB3D1438}" presName="level3hierChild" presStyleCnt="0"/>
      <dgm:spPr/>
    </dgm:pt>
    <dgm:pt modelId="{BC711B0F-16FE-445C-98F8-0BA8E87ACFBE}" type="pres">
      <dgm:prSet presAssocID="{E535DA06-0AAC-4BED-8B8D-5F0FA0C39A53}" presName="conn2-1" presStyleLbl="parChTrans1D3" presStyleIdx="0" presStyleCnt="6"/>
      <dgm:spPr/>
    </dgm:pt>
    <dgm:pt modelId="{7C1902DC-FB26-4F44-87C2-E7D95B92A348}" type="pres">
      <dgm:prSet presAssocID="{E535DA06-0AAC-4BED-8B8D-5F0FA0C39A53}" presName="connTx" presStyleLbl="parChTrans1D3" presStyleIdx="0" presStyleCnt="6"/>
      <dgm:spPr/>
    </dgm:pt>
    <dgm:pt modelId="{B3750E95-5326-4670-A278-9A380CE49059}" type="pres">
      <dgm:prSet presAssocID="{FD9B43AE-53C6-4658-A041-16584B8C3175}" presName="root2" presStyleCnt="0"/>
      <dgm:spPr/>
    </dgm:pt>
    <dgm:pt modelId="{036B6A69-F861-483D-A413-C3155362F07C}" type="pres">
      <dgm:prSet presAssocID="{FD9B43AE-53C6-4658-A041-16584B8C3175}" presName="LevelTwoTextNode" presStyleLbl="asst1" presStyleIdx="1" presStyleCnt="8">
        <dgm:presLayoutVars>
          <dgm:chPref val="3"/>
        </dgm:presLayoutVars>
      </dgm:prSet>
      <dgm:spPr/>
    </dgm:pt>
    <dgm:pt modelId="{DABDFA2E-3D6F-4B18-997E-4B5054B70669}" type="pres">
      <dgm:prSet presAssocID="{FD9B43AE-53C6-4658-A041-16584B8C3175}" presName="level3hierChild" presStyleCnt="0"/>
      <dgm:spPr/>
    </dgm:pt>
    <dgm:pt modelId="{96C9B68C-4C10-4D34-8C33-0EA2C66A59EB}" type="pres">
      <dgm:prSet presAssocID="{9E6A1907-87E6-4834-A1AC-F2FAB3262859}" presName="conn2-1" presStyleLbl="parChTrans1D3" presStyleIdx="1" presStyleCnt="6"/>
      <dgm:spPr/>
    </dgm:pt>
    <dgm:pt modelId="{BF6AF6BF-76C6-4C7E-A1BB-FD356588740B}" type="pres">
      <dgm:prSet presAssocID="{9E6A1907-87E6-4834-A1AC-F2FAB3262859}" presName="connTx" presStyleLbl="parChTrans1D3" presStyleIdx="1" presStyleCnt="6"/>
      <dgm:spPr/>
    </dgm:pt>
    <dgm:pt modelId="{6F71C1A8-5EA3-4B75-A65F-A9DE7995B370}" type="pres">
      <dgm:prSet presAssocID="{F4CA5256-9BD7-4102-A2B0-B129CC69E2D3}" presName="root2" presStyleCnt="0"/>
      <dgm:spPr/>
    </dgm:pt>
    <dgm:pt modelId="{86650651-C0B6-4B43-8A97-C9C377632D5A}" type="pres">
      <dgm:prSet presAssocID="{F4CA5256-9BD7-4102-A2B0-B129CC69E2D3}" presName="LevelTwoTextNode" presStyleLbl="asst1" presStyleIdx="2" presStyleCnt="8">
        <dgm:presLayoutVars>
          <dgm:chPref val="3"/>
        </dgm:presLayoutVars>
      </dgm:prSet>
      <dgm:spPr/>
    </dgm:pt>
    <dgm:pt modelId="{46A994B8-A13E-4E43-A0DE-8FC193C01AD5}" type="pres">
      <dgm:prSet presAssocID="{F4CA5256-9BD7-4102-A2B0-B129CC69E2D3}" presName="level3hierChild" presStyleCnt="0"/>
      <dgm:spPr/>
    </dgm:pt>
    <dgm:pt modelId="{4E5A7880-B12C-4963-986D-2BA5550412D5}" type="pres">
      <dgm:prSet presAssocID="{4C08BCF8-AFDF-41B2-B6D6-818C4C5F1668}" presName="conn2-1" presStyleLbl="parChTrans1D3" presStyleIdx="2" presStyleCnt="6"/>
      <dgm:spPr/>
    </dgm:pt>
    <dgm:pt modelId="{FC8B7C64-ADB0-4C6A-B8CB-052D95A65D22}" type="pres">
      <dgm:prSet presAssocID="{4C08BCF8-AFDF-41B2-B6D6-818C4C5F1668}" presName="connTx" presStyleLbl="parChTrans1D3" presStyleIdx="2" presStyleCnt="6"/>
      <dgm:spPr/>
    </dgm:pt>
    <dgm:pt modelId="{AF4770A6-6297-4A24-A52E-AFE02266F83D}" type="pres">
      <dgm:prSet presAssocID="{3466216E-B167-44F9-9FCA-A021AA1FD091}" presName="root2" presStyleCnt="0"/>
      <dgm:spPr/>
    </dgm:pt>
    <dgm:pt modelId="{EE2FDDA1-5749-409C-95D2-21DA202B3D5F}" type="pres">
      <dgm:prSet presAssocID="{3466216E-B167-44F9-9FCA-A021AA1FD091}" presName="LevelTwoTextNode" presStyleLbl="asst1" presStyleIdx="3" presStyleCnt="8">
        <dgm:presLayoutVars>
          <dgm:chPref val="3"/>
        </dgm:presLayoutVars>
      </dgm:prSet>
      <dgm:spPr/>
    </dgm:pt>
    <dgm:pt modelId="{D75C9007-3B2E-43EE-9130-423B47C04BA8}" type="pres">
      <dgm:prSet presAssocID="{3466216E-B167-44F9-9FCA-A021AA1FD091}" presName="level3hierChild" presStyleCnt="0"/>
      <dgm:spPr/>
    </dgm:pt>
    <dgm:pt modelId="{7252B970-C036-45B3-B460-6704DF701D8E}" type="pres">
      <dgm:prSet presAssocID="{3AC22B88-C149-453C-B070-437C0201CDB9}" presName="conn2-1" presStyleLbl="parChTrans1D2" presStyleIdx="1" presStyleCnt="2"/>
      <dgm:spPr/>
    </dgm:pt>
    <dgm:pt modelId="{3B265AF6-4C04-4076-8B89-D4C223DADD7E}" type="pres">
      <dgm:prSet presAssocID="{3AC22B88-C149-453C-B070-437C0201CDB9}" presName="connTx" presStyleLbl="parChTrans1D2" presStyleIdx="1" presStyleCnt="2"/>
      <dgm:spPr/>
    </dgm:pt>
    <dgm:pt modelId="{08284EEC-A1F0-4331-ABDE-F6D8EF77840D}" type="pres">
      <dgm:prSet presAssocID="{8D431D6C-E165-49C1-8373-68E378303480}" presName="root2" presStyleCnt="0"/>
      <dgm:spPr/>
    </dgm:pt>
    <dgm:pt modelId="{A370A36E-F557-4E71-8887-38DE00EE1972}" type="pres">
      <dgm:prSet presAssocID="{8D431D6C-E165-49C1-8373-68E378303480}" presName="LevelTwoTextNode" presStyleLbl="asst1" presStyleIdx="4" presStyleCnt="8">
        <dgm:presLayoutVars>
          <dgm:chPref val="3"/>
        </dgm:presLayoutVars>
      </dgm:prSet>
      <dgm:spPr/>
    </dgm:pt>
    <dgm:pt modelId="{08CE7745-3F2C-47A3-B88A-D76812AD91FA}" type="pres">
      <dgm:prSet presAssocID="{8D431D6C-E165-49C1-8373-68E378303480}" presName="level3hierChild" presStyleCnt="0"/>
      <dgm:spPr/>
    </dgm:pt>
    <dgm:pt modelId="{B72A0FF5-ACF0-48E1-A7F1-93211439EBC4}" type="pres">
      <dgm:prSet presAssocID="{5E10D6CF-502E-4528-B51F-86CF4CEF40B2}" presName="conn2-1" presStyleLbl="parChTrans1D3" presStyleIdx="3" presStyleCnt="6"/>
      <dgm:spPr/>
    </dgm:pt>
    <dgm:pt modelId="{8E7BF314-4765-41E9-ADF5-D4B5587D9800}" type="pres">
      <dgm:prSet presAssocID="{5E10D6CF-502E-4528-B51F-86CF4CEF40B2}" presName="connTx" presStyleLbl="parChTrans1D3" presStyleIdx="3" presStyleCnt="6"/>
      <dgm:spPr/>
    </dgm:pt>
    <dgm:pt modelId="{09E5BEF9-3844-4553-9130-98D8D36FFC64}" type="pres">
      <dgm:prSet presAssocID="{AF1201FD-205D-4BCF-8802-8A14C4B061DC}" presName="root2" presStyleCnt="0"/>
      <dgm:spPr/>
    </dgm:pt>
    <dgm:pt modelId="{F6031A41-13D6-4998-B071-593174DD2A44}" type="pres">
      <dgm:prSet presAssocID="{AF1201FD-205D-4BCF-8802-8A14C4B061DC}" presName="LevelTwoTextNode" presStyleLbl="asst1" presStyleIdx="5" presStyleCnt="8">
        <dgm:presLayoutVars>
          <dgm:chPref val="3"/>
        </dgm:presLayoutVars>
      </dgm:prSet>
      <dgm:spPr/>
    </dgm:pt>
    <dgm:pt modelId="{BCBA52FC-7572-47CF-8653-D3E2DF391DF8}" type="pres">
      <dgm:prSet presAssocID="{AF1201FD-205D-4BCF-8802-8A14C4B061DC}" presName="level3hierChild" presStyleCnt="0"/>
      <dgm:spPr/>
    </dgm:pt>
    <dgm:pt modelId="{9613A81C-557D-4C98-A6AF-ADF5BB942ACC}" type="pres">
      <dgm:prSet presAssocID="{8FAAA3A5-5287-4771-973D-569668600FE3}" presName="conn2-1" presStyleLbl="parChTrans1D3" presStyleIdx="4" presStyleCnt="6"/>
      <dgm:spPr/>
    </dgm:pt>
    <dgm:pt modelId="{74766F09-F95B-4854-B29D-0F0D3B096C9E}" type="pres">
      <dgm:prSet presAssocID="{8FAAA3A5-5287-4771-973D-569668600FE3}" presName="connTx" presStyleLbl="parChTrans1D3" presStyleIdx="4" presStyleCnt="6"/>
      <dgm:spPr/>
    </dgm:pt>
    <dgm:pt modelId="{A7E5FE35-F896-402F-B4AB-42BF14CD9E74}" type="pres">
      <dgm:prSet presAssocID="{63566499-7021-4D63-8A21-C895ABA7C6D9}" presName="root2" presStyleCnt="0"/>
      <dgm:spPr/>
    </dgm:pt>
    <dgm:pt modelId="{A02308B6-86BC-4A59-9251-9B0ADEA70D95}" type="pres">
      <dgm:prSet presAssocID="{63566499-7021-4D63-8A21-C895ABA7C6D9}" presName="LevelTwoTextNode" presStyleLbl="asst1" presStyleIdx="6" presStyleCnt="8">
        <dgm:presLayoutVars>
          <dgm:chPref val="3"/>
        </dgm:presLayoutVars>
      </dgm:prSet>
      <dgm:spPr/>
    </dgm:pt>
    <dgm:pt modelId="{BBF67C87-4DD4-4924-8D5C-5466FE92381F}" type="pres">
      <dgm:prSet presAssocID="{63566499-7021-4D63-8A21-C895ABA7C6D9}" presName="level3hierChild" presStyleCnt="0"/>
      <dgm:spPr/>
    </dgm:pt>
    <dgm:pt modelId="{6435C539-397F-4D0E-8F41-7771B72F7DD1}" type="pres">
      <dgm:prSet presAssocID="{F1423B0C-BAA1-4E5D-A2D9-BCAFB68947A0}" presName="conn2-1" presStyleLbl="parChTrans1D3" presStyleIdx="5" presStyleCnt="6"/>
      <dgm:spPr/>
    </dgm:pt>
    <dgm:pt modelId="{8B8F6C72-6C06-4312-AE57-D767658FD8A1}" type="pres">
      <dgm:prSet presAssocID="{F1423B0C-BAA1-4E5D-A2D9-BCAFB68947A0}" presName="connTx" presStyleLbl="parChTrans1D3" presStyleIdx="5" presStyleCnt="6"/>
      <dgm:spPr/>
    </dgm:pt>
    <dgm:pt modelId="{87292370-4215-4CA7-8058-478DA3C36114}" type="pres">
      <dgm:prSet presAssocID="{77148A1E-D436-4144-B845-F045C31B6565}" presName="root2" presStyleCnt="0"/>
      <dgm:spPr/>
    </dgm:pt>
    <dgm:pt modelId="{EB195622-C4B8-41C9-91AD-A9BDF9DE7241}" type="pres">
      <dgm:prSet presAssocID="{77148A1E-D436-4144-B845-F045C31B6565}" presName="LevelTwoTextNode" presStyleLbl="asst1" presStyleIdx="7" presStyleCnt="8">
        <dgm:presLayoutVars>
          <dgm:chPref val="3"/>
        </dgm:presLayoutVars>
      </dgm:prSet>
      <dgm:spPr/>
    </dgm:pt>
    <dgm:pt modelId="{9ACD813D-2E52-4755-B5A7-D11B8CB809AC}" type="pres">
      <dgm:prSet presAssocID="{77148A1E-D436-4144-B845-F045C31B6565}" presName="level3hierChild" presStyleCnt="0"/>
      <dgm:spPr/>
    </dgm:pt>
  </dgm:ptLst>
  <dgm:cxnLst>
    <dgm:cxn modelId="{C659F503-3544-49E8-AD7D-D0EA09E06FAA}" srcId="{8D431D6C-E165-49C1-8373-68E378303480}" destId="{77148A1E-D436-4144-B845-F045C31B6565}" srcOrd="2" destOrd="0" parTransId="{F1423B0C-BAA1-4E5D-A2D9-BCAFB68947A0}" sibTransId="{9EEE680B-9670-40EB-96CA-AB2DCFFC9D4E}"/>
    <dgm:cxn modelId="{CDC05E07-0904-4367-A48A-6E2552DDDCC8}" type="presOf" srcId="{E535DA06-0AAC-4BED-8B8D-5F0FA0C39A53}" destId="{7C1902DC-FB26-4F44-87C2-E7D95B92A348}" srcOrd="1" destOrd="0" presId="urn:microsoft.com/office/officeart/2008/layout/HorizontalMultiLevelHierarchy"/>
    <dgm:cxn modelId="{6D81C41F-9FB1-4442-AEC2-AC93CE742F8C}" srcId="{FB05D453-C8AC-48E8-AF19-C388F3DFDE0A}" destId="{2679F6F1-A7C8-4375-9274-3BBB591124AD}" srcOrd="0" destOrd="0" parTransId="{F297407F-88F6-44E7-B743-80B063848A77}" sibTransId="{C5AE72FA-CF56-460F-9A6F-EF3C260D44CD}"/>
    <dgm:cxn modelId="{597C1220-DD69-43E7-9CE7-296F0EE09BE5}" type="presOf" srcId="{F4CA5256-9BD7-4102-A2B0-B129CC69E2D3}" destId="{86650651-C0B6-4B43-8A97-C9C377632D5A}" srcOrd="0" destOrd="0" presId="urn:microsoft.com/office/officeart/2008/layout/HorizontalMultiLevelHierarchy"/>
    <dgm:cxn modelId="{F5E1C829-55DC-422F-B53C-AFC5D63FDE6E}" srcId="{8D431D6C-E165-49C1-8373-68E378303480}" destId="{AF1201FD-205D-4BCF-8802-8A14C4B061DC}" srcOrd="0" destOrd="0" parTransId="{5E10D6CF-502E-4528-B51F-86CF4CEF40B2}" sibTransId="{EBE54ECB-8BEE-4AEA-B1E6-56DF67409934}"/>
    <dgm:cxn modelId="{111C073E-F1F0-47E3-98AE-C8DDC8BB30D1}" srcId="{A785C0D1-1BD6-4115-8E70-DCE6BB3D1438}" destId="{3466216E-B167-44F9-9FCA-A021AA1FD091}" srcOrd="2" destOrd="0" parTransId="{4C08BCF8-AFDF-41B2-B6D6-818C4C5F1668}" sibTransId="{EEB16225-914A-444B-AB61-8C614F5BB584}"/>
    <dgm:cxn modelId="{E339F35B-C5E9-4A46-A708-3B9C2D38170A}" type="presOf" srcId="{FD9B43AE-53C6-4658-A041-16584B8C3175}" destId="{036B6A69-F861-483D-A413-C3155362F07C}" srcOrd="0" destOrd="0" presId="urn:microsoft.com/office/officeart/2008/layout/HorizontalMultiLevelHierarchy"/>
    <dgm:cxn modelId="{6E1D1264-6248-4BC7-9E36-E6CED7A7A04A}" type="presOf" srcId="{581B0CD2-583D-40A3-8CF2-51276B89E17B}" destId="{6138BA1B-3CDB-454C-BFF4-D82509BEECCC}" srcOrd="1" destOrd="0" presId="urn:microsoft.com/office/officeart/2008/layout/HorizontalMultiLevelHierarchy"/>
    <dgm:cxn modelId="{211CAD44-F36E-4F4B-A9ED-6BECAFA149FD}" type="presOf" srcId="{5E10D6CF-502E-4528-B51F-86CF4CEF40B2}" destId="{8E7BF314-4765-41E9-ADF5-D4B5587D9800}" srcOrd="1" destOrd="0" presId="urn:microsoft.com/office/officeart/2008/layout/HorizontalMultiLevelHierarchy"/>
    <dgm:cxn modelId="{940B0545-2842-4B20-AAE2-D4F7891B7264}" type="presOf" srcId="{4C08BCF8-AFDF-41B2-B6D6-818C4C5F1668}" destId="{4E5A7880-B12C-4963-986D-2BA5550412D5}" srcOrd="0" destOrd="0" presId="urn:microsoft.com/office/officeart/2008/layout/HorizontalMultiLevelHierarchy"/>
    <dgm:cxn modelId="{B3DDE86C-2612-4B57-9B56-CBD79D2B0815}" srcId="{2679F6F1-A7C8-4375-9274-3BBB591124AD}" destId="{A785C0D1-1BD6-4115-8E70-DCE6BB3D1438}" srcOrd="0" destOrd="0" parTransId="{581B0CD2-583D-40A3-8CF2-51276B89E17B}" sibTransId="{F2C5926A-0D8A-4F0C-B7C6-7C610CEF160D}"/>
    <dgm:cxn modelId="{1D05B86D-D515-4775-AF2C-0D6914E799D4}" srcId="{A785C0D1-1BD6-4115-8E70-DCE6BB3D1438}" destId="{F4CA5256-9BD7-4102-A2B0-B129CC69E2D3}" srcOrd="1" destOrd="0" parTransId="{9E6A1907-87E6-4834-A1AC-F2FAB3262859}" sibTransId="{1946AC51-82B6-4B9D-8CB3-B734DBDD77E2}"/>
    <dgm:cxn modelId="{FC7DF04E-777B-4DDF-BC2F-383B6228A971}" type="presOf" srcId="{AF1201FD-205D-4BCF-8802-8A14C4B061DC}" destId="{F6031A41-13D6-4998-B071-593174DD2A44}" srcOrd="0" destOrd="0" presId="urn:microsoft.com/office/officeart/2008/layout/HorizontalMultiLevelHierarchy"/>
    <dgm:cxn modelId="{0171724F-027A-4E2F-9A05-E0161887FAA1}" type="presOf" srcId="{3466216E-B167-44F9-9FCA-A021AA1FD091}" destId="{EE2FDDA1-5749-409C-95D2-21DA202B3D5F}" srcOrd="0" destOrd="0" presId="urn:microsoft.com/office/officeart/2008/layout/HorizontalMultiLevelHierarchy"/>
    <dgm:cxn modelId="{88F4A552-13D6-4B10-AFB7-815AD25C1F4E}" srcId="{A785C0D1-1BD6-4115-8E70-DCE6BB3D1438}" destId="{FD9B43AE-53C6-4658-A041-16584B8C3175}" srcOrd="0" destOrd="0" parTransId="{E535DA06-0AAC-4BED-8B8D-5F0FA0C39A53}" sibTransId="{9B9BEA3C-BAC5-4BEE-8DD5-DA1BC62439DA}"/>
    <dgm:cxn modelId="{B3FD567B-1FA2-48FF-B093-EFB3AD051991}" type="presOf" srcId="{F1423B0C-BAA1-4E5D-A2D9-BCAFB68947A0}" destId="{6435C539-397F-4D0E-8F41-7771B72F7DD1}" srcOrd="0" destOrd="0" presId="urn:microsoft.com/office/officeart/2008/layout/HorizontalMultiLevelHierarchy"/>
    <dgm:cxn modelId="{FF668F86-1F71-413A-BE2B-B63C7A6044AF}" type="presOf" srcId="{77148A1E-D436-4144-B845-F045C31B6565}" destId="{EB195622-C4B8-41C9-91AD-A9BDF9DE7241}" srcOrd="0" destOrd="0" presId="urn:microsoft.com/office/officeart/2008/layout/HorizontalMultiLevelHierarchy"/>
    <dgm:cxn modelId="{7D1B2F8C-CCF2-4F51-BA0A-8412C1CEC155}" type="presOf" srcId="{581B0CD2-583D-40A3-8CF2-51276B89E17B}" destId="{10EA0230-6BEF-48CE-92B2-3AF96B4965D7}" srcOrd="0" destOrd="0" presId="urn:microsoft.com/office/officeart/2008/layout/HorizontalMultiLevelHierarchy"/>
    <dgm:cxn modelId="{ADA35395-44AE-461A-B8E2-477F7E954AD1}" type="presOf" srcId="{A785C0D1-1BD6-4115-8E70-DCE6BB3D1438}" destId="{9AEFE1EB-6406-45F0-BFC8-05AC84D65333}" srcOrd="0" destOrd="0" presId="urn:microsoft.com/office/officeart/2008/layout/HorizontalMultiLevelHierarchy"/>
    <dgm:cxn modelId="{7C3D2996-EB41-4ABC-8298-EF2ABCCEC55C}" type="presOf" srcId="{8FAAA3A5-5287-4771-973D-569668600FE3}" destId="{74766F09-F95B-4854-B29D-0F0D3B096C9E}" srcOrd="1" destOrd="0" presId="urn:microsoft.com/office/officeart/2008/layout/HorizontalMultiLevelHierarchy"/>
    <dgm:cxn modelId="{D1A79996-94D8-456E-BCE2-AC24FB38B143}" srcId="{8D431D6C-E165-49C1-8373-68E378303480}" destId="{63566499-7021-4D63-8A21-C895ABA7C6D9}" srcOrd="1" destOrd="0" parTransId="{8FAAA3A5-5287-4771-973D-569668600FE3}" sibTransId="{EB21480F-D48D-471C-9FB1-2814A3263983}"/>
    <dgm:cxn modelId="{0052269A-944C-40CB-A0D4-904D28DFBB1B}" type="presOf" srcId="{5E10D6CF-502E-4528-B51F-86CF4CEF40B2}" destId="{B72A0FF5-ACF0-48E1-A7F1-93211439EBC4}" srcOrd="0" destOrd="0" presId="urn:microsoft.com/office/officeart/2008/layout/HorizontalMultiLevelHierarchy"/>
    <dgm:cxn modelId="{9305949A-C1E2-44DD-A958-A6538A5D47C1}" type="presOf" srcId="{9E6A1907-87E6-4834-A1AC-F2FAB3262859}" destId="{BF6AF6BF-76C6-4C7E-A1BB-FD356588740B}" srcOrd="1" destOrd="0" presId="urn:microsoft.com/office/officeart/2008/layout/HorizontalMultiLevelHierarchy"/>
    <dgm:cxn modelId="{B73FB09C-1A9C-4FD9-A947-C8636C4D545F}" type="presOf" srcId="{9E6A1907-87E6-4834-A1AC-F2FAB3262859}" destId="{96C9B68C-4C10-4D34-8C33-0EA2C66A59EB}" srcOrd="0" destOrd="0" presId="urn:microsoft.com/office/officeart/2008/layout/HorizontalMultiLevelHierarchy"/>
    <dgm:cxn modelId="{EF04F8A4-C032-4F8D-AEE9-703086C12DE5}" type="presOf" srcId="{F1423B0C-BAA1-4E5D-A2D9-BCAFB68947A0}" destId="{8B8F6C72-6C06-4312-AE57-D767658FD8A1}" srcOrd="1" destOrd="0" presId="urn:microsoft.com/office/officeart/2008/layout/HorizontalMultiLevelHierarchy"/>
    <dgm:cxn modelId="{3BCC6DA6-EDC4-45BB-8652-EAD2739C169E}" srcId="{2679F6F1-A7C8-4375-9274-3BBB591124AD}" destId="{8D431D6C-E165-49C1-8373-68E378303480}" srcOrd="1" destOrd="0" parTransId="{3AC22B88-C149-453C-B070-437C0201CDB9}" sibTransId="{5C359BC6-50C4-4513-8E79-9D347E39C1ED}"/>
    <dgm:cxn modelId="{9BEE2EAC-9743-479B-9A3E-006305513FA6}" type="presOf" srcId="{4C08BCF8-AFDF-41B2-B6D6-818C4C5F1668}" destId="{FC8B7C64-ADB0-4C6A-B8CB-052D95A65D22}" srcOrd="1" destOrd="0" presId="urn:microsoft.com/office/officeart/2008/layout/HorizontalMultiLevelHierarchy"/>
    <dgm:cxn modelId="{77377CAD-0155-46E7-83C0-D446B0C463C6}" type="presOf" srcId="{8FAAA3A5-5287-4771-973D-569668600FE3}" destId="{9613A81C-557D-4C98-A6AF-ADF5BB942ACC}" srcOrd="0" destOrd="0" presId="urn:microsoft.com/office/officeart/2008/layout/HorizontalMultiLevelHierarchy"/>
    <dgm:cxn modelId="{31CAACB5-02A4-4558-A326-F8CA2E86DB6C}" type="presOf" srcId="{3AC22B88-C149-453C-B070-437C0201CDB9}" destId="{7252B970-C036-45B3-B460-6704DF701D8E}" srcOrd="0" destOrd="0" presId="urn:microsoft.com/office/officeart/2008/layout/HorizontalMultiLevelHierarchy"/>
    <dgm:cxn modelId="{307E10BA-1823-4C3D-A0C5-1080DCBDD88A}" type="presOf" srcId="{FB05D453-C8AC-48E8-AF19-C388F3DFDE0A}" destId="{3E4C8A00-94B3-4E49-B476-9C00DF655A39}" srcOrd="0" destOrd="0" presId="urn:microsoft.com/office/officeart/2008/layout/HorizontalMultiLevelHierarchy"/>
    <dgm:cxn modelId="{1395FCBC-CEBC-490B-A486-436AC93761FD}" type="presOf" srcId="{8D431D6C-E165-49C1-8373-68E378303480}" destId="{A370A36E-F557-4E71-8887-38DE00EE1972}" srcOrd="0" destOrd="0" presId="urn:microsoft.com/office/officeart/2008/layout/HorizontalMultiLevelHierarchy"/>
    <dgm:cxn modelId="{93C83EC1-4C59-49CF-BD33-E48CC64511FB}" type="presOf" srcId="{2679F6F1-A7C8-4375-9274-3BBB591124AD}" destId="{7DB66416-8CCF-429E-8D43-0FCDF6C90FE9}" srcOrd="0" destOrd="0" presId="urn:microsoft.com/office/officeart/2008/layout/HorizontalMultiLevelHierarchy"/>
    <dgm:cxn modelId="{2C1D73C7-F781-4D46-9213-26D0A79FD428}" type="presOf" srcId="{E535DA06-0AAC-4BED-8B8D-5F0FA0C39A53}" destId="{BC711B0F-16FE-445C-98F8-0BA8E87ACFBE}" srcOrd="0" destOrd="0" presId="urn:microsoft.com/office/officeart/2008/layout/HorizontalMultiLevelHierarchy"/>
    <dgm:cxn modelId="{D1F95FD5-6AF6-4CCE-8975-FD5B9E433034}" type="presOf" srcId="{63566499-7021-4D63-8A21-C895ABA7C6D9}" destId="{A02308B6-86BC-4A59-9251-9B0ADEA70D95}" srcOrd="0" destOrd="0" presId="urn:microsoft.com/office/officeart/2008/layout/HorizontalMultiLevelHierarchy"/>
    <dgm:cxn modelId="{3D156FFC-D534-435F-A4D7-C8DCB70397C0}" type="presOf" srcId="{3AC22B88-C149-453C-B070-437C0201CDB9}" destId="{3B265AF6-4C04-4076-8B89-D4C223DADD7E}" srcOrd="1" destOrd="0" presId="urn:microsoft.com/office/officeart/2008/layout/HorizontalMultiLevelHierarchy"/>
    <dgm:cxn modelId="{122FCC90-2AF3-4A36-9BB0-F301FF970548}" type="presParOf" srcId="{3E4C8A00-94B3-4E49-B476-9C00DF655A39}" destId="{8FD406EA-98B9-48B5-A4AD-EB118C3AA4D4}" srcOrd="0" destOrd="0" presId="urn:microsoft.com/office/officeart/2008/layout/HorizontalMultiLevelHierarchy"/>
    <dgm:cxn modelId="{3FF6BE46-B302-44E7-8840-353658E16556}" type="presParOf" srcId="{8FD406EA-98B9-48B5-A4AD-EB118C3AA4D4}" destId="{7DB66416-8CCF-429E-8D43-0FCDF6C90FE9}" srcOrd="0" destOrd="0" presId="urn:microsoft.com/office/officeart/2008/layout/HorizontalMultiLevelHierarchy"/>
    <dgm:cxn modelId="{0E49BC1C-C6BC-4739-B435-111E9CA31903}" type="presParOf" srcId="{8FD406EA-98B9-48B5-A4AD-EB118C3AA4D4}" destId="{58072B68-336F-46EA-8496-3E3B4786B09B}" srcOrd="1" destOrd="0" presId="urn:microsoft.com/office/officeart/2008/layout/HorizontalMultiLevelHierarchy"/>
    <dgm:cxn modelId="{01029188-4D4E-4DFC-B9D1-2C0D0076362A}" type="presParOf" srcId="{58072B68-336F-46EA-8496-3E3B4786B09B}" destId="{10EA0230-6BEF-48CE-92B2-3AF96B4965D7}" srcOrd="0" destOrd="0" presId="urn:microsoft.com/office/officeart/2008/layout/HorizontalMultiLevelHierarchy"/>
    <dgm:cxn modelId="{19CD936D-62A0-42B4-8334-0F3C8D47CE89}" type="presParOf" srcId="{10EA0230-6BEF-48CE-92B2-3AF96B4965D7}" destId="{6138BA1B-3CDB-454C-BFF4-D82509BEECCC}" srcOrd="0" destOrd="0" presId="urn:microsoft.com/office/officeart/2008/layout/HorizontalMultiLevelHierarchy"/>
    <dgm:cxn modelId="{F251F763-25B5-4248-AD8A-55B001B1E8A7}" type="presParOf" srcId="{58072B68-336F-46EA-8496-3E3B4786B09B}" destId="{E07C5A16-BA26-4264-A583-7FC5D6018346}" srcOrd="1" destOrd="0" presId="urn:microsoft.com/office/officeart/2008/layout/HorizontalMultiLevelHierarchy"/>
    <dgm:cxn modelId="{EDBC80C1-8BAD-40BF-9BFF-440BB4CB28AB}" type="presParOf" srcId="{E07C5A16-BA26-4264-A583-7FC5D6018346}" destId="{9AEFE1EB-6406-45F0-BFC8-05AC84D65333}" srcOrd="0" destOrd="0" presId="urn:microsoft.com/office/officeart/2008/layout/HorizontalMultiLevelHierarchy"/>
    <dgm:cxn modelId="{8435B1E1-3409-417C-B400-74990B3C03C8}" type="presParOf" srcId="{E07C5A16-BA26-4264-A583-7FC5D6018346}" destId="{210E520F-0774-4462-8BED-7AA8382DFA1F}" srcOrd="1" destOrd="0" presId="urn:microsoft.com/office/officeart/2008/layout/HorizontalMultiLevelHierarchy"/>
    <dgm:cxn modelId="{20DDB588-1DF2-436A-8958-301A5E6C9616}" type="presParOf" srcId="{210E520F-0774-4462-8BED-7AA8382DFA1F}" destId="{BC711B0F-16FE-445C-98F8-0BA8E87ACFBE}" srcOrd="0" destOrd="0" presId="urn:microsoft.com/office/officeart/2008/layout/HorizontalMultiLevelHierarchy"/>
    <dgm:cxn modelId="{A15AA64C-C041-485F-8EF5-75D8E08ED41A}" type="presParOf" srcId="{BC711B0F-16FE-445C-98F8-0BA8E87ACFBE}" destId="{7C1902DC-FB26-4F44-87C2-E7D95B92A348}" srcOrd="0" destOrd="0" presId="urn:microsoft.com/office/officeart/2008/layout/HorizontalMultiLevelHierarchy"/>
    <dgm:cxn modelId="{3F4CB598-A462-48EE-BD67-B11220F348FC}" type="presParOf" srcId="{210E520F-0774-4462-8BED-7AA8382DFA1F}" destId="{B3750E95-5326-4670-A278-9A380CE49059}" srcOrd="1" destOrd="0" presId="urn:microsoft.com/office/officeart/2008/layout/HorizontalMultiLevelHierarchy"/>
    <dgm:cxn modelId="{0AD3909B-83FD-4814-8B79-3C023EC8F42A}" type="presParOf" srcId="{B3750E95-5326-4670-A278-9A380CE49059}" destId="{036B6A69-F861-483D-A413-C3155362F07C}" srcOrd="0" destOrd="0" presId="urn:microsoft.com/office/officeart/2008/layout/HorizontalMultiLevelHierarchy"/>
    <dgm:cxn modelId="{2E0A06F8-0146-46B2-BCAE-B4754D411868}" type="presParOf" srcId="{B3750E95-5326-4670-A278-9A380CE49059}" destId="{DABDFA2E-3D6F-4B18-997E-4B5054B70669}" srcOrd="1" destOrd="0" presId="urn:microsoft.com/office/officeart/2008/layout/HorizontalMultiLevelHierarchy"/>
    <dgm:cxn modelId="{E563F39E-F580-4AD9-8278-238D91468777}" type="presParOf" srcId="{210E520F-0774-4462-8BED-7AA8382DFA1F}" destId="{96C9B68C-4C10-4D34-8C33-0EA2C66A59EB}" srcOrd="2" destOrd="0" presId="urn:microsoft.com/office/officeart/2008/layout/HorizontalMultiLevelHierarchy"/>
    <dgm:cxn modelId="{EE5E793B-F7D0-46F7-A193-66F5634D2FFF}" type="presParOf" srcId="{96C9B68C-4C10-4D34-8C33-0EA2C66A59EB}" destId="{BF6AF6BF-76C6-4C7E-A1BB-FD356588740B}" srcOrd="0" destOrd="0" presId="urn:microsoft.com/office/officeart/2008/layout/HorizontalMultiLevelHierarchy"/>
    <dgm:cxn modelId="{9BF33446-4E0D-493D-B40E-0DEBF4D3E5AF}" type="presParOf" srcId="{210E520F-0774-4462-8BED-7AA8382DFA1F}" destId="{6F71C1A8-5EA3-4B75-A65F-A9DE7995B370}" srcOrd="3" destOrd="0" presId="urn:microsoft.com/office/officeart/2008/layout/HorizontalMultiLevelHierarchy"/>
    <dgm:cxn modelId="{86EBBB9D-1166-42DF-A65C-ABD88E33C230}" type="presParOf" srcId="{6F71C1A8-5EA3-4B75-A65F-A9DE7995B370}" destId="{86650651-C0B6-4B43-8A97-C9C377632D5A}" srcOrd="0" destOrd="0" presId="urn:microsoft.com/office/officeart/2008/layout/HorizontalMultiLevelHierarchy"/>
    <dgm:cxn modelId="{A4DA8856-0C53-48FA-93B7-0C8B45352E28}" type="presParOf" srcId="{6F71C1A8-5EA3-4B75-A65F-A9DE7995B370}" destId="{46A994B8-A13E-4E43-A0DE-8FC193C01AD5}" srcOrd="1" destOrd="0" presId="urn:microsoft.com/office/officeart/2008/layout/HorizontalMultiLevelHierarchy"/>
    <dgm:cxn modelId="{0C2694A8-57E7-4DCC-84CF-FD51B74E3855}" type="presParOf" srcId="{210E520F-0774-4462-8BED-7AA8382DFA1F}" destId="{4E5A7880-B12C-4963-986D-2BA5550412D5}" srcOrd="4" destOrd="0" presId="urn:microsoft.com/office/officeart/2008/layout/HorizontalMultiLevelHierarchy"/>
    <dgm:cxn modelId="{8F7B2328-10A4-417D-A5ED-AC7DC31B6E0C}" type="presParOf" srcId="{4E5A7880-B12C-4963-986D-2BA5550412D5}" destId="{FC8B7C64-ADB0-4C6A-B8CB-052D95A65D22}" srcOrd="0" destOrd="0" presId="urn:microsoft.com/office/officeart/2008/layout/HorizontalMultiLevelHierarchy"/>
    <dgm:cxn modelId="{2F6BD29F-5C64-462E-B8F0-4641569B65F1}" type="presParOf" srcId="{210E520F-0774-4462-8BED-7AA8382DFA1F}" destId="{AF4770A6-6297-4A24-A52E-AFE02266F83D}" srcOrd="5" destOrd="0" presId="urn:microsoft.com/office/officeart/2008/layout/HorizontalMultiLevelHierarchy"/>
    <dgm:cxn modelId="{99DC2F63-F94F-432A-925D-01F2045C4375}" type="presParOf" srcId="{AF4770A6-6297-4A24-A52E-AFE02266F83D}" destId="{EE2FDDA1-5749-409C-95D2-21DA202B3D5F}" srcOrd="0" destOrd="0" presId="urn:microsoft.com/office/officeart/2008/layout/HorizontalMultiLevelHierarchy"/>
    <dgm:cxn modelId="{FAFF0C8C-BF2E-45F9-B96C-E550D73F512E}" type="presParOf" srcId="{AF4770A6-6297-4A24-A52E-AFE02266F83D}" destId="{D75C9007-3B2E-43EE-9130-423B47C04BA8}" srcOrd="1" destOrd="0" presId="urn:microsoft.com/office/officeart/2008/layout/HorizontalMultiLevelHierarchy"/>
    <dgm:cxn modelId="{3BA0D6DE-46CA-458A-B665-701E965378C6}" type="presParOf" srcId="{58072B68-336F-46EA-8496-3E3B4786B09B}" destId="{7252B970-C036-45B3-B460-6704DF701D8E}" srcOrd="2" destOrd="0" presId="urn:microsoft.com/office/officeart/2008/layout/HorizontalMultiLevelHierarchy"/>
    <dgm:cxn modelId="{A527CB8A-A719-47F0-B1FB-F67762FC9019}" type="presParOf" srcId="{7252B970-C036-45B3-B460-6704DF701D8E}" destId="{3B265AF6-4C04-4076-8B89-D4C223DADD7E}" srcOrd="0" destOrd="0" presId="urn:microsoft.com/office/officeart/2008/layout/HorizontalMultiLevelHierarchy"/>
    <dgm:cxn modelId="{F1549276-B068-4087-94CA-A9D93FC6FEE2}" type="presParOf" srcId="{58072B68-336F-46EA-8496-3E3B4786B09B}" destId="{08284EEC-A1F0-4331-ABDE-F6D8EF77840D}" srcOrd="3" destOrd="0" presId="urn:microsoft.com/office/officeart/2008/layout/HorizontalMultiLevelHierarchy"/>
    <dgm:cxn modelId="{C30102BF-0D48-4E6E-B57D-D3CE46E94938}" type="presParOf" srcId="{08284EEC-A1F0-4331-ABDE-F6D8EF77840D}" destId="{A370A36E-F557-4E71-8887-38DE00EE1972}" srcOrd="0" destOrd="0" presId="urn:microsoft.com/office/officeart/2008/layout/HorizontalMultiLevelHierarchy"/>
    <dgm:cxn modelId="{23105213-0CCB-474D-90E7-C2BA7438805F}" type="presParOf" srcId="{08284EEC-A1F0-4331-ABDE-F6D8EF77840D}" destId="{08CE7745-3F2C-47A3-B88A-D76812AD91FA}" srcOrd="1" destOrd="0" presId="urn:microsoft.com/office/officeart/2008/layout/HorizontalMultiLevelHierarchy"/>
    <dgm:cxn modelId="{28FF07D3-48F0-4C7C-8E0B-458A13196E38}" type="presParOf" srcId="{08CE7745-3F2C-47A3-B88A-D76812AD91FA}" destId="{B72A0FF5-ACF0-48E1-A7F1-93211439EBC4}" srcOrd="0" destOrd="0" presId="urn:microsoft.com/office/officeart/2008/layout/HorizontalMultiLevelHierarchy"/>
    <dgm:cxn modelId="{B20115CF-E0F2-4D92-98D1-8D0DFDB8CB45}" type="presParOf" srcId="{B72A0FF5-ACF0-48E1-A7F1-93211439EBC4}" destId="{8E7BF314-4765-41E9-ADF5-D4B5587D9800}" srcOrd="0" destOrd="0" presId="urn:microsoft.com/office/officeart/2008/layout/HorizontalMultiLevelHierarchy"/>
    <dgm:cxn modelId="{22B16350-C74B-4617-830D-4E1972BD8F56}" type="presParOf" srcId="{08CE7745-3F2C-47A3-B88A-D76812AD91FA}" destId="{09E5BEF9-3844-4553-9130-98D8D36FFC64}" srcOrd="1" destOrd="0" presId="urn:microsoft.com/office/officeart/2008/layout/HorizontalMultiLevelHierarchy"/>
    <dgm:cxn modelId="{12C030DA-79B7-436C-92CB-DD1A58E6121D}" type="presParOf" srcId="{09E5BEF9-3844-4553-9130-98D8D36FFC64}" destId="{F6031A41-13D6-4998-B071-593174DD2A44}" srcOrd="0" destOrd="0" presId="urn:microsoft.com/office/officeart/2008/layout/HorizontalMultiLevelHierarchy"/>
    <dgm:cxn modelId="{8646BDAE-C6A4-4861-A41E-ED69B00AC9BC}" type="presParOf" srcId="{09E5BEF9-3844-4553-9130-98D8D36FFC64}" destId="{BCBA52FC-7572-47CF-8653-D3E2DF391DF8}" srcOrd="1" destOrd="0" presId="urn:microsoft.com/office/officeart/2008/layout/HorizontalMultiLevelHierarchy"/>
    <dgm:cxn modelId="{8B9B4186-FD73-405E-8FF6-27DF88609342}" type="presParOf" srcId="{08CE7745-3F2C-47A3-B88A-D76812AD91FA}" destId="{9613A81C-557D-4C98-A6AF-ADF5BB942ACC}" srcOrd="2" destOrd="0" presId="urn:microsoft.com/office/officeart/2008/layout/HorizontalMultiLevelHierarchy"/>
    <dgm:cxn modelId="{DC6E77E7-BE1C-4451-8017-49A7B58C8850}" type="presParOf" srcId="{9613A81C-557D-4C98-A6AF-ADF5BB942ACC}" destId="{74766F09-F95B-4854-B29D-0F0D3B096C9E}" srcOrd="0" destOrd="0" presId="urn:microsoft.com/office/officeart/2008/layout/HorizontalMultiLevelHierarchy"/>
    <dgm:cxn modelId="{C6AEC79F-7DAB-4092-84FC-ADDCB20B91BB}" type="presParOf" srcId="{08CE7745-3F2C-47A3-B88A-D76812AD91FA}" destId="{A7E5FE35-F896-402F-B4AB-42BF14CD9E74}" srcOrd="3" destOrd="0" presId="urn:microsoft.com/office/officeart/2008/layout/HorizontalMultiLevelHierarchy"/>
    <dgm:cxn modelId="{67D41F09-3BD1-4381-B14B-FD5490A68404}" type="presParOf" srcId="{A7E5FE35-F896-402F-B4AB-42BF14CD9E74}" destId="{A02308B6-86BC-4A59-9251-9B0ADEA70D95}" srcOrd="0" destOrd="0" presId="urn:microsoft.com/office/officeart/2008/layout/HorizontalMultiLevelHierarchy"/>
    <dgm:cxn modelId="{A534AA86-EE53-492D-A187-F95D4E8EF035}" type="presParOf" srcId="{A7E5FE35-F896-402F-B4AB-42BF14CD9E74}" destId="{BBF67C87-4DD4-4924-8D5C-5466FE92381F}" srcOrd="1" destOrd="0" presId="urn:microsoft.com/office/officeart/2008/layout/HorizontalMultiLevelHierarchy"/>
    <dgm:cxn modelId="{484928B3-6CED-4971-98AF-D6CAA655E859}" type="presParOf" srcId="{08CE7745-3F2C-47A3-B88A-D76812AD91FA}" destId="{6435C539-397F-4D0E-8F41-7771B72F7DD1}" srcOrd="4" destOrd="0" presId="urn:microsoft.com/office/officeart/2008/layout/HorizontalMultiLevelHierarchy"/>
    <dgm:cxn modelId="{6360FF3C-50E4-4F41-9F04-C9D40DE86EA7}" type="presParOf" srcId="{6435C539-397F-4D0E-8F41-7771B72F7DD1}" destId="{8B8F6C72-6C06-4312-AE57-D767658FD8A1}" srcOrd="0" destOrd="0" presId="urn:microsoft.com/office/officeart/2008/layout/HorizontalMultiLevelHierarchy"/>
    <dgm:cxn modelId="{FFC36357-749E-4F67-B37A-9AD2F8DF1A3E}" type="presParOf" srcId="{08CE7745-3F2C-47A3-B88A-D76812AD91FA}" destId="{87292370-4215-4CA7-8058-478DA3C36114}" srcOrd="5" destOrd="0" presId="urn:microsoft.com/office/officeart/2008/layout/HorizontalMultiLevelHierarchy"/>
    <dgm:cxn modelId="{1F4B7249-1BB3-48C4-85A7-0085A9D69705}" type="presParOf" srcId="{87292370-4215-4CA7-8058-478DA3C36114}" destId="{EB195622-C4B8-41C9-91AD-A9BDF9DE7241}" srcOrd="0" destOrd="0" presId="urn:microsoft.com/office/officeart/2008/layout/HorizontalMultiLevelHierarchy"/>
    <dgm:cxn modelId="{46F52558-8D06-46DA-97BD-A3E37C6C81D3}" type="presParOf" srcId="{87292370-4215-4CA7-8058-478DA3C36114}" destId="{9ACD813D-2E52-4755-B5A7-D11B8CB809A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C9BFC5-31CE-41BE-84EE-A2D2A6D0B04D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93DA3130-EBBD-4DA4-BDA7-3418C0CF3719}">
      <dgm:prSet phldrT="[Text]" custT="1"/>
      <dgm:spPr/>
      <dgm:t>
        <a:bodyPr/>
        <a:lstStyle/>
        <a:p>
          <a:r>
            <a:rPr lang="cs-CZ" sz="1100" b="1" dirty="0" err="1"/>
            <a:t>Schools</a:t>
          </a:r>
          <a:r>
            <a:rPr lang="cs-CZ" sz="1100" b="1" dirty="0"/>
            <a:t> </a:t>
          </a:r>
          <a:r>
            <a:rPr lang="cs-CZ" sz="1100" b="1" dirty="0" err="1"/>
            <a:t>of</a:t>
          </a:r>
          <a:r>
            <a:rPr lang="cs-CZ" sz="1100" b="1" dirty="0"/>
            <a:t> </a:t>
          </a:r>
          <a:r>
            <a:rPr lang="cs-CZ" sz="1100" b="1" dirty="0" err="1"/>
            <a:t>thought</a:t>
          </a:r>
          <a:r>
            <a:rPr lang="cs-CZ" sz="1100" b="1" dirty="0"/>
            <a:t> framework</a:t>
          </a:r>
        </a:p>
        <a:p>
          <a:r>
            <a:rPr lang="cs-CZ" sz="1000" b="1" dirty="0" err="1"/>
            <a:t>Macro</a:t>
          </a:r>
          <a:endParaRPr lang="cs-CZ" sz="1000" b="1" dirty="0"/>
        </a:p>
        <a:p>
          <a:r>
            <a:rPr lang="cs-CZ" sz="900" dirty="0" err="1"/>
            <a:t>Environmental</a:t>
          </a:r>
          <a:r>
            <a:rPr lang="cs-CZ" sz="900" dirty="0"/>
            <a:t> </a:t>
          </a:r>
          <a:r>
            <a:rPr lang="cs-CZ" sz="900" dirty="0" err="1"/>
            <a:t>school</a:t>
          </a:r>
          <a:r>
            <a:rPr lang="cs-CZ" sz="900" dirty="0"/>
            <a:t> </a:t>
          </a:r>
          <a:r>
            <a:rPr lang="cs-CZ" sz="900" dirty="0" err="1"/>
            <a:t>of</a:t>
          </a:r>
          <a:r>
            <a:rPr lang="cs-CZ" sz="900" dirty="0"/>
            <a:t> </a:t>
          </a:r>
          <a:r>
            <a:rPr lang="cs-CZ" sz="900" dirty="0" err="1"/>
            <a:t>thought</a:t>
          </a:r>
          <a:endParaRPr lang="cs-CZ" sz="900" dirty="0"/>
        </a:p>
        <a:p>
          <a:r>
            <a:rPr lang="cs-CZ" sz="900" dirty="0" err="1"/>
            <a:t>Financial</a:t>
          </a:r>
          <a:r>
            <a:rPr lang="cs-CZ" sz="900" dirty="0"/>
            <a:t>/ </a:t>
          </a:r>
          <a:r>
            <a:rPr lang="cs-CZ" sz="900" dirty="0" err="1"/>
            <a:t>capital</a:t>
          </a:r>
          <a:r>
            <a:rPr lang="cs-CZ" sz="900" dirty="0"/>
            <a:t> </a:t>
          </a:r>
          <a:r>
            <a:rPr lang="cs-CZ" sz="900" dirty="0" err="1"/>
            <a:t>school</a:t>
          </a:r>
          <a:r>
            <a:rPr lang="cs-CZ" sz="900" dirty="0"/>
            <a:t> </a:t>
          </a:r>
          <a:r>
            <a:rPr lang="cs-CZ" sz="900" dirty="0" err="1"/>
            <a:t>of</a:t>
          </a:r>
          <a:r>
            <a:rPr lang="cs-CZ" sz="900" dirty="0"/>
            <a:t> </a:t>
          </a:r>
          <a:r>
            <a:rPr lang="cs-CZ" sz="900" dirty="0" err="1"/>
            <a:t>thought</a:t>
          </a:r>
          <a:endParaRPr lang="cs-CZ" sz="900" dirty="0"/>
        </a:p>
        <a:p>
          <a:r>
            <a:rPr lang="cs-CZ" sz="900" dirty="0" err="1"/>
            <a:t>Displacement</a:t>
          </a:r>
          <a:r>
            <a:rPr lang="cs-CZ" sz="900" dirty="0"/>
            <a:t> </a:t>
          </a:r>
          <a:r>
            <a:rPr lang="cs-CZ" sz="900" dirty="0" err="1"/>
            <a:t>school</a:t>
          </a:r>
          <a:r>
            <a:rPr lang="cs-CZ" sz="900" dirty="0"/>
            <a:t> </a:t>
          </a:r>
          <a:r>
            <a:rPr lang="cs-CZ" sz="900" dirty="0" err="1"/>
            <a:t>of</a:t>
          </a:r>
          <a:r>
            <a:rPr lang="cs-CZ" sz="900" dirty="0"/>
            <a:t> </a:t>
          </a:r>
          <a:r>
            <a:rPr lang="cs-CZ" sz="900" dirty="0" err="1"/>
            <a:t>thought</a:t>
          </a:r>
          <a:endParaRPr lang="cs-CZ" sz="900" dirty="0"/>
        </a:p>
        <a:p>
          <a:r>
            <a:rPr lang="cs-CZ" sz="1000" b="1" dirty="0" err="1"/>
            <a:t>Micro</a:t>
          </a:r>
          <a:endParaRPr lang="cs-CZ" sz="1000" b="1" dirty="0"/>
        </a:p>
        <a:p>
          <a:r>
            <a:rPr lang="cs-CZ" sz="900" dirty="0" err="1"/>
            <a:t>Entrepreneurial</a:t>
          </a:r>
          <a:r>
            <a:rPr lang="cs-CZ" sz="900" dirty="0"/>
            <a:t> </a:t>
          </a:r>
          <a:r>
            <a:rPr lang="cs-CZ" sz="900" dirty="0" err="1"/>
            <a:t>trait</a:t>
          </a:r>
          <a:r>
            <a:rPr lang="cs-CZ" sz="900" dirty="0"/>
            <a:t> </a:t>
          </a:r>
          <a:r>
            <a:rPr lang="cs-CZ" sz="900" dirty="0" err="1"/>
            <a:t>school</a:t>
          </a:r>
          <a:r>
            <a:rPr lang="cs-CZ" sz="900" dirty="0"/>
            <a:t> </a:t>
          </a:r>
          <a:r>
            <a:rPr lang="cs-CZ" sz="900" dirty="0" err="1"/>
            <a:t>of</a:t>
          </a:r>
          <a:r>
            <a:rPr lang="cs-CZ" sz="900" dirty="0"/>
            <a:t> </a:t>
          </a:r>
          <a:r>
            <a:rPr lang="cs-CZ" sz="900" dirty="0" err="1"/>
            <a:t>thought</a:t>
          </a:r>
          <a:endParaRPr lang="cs-CZ" sz="900" dirty="0"/>
        </a:p>
        <a:p>
          <a:r>
            <a:rPr lang="cs-CZ" sz="900" dirty="0"/>
            <a:t>Venture </a:t>
          </a:r>
          <a:r>
            <a:rPr lang="cs-CZ" sz="900" dirty="0" err="1"/>
            <a:t>opportunity</a:t>
          </a:r>
          <a:r>
            <a:rPr lang="cs-CZ" sz="900" dirty="0"/>
            <a:t> </a:t>
          </a:r>
          <a:r>
            <a:rPr lang="cs-CZ" sz="900" dirty="0" err="1"/>
            <a:t>school</a:t>
          </a:r>
          <a:r>
            <a:rPr lang="cs-CZ" sz="900" dirty="0"/>
            <a:t> </a:t>
          </a:r>
          <a:r>
            <a:rPr lang="cs-CZ" sz="900" dirty="0" err="1"/>
            <a:t>of</a:t>
          </a:r>
          <a:r>
            <a:rPr lang="cs-CZ" sz="900" dirty="0"/>
            <a:t> </a:t>
          </a:r>
          <a:r>
            <a:rPr lang="cs-CZ" sz="900" dirty="0" err="1"/>
            <a:t>thought</a:t>
          </a:r>
          <a:endParaRPr lang="cs-CZ" sz="900" dirty="0"/>
        </a:p>
        <a:p>
          <a:r>
            <a:rPr lang="cs-CZ" sz="900" dirty="0" err="1"/>
            <a:t>Strategic</a:t>
          </a:r>
          <a:r>
            <a:rPr lang="cs-CZ" sz="900" dirty="0"/>
            <a:t> </a:t>
          </a:r>
          <a:r>
            <a:rPr lang="cs-CZ" sz="900" dirty="0" err="1"/>
            <a:t>formulation</a:t>
          </a:r>
          <a:r>
            <a:rPr lang="cs-CZ" sz="900" dirty="0"/>
            <a:t> </a:t>
          </a:r>
          <a:r>
            <a:rPr lang="cs-CZ" sz="900" dirty="0" err="1"/>
            <a:t>school</a:t>
          </a:r>
          <a:r>
            <a:rPr lang="cs-CZ" sz="900" dirty="0"/>
            <a:t> </a:t>
          </a:r>
          <a:r>
            <a:rPr lang="cs-CZ" sz="900" dirty="0" err="1"/>
            <a:t>of</a:t>
          </a:r>
          <a:r>
            <a:rPr lang="cs-CZ" sz="900" dirty="0"/>
            <a:t> </a:t>
          </a:r>
          <a:r>
            <a:rPr lang="cs-CZ" sz="900" dirty="0" err="1"/>
            <a:t>thought</a:t>
          </a:r>
          <a:endParaRPr lang="cs-CZ" sz="900" dirty="0"/>
        </a:p>
      </dgm:t>
    </dgm:pt>
    <dgm:pt modelId="{6EB7D7B5-024F-41B9-9DFC-198838A51474}" type="parTrans" cxnId="{29FE8EEB-0DD3-40B0-9806-C35516D97AE8}">
      <dgm:prSet/>
      <dgm:spPr/>
      <dgm:t>
        <a:bodyPr/>
        <a:lstStyle/>
        <a:p>
          <a:endParaRPr lang="cs-CZ"/>
        </a:p>
      </dgm:t>
    </dgm:pt>
    <dgm:pt modelId="{5BC62F93-9B4C-4F71-8FBC-5670CD7489D5}" type="sibTrans" cxnId="{29FE8EEB-0DD3-40B0-9806-C35516D97AE8}">
      <dgm:prSet/>
      <dgm:spPr/>
      <dgm:t>
        <a:bodyPr/>
        <a:lstStyle/>
        <a:p>
          <a:endParaRPr lang="cs-CZ"/>
        </a:p>
      </dgm:t>
    </dgm:pt>
    <dgm:pt modelId="{22A4F1B0-FE16-449E-8982-2F5320CC1E7D}">
      <dgm:prSet phldrT="[Text]" custT="1"/>
      <dgm:spPr>
        <a:solidFill>
          <a:schemeClr val="accent2">
            <a:lumMod val="50000"/>
          </a:schemeClr>
        </a:solidFill>
      </dgm:spPr>
      <dgm:t>
        <a:bodyPr anchor="t"/>
        <a:lstStyle/>
        <a:p>
          <a:r>
            <a:rPr lang="cs-CZ" sz="1100" b="1" dirty="0" err="1"/>
            <a:t>Integrative</a:t>
          </a:r>
          <a:r>
            <a:rPr lang="cs-CZ" sz="1100" b="1" dirty="0"/>
            <a:t> Framework </a:t>
          </a:r>
        </a:p>
        <a:p>
          <a:r>
            <a:rPr lang="cs-CZ" sz="1000" b="1" dirty="0" err="1"/>
            <a:t>Entrepreneurial</a:t>
          </a:r>
          <a:r>
            <a:rPr lang="cs-CZ" sz="1000" b="1" dirty="0"/>
            <a:t> </a:t>
          </a:r>
          <a:r>
            <a:rPr lang="cs-CZ" sz="1000" b="1" dirty="0" err="1"/>
            <a:t>process</a:t>
          </a:r>
          <a:endParaRPr lang="cs-CZ" sz="1000" b="1" dirty="0"/>
        </a:p>
        <a:p>
          <a:r>
            <a:rPr lang="cs-CZ" sz="900" dirty="0" err="1"/>
            <a:t>The</a:t>
          </a:r>
          <a:r>
            <a:rPr lang="cs-CZ" sz="900" dirty="0"/>
            <a:t> environment</a:t>
          </a:r>
        </a:p>
        <a:p>
          <a:r>
            <a:rPr lang="cs-CZ" sz="900" dirty="0" err="1"/>
            <a:t>The</a:t>
          </a:r>
          <a:r>
            <a:rPr lang="cs-CZ" sz="900" dirty="0"/>
            <a:t> </a:t>
          </a:r>
          <a:r>
            <a:rPr lang="cs-CZ" sz="900" dirty="0" err="1"/>
            <a:t>entrepreneur</a:t>
          </a:r>
          <a:endParaRPr lang="cs-CZ" sz="900" dirty="0"/>
        </a:p>
        <a:p>
          <a:r>
            <a:rPr lang="cs-CZ" sz="900" dirty="0" err="1"/>
            <a:t>The</a:t>
          </a:r>
          <a:r>
            <a:rPr lang="cs-CZ" sz="900" dirty="0"/>
            <a:t> </a:t>
          </a:r>
          <a:r>
            <a:rPr lang="cs-CZ" sz="900" dirty="0" err="1"/>
            <a:t>resources</a:t>
          </a:r>
          <a:endParaRPr lang="cs-CZ" sz="900" dirty="0"/>
        </a:p>
        <a:p>
          <a:r>
            <a:rPr lang="cs-CZ" sz="900" dirty="0" err="1"/>
            <a:t>The</a:t>
          </a:r>
          <a:r>
            <a:rPr lang="cs-CZ" sz="900" dirty="0"/>
            <a:t> </a:t>
          </a:r>
          <a:r>
            <a:rPr lang="cs-CZ" sz="900" dirty="0" err="1"/>
            <a:t>concept</a:t>
          </a:r>
          <a:endParaRPr lang="cs-CZ" sz="900" dirty="0"/>
        </a:p>
        <a:p>
          <a:r>
            <a:rPr lang="cs-CZ" sz="900" dirty="0" err="1"/>
            <a:t>The</a:t>
          </a:r>
          <a:r>
            <a:rPr lang="cs-CZ" sz="900" dirty="0"/>
            <a:t> </a:t>
          </a:r>
          <a:r>
            <a:rPr lang="cs-CZ" sz="900" dirty="0" err="1"/>
            <a:t>context</a:t>
          </a:r>
          <a:endParaRPr lang="cs-CZ" sz="900" dirty="0"/>
        </a:p>
      </dgm:t>
    </dgm:pt>
    <dgm:pt modelId="{17098473-FDE1-44E1-A447-CAEB4BA1E573}" type="parTrans" cxnId="{F810B0AE-3384-4D1F-A208-810D4270572E}">
      <dgm:prSet/>
      <dgm:spPr/>
      <dgm:t>
        <a:bodyPr/>
        <a:lstStyle/>
        <a:p>
          <a:endParaRPr lang="cs-CZ"/>
        </a:p>
      </dgm:t>
    </dgm:pt>
    <dgm:pt modelId="{AD600C22-16F2-4A9C-8FBA-A23C054A4EBF}" type="sibTrans" cxnId="{F810B0AE-3384-4D1F-A208-810D4270572E}">
      <dgm:prSet/>
      <dgm:spPr/>
      <dgm:t>
        <a:bodyPr/>
        <a:lstStyle/>
        <a:p>
          <a:endParaRPr lang="cs-CZ"/>
        </a:p>
      </dgm:t>
    </dgm:pt>
    <dgm:pt modelId="{933434F7-B298-4A3E-B9F7-CD06F444F5E4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100" b="1" dirty="0"/>
            <a:t>Typology </a:t>
          </a:r>
          <a:r>
            <a:rPr lang="cs-CZ" sz="1100" b="1" dirty="0" err="1"/>
            <a:t>of</a:t>
          </a:r>
          <a:r>
            <a:rPr lang="cs-CZ" sz="1100" b="1" dirty="0"/>
            <a:t> </a:t>
          </a:r>
          <a:r>
            <a:rPr lang="cs-CZ" sz="1100" b="1" dirty="0" err="1"/>
            <a:t>Entrepreneurs</a:t>
          </a:r>
          <a:r>
            <a:rPr lang="cs-CZ" sz="1100" b="1" dirty="0"/>
            <a:t> framework</a:t>
          </a:r>
        </a:p>
        <a:p>
          <a:r>
            <a:rPr lang="cs-CZ" sz="1000" b="1" dirty="0" err="1"/>
            <a:t>Behavioral</a:t>
          </a:r>
          <a:endParaRPr lang="cs-CZ" sz="1000" b="1" dirty="0"/>
        </a:p>
        <a:p>
          <a:r>
            <a:rPr lang="cs-CZ" sz="900" dirty="0" err="1"/>
            <a:t>Psychological</a:t>
          </a:r>
          <a:r>
            <a:rPr lang="cs-CZ" sz="900" dirty="0"/>
            <a:t> </a:t>
          </a:r>
        </a:p>
        <a:p>
          <a:r>
            <a:rPr lang="cs-CZ" sz="900" dirty="0" err="1"/>
            <a:t>Characteristics</a:t>
          </a:r>
          <a:endParaRPr lang="cs-CZ" sz="900" dirty="0"/>
        </a:p>
        <a:p>
          <a:r>
            <a:rPr lang="cs-CZ" sz="1000" b="1" dirty="0" err="1"/>
            <a:t>Decision</a:t>
          </a:r>
          <a:r>
            <a:rPr lang="cs-CZ" sz="1000" b="1" dirty="0"/>
            <a:t> </a:t>
          </a:r>
          <a:r>
            <a:rPr lang="cs-CZ" sz="1000" b="1" dirty="0" err="1"/>
            <a:t>processes</a:t>
          </a:r>
          <a:endParaRPr lang="cs-CZ" sz="1000" b="1" dirty="0"/>
        </a:p>
        <a:p>
          <a:r>
            <a:rPr lang="cs-CZ" sz="900" dirty="0" err="1"/>
            <a:t>Cognitions</a:t>
          </a:r>
          <a:endParaRPr lang="cs-CZ" sz="900" dirty="0"/>
        </a:p>
        <a:p>
          <a:r>
            <a:rPr lang="cs-CZ" sz="900" dirty="0"/>
            <a:t>Meta </a:t>
          </a:r>
          <a:r>
            <a:rPr lang="cs-CZ" sz="900" dirty="0" err="1"/>
            <a:t>Cognition</a:t>
          </a:r>
          <a:r>
            <a:rPr lang="cs-CZ" sz="900" dirty="0"/>
            <a:t> </a:t>
          </a:r>
        </a:p>
        <a:p>
          <a:r>
            <a:rPr lang="cs-CZ" sz="900" dirty="0" err="1"/>
            <a:t>Cognitive</a:t>
          </a:r>
          <a:r>
            <a:rPr lang="cs-CZ" sz="900" dirty="0"/>
            <a:t> Adaptability</a:t>
          </a:r>
        </a:p>
      </dgm:t>
    </dgm:pt>
    <dgm:pt modelId="{B29733FF-DF1F-4429-BCEA-A45FEBFC1722}" type="parTrans" cxnId="{1DDFB9B0-2841-4B9F-B2F3-E55D4B465B7B}">
      <dgm:prSet/>
      <dgm:spPr/>
      <dgm:t>
        <a:bodyPr/>
        <a:lstStyle/>
        <a:p>
          <a:endParaRPr lang="cs-CZ"/>
        </a:p>
      </dgm:t>
    </dgm:pt>
    <dgm:pt modelId="{61771B7C-D9DC-461E-9F1A-B803D3D0AF7A}" type="sibTrans" cxnId="{1DDFB9B0-2841-4B9F-B2F3-E55D4B465B7B}">
      <dgm:prSet/>
      <dgm:spPr/>
      <dgm:t>
        <a:bodyPr/>
        <a:lstStyle/>
        <a:p>
          <a:endParaRPr lang="cs-CZ"/>
        </a:p>
      </dgm:t>
    </dgm:pt>
    <dgm:pt modelId="{A4A4E07F-5F12-4C1D-94D0-44A60B59C78D}" type="pres">
      <dgm:prSet presAssocID="{F3C9BFC5-31CE-41BE-84EE-A2D2A6D0B04D}" presName="diagram" presStyleCnt="0">
        <dgm:presLayoutVars>
          <dgm:dir/>
          <dgm:resizeHandles val="exact"/>
        </dgm:presLayoutVars>
      </dgm:prSet>
      <dgm:spPr/>
    </dgm:pt>
    <dgm:pt modelId="{443E2112-842D-417E-BD8D-AE63EEF85B7B}" type="pres">
      <dgm:prSet presAssocID="{93DA3130-EBBD-4DA4-BDA7-3418C0CF3719}" presName="node" presStyleLbl="node1" presStyleIdx="0" presStyleCnt="3" custScaleY="126889">
        <dgm:presLayoutVars>
          <dgm:bulletEnabled val="1"/>
        </dgm:presLayoutVars>
      </dgm:prSet>
      <dgm:spPr/>
    </dgm:pt>
    <dgm:pt modelId="{839DAD51-E38D-4261-BF5F-1543FDCA0EE7}" type="pres">
      <dgm:prSet presAssocID="{5BC62F93-9B4C-4F71-8FBC-5670CD7489D5}" presName="sibTrans" presStyleCnt="0"/>
      <dgm:spPr/>
    </dgm:pt>
    <dgm:pt modelId="{37C1ADEF-6F2D-44C7-B8F9-286022452F6F}" type="pres">
      <dgm:prSet presAssocID="{22A4F1B0-FE16-449E-8982-2F5320CC1E7D}" presName="node" presStyleLbl="node1" presStyleIdx="1" presStyleCnt="3" custScaleY="127932">
        <dgm:presLayoutVars>
          <dgm:bulletEnabled val="1"/>
        </dgm:presLayoutVars>
      </dgm:prSet>
      <dgm:spPr/>
    </dgm:pt>
    <dgm:pt modelId="{00FF93BD-6CA3-48B5-A648-F730937ADBF0}" type="pres">
      <dgm:prSet presAssocID="{AD600C22-16F2-4A9C-8FBA-A23C054A4EBF}" presName="sibTrans" presStyleCnt="0"/>
      <dgm:spPr/>
    </dgm:pt>
    <dgm:pt modelId="{3A566111-DC8C-430F-A937-517C62C86AA1}" type="pres">
      <dgm:prSet presAssocID="{933434F7-B298-4A3E-B9F7-CD06F444F5E4}" presName="node" presStyleLbl="node1" presStyleIdx="2" presStyleCnt="3" custScaleY="126889">
        <dgm:presLayoutVars>
          <dgm:bulletEnabled val="1"/>
        </dgm:presLayoutVars>
      </dgm:prSet>
      <dgm:spPr/>
    </dgm:pt>
  </dgm:ptLst>
  <dgm:cxnLst>
    <dgm:cxn modelId="{3AFB6204-096F-44AC-8F2C-AF3BC0A0F34E}" type="presOf" srcId="{F3C9BFC5-31CE-41BE-84EE-A2D2A6D0B04D}" destId="{A4A4E07F-5F12-4C1D-94D0-44A60B59C78D}" srcOrd="0" destOrd="0" presId="urn:microsoft.com/office/officeart/2005/8/layout/default"/>
    <dgm:cxn modelId="{C0BDB427-F179-4E6F-B41F-2B4658E3BE28}" type="presOf" srcId="{933434F7-B298-4A3E-B9F7-CD06F444F5E4}" destId="{3A566111-DC8C-430F-A937-517C62C86AA1}" srcOrd="0" destOrd="0" presId="urn:microsoft.com/office/officeart/2005/8/layout/default"/>
    <dgm:cxn modelId="{8D41CB33-8835-47D6-A8C4-D0B0FE8DB6EC}" type="presOf" srcId="{22A4F1B0-FE16-449E-8982-2F5320CC1E7D}" destId="{37C1ADEF-6F2D-44C7-B8F9-286022452F6F}" srcOrd="0" destOrd="0" presId="urn:microsoft.com/office/officeart/2005/8/layout/default"/>
    <dgm:cxn modelId="{F35D453B-BC93-47B3-A1D6-8B058F3E54DA}" type="presOf" srcId="{93DA3130-EBBD-4DA4-BDA7-3418C0CF3719}" destId="{443E2112-842D-417E-BD8D-AE63EEF85B7B}" srcOrd="0" destOrd="0" presId="urn:microsoft.com/office/officeart/2005/8/layout/default"/>
    <dgm:cxn modelId="{F810B0AE-3384-4D1F-A208-810D4270572E}" srcId="{F3C9BFC5-31CE-41BE-84EE-A2D2A6D0B04D}" destId="{22A4F1B0-FE16-449E-8982-2F5320CC1E7D}" srcOrd="1" destOrd="0" parTransId="{17098473-FDE1-44E1-A447-CAEB4BA1E573}" sibTransId="{AD600C22-16F2-4A9C-8FBA-A23C054A4EBF}"/>
    <dgm:cxn modelId="{1DDFB9B0-2841-4B9F-B2F3-E55D4B465B7B}" srcId="{F3C9BFC5-31CE-41BE-84EE-A2D2A6D0B04D}" destId="{933434F7-B298-4A3E-B9F7-CD06F444F5E4}" srcOrd="2" destOrd="0" parTransId="{B29733FF-DF1F-4429-BCEA-A45FEBFC1722}" sibTransId="{61771B7C-D9DC-461E-9F1A-B803D3D0AF7A}"/>
    <dgm:cxn modelId="{29FE8EEB-0DD3-40B0-9806-C35516D97AE8}" srcId="{F3C9BFC5-31CE-41BE-84EE-A2D2A6D0B04D}" destId="{93DA3130-EBBD-4DA4-BDA7-3418C0CF3719}" srcOrd="0" destOrd="0" parTransId="{6EB7D7B5-024F-41B9-9DFC-198838A51474}" sibTransId="{5BC62F93-9B4C-4F71-8FBC-5670CD7489D5}"/>
    <dgm:cxn modelId="{E44AA6F7-652C-498A-87AF-1F6178772BFF}" type="presParOf" srcId="{A4A4E07F-5F12-4C1D-94D0-44A60B59C78D}" destId="{443E2112-842D-417E-BD8D-AE63EEF85B7B}" srcOrd="0" destOrd="0" presId="urn:microsoft.com/office/officeart/2005/8/layout/default"/>
    <dgm:cxn modelId="{BB0D2694-2B7D-4F28-AEFB-4C57DB3DD4FE}" type="presParOf" srcId="{A4A4E07F-5F12-4C1D-94D0-44A60B59C78D}" destId="{839DAD51-E38D-4261-BF5F-1543FDCA0EE7}" srcOrd="1" destOrd="0" presId="urn:microsoft.com/office/officeart/2005/8/layout/default"/>
    <dgm:cxn modelId="{0D807043-7A73-427C-8B93-A8EE8B9910D6}" type="presParOf" srcId="{A4A4E07F-5F12-4C1D-94D0-44A60B59C78D}" destId="{37C1ADEF-6F2D-44C7-B8F9-286022452F6F}" srcOrd="2" destOrd="0" presId="urn:microsoft.com/office/officeart/2005/8/layout/default"/>
    <dgm:cxn modelId="{6C1E22CB-99A1-45D0-9AF1-71C8049A5E1A}" type="presParOf" srcId="{A4A4E07F-5F12-4C1D-94D0-44A60B59C78D}" destId="{00FF93BD-6CA3-48B5-A648-F730937ADBF0}" srcOrd="3" destOrd="0" presId="urn:microsoft.com/office/officeart/2005/8/layout/default"/>
    <dgm:cxn modelId="{FB530FC0-8813-4C71-A2C5-A83AE93AA8CE}" type="presParOf" srcId="{A4A4E07F-5F12-4C1D-94D0-44A60B59C78D}" destId="{3A566111-DC8C-430F-A937-517C62C86AA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C9BFC5-31CE-41BE-84EE-A2D2A6D0B04D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93DA3130-EBBD-4DA4-BDA7-3418C0CF3719}">
      <dgm:prSet phldrT="[Text]" custT="1"/>
      <dgm:spPr>
        <a:solidFill>
          <a:schemeClr val="accent4">
            <a:lumMod val="75000"/>
          </a:schemeClr>
        </a:solidFill>
      </dgm:spPr>
      <dgm:t>
        <a:bodyPr anchor="t"/>
        <a:lstStyle/>
        <a:p>
          <a:r>
            <a:rPr lang="cs-CZ" sz="1100" b="1" dirty="0" err="1"/>
            <a:t>Process</a:t>
          </a:r>
          <a:r>
            <a:rPr lang="cs-CZ" sz="1100" b="1" dirty="0"/>
            <a:t> Framework </a:t>
          </a:r>
        </a:p>
        <a:p>
          <a:r>
            <a:rPr lang="cs-CZ" sz="900" dirty="0" err="1"/>
            <a:t>Integrative</a:t>
          </a:r>
          <a:r>
            <a:rPr lang="cs-CZ" sz="900" dirty="0"/>
            <a:t> </a:t>
          </a:r>
          <a:r>
            <a:rPr lang="cs-CZ" sz="900" dirty="0" err="1"/>
            <a:t>Models</a:t>
          </a:r>
          <a:endParaRPr lang="cs-CZ" sz="900" dirty="0"/>
        </a:p>
        <a:p>
          <a:r>
            <a:rPr lang="cs-CZ" sz="900" dirty="0" err="1"/>
            <a:t>Assessment</a:t>
          </a:r>
          <a:r>
            <a:rPr lang="cs-CZ" sz="900" dirty="0"/>
            <a:t> </a:t>
          </a:r>
          <a:r>
            <a:rPr lang="cs-CZ" sz="900" dirty="0" err="1"/>
            <a:t>Models</a:t>
          </a:r>
          <a:endParaRPr lang="cs-CZ" sz="900" dirty="0"/>
        </a:p>
        <a:p>
          <a:r>
            <a:rPr lang="cs-CZ" sz="900" dirty="0" err="1"/>
            <a:t>Dynamic</a:t>
          </a:r>
          <a:r>
            <a:rPr lang="cs-CZ" sz="900" dirty="0"/>
            <a:t> </a:t>
          </a:r>
          <a:r>
            <a:rPr lang="cs-CZ" sz="900" dirty="0" err="1"/>
            <a:t>Models</a:t>
          </a:r>
          <a:endParaRPr lang="cs-CZ" sz="900" dirty="0"/>
        </a:p>
      </dgm:t>
    </dgm:pt>
    <dgm:pt modelId="{6EB7D7B5-024F-41B9-9DFC-198838A51474}" type="parTrans" cxnId="{29FE8EEB-0DD3-40B0-9806-C35516D97AE8}">
      <dgm:prSet/>
      <dgm:spPr/>
      <dgm:t>
        <a:bodyPr/>
        <a:lstStyle/>
        <a:p>
          <a:endParaRPr lang="cs-CZ"/>
        </a:p>
      </dgm:t>
    </dgm:pt>
    <dgm:pt modelId="{5BC62F93-9B4C-4F71-8FBC-5670CD7489D5}" type="sibTrans" cxnId="{29FE8EEB-0DD3-40B0-9806-C35516D97AE8}">
      <dgm:prSet/>
      <dgm:spPr/>
      <dgm:t>
        <a:bodyPr/>
        <a:lstStyle/>
        <a:p>
          <a:endParaRPr lang="cs-CZ"/>
        </a:p>
      </dgm:t>
    </dgm:pt>
    <dgm:pt modelId="{22A4F1B0-FE16-449E-8982-2F5320CC1E7D}">
      <dgm:prSet phldrT="[Text]" custT="1"/>
      <dgm:spPr>
        <a:solidFill>
          <a:schemeClr val="accent2">
            <a:lumMod val="75000"/>
          </a:schemeClr>
        </a:solidFill>
      </dgm:spPr>
      <dgm:t>
        <a:bodyPr anchor="t"/>
        <a:lstStyle/>
        <a:p>
          <a:r>
            <a:rPr lang="cs-CZ" sz="1100" b="1" dirty="0"/>
            <a:t>Venture Typology </a:t>
          </a:r>
          <a:r>
            <a:rPr lang="cs-CZ" sz="1100" b="1" dirty="0" err="1"/>
            <a:t>Frameworks</a:t>
          </a:r>
          <a:endParaRPr lang="cs-CZ" sz="1100" b="1" dirty="0"/>
        </a:p>
        <a:p>
          <a:r>
            <a:rPr lang="cs-CZ" sz="1000" b="1" dirty="0" err="1"/>
            <a:t>Size</a:t>
          </a:r>
          <a:endParaRPr lang="cs-CZ" sz="1000" b="1" dirty="0"/>
        </a:p>
        <a:p>
          <a:r>
            <a:rPr lang="cs-CZ" sz="800" b="1" dirty="0" err="1"/>
            <a:t>Microenterprise</a:t>
          </a:r>
          <a:endParaRPr lang="cs-CZ" sz="800" b="1" dirty="0"/>
        </a:p>
        <a:p>
          <a:r>
            <a:rPr lang="cs-CZ" sz="800" b="1" dirty="0" err="1"/>
            <a:t>Small</a:t>
          </a:r>
          <a:r>
            <a:rPr lang="cs-CZ" sz="800" b="1" dirty="0"/>
            <a:t> Business</a:t>
          </a:r>
        </a:p>
        <a:p>
          <a:r>
            <a:rPr lang="cs-CZ" sz="800" b="1" dirty="0"/>
            <a:t>Medium-</a:t>
          </a:r>
          <a:r>
            <a:rPr lang="cs-CZ" sz="800" b="1" dirty="0" err="1"/>
            <a:t>sized</a:t>
          </a:r>
          <a:endParaRPr lang="cs-CZ" sz="800" b="1" dirty="0"/>
        </a:p>
        <a:p>
          <a:r>
            <a:rPr lang="cs-CZ" sz="800" b="1" dirty="0" err="1"/>
            <a:t>Large</a:t>
          </a:r>
          <a:r>
            <a:rPr lang="cs-CZ" sz="800" b="1" dirty="0"/>
            <a:t> Venture</a:t>
          </a:r>
        </a:p>
        <a:p>
          <a:r>
            <a:rPr lang="cs-CZ" sz="1000" b="1" dirty="0" err="1"/>
            <a:t>Growth</a:t>
          </a:r>
          <a:r>
            <a:rPr lang="cs-CZ" sz="1000" b="1" dirty="0"/>
            <a:t> </a:t>
          </a:r>
          <a:r>
            <a:rPr lang="cs-CZ" sz="1000" b="1" dirty="0" err="1"/>
            <a:t>Rate</a:t>
          </a:r>
          <a:endParaRPr lang="cs-CZ" sz="1000" b="1" dirty="0"/>
        </a:p>
        <a:p>
          <a:r>
            <a:rPr lang="cs-CZ" sz="800" b="1" dirty="0" err="1"/>
            <a:t>Life</a:t>
          </a:r>
          <a:r>
            <a:rPr lang="cs-CZ" sz="800" b="1" dirty="0"/>
            <a:t> style</a:t>
          </a:r>
        </a:p>
        <a:p>
          <a:r>
            <a:rPr lang="cs-CZ" sz="800" b="1" dirty="0"/>
            <a:t>Medium </a:t>
          </a:r>
          <a:r>
            <a:rPr lang="cs-CZ" sz="800" b="1" dirty="0" err="1"/>
            <a:t>growth</a:t>
          </a:r>
          <a:endParaRPr lang="cs-CZ" sz="800" b="1" dirty="0"/>
        </a:p>
        <a:p>
          <a:r>
            <a:rPr lang="cs-CZ" sz="800" b="1" dirty="0"/>
            <a:t>Fast </a:t>
          </a:r>
          <a:r>
            <a:rPr lang="cs-CZ" sz="800" b="1" dirty="0" err="1"/>
            <a:t>growth</a:t>
          </a:r>
          <a:endParaRPr lang="cs-CZ" sz="800" b="1" dirty="0"/>
        </a:p>
      </dgm:t>
    </dgm:pt>
    <dgm:pt modelId="{17098473-FDE1-44E1-A447-CAEB4BA1E573}" type="parTrans" cxnId="{F810B0AE-3384-4D1F-A208-810D4270572E}">
      <dgm:prSet/>
      <dgm:spPr/>
      <dgm:t>
        <a:bodyPr/>
        <a:lstStyle/>
        <a:p>
          <a:endParaRPr lang="cs-CZ"/>
        </a:p>
      </dgm:t>
    </dgm:pt>
    <dgm:pt modelId="{AD600C22-16F2-4A9C-8FBA-A23C054A4EBF}" type="sibTrans" cxnId="{F810B0AE-3384-4D1F-A208-810D4270572E}">
      <dgm:prSet/>
      <dgm:spPr/>
      <dgm:t>
        <a:bodyPr/>
        <a:lstStyle/>
        <a:p>
          <a:endParaRPr lang="cs-CZ"/>
        </a:p>
      </dgm:t>
    </dgm:pt>
    <dgm:pt modelId="{933434F7-B298-4A3E-B9F7-CD06F444F5E4}">
      <dgm:prSet phldrT="[Text]" custT="1"/>
      <dgm:spPr>
        <a:solidFill>
          <a:srgbClr val="FFC000"/>
        </a:solidFill>
      </dgm:spPr>
      <dgm:t>
        <a:bodyPr anchor="t"/>
        <a:lstStyle/>
        <a:p>
          <a:r>
            <a:rPr lang="cs-CZ" sz="1100" b="1" dirty="0" err="1"/>
            <a:t>Life</a:t>
          </a:r>
          <a:r>
            <a:rPr lang="cs-CZ" sz="1100" b="1" dirty="0"/>
            <a:t> </a:t>
          </a:r>
          <a:r>
            <a:rPr lang="cs-CZ" sz="1100" b="1" dirty="0" err="1"/>
            <a:t>Cycle</a:t>
          </a:r>
          <a:r>
            <a:rPr lang="cs-CZ" sz="1100" b="1" dirty="0"/>
            <a:t> </a:t>
          </a:r>
          <a:r>
            <a:rPr lang="cs-CZ" sz="1100" b="1" dirty="0" err="1"/>
            <a:t>Frameworks</a:t>
          </a:r>
          <a:endParaRPr lang="cs-CZ" sz="1100" b="1" dirty="0"/>
        </a:p>
        <a:p>
          <a:r>
            <a:rPr lang="cs-CZ" sz="1000" b="1" dirty="0" err="1"/>
            <a:t>Stages</a:t>
          </a:r>
          <a:r>
            <a:rPr lang="cs-CZ" sz="1000" b="1" dirty="0"/>
            <a:t>/ Risk </a:t>
          </a:r>
          <a:r>
            <a:rPr lang="cs-CZ" sz="1000" b="1" dirty="0" err="1"/>
            <a:t>Levels</a:t>
          </a:r>
          <a:endParaRPr lang="cs-CZ" sz="1000" b="1" dirty="0"/>
        </a:p>
        <a:p>
          <a:r>
            <a:rPr lang="cs-CZ" sz="900" dirty="0"/>
            <a:t>Idea Development</a:t>
          </a:r>
        </a:p>
        <a:p>
          <a:r>
            <a:rPr lang="cs-CZ" sz="900" dirty="0"/>
            <a:t>Venture Startup</a:t>
          </a:r>
        </a:p>
        <a:p>
          <a:r>
            <a:rPr lang="cs-CZ" sz="900" dirty="0"/>
            <a:t>Venture </a:t>
          </a:r>
          <a:r>
            <a:rPr lang="cs-CZ" sz="900" dirty="0" err="1"/>
            <a:t>Growth</a:t>
          </a:r>
          <a:endParaRPr lang="cs-CZ" sz="900" dirty="0"/>
        </a:p>
        <a:p>
          <a:r>
            <a:rPr lang="cs-CZ" sz="900" dirty="0"/>
            <a:t>Venture Maturity</a:t>
          </a:r>
        </a:p>
        <a:p>
          <a:r>
            <a:rPr lang="cs-CZ" sz="900" dirty="0"/>
            <a:t>Venture </a:t>
          </a:r>
          <a:r>
            <a:rPr lang="cs-CZ" sz="900" dirty="0" err="1"/>
            <a:t>Harvest</a:t>
          </a:r>
          <a:endParaRPr lang="cs-CZ" sz="900" dirty="0"/>
        </a:p>
      </dgm:t>
    </dgm:pt>
    <dgm:pt modelId="{B29733FF-DF1F-4429-BCEA-A45FEBFC1722}" type="parTrans" cxnId="{1DDFB9B0-2841-4B9F-B2F3-E55D4B465B7B}">
      <dgm:prSet/>
      <dgm:spPr/>
      <dgm:t>
        <a:bodyPr/>
        <a:lstStyle/>
        <a:p>
          <a:endParaRPr lang="cs-CZ"/>
        </a:p>
      </dgm:t>
    </dgm:pt>
    <dgm:pt modelId="{61771B7C-D9DC-461E-9F1A-B803D3D0AF7A}" type="sibTrans" cxnId="{1DDFB9B0-2841-4B9F-B2F3-E55D4B465B7B}">
      <dgm:prSet/>
      <dgm:spPr/>
      <dgm:t>
        <a:bodyPr/>
        <a:lstStyle/>
        <a:p>
          <a:endParaRPr lang="cs-CZ"/>
        </a:p>
      </dgm:t>
    </dgm:pt>
    <dgm:pt modelId="{A4A4E07F-5F12-4C1D-94D0-44A60B59C78D}" type="pres">
      <dgm:prSet presAssocID="{F3C9BFC5-31CE-41BE-84EE-A2D2A6D0B04D}" presName="diagram" presStyleCnt="0">
        <dgm:presLayoutVars>
          <dgm:dir/>
          <dgm:resizeHandles val="exact"/>
        </dgm:presLayoutVars>
      </dgm:prSet>
      <dgm:spPr/>
    </dgm:pt>
    <dgm:pt modelId="{443E2112-842D-417E-BD8D-AE63EEF85B7B}" type="pres">
      <dgm:prSet presAssocID="{93DA3130-EBBD-4DA4-BDA7-3418C0CF3719}" presName="node" presStyleLbl="node1" presStyleIdx="0" presStyleCnt="3" custScaleY="111938">
        <dgm:presLayoutVars>
          <dgm:bulletEnabled val="1"/>
        </dgm:presLayoutVars>
      </dgm:prSet>
      <dgm:spPr/>
    </dgm:pt>
    <dgm:pt modelId="{839DAD51-E38D-4261-BF5F-1543FDCA0EE7}" type="pres">
      <dgm:prSet presAssocID="{5BC62F93-9B4C-4F71-8FBC-5670CD7489D5}" presName="sibTrans" presStyleCnt="0"/>
      <dgm:spPr/>
    </dgm:pt>
    <dgm:pt modelId="{37C1ADEF-6F2D-44C7-B8F9-286022452F6F}" type="pres">
      <dgm:prSet presAssocID="{22A4F1B0-FE16-449E-8982-2F5320CC1E7D}" presName="node" presStyleLbl="node1" presStyleIdx="1" presStyleCnt="3" custScaleY="112981">
        <dgm:presLayoutVars>
          <dgm:bulletEnabled val="1"/>
        </dgm:presLayoutVars>
      </dgm:prSet>
      <dgm:spPr/>
    </dgm:pt>
    <dgm:pt modelId="{00FF93BD-6CA3-48B5-A648-F730937ADBF0}" type="pres">
      <dgm:prSet presAssocID="{AD600C22-16F2-4A9C-8FBA-A23C054A4EBF}" presName="sibTrans" presStyleCnt="0"/>
      <dgm:spPr/>
    </dgm:pt>
    <dgm:pt modelId="{3A566111-DC8C-430F-A937-517C62C86AA1}" type="pres">
      <dgm:prSet presAssocID="{933434F7-B298-4A3E-B9F7-CD06F444F5E4}" presName="node" presStyleLbl="node1" presStyleIdx="2" presStyleCnt="3" custScaleY="112981">
        <dgm:presLayoutVars>
          <dgm:bulletEnabled val="1"/>
        </dgm:presLayoutVars>
      </dgm:prSet>
      <dgm:spPr/>
    </dgm:pt>
  </dgm:ptLst>
  <dgm:cxnLst>
    <dgm:cxn modelId="{3AFB6204-096F-44AC-8F2C-AF3BC0A0F34E}" type="presOf" srcId="{F3C9BFC5-31CE-41BE-84EE-A2D2A6D0B04D}" destId="{A4A4E07F-5F12-4C1D-94D0-44A60B59C78D}" srcOrd="0" destOrd="0" presId="urn:microsoft.com/office/officeart/2005/8/layout/default"/>
    <dgm:cxn modelId="{C0BDB427-F179-4E6F-B41F-2B4658E3BE28}" type="presOf" srcId="{933434F7-B298-4A3E-B9F7-CD06F444F5E4}" destId="{3A566111-DC8C-430F-A937-517C62C86AA1}" srcOrd="0" destOrd="0" presId="urn:microsoft.com/office/officeart/2005/8/layout/default"/>
    <dgm:cxn modelId="{8D41CB33-8835-47D6-A8C4-D0B0FE8DB6EC}" type="presOf" srcId="{22A4F1B0-FE16-449E-8982-2F5320CC1E7D}" destId="{37C1ADEF-6F2D-44C7-B8F9-286022452F6F}" srcOrd="0" destOrd="0" presId="urn:microsoft.com/office/officeart/2005/8/layout/default"/>
    <dgm:cxn modelId="{F35D453B-BC93-47B3-A1D6-8B058F3E54DA}" type="presOf" srcId="{93DA3130-EBBD-4DA4-BDA7-3418C0CF3719}" destId="{443E2112-842D-417E-BD8D-AE63EEF85B7B}" srcOrd="0" destOrd="0" presId="urn:microsoft.com/office/officeart/2005/8/layout/default"/>
    <dgm:cxn modelId="{F810B0AE-3384-4D1F-A208-810D4270572E}" srcId="{F3C9BFC5-31CE-41BE-84EE-A2D2A6D0B04D}" destId="{22A4F1B0-FE16-449E-8982-2F5320CC1E7D}" srcOrd="1" destOrd="0" parTransId="{17098473-FDE1-44E1-A447-CAEB4BA1E573}" sibTransId="{AD600C22-16F2-4A9C-8FBA-A23C054A4EBF}"/>
    <dgm:cxn modelId="{1DDFB9B0-2841-4B9F-B2F3-E55D4B465B7B}" srcId="{F3C9BFC5-31CE-41BE-84EE-A2D2A6D0B04D}" destId="{933434F7-B298-4A3E-B9F7-CD06F444F5E4}" srcOrd="2" destOrd="0" parTransId="{B29733FF-DF1F-4429-BCEA-A45FEBFC1722}" sibTransId="{61771B7C-D9DC-461E-9F1A-B803D3D0AF7A}"/>
    <dgm:cxn modelId="{29FE8EEB-0DD3-40B0-9806-C35516D97AE8}" srcId="{F3C9BFC5-31CE-41BE-84EE-A2D2A6D0B04D}" destId="{93DA3130-EBBD-4DA4-BDA7-3418C0CF3719}" srcOrd="0" destOrd="0" parTransId="{6EB7D7B5-024F-41B9-9DFC-198838A51474}" sibTransId="{5BC62F93-9B4C-4F71-8FBC-5670CD7489D5}"/>
    <dgm:cxn modelId="{E44AA6F7-652C-498A-87AF-1F6178772BFF}" type="presParOf" srcId="{A4A4E07F-5F12-4C1D-94D0-44A60B59C78D}" destId="{443E2112-842D-417E-BD8D-AE63EEF85B7B}" srcOrd="0" destOrd="0" presId="urn:microsoft.com/office/officeart/2005/8/layout/default"/>
    <dgm:cxn modelId="{BB0D2694-2B7D-4F28-AEFB-4C57DB3DD4FE}" type="presParOf" srcId="{A4A4E07F-5F12-4C1D-94D0-44A60B59C78D}" destId="{839DAD51-E38D-4261-BF5F-1543FDCA0EE7}" srcOrd="1" destOrd="0" presId="urn:microsoft.com/office/officeart/2005/8/layout/default"/>
    <dgm:cxn modelId="{0D807043-7A73-427C-8B93-A8EE8B9910D6}" type="presParOf" srcId="{A4A4E07F-5F12-4C1D-94D0-44A60B59C78D}" destId="{37C1ADEF-6F2D-44C7-B8F9-286022452F6F}" srcOrd="2" destOrd="0" presId="urn:microsoft.com/office/officeart/2005/8/layout/default"/>
    <dgm:cxn modelId="{6C1E22CB-99A1-45D0-9AF1-71C8049A5E1A}" type="presParOf" srcId="{A4A4E07F-5F12-4C1D-94D0-44A60B59C78D}" destId="{00FF93BD-6CA3-48B5-A648-F730937ADBF0}" srcOrd="3" destOrd="0" presId="urn:microsoft.com/office/officeart/2005/8/layout/default"/>
    <dgm:cxn modelId="{FB530FC0-8813-4C71-A2C5-A83AE93AA8CE}" type="presParOf" srcId="{A4A4E07F-5F12-4C1D-94D0-44A60B59C78D}" destId="{3A566111-DC8C-430F-A937-517C62C86AA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5C539-397F-4D0E-8F41-7771B72F7DD1}">
      <dsp:nvSpPr>
        <dsp:cNvPr id="0" name=""/>
        <dsp:cNvSpPr/>
      </dsp:nvSpPr>
      <dsp:spPr>
        <a:xfrm>
          <a:off x="4313337" y="3095748"/>
          <a:ext cx="369115" cy="703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4557" y="0"/>
              </a:lnTo>
              <a:lnTo>
                <a:pt x="184557" y="703344"/>
              </a:lnTo>
              <a:lnTo>
                <a:pt x="369115" y="703344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4478037" y="3427563"/>
        <a:ext cx="39715" cy="39715"/>
      </dsp:txXfrm>
    </dsp:sp>
    <dsp:sp modelId="{9613A81C-557D-4C98-A6AF-ADF5BB942ACC}">
      <dsp:nvSpPr>
        <dsp:cNvPr id="0" name=""/>
        <dsp:cNvSpPr/>
      </dsp:nvSpPr>
      <dsp:spPr>
        <a:xfrm>
          <a:off x="4313337" y="3050028"/>
          <a:ext cx="3691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9115" y="45720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4488667" y="3086520"/>
        <a:ext cx="18455" cy="18455"/>
      </dsp:txXfrm>
    </dsp:sp>
    <dsp:sp modelId="{B72A0FF5-ACF0-48E1-A7F1-93211439EBC4}">
      <dsp:nvSpPr>
        <dsp:cNvPr id="0" name=""/>
        <dsp:cNvSpPr/>
      </dsp:nvSpPr>
      <dsp:spPr>
        <a:xfrm>
          <a:off x="4313337" y="2392403"/>
          <a:ext cx="369115" cy="703344"/>
        </a:xfrm>
        <a:custGeom>
          <a:avLst/>
          <a:gdLst/>
          <a:ahLst/>
          <a:cxnLst/>
          <a:rect l="0" t="0" r="0" b="0"/>
          <a:pathLst>
            <a:path>
              <a:moveTo>
                <a:pt x="0" y="703344"/>
              </a:moveTo>
              <a:lnTo>
                <a:pt x="184557" y="703344"/>
              </a:lnTo>
              <a:lnTo>
                <a:pt x="184557" y="0"/>
              </a:lnTo>
              <a:lnTo>
                <a:pt x="369115" y="0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4478037" y="2724218"/>
        <a:ext cx="39715" cy="39715"/>
      </dsp:txXfrm>
    </dsp:sp>
    <dsp:sp modelId="{7252B970-C036-45B3-B460-6704DF701D8E}">
      <dsp:nvSpPr>
        <dsp:cNvPr id="0" name=""/>
        <dsp:cNvSpPr/>
      </dsp:nvSpPr>
      <dsp:spPr>
        <a:xfrm>
          <a:off x="2098645" y="2040731"/>
          <a:ext cx="369115" cy="1055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4557" y="0"/>
              </a:lnTo>
              <a:lnTo>
                <a:pt x="184557" y="1055017"/>
              </a:lnTo>
              <a:lnTo>
                <a:pt x="369115" y="1055017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2255260" y="2540297"/>
        <a:ext cx="55886" cy="55886"/>
      </dsp:txXfrm>
    </dsp:sp>
    <dsp:sp modelId="{4E5A7880-B12C-4963-986D-2BA5550412D5}">
      <dsp:nvSpPr>
        <dsp:cNvPr id="0" name=""/>
        <dsp:cNvSpPr/>
      </dsp:nvSpPr>
      <dsp:spPr>
        <a:xfrm>
          <a:off x="4313337" y="985714"/>
          <a:ext cx="369115" cy="703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4557" y="0"/>
              </a:lnTo>
              <a:lnTo>
                <a:pt x="184557" y="703344"/>
              </a:lnTo>
              <a:lnTo>
                <a:pt x="369115" y="703344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4478037" y="1317528"/>
        <a:ext cx="39715" cy="39715"/>
      </dsp:txXfrm>
    </dsp:sp>
    <dsp:sp modelId="{96C9B68C-4C10-4D34-8C33-0EA2C66A59EB}">
      <dsp:nvSpPr>
        <dsp:cNvPr id="0" name=""/>
        <dsp:cNvSpPr/>
      </dsp:nvSpPr>
      <dsp:spPr>
        <a:xfrm>
          <a:off x="4313337" y="939994"/>
          <a:ext cx="3691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9115" y="45720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4488667" y="976486"/>
        <a:ext cx="18455" cy="18455"/>
      </dsp:txXfrm>
    </dsp:sp>
    <dsp:sp modelId="{BC711B0F-16FE-445C-98F8-0BA8E87ACFBE}">
      <dsp:nvSpPr>
        <dsp:cNvPr id="0" name=""/>
        <dsp:cNvSpPr/>
      </dsp:nvSpPr>
      <dsp:spPr>
        <a:xfrm>
          <a:off x="4313337" y="282369"/>
          <a:ext cx="369115" cy="703344"/>
        </a:xfrm>
        <a:custGeom>
          <a:avLst/>
          <a:gdLst/>
          <a:ahLst/>
          <a:cxnLst/>
          <a:rect l="0" t="0" r="0" b="0"/>
          <a:pathLst>
            <a:path>
              <a:moveTo>
                <a:pt x="0" y="703344"/>
              </a:moveTo>
              <a:lnTo>
                <a:pt x="184557" y="703344"/>
              </a:lnTo>
              <a:lnTo>
                <a:pt x="184557" y="0"/>
              </a:lnTo>
              <a:lnTo>
                <a:pt x="369115" y="0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4478037" y="614183"/>
        <a:ext cx="39715" cy="39715"/>
      </dsp:txXfrm>
    </dsp:sp>
    <dsp:sp modelId="{10EA0230-6BEF-48CE-92B2-3AF96B4965D7}">
      <dsp:nvSpPr>
        <dsp:cNvPr id="0" name=""/>
        <dsp:cNvSpPr/>
      </dsp:nvSpPr>
      <dsp:spPr>
        <a:xfrm>
          <a:off x="2098645" y="985714"/>
          <a:ext cx="369115" cy="1055017"/>
        </a:xfrm>
        <a:custGeom>
          <a:avLst/>
          <a:gdLst/>
          <a:ahLst/>
          <a:cxnLst/>
          <a:rect l="0" t="0" r="0" b="0"/>
          <a:pathLst>
            <a:path>
              <a:moveTo>
                <a:pt x="0" y="1055017"/>
              </a:moveTo>
              <a:lnTo>
                <a:pt x="184557" y="1055017"/>
              </a:lnTo>
              <a:lnTo>
                <a:pt x="184557" y="0"/>
              </a:lnTo>
              <a:lnTo>
                <a:pt x="369115" y="0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2255260" y="1485279"/>
        <a:ext cx="55886" cy="55886"/>
      </dsp:txXfrm>
    </dsp:sp>
    <dsp:sp modelId="{7DB66416-8CCF-429E-8D43-0FCDF6C90FE9}">
      <dsp:nvSpPr>
        <dsp:cNvPr id="0" name=""/>
        <dsp:cNvSpPr/>
      </dsp:nvSpPr>
      <dsp:spPr>
        <a:xfrm rot="16200000">
          <a:off x="336581" y="1759393"/>
          <a:ext cx="2961452" cy="562675"/>
        </a:xfrm>
        <a:prstGeom prst="rect">
          <a:avLst/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/>
            <a:t>Entrepreneurial</a:t>
          </a:r>
          <a:r>
            <a:rPr lang="cs-CZ" sz="1400" kern="1200" dirty="0"/>
            <a:t> </a:t>
          </a:r>
          <a:r>
            <a:rPr lang="cs-CZ" sz="1400" kern="1200" dirty="0" err="1"/>
            <a:t>schools</a:t>
          </a:r>
          <a:r>
            <a:rPr lang="cs-CZ" sz="1400" kern="1200" dirty="0"/>
            <a:t> </a:t>
          </a:r>
          <a:r>
            <a:rPr lang="cs-CZ" sz="1400" kern="1200" dirty="0" err="1"/>
            <a:t>of</a:t>
          </a:r>
          <a:r>
            <a:rPr lang="cs-CZ" sz="1400" kern="1200" dirty="0"/>
            <a:t> </a:t>
          </a:r>
          <a:r>
            <a:rPr lang="cs-CZ" sz="1400" kern="1200" dirty="0" err="1"/>
            <a:t>thought</a:t>
          </a:r>
          <a:r>
            <a:rPr lang="cs-CZ" sz="1400" kern="1200" dirty="0"/>
            <a:t> </a:t>
          </a:r>
          <a:r>
            <a:rPr lang="cs-CZ" sz="1400" kern="1200" dirty="0" err="1"/>
            <a:t>approach</a:t>
          </a:r>
          <a:endParaRPr lang="cs-CZ" sz="1400" kern="1200" dirty="0"/>
        </a:p>
      </dsp:txBody>
      <dsp:txXfrm>
        <a:off x="336581" y="1759393"/>
        <a:ext cx="2961452" cy="562675"/>
      </dsp:txXfrm>
    </dsp:sp>
    <dsp:sp modelId="{9AEFE1EB-6406-45F0-BFC8-05AC84D65333}">
      <dsp:nvSpPr>
        <dsp:cNvPr id="0" name=""/>
        <dsp:cNvSpPr/>
      </dsp:nvSpPr>
      <dsp:spPr>
        <a:xfrm>
          <a:off x="2467760" y="704376"/>
          <a:ext cx="1845576" cy="56267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/>
            <a:t>Macro</a:t>
          </a:r>
          <a:r>
            <a:rPr lang="cs-CZ" sz="1400" kern="1200" dirty="0"/>
            <a:t> </a:t>
          </a:r>
          <a:r>
            <a:rPr lang="cs-CZ" sz="1400" kern="1200" dirty="0" err="1"/>
            <a:t>view</a:t>
          </a:r>
          <a:endParaRPr lang="cs-CZ" sz="1400" kern="1200" dirty="0"/>
        </a:p>
      </dsp:txBody>
      <dsp:txXfrm>
        <a:off x="2467760" y="704376"/>
        <a:ext cx="1845576" cy="562675"/>
      </dsp:txXfrm>
    </dsp:sp>
    <dsp:sp modelId="{036B6A69-F861-483D-A413-C3155362F07C}">
      <dsp:nvSpPr>
        <dsp:cNvPr id="0" name=""/>
        <dsp:cNvSpPr/>
      </dsp:nvSpPr>
      <dsp:spPr>
        <a:xfrm>
          <a:off x="4682453" y="1031"/>
          <a:ext cx="1845576" cy="56267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/>
            <a:t>Environmental</a:t>
          </a:r>
          <a:r>
            <a:rPr lang="cs-CZ" sz="1400" kern="1200" dirty="0"/>
            <a:t> </a:t>
          </a:r>
          <a:r>
            <a:rPr lang="cs-CZ" sz="1400" kern="1200" dirty="0" err="1"/>
            <a:t>school</a:t>
          </a:r>
          <a:r>
            <a:rPr lang="cs-CZ" sz="1400" kern="1200" dirty="0"/>
            <a:t> </a:t>
          </a:r>
          <a:r>
            <a:rPr lang="cs-CZ" sz="1400" kern="1200" dirty="0" err="1"/>
            <a:t>of</a:t>
          </a:r>
          <a:r>
            <a:rPr lang="cs-CZ" sz="1400" kern="1200" dirty="0"/>
            <a:t> </a:t>
          </a:r>
          <a:r>
            <a:rPr lang="cs-CZ" sz="1400" kern="1200" dirty="0" err="1"/>
            <a:t>thought</a:t>
          </a:r>
          <a:endParaRPr lang="cs-CZ" sz="1400" kern="1200" dirty="0"/>
        </a:p>
      </dsp:txBody>
      <dsp:txXfrm>
        <a:off x="4682453" y="1031"/>
        <a:ext cx="1845576" cy="562675"/>
      </dsp:txXfrm>
    </dsp:sp>
    <dsp:sp modelId="{86650651-C0B6-4B43-8A97-C9C377632D5A}">
      <dsp:nvSpPr>
        <dsp:cNvPr id="0" name=""/>
        <dsp:cNvSpPr/>
      </dsp:nvSpPr>
      <dsp:spPr>
        <a:xfrm>
          <a:off x="4682453" y="704376"/>
          <a:ext cx="1845576" cy="56267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/>
            <a:t>Financial</a:t>
          </a:r>
          <a:r>
            <a:rPr lang="cs-CZ" sz="1400" kern="1200" dirty="0"/>
            <a:t>/ </a:t>
          </a:r>
          <a:r>
            <a:rPr lang="cs-CZ" sz="1400" kern="1200" dirty="0" err="1"/>
            <a:t>capital</a:t>
          </a:r>
          <a:r>
            <a:rPr lang="cs-CZ" sz="1400" kern="1200" dirty="0"/>
            <a:t> </a:t>
          </a:r>
          <a:r>
            <a:rPr lang="cs-CZ" sz="1400" kern="1200" dirty="0" err="1"/>
            <a:t>school</a:t>
          </a:r>
          <a:r>
            <a:rPr lang="cs-CZ" sz="1400" kern="1200" dirty="0"/>
            <a:t> </a:t>
          </a:r>
          <a:r>
            <a:rPr lang="cs-CZ" sz="1400" kern="1200" dirty="0" err="1"/>
            <a:t>of</a:t>
          </a:r>
          <a:r>
            <a:rPr lang="cs-CZ" sz="1400" kern="1200" dirty="0"/>
            <a:t> </a:t>
          </a:r>
          <a:r>
            <a:rPr lang="cs-CZ" sz="1400" kern="1200" dirty="0" err="1"/>
            <a:t>thought</a:t>
          </a:r>
          <a:endParaRPr lang="cs-CZ" sz="1400" kern="1200" dirty="0"/>
        </a:p>
      </dsp:txBody>
      <dsp:txXfrm>
        <a:off x="4682453" y="704376"/>
        <a:ext cx="1845576" cy="562675"/>
      </dsp:txXfrm>
    </dsp:sp>
    <dsp:sp modelId="{EE2FDDA1-5749-409C-95D2-21DA202B3D5F}">
      <dsp:nvSpPr>
        <dsp:cNvPr id="0" name=""/>
        <dsp:cNvSpPr/>
      </dsp:nvSpPr>
      <dsp:spPr>
        <a:xfrm>
          <a:off x="4682453" y="1407721"/>
          <a:ext cx="1845576" cy="56267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/>
            <a:t>Displacement</a:t>
          </a:r>
          <a:r>
            <a:rPr lang="cs-CZ" sz="1400" kern="1200" dirty="0"/>
            <a:t> </a:t>
          </a:r>
          <a:r>
            <a:rPr lang="cs-CZ" sz="1400" kern="1200" dirty="0" err="1"/>
            <a:t>school</a:t>
          </a:r>
          <a:r>
            <a:rPr lang="cs-CZ" sz="1400" kern="1200" dirty="0"/>
            <a:t> </a:t>
          </a:r>
          <a:r>
            <a:rPr lang="cs-CZ" sz="1400" kern="1200" dirty="0" err="1"/>
            <a:t>of</a:t>
          </a:r>
          <a:r>
            <a:rPr lang="cs-CZ" sz="1400" kern="1200" dirty="0"/>
            <a:t> </a:t>
          </a:r>
          <a:r>
            <a:rPr lang="cs-CZ" sz="1400" kern="1200" dirty="0" err="1"/>
            <a:t>thought</a:t>
          </a:r>
          <a:endParaRPr lang="cs-CZ" sz="1400" kern="1200" dirty="0"/>
        </a:p>
      </dsp:txBody>
      <dsp:txXfrm>
        <a:off x="4682453" y="1407721"/>
        <a:ext cx="1845576" cy="562675"/>
      </dsp:txXfrm>
    </dsp:sp>
    <dsp:sp modelId="{A370A36E-F557-4E71-8887-38DE00EE1972}">
      <dsp:nvSpPr>
        <dsp:cNvPr id="0" name=""/>
        <dsp:cNvSpPr/>
      </dsp:nvSpPr>
      <dsp:spPr>
        <a:xfrm>
          <a:off x="2467760" y="2814410"/>
          <a:ext cx="1845576" cy="56267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/>
            <a:t>Micro</a:t>
          </a:r>
          <a:r>
            <a:rPr lang="cs-CZ" sz="1400" kern="1200" dirty="0"/>
            <a:t> </a:t>
          </a:r>
          <a:r>
            <a:rPr lang="cs-CZ" sz="1400" kern="1200" dirty="0" err="1"/>
            <a:t>view</a:t>
          </a:r>
          <a:endParaRPr lang="cs-CZ" sz="1400" kern="1200" dirty="0"/>
        </a:p>
      </dsp:txBody>
      <dsp:txXfrm>
        <a:off x="2467760" y="2814410"/>
        <a:ext cx="1845576" cy="562675"/>
      </dsp:txXfrm>
    </dsp:sp>
    <dsp:sp modelId="{F6031A41-13D6-4998-B071-593174DD2A44}">
      <dsp:nvSpPr>
        <dsp:cNvPr id="0" name=""/>
        <dsp:cNvSpPr/>
      </dsp:nvSpPr>
      <dsp:spPr>
        <a:xfrm>
          <a:off x="4682453" y="2111065"/>
          <a:ext cx="1845576" cy="56267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/>
            <a:t>Entrepreneurial</a:t>
          </a:r>
          <a:r>
            <a:rPr lang="cs-CZ" sz="1400" kern="1200" dirty="0"/>
            <a:t> </a:t>
          </a:r>
          <a:r>
            <a:rPr lang="cs-CZ" sz="1400" kern="1200" dirty="0" err="1"/>
            <a:t>trait</a:t>
          </a:r>
          <a:r>
            <a:rPr lang="cs-CZ" sz="1400" kern="1200" dirty="0"/>
            <a:t> </a:t>
          </a:r>
          <a:r>
            <a:rPr lang="cs-CZ" sz="1400" kern="1200" dirty="0" err="1"/>
            <a:t>school</a:t>
          </a:r>
          <a:r>
            <a:rPr lang="cs-CZ" sz="1400" kern="1200" dirty="0"/>
            <a:t> </a:t>
          </a:r>
          <a:r>
            <a:rPr lang="cs-CZ" sz="1400" kern="1200" dirty="0" err="1"/>
            <a:t>of</a:t>
          </a:r>
          <a:r>
            <a:rPr lang="cs-CZ" sz="1400" kern="1200" dirty="0"/>
            <a:t> </a:t>
          </a:r>
          <a:r>
            <a:rPr lang="cs-CZ" sz="1400" kern="1200" dirty="0" err="1"/>
            <a:t>thought</a:t>
          </a:r>
          <a:endParaRPr lang="cs-CZ" sz="1400" kern="1200" dirty="0"/>
        </a:p>
      </dsp:txBody>
      <dsp:txXfrm>
        <a:off x="4682453" y="2111065"/>
        <a:ext cx="1845576" cy="562675"/>
      </dsp:txXfrm>
    </dsp:sp>
    <dsp:sp modelId="{A02308B6-86BC-4A59-9251-9B0ADEA70D95}">
      <dsp:nvSpPr>
        <dsp:cNvPr id="0" name=""/>
        <dsp:cNvSpPr/>
      </dsp:nvSpPr>
      <dsp:spPr>
        <a:xfrm>
          <a:off x="4682453" y="2814410"/>
          <a:ext cx="1845576" cy="56267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Venture </a:t>
          </a:r>
          <a:r>
            <a:rPr lang="cs-CZ" sz="1400" kern="1200" dirty="0" err="1"/>
            <a:t>opportunity</a:t>
          </a:r>
          <a:r>
            <a:rPr lang="cs-CZ" sz="1400" kern="1200" dirty="0"/>
            <a:t> </a:t>
          </a:r>
          <a:r>
            <a:rPr lang="cs-CZ" sz="1400" kern="1200" dirty="0" err="1"/>
            <a:t>school</a:t>
          </a:r>
          <a:r>
            <a:rPr lang="cs-CZ" sz="1400" kern="1200" dirty="0"/>
            <a:t> </a:t>
          </a:r>
          <a:r>
            <a:rPr lang="cs-CZ" sz="1400" kern="1200" dirty="0" err="1"/>
            <a:t>of</a:t>
          </a:r>
          <a:r>
            <a:rPr lang="cs-CZ" sz="1400" kern="1200" dirty="0"/>
            <a:t> </a:t>
          </a:r>
          <a:r>
            <a:rPr lang="cs-CZ" sz="1400" kern="1200" dirty="0" err="1"/>
            <a:t>thought</a:t>
          </a:r>
          <a:endParaRPr lang="cs-CZ" sz="1400" kern="1200" dirty="0"/>
        </a:p>
      </dsp:txBody>
      <dsp:txXfrm>
        <a:off x="4682453" y="2814410"/>
        <a:ext cx="1845576" cy="562675"/>
      </dsp:txXfrm>
    </dsp:sp>
    <dsp:sp modelId="{EB195622-C4B8-41C9-91AD-A9BDF9DE7241}">
      <dsp:nvSpPr>
        <dsp:cNvPr id="0" name=""/>
        <dsp:cNvSpPr/>
      </dsp:nvSpPr>
      <dsp:spPr>
        <a:xfrm>
          <a:off x="4682453" y="3517755"/>
          <a:ext cx="1845576" cy="562675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/>
            <a:t>Strategic</a:t>
          </a:r>
          <a:r>
            <a:rPr lang="cs-CZ" sz="1400" kern="1200" dirty="0"/>
            <a:t> </a:t>
          </a:r>
          <a:r>
            <a:rPr lang="cs-CZ" sz="1400" kern="1200" dirty="0" err="1"/>
            <a:t>formulation</a:t>
          </a:r>
          <a:r>
            <a:rPr lang="cs-CZ" sz="1400" kern="1200" dirty="0"/>
            <a:t> </a:t>
          </a:r>
          <a:r>
            <a:rPr lang="cs-CZ" sz="1400" kern="1200" dirty="0" err="1"/>
            <a:t>school</a:t>
          </a:r>
          <a:r>
            <a:rPr lang="cs-CZ" sz="1400" kern="1200" dirty="0"/>
            <a:t> </a:t>
          </a:r>
          <a:r>
            <a:rPr lang="cs-CZ" sz="1400" kern="1200" dirty="0" err="1"/>
            <a:t>of</a:t>
          </a:r>
          <a:r>
            <a:rPr lang="cs-CZ" sz="1400" kern="1200" dirty="0"/>
            <a:t> </a:t>
          </a:r>
          <a:r>
            <a:rPr lang="cs-CZ" sz="1400" kern="1200" dirty="0" err="1"/>
            <a:t>thought</a:t>
          </a:r>
          <a:endParaRPr lang="cs-CZ" sz="1400" kern="1200" dirty="0"/>
        </a:p>
      </dsp:txBody>
      <dsp:txXfrm>
        <a:off x="4682453" y="3517755"/>
        <a:ext cx="1845576" cy="562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E2112-842D-417E-BD8D-AE63EEF85B7B}">
      <dsp:nvSpPr>
        <dsp:cNvPr id="0" name=""/>
        <dsp:cNvSpPr/>
      </dsp:nvSpPr>
      <dsp:spPr>
        <a:xfrm>
          <a:off x="0" y="402023"/>
          <a:ext cx="2520156" cy="19186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 err="1"/>
            <a:t>Schools</a:t>
          </a:r>
          <a:r>
            <a:rPr lang="cs-CZ" sz="1100" b="1" kern="1200" dirty="0"/>
            <a:t> </a:t>
          </a:r>
          <a:r>
            <a:rPr lang="cs-CZ" sz="1100" b="1" kern="1200" dirty="0" err="1"/>
            <a:t>of</a:t>
          </a:r>
          <a:r>
            <a:rPr lang="cs-CZ" sz="1100" b="1" kern="1200" dirty="0"/>
            <a:t> </a:t>
          </a:r>
          <a:r>
            <a:rPr lang="cs-CZ" sz="1100" b="1" kern="1200" dirty="0" err="1"/>
            <a:t>thought</a:t>
          </a:r>
          <a:r>
            <a:rPr lang="cs-CZ" sz="1100" b="1" kern="1200" dirty="0"/>
            <a:t> framework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 err="1"/>
            <a:t>Macro</a:t>
          </a:r>
          <a:endParaRPr lang="cs-CZ" sz="10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Environmental</a:t>
          </a:r>
          <a:r>
            <a:rPr lang="cs-CZ" sz="900" kern="1200" dirty="0"/>
            <a:t> </a:t>
          </a:r>
          <a:r>
            <a:rPr lang="cs-CZ" sz="900" kern="1200" dirty="0" err="1"/>
            <a:t>school</a:t>
          </a:r>
          <a:r>
            <a:rPr lang="cs-CZ" sz="900" kern="1200" dirty="0"/>
            <a:t> </a:t>
          </a:r>
          <a:r>
            <a:rPr lang="cs-CZ" sz="900" kern="1200" dirty="0" err="1"/>
            <a:t>of</a:t>
          </a:r>
          <a:r>
            <a:rPr lang="cs-CZ" sz="900" kern="1200" dirty="0"/>
            <a:t> </a:t>
          </a:r>
          <a:r>
            <a:rPr lang="cs-CZ" sz="900" kern="1200" dirty="0" err="1"/>
            <a:t>thought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Financial</a:t>
          </a:r>
          <a:r>
            <a:rPr lang="cs-CZ" sz="900" kern="1200" dirty="0"/>
            <a:t>/ </a:t>
          </a:r>
          <a:r>
            <a:rPr lang="cs-CZ" sz="900" kern="1200" dirty="0" err="1"/>
            <a:t>capital</a:t>
          </a:r>
          <a:r>
            <a:rPr lang="cs-CZ" sz="900" kern="1200" dirty="0"/>
            <a:t> </a:t>
          </a:r>
          <a:r>
            <a:rPr lang="cs-CZ" sz="900" kern="1200" dirty="0" err="1"/>
            <a:t>school</a:t>
          </a:r>
          <a:r>
            <a:rPr lang="cs-CZ" sz="900" kern="1200" dirty="0"/>
            <a:t> </a:t>
          </a:r>
          <a:r>
            <a:rPr lang="cs-CZ" sz="900" kern="1200" dirty="0" err="1"/>
            <a:t>of</a:t>
          </a:r>
          <a:r>
            <a:rPr lang="cs-CZ" sz="900" kern="1200" dirty="0"/>
            <a:t> </a:t>
          </a:r>
          <a:r>
            <a:rPr lang="cs-CZ" sz="900" kern="1200" dirty="0" err="1"/>
            <a:t>thought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Displacement</a:t>
          </a:r>
          <a:r>
            <a:rPr lang="cs-CZ" sz="900" kern="1200" dirty="0"/>
            <a:t> </a:t>
          </a:r>
          <a:r>
            <a:rPr lang="cs-CZ" sz="900" kern="1200" dirty="0" err="1"/>
            <a:t>school</a:t>
          </a:r>
          <a:r>
            <a:rPr lang="cs-CZ" sz="900" kern="1200" dirty="0"/>
            <a:t> </a:t>
          </a:r>
          <a:r>
            <a:rPr lang="cs-CZ" sz="900" kern="1200" dirty="0" err="1"/>
            <a:t>of</a:t>
          </a:r>
          <a:r>
            <a:rPr lang="cs-CZ" sz="900" kern="1200" dirty="0"/>
            <a:t> </a:t>
          </a:r>
          <a:r>
            <a:rPr lang="cs-CZ" sz="900" kern="1200" dirty="0" err="1"/>
            <a:t>thought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 err="1"/>
            <a:t>Micro</a:t>
          </a:r>
          <a:endParaRPr lang="cs-CZ" sz="10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Entrepreneurial</a:t>
          </a:r>
          <a:r>
            <a:rPr lang="cs-CZ" sz="900" kern="1200" dirty="0"/>
            <a:t> </a:t>
          </a:r>
          <a:r>
            <a:rPr lang="cs-CZ" sz="900" kern="1200" dirty="0" err="1"/>
            <a:t>trait</a:t>
          </a:r>
          <a:r>
            <a:rPr lang="cs-CZ" sz="900" kern="1200" dirty="0"/>
            <a:t> </a:t>
          </a:r>
          <a:r>
            <a:rPr lang="cs-CZ" sz="900" kern="1200" dirty="0" err="1"/>
            <a:t>school</a:t>
          </a:r>
          <a:r>
            <a:rPr lang="cs-CZ" sz="900" kern="1200" dirty="0"/>
            <a:t> </a:t>
          </a:r>
          <a:r>
            <a:rPr lang="cs-CZ" sz="900" kern="1200" dirty="0" err="1"/>
            <a:t>of</a:t>
          </a:r>
          <a:r>
            <a:rPr lang="cs-CZ" sz="900" kern="1200" dirty="0"/>
            <a:t> </a:t>
          </a:r>
          <a:r>
            <a:rPr lang="cs-CZ" sz="900" kern="1200" dirty="0" err="1"/>
            <a:t>thought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Venture </a:t>
          </a:r>
          <a:r>
            <a:rPr lang="cs-CZ" sz="900" kern="1200" dirty="0" err="1"/>
            <a:t>opportunity</a:t>
          </a:r>
          <a:r>
            <a:rPr lang="cs-CZ" sz="900" kern="1200" dirty="0"/>
            <a:t> </a:t>
          </a:r>
          <a:r>
            <a:rPr lang="cs-CZ" sz="900" kern="1200" dirty="0" err="1"/>
            <a:t>school</a:t>
          </a:r>
          <a:r>
            <a:rPr lang="cs-CZ" sz="900" kern="1200" dirty="0"/>
            <a:t> </a:t>
          </a:r>
          <a:r>
            <a:rPr lang="cs-CZ" sz="900" kern="1200" dirty="0" err="1"/>
            <a:t>of</a:t>
          </a:r>
          <a:r>
            <a:rPr lang="cs-CZ" sz="900" kern="1200" dirty="0"/>
            <a:t> </a:t>
          </a:r>
          <a:r>
            <a:rPr lang="cs-CZ" sz="900" kern="1200" dirty="0" err="1"/>
            <a:t>thought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Strategic</a:t>
          </a:r>
          <a:r>
            <a:rPr lang="cs-CZ" sz="900" kern="1200" dirty="0"/>
            <a:t> </a:t>
          </a:r>
          <a:r>
            <a:rPr lang="cs-CZ" sz="900" kern="1200" dirty="0" err="1"/>
            <a:t>formulation</a:t>
          </a:r>
          <a:r>
            <a:rPr lang="cs-CZ" sz="900" kern="1200" dirty="0"/>
            <a:t> </a:t>
          </a:r>
          <a:r>
            <a:rPr lang="cs-CZ" sz="900" kern="1200" dirty="0" err="1"/>
            <a:t>school</a:t>
          </a:r>
          <a:r>
            <a:rPr lang="cs-CZ" sz="900" kern="1200" dirty="0"/>
            <a:t> </a:t>
          </a:r>
          <a:r>
            <a:rPr lang="cs-CZ" sz="900" kern="1200" dirty="0" err="1"/>
            <a:t>of</a:t>
          </a:r>
          <a:r>
            <a:rPr lang="cs-CZ" sz="900" kern="1200" dirty="0"/>
            <a:t> </a:t>
          </a:r>
          <a:r>
            <a:rPr lang="cs-CZ" sz="900" kern="1200" dirty="0" err="1"/>
            <a:t>thought</a:t>
          </a:r>
          <a:endParaRPr lang="cs-CZ" sz="900" kern="1200" dirty="0"/>
        </a:p>
      </dsp:txBody>
      <dsp:txXfrm>
        <a:off x="0" y="402023"/>
        <a:ext cx="2520156" cy="1918680"/>
      </dsp:txXfrm>
    </dsp:sp>
    <dsp:sp modelId="{37C1ADEF-6F2D-44C7-B8F9-286022452F6F}">
      <dsp:nvSpPr>
        <dsp:cNvPr id="0" name=""/>
        <dsp:cNvSpPr/>
      </dsp:nvSpPr>
      <dsp:spPr>
        <a:xfrm>
          <a:off x="2772171" y="394137"/>
          <a:ext cx="2520156" cy="1934451"/>
        </a:xfrm>
        <a:prstGeom prst="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 err="1"/>
            <a:t>Integrative</a:t>
          </a:r>
          <a:r>
            <a:rPr lang="cs-CZ" sz="1100" b="1" kern="1200" dirty="0"/>
            <a:t> Framework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 err="1"/>
            <a:t>Entrepreneurial</a:t>
          </a:r>
          <a:r>
            <a:rPr lang="cs-CZ" sz="1000" b="1" kern="1200" dirty="0"/>
            <a:t> </a:t>
          </a:r>
          <a:r>
            <a:rPr lang="cs-CZ" sz="1000" b="1" kern="1200" dirty="0" err="1"/>
            <a:t>process</a:t>
          </a:r>
          <a:endParaRPr lang="cs-CZ" sz="10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The</a:t>
          </a:r>
          <a:r>
            <a:rPr lang="cs-CZ" sz="900" kern="1200" dirty="0"/>
            <a:t> environment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The</a:t>
          </a:r>
          <a:r>
            <a:rPr lang="cs-CZ" sz="900" kern="1200" dirty="0"/>
            <a:t> </a:t>
          </a:r>
          <a:r>
            <a:rPr lang="cs-CZ" sz="900" kern="1200" dirty="0" err="1"/>
            <a:t>entrepreneur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The</a:t>
          </a:r>
          <a:r>
            <a:rPr lang="cs-CZ" sz="900" kern="1200" dirty="0"/>
            <a:t> </a:t>
          </a:r>
          <a:r>
            <a:rPr lang="cs-CZ" sz="900" kern="1200" dirty="0" err="1"/>
            <a:t>resources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The</a:t>
          </a:r>
          <a:r>
            <a:rPr lang="cs-CZ" sz="900" kern="1200" dirty="0"/>
            <a:t> </a:t>
          </a:r>
          <a:r>
            <a:rPr lang="cs-CZ" sz="900" kern="1200" dirty="0" err="1"/>
            <a:t>concept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The</a:t>
          </a:r>
          <a:r>
            <a:rPr lang="cs-CZ" sz="900" kern="1200" dirty="0"/>
            <a:t> </a:t>
          </a:r>
          <a:r>
            <a:rPr lang="cs-CZ" sz="900" kern="1200" dirty="0" err="1"/>
            <a:t>context</a:t>
          </a:r>
          <a:endParaRPr lang="cs-CZ" sz="900" kern="1200" dirty="0"/>
        </a:p>
      </dsp:txBody>
      <dsp:txXfrm>
        <a:off x="2772171" y="394137"/>
        <a:ext cx="2520156" cy="1934451"/>
      </dsp:txXfrm>
    </dsp:sp>
    <dsp:sp modelId="{3A566111-DC8C-430F-A937-517C62C86AA1}">
      <dsp:nvSpPr>
        <dsp:cNvPr id="0" name=""/>
        <dsp:cNvSpPr/>
      </dsp:nvSpPr>
      <dsp:spPr>
        <a:xfrm>
          <a:off x="5544343" y="402023"/>
          <a:ext cx="2520156" cy="1918680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Typology </a:t>
          </a:r>
          <a:r>
            <a:rPr lang="cs-CZ" sz="1100" b="1" kern="1200" dirty="0" err="1"/>
            <a:t>of</a:t>
          </a:r>
          <a:r>
            <a:rPr lang="cs-CZ" sz="1100" b="1" kern="1200" dirty="0"/>
            <a:t> </a:t>
          </a:r>
          <a:r>
            <a:rPr lang="cs-CZ" sz="1100" b="1" kern="1200" dirty="0" err="1"/>
            <a:t>Entrepreneurs</a:t>
          </a:r>
          <a:r>
            <a:rPr lang="cs-CZ" sz="1100" b="1" kern="1200" dirty="0"/>
            <a:t> framework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 err="1"/>
            <a:t>Behavioral</a:t>
          </a:r>
          <a:endParaRPr lang="cs-CZ" sz="10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Psychological</a:t>
          </a:r>
          <a:r>
            <a:rPr lang="cs-CZ" sz="900" kern="1200" dirty="0"/>
            <a:t>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Characteristics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 err="1"/>
            <a:t>Decision</a:t>
          </a:r>
          <a:r>
            <a:rPr lang="cs-CZ" sz="1000" b="1" kern="1200" dirty="0"/>
            <a:t> </a:t>
          </a:r>
          <a:r>
            <a:rPr lang="cs-CZ" sz="1000" b="1" kern="1200" dirty="0" err="1"/>
            <a:t>processes</a:t>
          </a:r>
          <a:endParaRPr lang="cs-CZ" sz="10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Cognitions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Meta </a:t>
          </a:r>
          <a:r>
            <a:rPr lang="cs-CZ" sz="900" kern="1200" dirty="0" err="1"/>
            <a:t>Cognition</a:t>
          </a:r>
          <a:r>
            <a:rPr lang="cs-CZ" sz="900" kern="1200" dirty="0"/>
            <a:t>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Cognitive</a:t>
          </a:r>
          <a:r>
            <a:rPr lang="cs-CZ" sz="900" kern="1200" dirty="0"/>
            <a:t> Adaptability</a:t>
          </a:r>
        </a:p>
      </dsp:txBody>
      <dsp:txXfrm>
        <a:off x="5544343" y="402023"/>
        <a:ext cx="2520156" cy="19186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E2112-842D-417E-BD8D-AE63EEF85B7B}">
      <dsp:nvSpPr>
        <dsp:cNvPr id="0" name=""/>
        <dsp:cNvSpPr/>
      </dsp:nvSpPr>
      <dsp:spPr>
        <a:xfrm>
          <a:off x="0" y="583324"/>
          <a:ext cx="2520156" cy="1692607"/>
        </a:xfrm>
        <a:prstGeom prst="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 err="1"/>
            <a:t>Process</a:t>
          </a:r>
          <a:r>
            <a:rPr lang="cs-CZ" sz="1100" b="1" kern="1200" dirty="0"/>
            <a:t> Framework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Integrative</a:t>
          </a:r>
          <a:r>
            <a:rPr lang="cs-CZ" sz="900" kern="1200" dirty="0"/>
            <a:t> </a:t>
          </a:r>
          <a:r>
            <a:rPr lang="cs-CZ" sz="900" kern="1200" dirty="0" err="1"/>
            <a:t>Models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Assessment</a:t>
          </a:r>
          <a:r>
            <a:rPr lang="cs-CZ" sz="900" kern="1200" dirty="0"/>
            <a:t> </a:t>
          </a:r>
          <a:r>
            <a:rPr lang="cs-CZ" sz="900" kern="1200" dirty="0" err="1"/>
            <a:t>Models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 err="1"/>
            <a:t>Dynamic</a:t>
          </a:r>
          <a:r>
            <a:rPr lang="cs-CZ" sz="900" kern="1200" dirty="0"/>
            <a:t> </a:t>
          </a:r>
          <a:r>
            <a:rPr lang="cs-CZ" sz="900" kern="1200" dirty="0" err="1"/>
            <a:t>Models</a:t>
          </a:r>
          <a:endParaRPr lang="cs-CZ" sz="900" kern="1200" dirty="0"/>
        </a:p>
      </dsp:txBody>
      <dsp:txXfrm>
        <a:off x="0" y="583324"/>
        <a:ext cx="2520156" cy="1692607"/>
      </dsp:txXfrm>
    </dsp:sp>
    <dsp:sp modelId="{37C1ADEF-6F2D-44C7-B8F9-286022452F6F}">
      <dsp:nvSpPr>
        <dsp:cNvPr id="0" name=""/>
        <dsp:cNvSpPr/>
      </dsp:nvSpPr>
      <dsp:spPr>
        <a:xfrm>
          <a:off x="2772171" y="575438"/>
          <a:ext cx="2520156" cy="1708378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Venture Typology </a:t>
          </a:r>
          <a:r>
            <a:rPr lang="cs-CZ" sz="1100" b="1" kern="1200" dirty="0" err="1"/>
            <a:t>Frameworks</a:t>
          </a:r>
          <a:endParaRPr lang="cs-CZ" sz="11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 err="1"/>
            <a:t>Size</a:t>
          </a:r>
          <a:endParaRPr lang="cs-CZ" sz="10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kern="1200" dirty="0" err="1"/>
            <a:t>Microenterprise</a:t>
          </a:r>
          <a:endParaRPr lang="cs-CZ" sz="8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kern="1200" dirty="0" err="1"/>
            <a:t>Small</a:t>
          </a:r>
          <a:r>
            <a:rPr lang="cs-CZ" sz="800" b="1" kern="1200" dirty="0"/>
            <a:t> Business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kern="1200" dirty="0"/>
            <a:t>Medium-</a:t>
          </a:r>
          <a:r>
            <a:rPr lang="cs-CZ" sz="800" b="1" kern="1200" dirty="0" err="1"/>
            <a:t>sized</a:t>
          </a:r>
          <a:endParaRPr lang="cs-CZ" sz="8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kern="1200" dirty="0" err="1"/>
            <a:t>Large</a:t>
          </a:r>
          <a:r>
            <a:rPr lang="cs-CZ" sz="800" b="1" kern="1200" dirty="0"/>
            <a:t> Venture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 err="1"/>
            <a:t>Growth</a:t>
          </a:r>
          <a:r>
            <a:rPr lang="cs-CZ" sz="1000" b="1" kern="1200" dirty="0"/>
            <a:t> </a:t>
          </a:r>
          <a:r>
            <a:rPr lang="cs-CZ" sz="1000" b="1" kern="1200" dirty="0" err="1"/>
            <a:t>Rate</a:t>
          </a:r>
          <a:endParaRPr lang="cs-CZ" sz="10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kern="1200" dirty="0" err="1"/>
            <a:t>Life</a:t>
          </a:r>
          <a:r>
            <a:rPr lang="cs-CZ" sz="800" b="1" kern="1200" dirty="0"/>
            <a:t> style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kern="1200" dirty="0"/>
            <a:t>Medium </a:t>
          </a:r>
          <a:r>
            <a:rPr lang="cs-CZ" sz="800" b="1" kern="1200" dirty="0" err="1"/>
            <a:t>growth</a:t>
          </a:r>
          <a:endParaRPr lang="cs-CZ" sz="8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800" b="1" kern="1200" dirty="0"/>
            <a:t>Fast </a:t>
          </a:r>
          <a:r>
            <a:rPr lang="cs-CZ" sz="800" b="1" kern="1200" dirty="0" err="1"/>
            <a:t>growth</a:t>
          </a:r>
          <a:endParaRPr lang="cs-CZ" sz="800" b="1" kern="1200" dirty="0"/>
        </a:p>
      </dsp:txBody>
      <dsp:txXfrm>
        <a:off x="2772171" y="575438"/>
        <a:ext cx="2520156" cy="1708378"/>
      </dsp:txXfrm>
    </dsp:sp>
    <dsp:sp modelId="{3A566111-DC8C-430F-A937-517C62C86AA1}">
      <dsp:nvSpPr>
        <dsp:cNvPr id="0" name=""/>
        <dsp:cNvSpPr/>
      </dsp:nvSpPr>
      <dsp:spPr>
        <a:xfrm>
          <a:off x="5544343" y="575438"/>
          <a:ext cx="2520156" cy="1708378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 err="1"/>
            <a:t>Life</a:t>
          </a:r>
          <a:r>
            <a:rPr lang="cs-CZ" sz="1100" b="1" kern="1200" dirty="0"/>
            <a:t> </a:t>
          </a:r>
          <a:r>
            <a:rPr lang="cs-CZ" sz="1100" b="1" kern="1200" dirty="0" err="1"/>
            <a:t>Cycle</a:t>
          </a:r>
          <a:r>
            <a:rPr lang="cs-CZ" sz="1100" b="1" kern="1200" dirty="0"/>
            <a:t> </a:t>
          </a:r>
          <a:r>
            <a:rPr lang="cs-CZ" sz="1100" b="1" kern="1200" dirty="0" err="1"/>
            <a:t>Frameworks</a:t>
          </a:r>
          <a:endParaRPr lang="cs-CZ" sz="11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 err="1"/>
            <a:t>Stages</a:t>
          </a:r>
          <a:r>
            <a:rPr lang="cs-CZ" sz="1000" b="1" kern="1200" dirty="0"/>
            <a:t>/ Risk </a:t>
          </a:r>
          <a:r>
            <a:rPr lang="cs-CZ" sz="1000" b="1" kern="1200" dirty="0" err="1"/>
            <a:t>Levels</a:t>
          </a:r>
          <a:endParaRPr lang="cs-CZ" sz="10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Idea Development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Venture Startup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Venture </a:t>
          </a:r>
          <a:r>
            <a:rPr lang="cs-CZ" sz="900" kern="1200" dirty="0" err="1"/>
            <a:t>Growth</a:t>
          </a:r>
          <a:endParaRPr lang="cs-CZ" sz="9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Venture Maturity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Venture </a:t>
          </a:r>
          <a:r>
            <a:rPr lang="cs-CZ" sz="900" kern="1200" dirty="0" err="1"/>
            <a:t>Harvest</a:t>
          </a:r>
          <a:endParaRPr lang="cs-CZ" sz="900" kern="1200" dirty="0"/>
        </a:p>
      </dsp:txBody>
      <dsp:txXfrm>
        <a:off x="5544343" y="575438"/>
        <a:ext cx="2520156" cy="1708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79C04-9676-453C-89AD-69E5E104D74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5634A-6866-4D4C-A341-5A8EFDE01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4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55634A-6866-4D4C-A341-5A8EFDE012B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10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element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opportunities</a:t>
            </a:r>
            <a:r>
              <a:rPr lang="cs-CZ" dirty="0"/>
              <a:t>,  such as a </a:t>
            </a:r>
            <a:r>
              <a:rPr lang="cs-CZ" dirty="0" err="1"/>
              <a:t>demographic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development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new</a:t>
            </a:r>
            <a:r>
              <a:rPr lang="cs-CZ" dirty="0"/>
              <a:t> technology, </a:t>
            </a:r>
            <a:r>
              <a:rPr lang="cs-CZ" dirty="0" err="1"/>
              <a:t>or</a:t>
            </a:r>
            <a:r>
              <a:rPr lang="cs-CZ" dirty="0"/>
              <a:t> a </a:t>
            </a:r>
            <a:r>
              <a:rPr lang="cs-CZ" dirty="0" err="1"/>
              <a:t>modification</a:t>
            </a:r>
            <a:r>
              <a:rPr lang="cs-CZ" dirty="0"/>
              <a:t> to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regulations</a:t>
            </a:r>
            <a:r>
              <a:rPr lang="cs-CZ" dirty="0"/>
              <a:t>.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entrepreneur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person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assumes</a:t>
            </a:r>
            <a:r>
              <a:rPr lang="cs-CZ" dirty="0"/>
              <a:t> 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responsibility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conceptualizing</a:t>
            </a:r>
            <a:r>
              <a:rPr lang="cs-CZ" dirty="0"/>
              <a:t> and </a:t>
            </a:r>
            <a:r>
              <a:rPr lang="cs-CZ" dirty="0" err="1"/>
              <a:t>implementing</a:t>
            </a:r>
            <a:r>
              <a:rPr lang="cs-CZ" dirty="0"/>
              <a:t> a </a:t>
            </a:r>
            <a:r>
              <a:rPr lang="cs-CZ" dirty="0" err="1"/>
              <a:t>new</a:t>
            </a:r>
            <a:r>
              <a:rPr lang="cs-CZ" dirty="0"/>
              <a:t> venture.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entrepreneur</a:t>
            </a:r>
            <a:r>
              <a:rPr lang="cs-CZ" dirty="0"/>
              <a:t> </a:t>
            </a:r>
            <a:r>
              <a:rPr lang="cs-CZ" dirty="0" err="1"/>
              <a:t>develops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type </a:t>
            </a:r>
            <a:r>
              <a:rPr lang="cs-CZ" dirty="0" err="1"/>
              <a:t>of</a:t>
            </a:r>
            <a:r>
              <a:rPr lang="cs-CZ" dirty="0"/>
              <a:t> business </a:t>
            </a:r>
            <a:r>
              <a:rPr lang="cs-CZ" dirty="0" err="1"/>
              <a:t>concept</a:t>
            </a:r>
            <a:r>
              <a:rPr lang="cs-CZ" dirty="0"/>
              <a:t> to </a:t>
            </a:r>
            <a:r>
              <a:rPr lang="cs-CZ" dirty="0" err="1"/>
              <a:t>capitalize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. </a:t>
            </a:r>
            <a:r>
              <a:rPr lang="cs-CZ" dirty="0" err="1"/>
              <a:t>Implementing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business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typically</a:t>
            </a:r>
            <a:r>
              <a:rPr lang="cs-CZ" dirty="0"/>
              <a:t> </a:t>
            </a:r>
            <a:r>
              <a:rPr lang="cs-CZ" dirty="0" err="1"/>
              <a:t>requires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type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err="1"/>
              <a:t>context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range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a sole </a:t>
            </a:r>
            <a:r>
              <a:rPr lang="cs-CZ" dirty="0" err="1"/>
              <a:t>proprietorship</a:t>
            </a:r>
            <a:r>
              <a:rPr lang="cs-CZ" dirty="0"/>
              <a:t> run out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entrepreneur´s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a </a:t>
            </a:r>
            <a:r>
              <a:rPr lang="cs-CZ" dirty="0" err="1"/>
              <a:t>franchise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chain</a:t>
            </a:r>
            <a:r>
              <a:rPr lang="cs-CZ" dirty="0"/>
              <a:t> to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autonomous</a:t>
            </a:r>
            <a:r>
              <a:rPr lang="cs-CZ" dirty="0"/>
              <a:t> business unit </a:t>
            </a:r>
            <a:r>
              <a:rPr lang="cs-CZ" dirty="0" err="1"/>
              <a:t>within</a:t>
            </a:r>
            <a:r>
              <a:rPr lang="cs-CZ" dirty="0"/>
              <a:t> a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/>
              <a:t>corporation</a:t>
            </a:r>
            <a:r>
              <a:rPr lang="cs-CZ" dirty="0"/>
              <a:t>. </a:t>
            </a:r>
            <a:r>
              <a:rPr lang="cs-CZ" dirty="0" err="1"/>
              <a:t>Finally</a:t>
            </a:r>
            <a:r>
              <a:rPr lang="cs-CZ" dirty="0"/>
              <a:t>, a </a:t>
            </a:r>
            <a:r>
              <a:rPr lang="cs-CZ" dirty="0" err="1"/>
              <a:t>wide</a:t>
            </a:r>
            <a:r>
              <a:rPr lang="cs-CZ" dirty="0"/>
              <a:t> variety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and </a:t>
            </a:r>
            <a:r>
              <a:rPr lang="cs-CZ" dirty="0" err="1"/>
              <a:t>nonfinancial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are </a:t>
            </a:r>
            <a:r>
              <a:rPr lang="cs-CZ" dirty="0" err="1"/>
              <a:t>required</a:t>
            </a:r>
            <a:r>
              <a:rPr lang="cs-CZ" dirty="0"/>
              <a:t> on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ongoing</a:t>
            </a:r>
            <a:r>
              <a:rPr lang="cs-CZ" dirty="0"/>
              <a:t> </a:t>
            </a:r>
            <a:r>
              <a:rPr lang="cs-CZ" dirty="0" err="1"/>
              <a:t>basis</a:t>
            </a:r>
            <a:r>
              <a:rPr lang="cs-CZ" dirty="0"/>
              <a:t>. These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</a:t>
            </a:r>
            <a:r>
              <a:rPr lang="cs-CZ" dirty="0" err="1"/>
              <a:t>then</a:t>
            </a:r>
            <a:r>
              <a:rPr lang="cs-CZ" dirty="0"/>
              <a:t> are </a:t>
            </a:r>
            <a:r>
              <a:rPr lang="cs-CZ" dirty="0" err="1"/>
              <a:t>combined</a:t>
            </a:r>
            <a:r>
              <a:rPr lang="cs-CZ" dirty="0"/>
              <a:t> </a:t>
            </a:r>
            <a:r>
              <a:rPr lang="cs-CZ" dirty="0" err="1"/>
              <a:t>throughout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stages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. </a:t>
            </a:r>
            <a:r>
              <a:rPr lang="cs-CZ" dirty="0" err="1"/>
              <a:t>Stated</a:t>
            </a:r>
            <a:r>
              <a:rPr lang="cs-CZ" dirty="0"/>
              <a:t> </a:t>
            </a:r>
            <a:r>
              <a:rPr lang="cs-CZ" dirty="0" err="1"/>
              <a:t>differently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provides</a:t>
            </a:r>
            <a:r>
              <a:rPr lang="cs-CZ" dirty="0"/>
              <a:t> a </a:t>
            </a:r>
            <a:r>
              <a:rPr lang="cs-CZ" dirty="0" err="1"/>
              <a:t>logical</a:t>
            </a:r>
            <a:r>
              <a:rPr lang="cs-CZ" dirty="0"/>
              <a:t> framework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organizing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inputs</a:t>
            </a:r>
            <a:r>
              <a:rPr lang="cs-CZ" dirty="0"/>
              <a:t>. 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 </a:t>
            </a:r>
            <a:r>
              <a:rPr lang="cs-CZ" dirty="0" err="1"/>
              <a:t>component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figure</a:t>
            </a:r>
            <a:r>
              <a:rPr lang="cs-CZ" dirty="0"/>
              <a:t> 2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includes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level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entrepreneurship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achieved</a:t>
            </a:r>
            <a:r>
              <a:rPr lang="cs-CZ" dirty="0"/>
              <a:t>. </a:t>
            </a:r>
            <a:r>
              <a:rPr lang="cs-CZ" dirty="0" err="1"/>
              <a:t>Entrepreneurship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variable</a:t>
            </a:r>
            <a:r>
              <a:rPr lang="cs-CZ" dirty="0"/>
              <a:t>. </a:t>
            </a:r>
            <a:r>
              <a:rPr lang="cs-CZ" dirty="0" err="1"/>
              <a:t>Thus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result</a:t>
            </a:r>
            <a:r>
              <a:rPr lang="cs-CZ" dirty="0"/>
              <a:t> in any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events</a:t>
            </a:r>
            <a:r>
              <a:rPr lang="cs-CZ" dirty="0"/>
              <a:t> and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produce</a:t>
            </a:r>
            <a:r>
              <a:rPr lang="cs-CZ" dirty="0"/>
              <a:t> </a:t>
            </a:r>
            <a:r>
              <a:rPr lang="cs-CZ" dirty="0" err="1"/>
              <a:t>events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vary </a:t>
            </a:r>
            <a:r>
              <a:rPr lang="cs-CZ" dirty="0" err="1"/>
              <a:t>considerably</a:t>
            </a:r>
            <a:r>
              <a:rPr lang="cs-CZ" dirty="0"/>
              <a:t> in </a:t>
            </a:r>
            <a:r>
              <a:rPr lang="cs-CZ" dirty="0" err="1"/>
              <a:t>terms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intensity,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outcomes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iclude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more </a:t>
            </a:r>
            <a:r>
              <a:rPr lang="cs-CZ" dirty="0" err="1"/>
              <a:t>going</a:t>
            </a:r>
            <a:r>
              <a:rPr lang="cs-CZ" dirty="0"/>
              <a:t> </a:t>
            </a:r>
            <a:r>
              <a:rPr lang="cs-CZ" dirty="0" err="1"/>
              <a:t>ventures</a:t>
            </a:r>
            <a:r>
              <a:rPr lang="cs-CZ" dirty="0"/>
              <a:t>,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,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 and </a:t>
            </a:r>
            <a:r>
              <a:rPr lang="cs-CZ" dirty="0" err="1"/>
              <a:t>processes</a:t>
            </a:r>
            <a:r>
              <a:rPr lang="cs-CZ" dirty="0"/>
              <a:t>,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technologies</a:t>
            </a:r>
            <a:r>
              <a:rPr lang="cs-CZ" dirty="0"/>
              <a:t>, profit, </a:t>
            </a:r>
            <a:r>
              <a:rPr lang="cs-CZ" dirty="0" err="1"/>
              <a:t>jobs</a:t>
            </a:r>
            <a:r>
              <a:rPr lang="cs-CZ" dirty="0"/>
              <a:t>, and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growth</a:t>
            </a:r>
            <a:r>
              <a:rPr lang="cs-CZ" dirty="0"/>
              <a:t>. </a:t>
            </a:r>
            <a:r>
              <a:rPr lang="cs-CZ" dirty="0" err="1"/>
              <a:t>Moreover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certainly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failure</a:t>
            </a:r>
            <a:r>
              <a:rPr lang="cs-CZ" dirty="0"/>
              <a:t> and </a:t>
            </a:r>
            <a:r>
              <a:rPr lang="cs-CZ" dirty="0" err="1"/>
              <a:t>thereby</a:t>
            </a:r>
            <a:r>
              <a:rPr lang="cs-CZ" dirty="0"/>
              <a:t> </a:t>
            </a:r>
            <a:r>
              <a:rPr lang="cs-CZ" dirty="0" err="1"/>
              <a:t>include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corresponding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, </a:t>
            </a:r>
            <a:r>
              <a:rPr lang="cs-CZ" dirty="0" err="1"/>
              <a:t>psychic</a:t>
            </a:r>
            <a:r>
              <a:rPr lang="cs-CZ" dirty="0"/>
              <a:t>, and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55634A-6866-4D4C-A341-5A8EFDE012B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172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55634A-6866-4D4C-A341-5A8EFDE012B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397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DE39258-309D-D664-B722-0D608B957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cs-CZ" sz="3600" dirty="0" err="1">
                <a:cs typeface="Times New Roman" panose="02020603050405020304" pitchFamily="18" charset="0"/>
              </a:rPr>
              <a:t>Approaches</a:t>
            </a:r>
            <a:r>
              <a:rPr lang="cs-CZ" sz="3600" dirty="0">
                <a:cs typeface="Times New Roman" panose="02020603050405020304" pitchFamily="18" charset="0"/>
              </a:rPr>
              <a:t> to </a:t>
            </a:r>
            <a:r>
              <a:rPr lang="cs-CZ" sz="3600">
                <a:cs typeface="Times New Roman" panose="02020603050405020304" pitchFamily="18" charset="0"/>
              </a:rPr>
              <a:t>entrepreneurship</a:t>
            </a:r>
            <a:endParaRPr lang="cs-CZ" sz="3600" dirty="0"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Veronika Volfová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4D7CA-8D11-1900-018E-4A2E036C5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64A90-4F40-9BB8-52CE-84E63F360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Three</a:t>
            </a:r>
            <a:r>
              <a:rPr lang="cs-CZ" dirty="0"/>
              <a:t> major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displacement</a:t>
            </a:r>
            <a:r>
              <a:rPr lang="cs-CZ" dirty="0"/>
              <a:t> </a:t>
            </a:r>
            <a:r>
              <a:rPr lang="cs-CZ" dirty="0" err="1"/>
              <a:t>illustrate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displacement</a:t>
            </a:r>
            <a:endParaRPr lang="cs-CZ" dirty="0"/>
          </a:p>
          <a:p>
            <a:pPr marL="457200" indent="-457200" algn="just">
              <a:buFont typeface="+mj-lt"/>
              <a:buAutoNum type="arabicPeriod"/>
            </a:pPr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displacement</a:t>
            </a:r>
            <a:endParaRPr lang="cs-CZ" dirty="0"/>
          </a:p>
          <a:p>
            <a:pPr marL="457200" indent="-457200" algn="just">
              <a:buFont typeface="+mj-lt"/>
              <a:buAutoNum type="arabicPeriod"/>
            </a:pP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displacement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These </a:t>
            </a:r>
            <a:r>
              <a:rPr lang="cs-CZ" dirty="0" err="1"/>
              <a:t>exaples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displacement</a:t>
            </a:r>
            <a:r>
              <a:rPr lang="cs-CZ" dirty="0"/>
              <a:t> </a:t>
            </a:r>
            <a:r>
              <a:rPr lang="cs-CZ" dirty="0" err="1"/>
              <a:t>illustrate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influence </a:t>
            </a:r>
            <a:r>
              <a:rPr lang="cs-CZ" dirty="0" err="1"/>
              <a:t>the</a:t>
            </a:r>
            <a:r>
              <a:rPr lang="cs-CZ" dirty="0"/>
              <a:t> development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entrepreneurship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boarder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base in </a:t>
            </a:r>
            <a:r>
              <a:rPr lang="cs-CZ" dirty="0" err="1"/>
              <a:t>economics</a:t>
            </a:r>
            <a:r>
              <a:rPr lang="cs-CZ" dirty="0"/>
              <a:t> and </a:t>
            </a:r>
            <a:r>
              <a:rPr lang="cs-CZ" dirty="0" err="1"/>
              <a:t>political</a:t>
            </a:r>
            <a:r>
              <a:rPr lang="cs-CZ" dirty="0"/>
              <a:t> science,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stronger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enterpreneurial</a:t>
            </a:r>
            <a:r>
              <a:rPr lang="cs-CZ" dirty="0"/>
              <a:t> </a:t>
            </a:r>
            <a:r>
              <a:rPr lang="cs-CZ" dirty="0" err="1"/>
              <a:t>understanding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42965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69A1B-284B-BB59-818A-6599C087F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6FEBD4-3FF4-C9BE-0C6A-A3054CE53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displacement</a:t>
            </a:r>
            <a:endParaRPr lang="cs-CZ" dirty="0"/>
          </a:p>
          <a:p>
            <a:pPr algn="just"/>
            <a:r>
              <a:rPr lang="cs-CZ" dirty="0" err="1"/>
              <a:t>Coused</a:t>
            </a:r>
            <a:r>
              <a:rPr lang="cs-CZ" dirty="0"/>
              <a:t> by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ranging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entire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régime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rejects</a:t>
            </a:r>
            <a:r>
              <a:rPr lang="cs-CZ" dirty="0"/>
              <a:t> free </a:t>
            </a:r>
            <a:r>
              <a:rPr lang="cs-CZ" dirty="0" err="1"/>
              <a:t>enteprise</a:t>
            </a:r>
            <a:r>
              <a:rPr lang="cs-CZ" dirty="0"/>
              <a:t> (</a:t>
            </a:r>
            <a:r>
              <a:rPr lang="cs-CZ" dirty="0" err="1"/>
              <a:t>international</a:t>
            </a:r>
            <a:r>
              <a:rPr lang="cs-CZ" dirty="0"/>
              <a:t> environment) to </a:t>
            </a:r>
            <a:r>
              <a:rPr lang="cs-CZ" dirty="0" err="1"/>
              <a:t>governmental</a:t>
            </a:r>
            <a:r>
              <a:rPr lang="cs-CZ" dirty="0"/>
              <a:t> </a:t>
            </a:r>
            <a:r>
              <a:rPr lang="cs-CZ" dirty="0" err="1"/>
              <a:t>regulations</a:t>
            </a:r>
            <a:r>
              <a:rPr lang="cs-CZ" dirty="0"/>
              <a:t> and </a:t>
            </a:r>
            <a:r>
              <a:rPr lang="cs-CZ" dirty="0" err="1"/>
              <a:t>polices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limit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redirect</a:t>
            </a:r>
            <a:r>
              <a:rPr lang="cs-CZ" dirty="0"/>
              <a:t> </a:t>
            </a:r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industries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598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4D7CA-8D11-1900-018E-4A2E036C5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64A90-4F40-9BB8-52CE-84E63F360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displacement</a:t>
            </a:r>
            <a:endParaRPr lang="cs-CZ" dirty="0"/>
          </a:p>
          <a:p>
            <a:pPr algn="just"/>
            <a:r>
              <a:rPr lang="cs-CZ" dirty="0" err="1"/>
              <a:t>Deals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 </a:t>
            </a:r>
            <a:r>
              <a:rPr lang="cs-CZ" dirty="0" err="1"/>
              <a:t>precluded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field</a:t>
            </a:r>
            <a:r>
              <a:rPr lang="cs-CZ" dirty="0"/>
              <a:t>. </a:t>
            </a:r>
            <a:r>
              <a:rPr lang="cs-CZ" dirty="0" err="1"/>
              <a:t>Ethnic</a:t>
            </a:r>
            <a:r>
              <a:rPr lang="cs-CZ" dirty="0"/>
              <a:t> background, religion, </a:t>
            </a:r>
            <a:r>
              <a:rPr lang="cs-CZ" dirty="0" err="1"/>
              <a:t>race</a:t>
            </a:r>
            <a:r>
              <a:rPr lang="cs-CZ" dirty="0"/>
              <a:t>, and sex are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figure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underrepresented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Increasingly</a:t>
            </a:r>
            <a:r>
              <a:rPr lang="cs-CZ" dirty="0"/>
              <a:t>,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 </a:t>
            </a:r>
            <a:r>
              <a:rPr lang="cs-CZ" dirty="0" err="1"/>
              <a:t>turns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individuals</a:t>
            </a:r>
            <a:r>
              <a:rPr lang="cs-CZ" dirty="0"/>
              <a:t> </a:t>
            </a:r>
            <a:r>
              <a:rPr lang="cs-CZ" dirty="0" err="1"/>
              <a:t>away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standard business </a:t>
            </a:r>
            <a:r>
              <a:rPr lang="cs-CZ" dirty="0" err="1"/>
              <a:t>profesions</a:t>
            </a:r>
            <a:r>
              <a:rPr lang="cs-CZ" dirty="0"/>
              <a:t> and </a:t>
            </a:r>
            <a:r>
              <a:rPr lang="cs-CZ" dirty="0" err="1"/>
              <a:t>toward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ventures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7202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4D7CA-8D11-1900-018E-4A2E036C5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64A90-4F40-9BB8-52CE-84E63F360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displacement</a:t>
            </a:r>
            <a:endParaRPr lang="cs-CZ" dirty="0"/>
          </a:p>
          <a:p>
            <a:pPr algn="just"/>
            <a:r>
              <a:rPr lang="cs-CZ" dirty="0" err="1"/>
              <a:t>Concered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variantions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recession</a:t>
            </a:r>
            <a:r>
              <a:rPr lang="cs-CZ" dirty="0"/>
              <a:t> and </a:t>
            </a:r>
            <a:r>
              <a:rPr lang="cs-CZ" dirty="0" err="1"/>
              <a:t>depression</a:t>
            </a:r>
            <a:r>
              <a:rPr lang="cs-CZ" dirty="0"/>
              <a:t>. Job </a:t>
            </a:r>
            <a:r>
              <a:rPr lang="cs-CZ" dirty="0" err="1"/>
              <a:t>loss</a:t>
            </a:r>
            <a:r>
              <a:rPr lang="cs-CZ" dirty="0"/>
              <a:t>, </a:t>
            </a:r>
            <a:r>
              <a:rPr lang="cs-CZ" dirty="0" err="1"/>
              <a:t>capital</a:t>
            </a:r>
            <a:r>
              <a:rPr lang="cs-CZ" dirty="0"/>
              <a:t> </a:t>
            </a:r>
            <a:r>
              <a:rPr lang="cs-CZ" dirty="0" err="1"/>
              <a:t>shrinkage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simply</a:t>
            </a:r>
            <a:r>
              <a:rPr lang="cs-CZ" dirty="0"/>
              <a:t> „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times</a:t>
            </a:r>
            <a:r>
              <a:rPr lang="cs-CZ" dirty="0"/>
              <a:t>“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pursuits</a:t>
            </a:r>
            <a:r>
              <a:rPr lang="cs-CZ" dirty="0"/>
              <a:t>, just as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affect</a:t>
            </a:r>
            <a:r>
              <a:rPr lang="cs-CZ" dirty="0"/>
              <a:t> venture development and </a:t>
            </a:r>
            <a:r>
              <a:rPr lang="cs-CZ" dirty="0" err="1"/>
              <a:t>reduction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808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69A1B-284B-BB59-818A-6599C087F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Micro</a:t>
            </a:r>
            <a:r>
              <a:rPr lang="cs-CZ" dirty="0"/>
              <a:t> </a:t>
            </a:r>
            <a:r>
              <a:rPr lang="cs-CZ" dirty="0" err="1"/>
              <a:t>View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6FEBD4-3FF4-C9BE-0C6A-A3054CE53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micro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enterpreneurship</a:t>
            </a:r>
            <a:r>
              <a:rPr lang="cs-CZ" dirty="0"/>
              <a:t> </a:t>
            </a:r>
            <a:r>
              <a:rPr lang="cs-CZ" dirty="0" err="1"/>
              <a:t>examines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are </a:t>
            </a:r>
            <a:r>
              <a:rPr lang="cs-CZ" dirty="0" err="1"/>
              <a:t>specific</a:t>
            </a:r>
            <a:r>
              <a:rPr lang="cs-CZ" dirty="0"/>
              <a:t> to </a:t>
            </a:r>
            <a:r>
              <a:rPr lang="cs-CZ" dirty="0" err="1"/>
              <a:t>enterpreneurship</a:t>
            </a:r>
            <a:r>
              <a:rPr lang="cs-CZ" dirty="0"/>
              <a:t> and are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locus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enterpreneur</a:t>
            </a:r>
            <a:r>
              <a:rPr lang="cs-CZ" dirty="0"/>
              <a:t> has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ability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, to direct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adjust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major influence in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. </a:t>
            </a:r>
            <a:r>
              <a:rPr lang="cs-CZ" dirty="0" err="1"/>
              <a:t>Although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researchers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development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definitions</a:t>
            </a:r>
            <a:r>
              <a:rPr lang="cs-CZ" dirty="0"/>
              <a:t> and </a:t>
            </a:r>
            <a:r>
              <a:rPr lang="cs-CZ" dirty="0" err="1"/>
              <a:t>segments</a:t>
            </a:r>
            <a:r>
              <a:rPr lang="cs-CZ" dirty="0"/>
              <a:t>,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</a:t>
            </a:r>
            <a:r>
              <a:rPr lang="cs-CZ" dirty="0" err="1"/>
              <a:t>presents</a:t>
            </a:r>
            <a:r>
              <a:rPr lang="cs-CZ" dirty="0"/>
              <a:t>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trait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 err="1"/>
              <a:t>The</a:t>
            </a:r>
            <a:r>
              <a:rPr lang="cs-CZ" dirty="0"/>
              <a:t> venture </a:t>
            </a:r>
            <a:r>
              <a:rPr lang="cs-CZ" dirty="0" err="1"/>
              <a:t>opportunity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formulation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83724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69A1B-284B-BB59-818A-6599C087F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Micro</a:t>
            </a:r>
            <a:r>
              <a:rPr lang="cs-CZ" dirty="0"/>
              <a:t> </a:t>
            </a:r>
            <a:r>
              <a:rPr lang="cs-CZ" dirty="0" err="1"/>
              <a:t>View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6FEBD4-3FF4-C9BE-0C6A-A3054CE53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err="1"/>
              <a:t>Unlike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macro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focused</a:t>
            </a:r>
            <a:r>
              <a:rPr lang="cs-CZ" dirty="0"/>
              <a:t> on </a:t>
            </a:r>
            <a:r>
              <a:rPr lang="cs-CZ" dirty="0" err="1"/>
              <a:t>events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outside</a:t>
            </a:r>
            <a:r>
              <a:rPr lang="cs-CZ" dirty="0"/>
              <a:t> </a:t>
            </a:r>
            <a:r>
              <a:rPr lang="cs-CZ" dirty="0" err="1"/>
              <a:t>looking</a:t>
            </a:r>
            <a:r>
              <a:rPr lang="cs-CZ" dirty="0"/>
              <a:t> in,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micro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</a:t>
            </a:r>
            <a:r>
              <a:rPr lang="cs-CZ" dirty="0" err="1"/>
              <a:t>concentrates</a:t>
            </a:r>
            <a:r>
              <a:rPr lang="cs-CZ" dirty="0"/>
              <a:t> on </a:t>
            </a:r>
            <a:r>
              <a:rPr lang="cs-CZ" dirty="0" err="1"/>
              <a:t>specifics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inside</a:t>
            </a:r>
            <a:r>
              <a:rPr lang="cs-CZ" dirty="0"/>
              <a:t> </a:t>
            </a:r>
            <a:r>
              <a:rPr lang="cs-CZ" dirty="0" err="1"/>
              <a:t>looking</a:t>
            </a:r>
            <a:r>
              <a:rPr lang="cs-CZ" dirty="0"/>
              <a:t> out.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these </a:t>
            </a:r>
            <a:r>
              <a:rPr lang="cs-CZ" dirty="0" err="1"/>
              <a:t>schools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widely</a:t>
            </a:r>
            <a:r>
              <a:rPr lang="cs-CZ" dirty="0"/>
              <a:t> </a:t>
            </a:r>
            <a:r>
              <a:rPr lang="cs-CZ" dirty="0" err="1"/>
              <a:t>recognized</a:t>
            </a:r>
            <a:r>
              <a:rPr lang="cs-CZ" dirty="0"/>
              <a:t>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entrepreneurial</a:t>
            </a:r>
            <a:r>
              <a:rPr lang="cs-CZ" b="1" dirty="0"/>
              <a:t> </a:t>
            </a:r>
            <a:r>
              <a:rPr lang="cs-CZ" b="1" dirty="0" err="1"/>
              <a:t>trait</a:t>
            </a:r>
            <a:r>
              <a:rPr lang="cs-CZ" b="1" dirty="0"/>
              <a:t> </a:t>
            </a:r>
            <a:r>
              <a:rPr lang="cs-CZ" b="1" dirty="0" err="1"/>
              <a:t>school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thought</a:t>
            </a:r>
            <a:endParaRPr lang="cs-CZ" b="1" dirty="0"/>
          </a:p>
          <a:p>
            <a:pPr algn="just"/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grounded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successful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tend</a:t>
            </a:r>
            <a:r>
              <a:rPr lang="cs-CZ" dirty="0"/>
              <a:t> to </a:t>
            </a:r>
            <a:r>
              <a:rPr lang="cs-CZ" dirty="0" err="1"/>
              <a:t>exibit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,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copied</a:t>
            </a:r>
            <a:r>
              <a:rPr lang="cs-CZ" dirty="0"/>
              <a:t>,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success</a:t>
            </a:r>
            <a:r>
              <a:rPr lang="cs-CZ" dirty="0"/>
              <a:t> </a:t>
            </a:r>
            <a:r>
              <a:rPr lang="cs-CZ" dirty="0" err="1"/>
              <a:t>opportunities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emulators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, </a:t>
            </a:r>
            <a:r>
              <a:rPr lang="cs-CZ" dirty="0" err="1"/>
              <a:t>achievment</a:t>
            </a:r>
            <a:r>
              <a:rPr lang="cs-CZ" dirty="0"/>
              <a:t>, </a:t>
            </a:r>
            <a:r>
              <a:rPr lang="cs-CZ" dirty="0" err="1"/>
              <a:t>creativity</a:t>
            </a:r>
            <a:r>
              <a:rPr lang="cs-CZ" dirty="0"/>
              <a:t>, </a:t>
            </a:r>
            <a:r>
              <a:rPr lang="cs-CZ" dirty="0" err="1"/>
              <a:t>determination</a:t>
            </a:r>
            <a:r>
              <a:rPr lang="cs-CZ" dirty="0"/>
              <a:t>, and </a:t>
            </a:r>
            <a:r>
              <a:rPr lang="cs-CZ" dirty="0" err="1"/>
              <a:t>technical</a:t>
            </a:r>
            <a:r>
              <a:rPr lang="cs-CZ" dirty="0"/>
              <a:t> </a:t>
            </a:r>
            <a:r>
              <a:rPr lang="cs-CZ" dirty="0" err="1"/>
              <a:t>knowldge</a:t>
            </a:r>
            <a:r>
              <a:rPr lang="cs-CZ" dirty="0"/>
              <a:t> are </a:t>
            </a:r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are </a:t>
            </a:r>
            <a:r>
              <a:rPr lang="cs-CZ" dirty="0" err="1"/>
              <a:t>exhibited</a:t>
            </a:r>
            <a:r>
              <a:rPr lang="cs-CZ" dirty="0"/>
              <a:t> by </a:t>
            </a:r>
            <a:r>
              <a:rPr lang="cs-CZ" dirty="0" err="1"/>
              <a:t>successful</a:t>
            </a:r>
            <a:r>
              <a:rPr lang="cs-CZ" dirty="0"/>
              <a:t> </a:t>
            </a:r>
            <a:r>
              <a:rPr lang="cs-CZ" dirty="0" err="1"/>
              <a:t>entrepreneurs</a:t>
            </a:r>
            <a:r>
              <a:rPr lang="cs-CZ" dirty="0"/>
              <a:t>. </a:t>
            </a:r>
            <a:r>
              <a:rPr lang="cs-CZ" dirty="0" err="1"/>
              <a:t>Family</a:t>
            </a:r>
            <a:r>
              <a:rPr lang="cs-CZ" dirty="0"/>
              <a:t> development and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encubation</a:t>
            </a:r>
            <a:r>
              <a:rPr lang="cs-CZ" dirty="0"/>
              <a:t> are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axamined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59071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69A1B-284B-BB59-818A-6599C087F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6FEBD4-3FF4-C9BE-0C6A-A3054CE53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The</a:t>
            </a:r>
            <a:r>
              <a:rPr lang="cs-CZ" b="1" dirty="0"/>
              <a:t> venture </a:t>
            </a:r>
            <a:r>
              <a:rPr lang="cs-CZ" b="1" dirty="0" err="1"/>
              <a:t>opportunity</a:t>
            </a:r>
            <a:r>
              <a:rPr lang="cs-CZ" b="1" dirty="0"/>
              <a:t> </a:t>
            </a:r>
            <a:r>
              <a:rPr lang="cs-CZ" b="1" dirty="0" err="1"/>
              <a:t>scholl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thought</a:t>
            </a:r>
            <a:r>
              <a:rPr lang="cs-CZ" b="1" dirty="0"/>
              <a:t> </a:t>
            </a:r>
            <a:r>
              <a:rPr lang="cs-CZ" dirty="0" err="1"/>
              <a:t>focuses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 </a:t>
            </a:r>
            <a:r>
              <a:rPr lang="cs-CZ" dirty="0" err="1"/>
              <a:t>aspect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venture development.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idea </a:t>
            </a:r>
            <a:r>
              <a:rPr lang="cs-CZ" dirty="0" err="1"/>
              <a:t>sources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development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concepts</a:t>
            </a:r>
            <a:r>
              <a:rPr lang="cs-CZ" dirty="0"/>
              <a:t>, and </a:t>
            </a:r>
            <a:r>
              <a:rPr lang="cs-CZ" dirty="0" err="1"/>
              <a:t>implementation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venture </a:t>
            </a:r>
            <a:r>
              <a:rPr lang="cs-CZ" dirty="0" err="1"/>
              <a:t>opportunities</a:t>
            </a:r>
            <a:r>
              <a:rPr lang="cs-CZ" dirty="0"/>
              <a:t> 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areas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. </a:t>
            </a:r>
            <a:r>
              <a:rPr lang="cs-CZ" dirty="0" err="1"/>
              <a:t>Creativity</a:t>
            </a:r>
            <a:r>
              <a:rPr lang="cs-CZ" dirty="0"/>
              <a:t> and market </a:t>
            </a:r>
            <a:r>
              <a:rPr lang="cs-CZ" dirty="0" err="1"/>
              <a:t>awareness</a:t>
            </a:r>
            <a:r>
              <a:rPr lang="cs-CZ" dirty="0"/>
              <a:t> are </a:t>
            </a:r>
            <a:r>
              <a:rPr lang="cs-CZ" dirty="0" err="1"/>
              <a:t>viewed</a:t>
            </a:r>
            <a:r>
              <a:rPr lang="cs-CZ" dirty="0"/>
              <a:t> as </a:t>
            </a:r>
            <a:r>
              <a:rPr lang="cs-CZ" dirty="0" err="1"/>
              <a:t>essential</a:t>
            </a:r>
            <a:r>
              <a:rPr lang="cs-CZ" dirty="0"/>
              <a:t>. </a:t>
            </a:r>
          </a:p>
          <a:p>
            <a:r>
              <a:rPr lang="cs-CZ" dirty="0" err="1"/>
              <a:t>Additionally</a:t>
            </a:r>
            <a:r>
              <a:rPr lang="cs-CZ" dirty="0"/>
              <a:t>,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, </a:t>
            </a:r>
            <a:r>
              <a:rPr lang="cs-CZ" dirty="0" err="1"/>
              <a:t>developing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idea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market </a:t>
            </a:r>
            <a:r>
              <a:rPr lang="cs-CZ" dirty="0" err="1"/>
              <a:t>niche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to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success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33695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61F7F0-E9D8-A55F-CBF8-381A3B363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85A73-C636-6D2C-40B5-5A03F0066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Another</a:t>
            </a:r>
            <a:r>
              <a:rPr lang="cs-CZ" dirty="0"/>
              <a:t> development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previously</a:t>
            </a:r>
            <a:r>
              <a:rPr lang="cs-CZ" dirty="0"/>
              <a:t> </a:t>
            </a:r>
            <a:r>
              <a:rPr lang="cs-CZ" dirty="0" err="1"/>
              <a:t>described</a:t>
            </a:r>
            <a:r>
              <a:rPr lang="cs-CZ" dirty="0"/>
              <a:t> </a:t>
            </a:r>
            <a:r>
              <a:rPr lang="cs-CZ" dirty="0" err="1"/>
              <a:t>corridor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cs-CZ" dirty="0"/>
              <a:t>: </a:t>
            </a:r>
          </a:p>
          <a:p>
            <a:r>
              <a:rPr lang="cs-CZ" dirty="0"/>
              <a:t>New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ways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opportunities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arise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lead </a:t>
            </a:r>
            <a:r>
              <a:rPr lang="cs-CZ" dirty="0" err="1"/>
              <a:t>entrepreneurs</a:t>
            </a:r>
            <a:r>
              <a:rPr lang="cs-CZ" dirty="0"/>
              <a:t> in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directions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ability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these </a:t>
            </a:r>
            <a:r>
              <a:rPr lang="cs-CZ" dirty="0" err="1"/>
              <a:t>opportunities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arise</a:t>
            </a:r>
            <a:r>
              <a:rPr lang="cs-CZ" dirty="0"/>
              <a:t> and to </a:t>
            </a:r>
            <a:r>
              <a:rPr lang="cs-CZ" dirty="0" err="1"/>
              <a:t>implement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necessary</a:t>
            </a:r>
            <a:r>
              <a:rPr lang="cs-CZ" dirty="0"/>
              <a:t> </a:t>
            </a:r>
            <a:r>
              <a:rPr lang="cs-CZ" dirty="0" err="1"/>
              <a:t>steps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are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. </a:t>
            </a:r>
          </a:p>
          <a:p>
            <a:r>
              <a:rPr lang="cs-CZ" dirty="0" err="1"/>
              <a:t>The</a:t>
            </a:r>
            <a:r>
              <a:rPr lang="cs-CZ" dirty="0"/>
              <a:t> maxim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preparation</a:t>
            </a:r>
            <a:r>
              <a:rPr lang="cs-CZ" dirty="0"/>
              <a:t> meeting </a:t>
            </a:r>
            <a:r>
              <a:rPr lang="cs-CZ" dirty="0" err="1"/>
              <a:t>opportunity</a:t>
            </a:r>
            <a:r>
              <a:rPr lang="cs-CZ" dirty="0"/>
              <a:t> </a:t>
            </a:r>
            <a:r>
              <a:rPr lang="cs-CZ" dirty="0" err="1"/>
              <a:t>awuals</a:t>
            </a:r>
            <a:r>
              <a:rPr lang="cs-CZ" dirty="0"/>
              <a:t> „</a:t>
            </a:r>
            <a:r>
              <a:rPr lang="cs-CZ" dirty="0" err="1"/>
              <a:t>luck</a:t>
            </a:r>
            <a:r>
              <a:rPr lang="cs-CZ" dirty="0"/>
              <a:t>“ </a:t>
            </a:r>
            <a:r>
              <a:rPr lang="cs-CZ" dirty="0" err="1"/>
              <a:t>underlies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corridor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66243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165B55-2FCB-790A-A378-E8F1C74EA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F32E45-A51D-72D4-BF7F-8D94FB413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strategic</a:t>
            </a:r>
            <a:r>
              <a:rPr lang="cs-CZ" b="1" dirty="0"/>
              <a:t> </a:t>
            </a:r>
            <a:r>
              <a:rPr lang="cs-CZ" b="1" dirty="0" err="1"/>
              <a:t>formulation</a:t>
            </a:r>
            <a:r>
              <a:rPr lang="cs-CZ" b="1" dirty="0"/>
              <a:t> </a:t>
            </a:r>
            <a:r>
              <a:rPr lang="cs-CZ" b="1" dirty="0" err="1"/>
              <a:t>school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thought</a:t>
            </a:r>
            <a:endParaRPr lang="cs-CZ" b="1" dirty="0"/>
          </a:p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formulation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to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emphasizes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planning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in </a:t>
            </a:r>
            <a:r>
              <a:rPr lang="cs-CZ" dirty="0" err="1"/>
              <a:t>successful</a:t>
            </a:r>
            <a:r>
              <a:rPr lang="cs-CZ" dirty="0"/>
              <a:t> venture development.</a:t>
            </a:r>
          </a:p>
          <a:p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to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formulation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as a </a:t>
            </a:r>
            <a:r>
              <a:rPr lang="cs-CZ" dirty="0" err="1"/>
              <a:t>leveraging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. </a:t>
            </a:r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markets</a:t>
            </a:r>
            <a:r>
              <a:rPr lang="cs-CZ" dirty="0"/>
              <a:t>, </a:t>
            </a:r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, </a:t>
            </a:r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are </a:t>
            </a:r>
            <a:r>
              <a:rPr lang="cs-CZ" dirty="0" err="1"/>
              <a:t>identified</a:t>
            </a:r>
            <a:r>
              <a:rPr lang="cs-CZ" dirty="0"/>
              <a:t>, </a:t>
            </a:r>
            <a:r>
              <a:rPr lang="cs-CZ" dirty="0" err="1"/>
              <a:t>used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constructed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effective</a:t>
            </a:r>
            <a:r>
              <a:rPr lang="cs-CZ" dirty="0"/>
              <a:t> venture </a:t>
            </a:r>
            <a:r>
              <a:rPr lang="cs-CZ" dirty="0" err="1"/>
              <a:t>formations</a:t>
            </a:r>
            <a:r>
              <a:rPr lang="cs-CZ" dirty="0"/>
              <a:t>. 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interdisciplinary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adaptation</a:t>
            </a:r>
            <a:r>
              <a:rPr lang="cs-CZ" dirty="0"/>
              <a:t> are </a:t>
            </a:r>
            <a:r>
              <a:rPr lang="cs-CZ" dirty="0" err="1"/>
              <a:t>apparent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(and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coresponding</a:t>
            </a:r>
            <a:r>
              <a:rPr lang="cs-CZ" dirty="0"/>
              <a:t> </a:t>
            </a:r>
            <a:r>
              <a:rPr lang="cs-CZ" dirty="0" err="1"/>
              <a:t>strategies</a:t>
            </a:r>
            <a:r>
              <a:rPr lang="cs-CZ" dirty="0"/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1566332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0B3082-6D98-38A9-35BF-2B804B698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311D9E-F364-61DC-BF54-2E3D1CFD4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interdisciplinary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adaptation</a:t>
            </a:r>
            <a:r>
              <a:rPr lang="cs-CZ" dirty="0"/>
              <a:t> are </a:t>
            </a:r>
            <a:r>
              <a:rPr lang="cs-CZ" dirty="0" err="1"/>
              <a:t>apparent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(and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coresponding</a:t>
            </a:r>
            <a:r>
              <a:rPr lang="cs-CZ" dirty="0"/>
              <a:t> </a:t>
            </a:r>
            <a:r>
              <a:rPr lang="cs-CZ" dirty="0" err="1"/>
              <a:t>strategies</a:t>
            </a:r>
            <a:r>
              <a:rPr lang="cs-CZ" dirty="0"/>
              <a:t>):</a:t>
            </a:r>
          </a:p>
          <a:p>
            <a:pPr algn="just"/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markets</a:t>
            </a:r>
            <a:r>
              <a:rPr lang="cs-CZ" dirty="0"/>
              <a:t> – </a:t>
            </a:r>
            <a:r>
              <a:rPr lang="cs-CZ" dirty="0" err="1"/>
              <a:t>mountain</a:t>
            </a:r>
            <a:r>
              <a:rPr lang="cs-CZ" dirty="0"/>
              <a:t> versus </a:t>
            </a:r>
            <a:r>
              <a:rPr lang="cs-CZ" dirty="0" err="1"/>
              <a:t>mountain</a:t>
            </a:r>
            <a:r>
              <a:rPr lang="cs-CZ" dirty="0"/>
              <a:t> gap </a:t>
            </a:r>
            <a:r>
              <a:rPr lang="cs-CZ" dirty="0" err="1"/>
              <a:t>strategies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refer</a:t>
            </a:r>
            <a:r>
              <a:rPr lang="cs-CZ" dirty="0"/>
              <a:t> to </a:t>
            </a:r>
            <a:r>
              <a:rPr lang="cs-CZ" dirty="0" err="1"/>
              <a:t>identifying</a:t>
            </a:r>
            <a:r>
              <a:rPr lang="cs-CZ" dirty="0"/>
              <a:t> major market </a:t>
            </a:r>
            <a:r>
              <a:rPr lang="cs-CZ" dirty="0" err="1"/>
              <a:t>segments</a:t>
            </a:r>
            <a:r>
              <a:rPr lang="cs-CZ" dirty="0"/>
              <a:t> as </a:t>
            </a:r>
            <a:r>
              <a:rPr lang="cs-CZ" dirty="0" err="1"/>
              <a:t>well</a:t>
            </a:r>
            <a:r>
              <a:rPr lang="cs-CZ" dirty="0"/>
              <a:t> as </a:t>
            </a:r>
            <a:r>
              <a:rPr lang="cs-CZ" dirty="0" err="1"/>
              <a:t>interstice</a:t>
            </a:r>
            <a:r>
              <a:rPr lang="cs-CZ" dirty="0"/>
              <a:t> (in-</a:t>
            </a:r>
            <a:r>
              <a:rPr lang="cs-CZ" dirty="0" err="1"/>
              <a:t>between</a:t>
            </a:r>
            <a:r>
              <a:rPr lang="cs-CZ" dirty="0"/>
              <a:t>) </a:t>
            </a:r>
            <a:r>
              <a:rPr lang="cs-CZ" dirty="0" err="1"/>
              <a:t>markets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arise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larger</a:t>
            </a:r>
            <a:r>
              <a:rPr lang="cs-CZ" dirty="0"/>
              <a:t> </a:t>
            </a:r>
            <a:r>
              <a:rPr lang="cs-CZ" dirty="0" err="1"/>
              <a:t>markets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– </a:t>
            </a:r>
            <a:r>
              <a:rPr lang="cs-CZ" dirty="0" err="1"/>
              <a:t>great</a:t>
            </a:r>
            <a:r>
              <a:rPr lang="cs-CZ" dirty="0"/>
              <a:t> </a:t>
            </a:r>
            <a:r>
              <a:rPr lang="cs-CZ" dirty="0" err="1"/>
              <a:t>chef</a:t>
            </a:r>
            <a:r>
              <a:rPr lang="cs-CZ" dirty="0"/>
              <a:t> </a:t>
            </a:r>
            <a:r>
              <a:rPr lang="cs-CZ" dirty="0" err="1"/>
              <a:t>strategies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refoer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talents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more </a:t>
            </a:r>
            <a:r>
              <a:rPr lang="cs-CZ" dirty="0" err="1"/>
              <a:t>individuals</a:t>
            </a:r>
            <a:r>
              <a:rPr lang="cs-CZ" dirty="0"/>
              <a:t> </a:t>
            </a:r>
            <a:r>
              <a:rPr lang="cs-CZ" dirty="0" err="1"/>
              <a:t>around</a:t>
            </a:r>
            <a:r>
              <a:rPr lang="cs-CZ" dirty="0"/>
              <a:t> </a:t>
            </a:r>
            <a:r>
              <a:rPr lang="cs-CZ" dirty="0" err="1"/>
              <a:t>whom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venture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built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 – </a:t>
            </a:r>
            <a:r>
              <a:rPr lang="cs-CZ" dirty="0" err="1"/>
              <a:t>better</a:t>
            </a:r>
            <a:r>
              <a:rPr lang="cs-CZ" dirty="0"/>
              <a:t> widget </a:t>
            </a:r>
            <a:r>
              <a:rPr lang="cs-CZ" dirty="0" err="1"/>
              <a:t>strategies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refer</a:t>
            </a:r>
            <a:r>
              <a:rPr lang="cs-CZ" dirty="0"/>
              <a:t> to </a:t>
            </a:r>
            <a:r>
              <a:rPr lang="cs-CZ" dirty="0" err="1"/>
              <a:t>innovations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encompass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existing</a:t>
            </a:r>
            <a:r>
              <a:rPr lang="cs-CZ" dirty="0"/>
              <a:t> </a:t>
            </a:r>
            <a:r>
              <a:rPr lang="cs-CZ" dirty="0" err="1"/>
              <a:t>markets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– </a:t>
            </a:r>
            <a:r>
              <a:rPr lang="cs-CZ" dirty="0" err="1"/>
              <a:t>water</a:t>
            </a:r>
            <a:r>
              <a:rPr lang="cs-CZ" dirty="0"/>
              <a:t> </a:t>
            </a:r>
            <a:r>
              <a:rPr lang="cs-CZ" dirty="0" err="1"/>
              <a:t>well</a:t>
            </a:r>
            <a:r>
              <a:rPr lang="cs-CZ" dirty="0"/>
              <a:t> </a:t>
            </a:r>
            <a:r>
              <a:rPr lang="cs-CZ" dirty="0" err="1"/>
              <a:t>strategies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refer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ability</a:t>
            </a:r>
            <a:r>
              <a:rPr lang="cs-CZ" dirty="0"/>
              <a:t> to </a:t>
            </a:r>
            <a:r>
              <a:rPr lang="cs-CZ" dirty="0" err="1"/>
              <a:t>gather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harness</a:t>
            </a:r>
            <a:r>
              <a:rPr lang="cs-CZ" dirty="0"/>
              <a:t> </a:t>
            </a: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(</a:t>
            </a:r>
            <a:r>
              <a:rPr lang="cs-CZ" dirty="0" err="1"/>
              <a:t>land</a:t>
            </a:r>
            <a:r>
              <a:rPr lang="cs-CZ" dirty="0"/>
              <a:t>, </a:t>
            </a:r>
            <a:r>
              <a:rPr lang="cs-CZ" dirty="0" err="1"/>
              <a:t>labour</a:t>
            </a:r>
            <a:r>
              <a:rPr lang="cs-CZ" dirty="0"/>
              <a:t>, </a:t>
            </a:r>
            <a:r>
              <a:rPr lang="cs-CZ" dirty="0" err="1"/>
              <a:t>capital</a:t>
            </a:r>
            <a:r>
              <a:rPr lang="cs-CZ" dirty="0"/>
              <a:t>, and </a:t>
            </a:r>
            <a:r>
              <a:rPr lang="cs-CZ" dirty="0" err="1"/>
              <a:t>eaw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)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long term. </a:t>
            </a:r>
          </a:p>
        </p:txBody>
      </p:sp>
    </p:spTree>
    <p:extLst>
      <p:ext uri="{BB962C8B-B14F-4D97-AF65-F5344CB8AC3E}">
        <p14:creationId xmlns:p14="http://schemas.microsoft.com/office/powerpoint/2010/main" val="76047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40CC1-8D9F-48EE-04CD-DFC28F6D8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Schools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thought</a:t>
            </a:r>
            <a:r>
              <a:rPr lang="cs-CZ" sz="3200" dirty="0"/>
              <a:t> </a:t>
            </a:r>
            <a:r>
              <a:rPr lang="cs-CZ" sz="3200" dirty="0" err="1"/>
              <a:t>approaches</a:t>
            </a:r>
            <a:r>
              <a:rPr lang="cs-CZ" sz="3200" dirty="0"/>
              <a:t> to </a:t>
            </a:r>
            <a:r>
              <a:rPr lang="cs-CZ" sz="3200" dirty="0" err="1"/>
              <a:t>entrepreneurship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52143E-1EA2-FA7C-74BE-036B54518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Schools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devides</a:t>
            </a:r>
            <a:r>
              <a:rPr lang="cs-CZ" dirty="0"/>
              <a:t> </a:t>
            </a:r>
            <a:r>
              <a:rPr lang="cs-CZ" dirty="0" err="1"/>
              <a:t>entrepreneurship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, </a:t>
            </a:r>
            <a:r>
              <a:rPr lang="cs-CZ" dirty="0" err="1"/>
              <a:t>either</a:t>
            </a:r>
            <a:r>
              <a:rPr lang="cs-CZ" dirty="0"/>
              <a:t> </a:t>
            </a:r>
            <a:r>
              <a:rPr lang="cs-CZ" dirty="0" err="1"/>
              <a:t>macro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micro</a:t>
            </a:r>
            <a:r>
              <a:rPr lang="cs-CZ" dirty="0"/>
              <a:t> in </a:t>
            </a:r>
            <a:r>
              <a:rPr lang="cs-CZ" dirty="0" err="1"/>
              <a:t>view</a:t>
            </a:r>
            <a:r>
              <a:rPr lang="cs-CZ" dirty="0"/>
              <a:t> point, but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address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entrepreneurship</a:t>
            </a:r>
            <a:r>
              <a:rPr lang="cs-CZ" dirty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further</a:t>
            </a:r>
            <a:r>
              <a:rPr lang="cs-CZ" dirty="0"/>
              <a:t> </a:t>
            </a:r>
            <a:r>
              <a:rPr lang="cs-CZ" dirty="0" err="1"/>
              <a:t>break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these </a:t>
            </a:r>
            <a:r>
              <a:rPr lang="cs-CZ" dirty="0" err="1"/>
              <a:t>two</a:t>
            </a:r>
            <a:r>
              <a:rPr lang="cs-CZ" dirty="0"/>
              <a:t> major </a:t>
            </a:r>
            <a:r>
              <a:rPr lang="cs-CZ" dirty="0" err="1"/>
              <a:t>views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six</a:t>
            </a:r>
            <a:r>
              <a:rPr lang="cs-CZ" dirty="0"/>
              <a:t> </a:t>
            </a:r>
            <a:r>
              <a:rPr lang="cs-CZ" dirty="0" err="1"/>
              <a:t>distinct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.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apply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micro</a:t>
            </a:r>
            <a:r>
              <a:rPr lang="cs-CZ" dirty="0"/>
              <a:t>, and </a:t>
            </a:r>
            <a:r>
              <a:rPr lang="cs-CZ" dirty="0" err="1"/>
              <a:t>three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macro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 (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Figure</a:t>
            </a:r>
            <a:r>
              <a:rPr lang="cs-CZ" dirty="0"/>
              <a:t> 1).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976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3615E-8DF3-AAB6-BA4C-04CA36E3E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41E432-763A-23C4-6A9B-F88AB2F51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Althought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 and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 in </a:t>
            </a:r>
            <a:r>
              <a:rPr lang="cs-CZ" dirty="0" err="1"/>
              <a:t>enterpreneurship</a:t>
            </a:r>
            <a:r>
              <a:rPr lang="cs-CZ" dirty="0"/>
              <a:t> are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emerging</a:t>
            </a:r>
            <a:r>
              <a:rPr lang="cs-CZ" dirty="0"/>
              <a:t> </a:t>
            </a:r>
            <a:r>
              <a:rPr lang="cs-CZ" dirty="0" err="1"/>
              <a:t>stage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 to </a:t>
            </a:r>
            <a:r>
              <a:rPr lang="cs-CZ" dirty="0" err="1"/>
              <a:t>piece</a:t>
            </a:r>
            <a:r>
              <a:rPr lang="cs-CZ" dirty="0"/>
              <a:t> </a:t>
            </a:r>
            <a:r>
              <a:rPr lang="cs-CZ" dirty="0" err="1"/>
              <a:t>together</a:t>
            </a:r>
            <a:r>
              <a:rPr lang="cs-CZ" dirty="0"/>
              <a:t> and </a:t>
            </a:r>
            <a:r>
              <a:rPr lang="cs-CZ" dirty="0" err="1"/>
              <a:t>describe</a:t>
            </a:r>
            <a:r>
              <a:rPr lang="cs-CZ" dirty="0"/>
              <a:t>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field</a:t>
            </a:r>
            <a:r>
              <a:rPr lang="cs-CZ" dirty="0"/>
              <a:t>. </a:t>
            </a:r>
          </a:p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begin</a:t>
            </a:r>
            <a:r>
              <a:rPr lang="cs-CZ" dirty="0"/>
              <a:t> to </a:t>
            </a:r>
            <a:r>
              <a:rPr lang="cs-CZ" dirty="0" err="1"/>
              <a:t>deveelop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appreciation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and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as a </a:t>
            </a:r>
            <a:r>
              <a:rPr lang="cs-CZ" dirty="0" err="1"/>
              <a:t>foundation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enterpreneurial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. </a:t>
            </a:r>
          </a:p>
          <a:p>
            <a:r>
              <a:rPr lang="cs-CZ" dirty="0" err="1"/>
              <a:t>However</a:t>
            </a:r>
            <a:r>
              <a:rPr lang="cs-CZ" dirty="0"/>
              <a:t>, just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management has </a:t>
            </a:r>
            <a:r>
              <a:rPr lang="cs-CZ" dirty="0" err="1"/>
              <a:t>used</a:t>
            </a:r>
            <a:r>
              <a:rPr lang="cs-CZ" dirty="0"/>
              <a:t> a „</a:t>
            </a:r>
            <a:r>
              <a:rPr lang="cs-CZ" dirty="0" err="1"/>
              <a:t>jugle</a:t>
            </a:r>
            <a:r>
              <a:rPr lang="cs-CZ" dirty="0"/>
              <a:t>“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theories</a:t>
            </a:r>
            <a:r>
              <a:rPr lang="cs-CZ" dirty="0"/>
              <a:t> as a </a:t>
            </a:r>
            <a:r>
              <a:rPr lang="cs-CZ" dirty="0" err="1"/>
              <a:t>basis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field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capabilities</a:t>
            </a:r>
            <a:r>
              <a:rPr lang="cs-CZ" dirty="0"/>
              <a:t>, so </a:t>
            </a:r>
            <a:r>
              <a:rPr lang="cs-CZ" dirty="0" err="1"/>
              <a:t>too</a:t>
            </a:r>
            <a:r>
              <a:rPr lang="cs-CZ" dirty="0"/>
              <a:t> muset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entrepreneurship</a:t>
            </a:r>
            <a:r>
              <a:rPr lang="cs-CZ" dirty="0"/>
              <a:t> use a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theories</a:t>
            </a:r>
            <a:r>
              <a:rPr lang="cs-CZ" dirty="0"/>
              <a:t> in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growth</a:t>
            </a:r>
            <a:r>
              <a:rPr lang="cs-CZ" dirty="0"/>
              <a:t> and development. </a:t>
            </a:r>
          </a:p>
        </p:txBody>
      </p:sp>
    </p:spTree>
    <p:extLst>
      <p:ext uri="{BB962C8B-B14F-4D97-AF65-F5344CB8AC3E}">
        <p14:creationId xmlns:p14="http://schemas.microsoft.com/office/powerpoint/2010/main" val="1059063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A091D-CBF5-26F1-F252-E29973864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to </a:t>
            </a:r>
            <a:r>
              <a:rPr lang="cs-CZ" dirty="0" err="1"/>
              <a:t>entrepreneurship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C725C0-83FA-E4CE-77BD-44CF0A718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to </a:t>
            </a:r>
            <a:r>
              <a:rPr lang="cs-CZ" dirty="0" err="1"/>
              <a:t>examine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</a:t>
            </a:r>
            <a:r>
              <a:rPr lang="cs-CZ" dirty="0" err="1"/>
              <a:t>involved</a:t>
            </a:r>
            <a:r>
              <a:rPr lang="cs-CZ" dirty="0"/>
              <a:t> in </a:t>
            </a:r>
            <a:r>
              <a:rPr lang="cs-CZ" dirty="0" err="1"/>
              <a:t>entrepreneurship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a </a:t>
            </a:r>
            <a:r>
              <a:rPr lang="cs-CZ" i="1" dirty="0" err="1"/>
              <a:t>process</a:t>
            </a:r>
            <a:r>
              <a:rPr lang="cs-CZ" i="1" dirty="0"/>
              <a:t> </a:t>
            </a:r>
            <a:r>
              <a:rPr lang="cs-CZ" i="1" dirty="0" err="1"/>
              <a:t>approach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shall</a:t>
            </a:r>
            <a:r>
              <a:rPr lang="cs-CZ" dirty="0"/>
              <a:t> </a:t>
            </a:r>
            <a:r>
              <a:rPr lang="cs-CZ" dirty="0" err="1"/>
              <a:t>examine</a:t>
            </a:r>
            <a:r>
              <a:rPr lang="cs-CZ" dirty="0"/>
              <a:t> 2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more </a:t>
            </a:r>
            <a:r>
              <a:rPr lang="cs-CZ" dirty="0" err="1"/>
              <a:t>traditional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</a:t>
            </a:r>
            <a:r>
              <a:rPr lang="cs-CZ" dirty="0" err="1"/>
              <a:t>here</a:t>
            </a:r>
            <a:r>
              <a:rPr lang="cs-CZ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72031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C0414-121E-B7A8-5EB6-A601E0F86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 </a:t>
            </a:r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39758C-2410-785A-F6AB-B9CBBEE6E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/>
              <a:t>Provided</a:t>
            </a:r>
            <a:r>
              <a:rPr lang="cs-CZ" dirty="0"/>
              <a:t> by Morris, </a:t>
            </a:r>
            <a:r>
              <a:rPr lang="cs-CZ" dirty="0" err="1"/>
              <a:t>Leiws</a:t>
            </a:r>
            <a:r>
              <a:rPr lang="cs-CZ" dirty="0"/>
              <a:t> and </a:t>
            </a:r>
            <a:r>
              <a:rPr lang="cs-CZ" dirty="0" err="1"/>
              <a:t>Sexton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This</a:t>
            </a:r>
            <a:r>
              <a:rPr lang="cs-CZ" dirty="0"/>
              <a:t> model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built</a:t>
            </a:r>
            <a:r>
              <a:rPr lang="cs-CZ" dirty="0"/>
              <a:t> </a:t>
            </a:r>
            <a:r>
              <a:rPr lang="cs-CZ" dirty="0" err="1"/>
              <a:t>around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input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and </a:t>
            </a:r>
            <a:r>
              <a:rPr lang="cs-CZ" dirty="0" err="1"/>
              <a:t>outcomes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input </a:t>
            </a:r>
            <a:r>
              <a:rPr lang="cs-CZ" dirty="0" err="1"/>
              <a:t>component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figure</a:t>
            </a:r>
            <a:r>
              <a:rPr lang="cs-CZ" dirty="0"/>
              <a:t> 2 </a:t>
            </a:r>
            <a:r>
              <a:rPr lang="cs-CZ" dirty="0" err="1"/>
              <a:t>focuses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enterpreneurial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itself</a:t>
            </a:r>
            <a:r>
              <a:rPr lang="cs-CZ" dirty="0"/>
              <a:t> and </a:t>
            </a:r>
            <a:r>
              <a:rPr lang="cs-CZ" dirty="0" err="1"/>
              <a:t>identifies</a:t>
            </a:r>
            <a:r>
              <a:rPr lang="cs-CZ" dirty="0"/>
              <a:t>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contribute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This</a:t>
            </a:r>
            <a:r>
              <a:rPr lang="cs-CZ" dirty="0"/>
              <a:t> model not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provides</a:t>
            </a:r>
            <a:r>
              <a:rPr lang="cs-CZ" dirty="0"/>
              <a:t> a </a:t>
            </a:r>
            <a:r>
              <a:rPr lang="cs-CZ" dirty="0" err="1"/>
              <a:t>fairly</a:t>
            </a:r>
            <a:r>
              <a:rPr lang="cs-CZ" dirty="0"/>
              <a:t> </a:t>
            </a:r>
            <a:r>
              <a:rPr lang="cs-CZ" dirty="0" err="1"/>
              <a:t>comphresive</a:t>
            </a:r>
            <a:r>
              <a:rPr lang="cs-CZ" dirty="0"/>
              <a:t> </a:t>
            </a:r>
            <a:r>
              <a:rPr lang="cs-CZ" dirty="0" err="1"/>
              <a:t>ppicture</a:t>
            </a:r>
            <a:r>
              <a:rPr lang="cs-CZ" dirty="0"/>
              <a:t> </a:t>
            </a:r>
            <a:r>
              <a:rPr lang="cs-CZ" dirty="0" err="1"/>
              <a:t>regarding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entrepreneurhsip</a:t>
            </a:r>
            <a:r>
              <a:rPr lang="cs-CZ" dirty="0"/>
              <a:t> but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applied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levels</a:t>
            </a:r>
            <a:r>
              <a:rPr lang="cs-CZ" dirty="0"/>
              <a:t>.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model </a:t>
            </a:r>
            <a:r>
              <a:rPr lang="cs-CZ" dirty="0" err="1"/>
              <a:t>describes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phenomenon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entreprenership</a:t>
            </a:r>
            <a:r>
              <a:rPr lang="cs-CZ" dirty="0"/>
              <a:t> in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independent start-up </a:t>
            </a:r>
            <a:r>
              <a:rPr lang="cs-CZ" dirty="0" err="1"/>
              <a:t>company</a:t>
            </a:r>
            <a:r>
              <a:rPr lang="cs-CZ" dirty="0"/>
              <a:t> and </a:t>
            </a:r>
            <a:r>
              <a:rPr lang="cs-CZ" dirty="0" err="1"/>
              <a:t>within</a:t>
            </a:r>
            <a:r>
              <a:rPr lang="cs-CZ" dirty="0"/>
              <a:t> a department, </a:t>
            </a:r>
            <a:r>
              <a:rPr lang="cs-CZ" dirty="0" err="1"/>
              <a:t>division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busines</a:t>
            </a:r>
            <a:r>
              <a:rPr lang="cs-CZ" dirty="0"/>
              <a:t> unit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/>
              <a:t>corporation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98127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35EC27-6510-9F8D-811D-BE4D7D1D4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Figure</a:t>
            </a:r>
            <a:r>
              <a:rPr lang="cs-CZ" sz="3200" dirty="0"/>
              <a:t> 2 An </a:t>
            </a:r>
            <a:r>
              <a:rPr lang="cs-CZ" sz="3200" dirty="0" err="1"/>
              <a:t>integrative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entrepreneurial</a:t>
            </a:r>
            <a:r>
              <a:rPr lang="cs-CZ" sz="3200" dirty="0"/>
              <a:t> </a:t>
            </a:r>
            <a:r>
              <a:rPr lang="cs-CZ" sz="3200" dirty="0" err="1"/>
              <a:t>inputs</a:t>
            </a:r>
            <a:r>
              <a:rPr lang="cs-CZ" sz="3200" dirty="0"/>
              <a:t> and </a:t>
            </a:r>
            <a:r>
              <a:rPr lang="cs-CZ" sz="3200" dirty="0" err="1"/>
              <a:t>outcomes</a:t>
            </a:r>
            <a:endParaRPr lang="cs-CZ" sz="32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B240BB5-6D89-ED3A-4640-BD7095C5AE2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60331" y="3294993"/>
            <a:ext cx="1962807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 err="1"/>
              <a:t>Identify</a:t>
            </a:r>
            <a:r>
              <a:rPr lang="cs-CZ" sz="1600" dirty="0"/>
              <a:t> </a:t>
            </a:r>
            <a:r>
              <a:rPr lang="cs-CZ" sz="1600" dirty="0" err="1"/>
              <a:t>opportunity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 err="1"/>
              <a:t>Assess</a:t>
            </a:r>
            <a:r>
              <a:rPr lang="cs-CZ" sz="1600" dirty="0"/>
              <a:t> and </a:t>
            </a:r>
            <a:r>
              <a:rPr lang="cs-CZ" sz="1600" dirty="0" err="1"/>
              <a:t>acquire</a:t>
            </a:r>
            <a:r>
              <a:rPr lang="cs-CZ" sz="1600" dirty="0"/>
              <a:t> </a:t>
            </a:r>
            <a:r>
              <a:rPr lang="cs-CZ" sz="1600" dirty="0" err="1"/>
              <a:t>necessary</a:t>
            </a:r>
            <a:r>
              <a:rPr lang="cs-CZ" sz="1600" dirty="0"/>
              <a:t> </a:t>
            </a:r>
            <a:r>
              <a:rPr lang="cs-CZ" sz="1600" dirty="0" err="1"/>
              <a:t>resources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 err="1"/>
              <a:t>Implementation</a:t>
            </a:r>
            <a:endParaRPr lang="cs-CZ" sz="16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6D5F433-2E70-951D-264C-50A491C50C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87102" y="3232426"/>
            <a:ext cx="3350052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 err="1"/>
              <a:t>Number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events</a:t>
            </a:r>
            <a:r>
              <a:rPr lang="cs-CZ" sz="1600" dirty="0"/>
              <a:t> (and) </a:t>
            </a:r>
            <a:r>
              <a:rPr lang="cs-CZ" sz="1600" dirty="0" err="1"/>
              <a:t>degree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entrepreneurship</a:t>
            </a:r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Innovation  Risk </a:t>
            </a:r>
            <a:r>
              <a:rPr lang="cs-CZ" sz="1600" dirty="0" err="1"/>
              <a:t>taking</a:t>
            </a:r>
            <a:r>
              <a:rPr lang="cs-CZ" sz="1600" dirty="0"/>
              <a:t>  </a:t>
            </a:r>
            <a:r>
              <a:rPr lang="cs-CZ" sz="1600" dirty="0" err="1"/>
              <a:t>Proactiveness</a:t>
            </a:r>
            <a:r>
              <a:rPr lang="cs-CZ" sz="1600" dirty="0"/>
              <a:t> 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7F527B1-5E33-F506-CD6B-599D6990B0B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H="1">
            <a:off x="5407572" y="3791607"/>
            <a:ext cx="496614" cy="662152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349D836F-264E-2FE8-33B6-5BF67D95F959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6298324" y="3791607"/>
            <a:ext cx="0" cy="670034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300F94C6-7CFD-73D8-D5B4-13D9C4206A7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6692463" y="3772396"/>
            <a:ext cx="528144" cy="681363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BB1E84C-40E5-60B8-520A-C393118F25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78549" y="2893872"/>
            <a:ext cx="25793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/>
              <a:t>Entrepreneurial</a:t>
            </a:r>
            <a:r>
              <a:rPr lang="cs-CZ" sz="1600" dirty="0"/>
              <a:t> intensity (EI)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9A9006C-DF45-5960-DAE0-7A548C46BE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67776" y="2710218"/>
            <a:ext cx="1962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err="1"/>
              <a:t>Entrepreneurial</a:t>
            </a:r>
            <a:r>
              <a:rPr lang="cs-CZ" sz="1600" dirty="0"/>
              <a:t> </a:t>
            </a:r>
            <a:r>
              <a:rPr lang="cs-CZ" sz="1600" dirty="0" err="1"/>
              <a:t>process</a:t>
            </a:r>
            <a:endParaRPr lang="cs-CZ" sz="16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A894E71-1A0C-EFDE-4303-CC664F72BE2F}"/>
              </a:ext>
            </a:extLst>
          </p:cNvPr>
          <p:cNvSpPr txBox="1"/>
          <p:nvPr/>
        </p:nvSpPr>
        <p:spPr>
          <a:xfrm>
            <a:off x="1694793" y="173828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Inputs</a:t>
            </a:r>
            <a:endParaRPr lang="cs-CZ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C7D9FE85-8604-366B-E474-BDBF583D1D63}"/>
              </a:ext>
            </a:extLst>
          </p:cNvPr>
          <p:cNvSpPr txBox="1"/>
          <p:nvPr/>
        </p:nvSpPr>
        <p:spPr>
          <a:xfrm>
            <a:off x="7087849" y="1690692"/>
            <a:ext cx="114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Outcomes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161BF1CB-06C0-5B0A-0DA0-9BA076BA9CB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008884" y="2501783"/>
            <a:ext cx="104427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1200" dirty="0"/>
              <a:t>A </a:t>
            </a:r>
            <a:r>
              <a:rPr lang="cs-CZ" sz="1200" dirty="0" err="1"/>
              <a:t>going</a:t>
            </a:r>
            <a:r>
              <a:rPr lang="cs-CZ" sz="1200" dirty="0"/>
              <a:t> venture</a:t>
            </a:r>
          </a:p>
          <a:p>
            <a:pPr>
              <a:spcBef>
                <a:spcPts val="600"/>
              </a:spcBef>
            </a:pPr>
            <a:r>
              <a:rPr lang="cs-CZ" sz="1200" dirty="0" err="1"/>
              <a:t>Value</a:t>
            </a:r>
            <a:r>
              <a:rPr lang="cs-CZ" sz="1200" dirty="0"/>
              <a:t> </a:t>
            </a:r>
            <a:r>
              <a:rPr lang="cs-CZ" sz="1200" dirty="0" err="1"/>
              <a:t>creation</a:t>
            </a:r>
            <a:endParaRPr lang="cs-CZ" sz="1200" dirty="0"/>
          </a:p>
          <a:p>
            <a:pPr>
              <a:spcBef>
                <a:spcPts val="600"/>
              </a:spcBef>
            </a:pPr>
            <a:r>
              <a:rPr lang="cs-CZ" sz="1200" dirty="0"/>
              <a:t>New </a:t>
            </a:r>
            <a:r>
              <a:rPr lang="cs-CZ" sz="1200" dirty="0" err="1"/>
              <a:t>products</a:t>
            </a:r>
            <a:r>
              <a:rPr lang="cs-CZ" sz="1200" dirty="0"/>
              <a:t>, </a:t>
            </a:r>
            <a:r>
              <a:rPr lang="cs-CZ" sz="1200" dirty="0" err="1"/>
              <a:t>services</a:t>
            </a:r>
            <a:endParaRPr lang="cs-CZ" sz="1200" dirty="0"/>
          </a:p>
          <a:p>
            <a:pPr>
              <a:spcBef>
                <a:spcPts val="600"/>
              </a:spcBef>
            </a:pPr>
            <a:r>
              <a:rPr lang="cs-CZ" sz="1200" dirty="0" err="1"/>
              <a:t>Processes</a:t>
            </a:r>
            <a:endParaRPr lang="cs-CZ" sz="1200" dirty="0"/>
          </a:p>
          <a:p>
            <a:pPr>
              <a:spcBef>
                <a:spcPts val="600"/>
              </a:spcBef>
            </a:pPr>
            <a:r>
              <a:rPr lang="cs-CZ" sz="1200" dirty="0"/>
              <a:t>Technologies</a:t>
            </a:r>
          </a:p>
          <a:p>
            <a:pPr>
              <a:spcBef>
                <a:spcPts val="600"/>
              </a:spcBef>
            </a:pPr>
            <a:r>
              <a:rPr lang="cs-CZ" sz="1200" dirty="0" err="1"/>
              <a:t>Profits</a:t>
            </a:r>
            <a:r>
              <a:rPr lang="cs-CZ" sz="1200" dirty="0"/>
              <a:t> and/ </a:t>
            </a:r>
            <a:r>
              <a:rPr lang="cs-CZ" sz="1200" dirty="0" err="1"/>
              <a:t>or</a:t>
            </a:r>
            <a:r>
              <a:rPr lang="cs-CZ" sz="1200" dirty="0"/>
              <a:t> </a:t>
            </a:r>
            <a:r>
              <a:rPr lang="cs-CZ" sz="1200" dirty="0" err="1"/>
              <a:t>personal</a:t>
            </a:r>
            <a:r>
              <a:rPr lang="cs-CZ" sz="1200" dirty="0"/>
              <a:t> </a:t>
            </a:r>
            <a:r>
              <a:rPr lang="cs-CZ" sz="1200" dirty="0" err="1"/>
              <a:t>benefits</a:t>
            </a:r>
            <a:endParaRPr lang="cs-CZ" sz="1200" dirty="0"/>
          </a:p>
          <a:p>
            <a:pPr>
              <a:spcBef>
                <a:spcPts val="600"/>
              </a:spcBef>
            </a:pPr>
            <a:r>
              <a:rPr lang="cs-CZ" sz="1200" dirty="0" err="1"/>
              <a:t>Employment</a:t>
            </a:r>
            <a:r>
              <a:rPr lang="cs-CZ" sz="1200" dirty="0"/>
              <a:t>, </a:t>
            </a:r>
            <a:r>
              <a:rPr lang="cs-CZ" sz="1200" dirty="0" err="1"/>
              <a:t>asset</a:t>
            </a:r>
            <a:r>
              <a:rPr lang="cs-CZ" sz="1200" dirty="0"/>
              <a:t>, and </a:t>
            </a:r>
            <a:r>
              <a:rPr lang="cs-CZ" sz="1200" dirty="0" err="1"/>
              <a:t>revenue</a:t>
            </a:r>
            <a:r>
              <a:rPr lang="cs-CZ" sz="1200" dirty="0"/>
              <a:t> </a:t>
            </a:r>
            <a:r>
              <a:rPr lang="cs-CZ" sz="1200" dirty="0" err="1"/>
              <a:t>growth</a:t>
            </a:r>
            <a:endParaRPr lang="cs-CZ" sz="12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D468DE5-85FB-17B7-3035-F8B4138903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64433" y="2801537"/>
            <a:ext cx="116456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1200" dirty="0" err="1"/>
              <a:t>Environmental</a:t>
            </a:r>
            <a:r>
              <a:rPr lang="cs-CZ" sz="1200" dirty="0"/>
              <a:t> </a:t>
            </a:r>
            <a:r>
              <a:rPr lang="cs-CZ" sz="1200" dirty="0" err="1"/>
              <a:t>opportunities</a:t>
            </a:r>
            <a:r>
              <a:rPr lang="cs-CZ" sz="1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1200" dirty="0" err="1"/>
              <a:t>Entrepreneurial</a:t>
            </a:r>
            <a:r>
              <a:rPr lang="cs-CZ" sz="1200" dirty="0"/>
              <a:t> </a:t>
            </a:r>
            <a:r>
              <a:rPr lang="cs-CZ" sz="1200" dirty="0" err="1"/>
              <a:t>individuals</a:t>
            </a:r>
            <a:endParaRPr lang="cs-CZ" sz="1200" dirty="0"/>
          </a:p>
          <a:p>
            <a:pPr>
              <a:spcBef>
                <a:spcPts val="600"/>
              </a:spcBef>
            </a:pPr>
            <a:r>
              <a:rPr lang="cs-CZ" sz="1200" dirty="0"/>
              <a:t>An </a:t>
            </a:r>
            <a:r>
              <a:rPr lang="cs-CZ" sz="1200" dirty="0" err="1"/>
              <a:t>organizational</a:t>
            </a:r>
            <a:r>
              <a:rPr lang="cs-CZ" sz="1200" dirty="0"/>
              <a:t> </a:t>
            </a:r>
            <a:r>
              <a:rPr lang="cs-CZ" sz="1200" dirty="0" err="1"/>
              <a:t>context</a:t>
            </a:r>
            <a:endParaRPr lang="cs-CZ" sz="1200" dirty="0"/>
          </a:p>
          <a:p>
            <a:pPr>
              <a:spcBef>
                <a:spcPts val="600"/>
              </a:spcBef>
            </a:pPr>
            <a:r>
              <a:rPr lang="cs-CZ" sz="1200" dirty="0" err="1"/>
              <a:t>Unique</a:t>
            </a:r>
            <a:r>
              <a:rPr lang="cs-CZ" sz="1200" dirty="0"/>
              <a:t> business </a:t>
            </a:r>
            <a:r>
              <a:rPr lang="cs-CZ" sz="1200" dirty="0" err="1"/>
              <a:t>concepts</a:t>
            </a:r>
            <a:endParaRPr lang="cs-CZ" sz="1200" dirty="0"/>
          </a:p>
          <a:p>
            <a:pPr>
              <a:spcBef>
                <a:spcPts val="600"/>
              </a:spcBef>
            </a:pPr>
            <a:r>
              <a:rPr lang="cs-CZ" sz="1200" dirty="0" err="1"/>
              <a:t>Resources</a:t>
            </a:r>
            <a:endParaRPr lang="cs-CZ" sz="1200" dirty="0"/>
          </a:p>
        </p:txBody>
      </p: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FEA3C332-3DDB-89D2-0BAE-E64CD42B2EC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388725" y="3063149"/>
            <a:ext cx="441476" cy="231844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BD6851D2-CDE9-C041-87AA-071F4337129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388725" y="3556604"/>
            <a:ext cx="399876" cy="149122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162CC09A-B9C3-D6BF-4E8A-5537C4C544E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388725" y="4017255"/>
            <a:ext cx="399876" cy="0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2AECFB9D-C16A-81A5-7D95-D05E5BFF377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1108039" y="4363453"/>
            <a:ext cx="680562" cy="184484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495A3D05-425C-9B74-A57C-0FA0EAF50C9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1155941" y="4802086"/>
            <a:ext cx="632660" cy="227114"/>
          </a:xfrm>
          <a:prstGeom prst="straightConnector1">
            <a:avLst/>
          </a:prstGeom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645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7F563-73C0-1C8B-2586-EAE5A8DE4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C62DF-B31D-5EB8-1762-CB93383C1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Depicts</a:t>
            </a:r>
            <a:r>
              <a:rPr lang="cs-CZ" dirty="0"/>
              <a:t> </a:t>
            </a:r>
            <a:r>
              <a:rPr lang="cs-CZ" dirty="0" err="1"/>
              <a:t>ventures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dependent</a:t>
            </a:r>
            <a:r>
              <a:rPr lang="cs-CZ" dirty="0"/>
              <a:t> on </a:t>
            </a:r>
            <a:r>
              <a:rPr lang="cs-CZ" dirty="0" err="1"/>
              <a:t>their</a:t>
            </a:r>
            <a:r>
              <a:rPr lang="cs-CZ" dirty="0"/>
              <a:t> environment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survival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A </a:t>
            </a:r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network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r>
              <a:rPr lang="cs-CZ" dirty="0"/>
              <a:t> and </a:t>
            </a:r>
            <a:r>
              <a:rPr lang="cs-CZ" dirty="0" err="1"/>
              <a:t>systems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convert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 </a:t>
            </a:r>
            <a:r>
              <a:rPr lang="cs-CZ" dirty="0" err="1"/>
              <a:t>tension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venture´s</a:t>
            </a:r>
            <a:r>
              <a:rPr lang="cs-CZ" dirty="0"/>
              <a:t> </a:t>
            </a:r>
            <a:r>
              <a:rPr lang="cs-CZ" dirty="0" err="1"/>
              <a:t>customers</a:t>
            </a:r>
            <a:r>
              <a:rPr lang="cs-CZ" dirty="0"/>
              <a:t>, </a:t>
            </a:r>
            <a:r>
              <a:rPr lang="cs-CZ" dirty="0" err="1"/>
              <a:t>generating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maintain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This</a:t>
            </a:r>
            <a:r>
              <a:rPr lang="cs-CZ" dirty="0"/>
              <a:t> model </a:t>
            </a:r>
            <a:r>
              <a:rPr lang="cs-CZ" dirty="0" err="1"/>
              <a:t>is</a:t>
            </a:r>
            <a:r>
              <a:rPr lang="cs-CZ" dirty="0"/>
              <a:t> a more </a:t>
            </a:r>
            <a:r>
              <a:rPr lang="cs-CZ" dirty="0" err="1"/>
              <a:t>process-oriented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encorporates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array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, </a:t>
            </a:r>
            <a:r>
              <a:rPr lang="cs-CZ" dirty="0" err="1"/>
              <a:t>organizational</a:t>
            </a:r>
            <a:r>
              <a:rPr lang="cs-CZ" dirty="0"/>
              <a:t>, and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strategy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 </a:t>
            </a:r>
            <a:r>
              <a:rPr lang="cs-CZ" dirty="0" err="1"/>
              <a:t>chosen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enacted</a:t>
            </a:r>
            <a:r>
              <a:rPr lang="cs-CZ" dirty="0"/>
              <a:t> by </a:t>
            </a:r>
            <a:r>
              <a:rPr lang="cs-CZ" dirty="0" err="1"/>
              <a:t>its</a:t>
            </a:r>
            <a:r>
              <a:rPr lang="cs-CZ" dirty="0"/>
              <a:t> business model,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itself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derived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emerging</a:t>
            </a:r>
            <a:r>
              <a:rPr lang="cs-CZ" dirty="0"/>
              <a:t> dominant </a:t>
            </a:r>
            <a:r>
              <a:rPr lang="cs-CZ" dirty="0" err="1"/>
              <a:t>logic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firm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These </a:t>
            </a:r>
            <a:r>
              <a:rPr lang="cs-CZ" dirty="0" err="1"/>
              <a:t>elements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model are </a:t>
            </a:r>
            <a:r>
              <a:rPr lang="cs-CZ" dirty="0" err="1"/>
              <a:t>pictured</a:t>
            </a:r>
            <a:r>
              <a:rPr lang="cs-CZ" dirty="0"/>
              <a:t> in </a:t>
            </a:r>
            <a:r>
              <a:rPr lang="cs-CZ" dirty="0" err="1"/>
              <a:t>Figure</a:t>
            </a:r>
            <a:r>
              <a:rPr lang="cs-CZ" dirty="0"/>
              <a:t> 3. </a:t>
            </a:r>
          </a:p>
        </p:txBody>
      </p:sp>
    </p:spTree>
    <p:extLst>
      <p:ext uri="{BB962C8B-B14F-4D97-AF65-F5344CB8AC3E}">
        <p14:creationId xmlns:p14="http://schemas.microsoft.com/office/powerpoint/2010/main" val="4013609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7F563-73C0-1C8B-2586-EAE5A8DE4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– </a:t>
            </a:r>
            <a:r>
              <a:rPr lang="cs-CZ" dirty="0" err="1"/>
              <a:t>figure</a:t>
            </a:r>
            <a:r>
              <a:rPr lang="cs-CZ" dirty="0"/>
              <a:t>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C62DF-B31D-5EB8-1762-CB93383C1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41846"/>
            <a:ext cx="8064000" cy="4081204"/>
          </a:xfrm>
        </p:spPr>
        <p:txBody>
          <a:bodyPr>
            <a:normAutofit/>
          </a:bodyPr>
          <a:lstStyle/>
          <a:p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dynamic</a:t>
            </a:r>
            <a:r>
              <a:rPr lang="cs-CZ" sz="1800" dirty="0"/>
              <a:t> </a:t>
            </a:r>
            <a:r>
              <a:rPr lang="cs-CZ" sz="1800" dirty="0" err="1"/>
              <a:t>states</a:t>
            </a:r>
            <a:r>
              <a:rPr lang="cs-CZ" sz="1800" dirty="0"/>
              <a:t> model </a:t>
            </a:r>
            <a:r>
              <a:rPr lang="cs-CZ" sz="1800" dirty="0" err="1"/>
              <a:t>is</a:t>
            </a:r>
            <a:r>
              <a:rPr lang="cs-CZ" sz="1800" dirty="0"/>
              <a:t> more </a:t>
            </a:r>
            <a:r>
              <a:rPr lang="cs-CZ" sz="1800" dirty="0" err="1"/>
              <a:t>optimistic</a:t>
            </a:r>
            <a:r>
              <a:rPr lang="cs-CZ" sz="1800" dirty="0"/>
              <a:t> </a:t>
            </a:r>
            <a:r>
              <a:rPr lang="cs-CZ" sz="1800" dirty="0" err="1"/>
              <a:t>for</a:t>
            </a:r>
            <a:r>
              <a:rPr lang="cs-CZ" sz="1800" dirty="0"/>
              <a:t> </a:t>
            </a:r>
            <a:r>
              <a:rPr lang="cs-CZ" sz="1800" dirty="0" err="1"/>
              <a:t>entrepreneurs</a:t>
            </a:r>
            <a:r>
              <a:rPr lang="cs-CZ" sz="1800" dirty="0"/>
              <a:t>, </a:t>
            </a:r>
            <a:r>
              <a:rPr lang="cs-CZ" sz="1800" dirty="0" err="1"/>
              <a:t>suggesting</a:t>
            </a:r>
            <a:r>
              <a:rPr lang="cs-CZ" sz="1800" dirty="0"/>
              <a:t> </a:t>
            </a:r>
            <a:r>
              <a:rPr lang="cs-CZ" sz="1800" dirty="0" err="1"/>
              <a:t>that</a:t>
            </a:r>
            <a:r>
              <a:rPr lang="cs-CZ" sz="1800" dirty="0"/>
              <a:t> </a:t>
            </a:r>
            <a:r>
              <a:rPr lang="cs-CZ" sz="1800" dirty="0" err="1"/>
              <a:t>smaller</a:t>
            </a:r>
            <a:r>
              <a:rPr lang="cs-CZ" sz="1800" dirty="0"/>
              <a:t> and </a:t>
            </a:r>
            <a:r>
              <a:rPr lang="cs-CZ" sz="1800" dirty="0" err="1"/>
              <a:t>newer</a:t>
            </a:r>
            <a:r>
              <a:rPr lang="cs-CZ" sz="1800" dirty="0"/>
              <a:t> </a:t>
            </a:r>
            <a:r>
              <a:rPr lang="cs-CZ" sz="1800" dirty="0" err="1"/>
              <a:t>firms</a:t>
            </a:r>
            <a:r>
              <a:rPr lang="cs-CZ" sz="1800" dirty="0"/>
              <a:t> </a:t>
            </a:r>
            <a:r>
              <a:rPr lang="cs-CZ" sz="1800" dirty="0" err="1"/>
              <a:t>have</a:t>
            </a:r>
            <a:r>
              <a:rPr lang="cs-CZ" sz="1800" dirty="0"/>
              <a:t> more flexibility in </a:t>
            </a:r>
            <a:r>
              <a:rPr lang="cs-CZ" sz="1800" dirty="0" err="1"/>
              <a:t>making</a:t>
            </a:r>
            <a:r>
              <a:rPr lang="cs-CZ" sz="1800" dirty="0"/>
              <a:t> </a:t>
            </a:r>
            <a:r>
              <a:rPr lang="cs-CZ" sz="1800" dirty="0" err="1"/>
              <a:t>ongoing</a:t>
            </a:r>
            <a:r>
              <a:rPr lang="cs-CZ" sz="1800" dirty="0"/>
              <a:t> </a:t>
            </a:r>
            <a:r>
              <a:rPr lang="cs-CZ" sz="1800" dirty="0" err="1"/>
              <a:t>changes</a:t>
            </a:r>
            <a:r>
              <a:rPr lang="cs-CZ" sz="1800" dirty="0"/>
              <a:t>. </a:t>
            </a:r>
            <a:r>
              <a:rPr lang="cs-CZ" sz="1800" dirty="0" err="1"/>
              <a:t>Thus</a:t>
            </a:r>
            <a:r>
              <a:rPr lang="cs-CZ" sz="1800" dirty="0"/>
              <a:t>, </a:t>
            </a:r>
            <a:r>
              <a:rPr lang="cs-CZ" sz="1800" dirty="0" err="1"/>
              <a:t>it</a:t>
            </a:r>
            <a:r>
              <a:rPr lang="cs-CZ" sz="1800" dirty="0"/>
              <a:t> </a:t>
            </a:r>
            <a:r>
              <a:rPr lang="cs-CZ" sz="1800" dirty="0" err="1"/>
              <a:t>may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easier</a:t>
            </a:r>
            <a:r>
              <a:rPr lang="cs-CZ" sz="1800" dirty="0"/>
              <a:t> </a:t>
            </a:r>
            <a:r>
              <a:rPr lang="cs-CZ" sz="1800" dirty="0" err="1"/>
              <a:t>for</a:t>
            </a:r>
            <a:r>
              <a:rPr lang="cs-CZ" sz="1800" dirty="0"/>
              <a:t> </a:t>
            </a:r>
            <a:r>
              <a:rPr lang="cs-CZ" sz="1800" dirty="0" err="1"/>
              <a:t>new</a:t>
            </a:r>
            <a:r>
              <a:rPr lang="cs-CZ" sz="1800" dirty="0"/>
              <a:t> </a:t>
            </a:r>
            <a:r>
              <a:rPr lang="cs-CZ" sz="1800" dirty="0" err="1"/>
              <a:t>ventures</a:t>
            </a:r>
            <a:r>
              <a:rPr lang="cs-CZ" sz="1800" dirty="0"/>
              <a:t> to </a:t>
            </a:r>
            <a:r>
              <a:rPr lang="cs-CZ" sz="1800" dirty="0" err="1"/>
              <a:t>create</a:t>
            </a:r>
            <a:r>
              <a:rPr lang="cs-CZ" sz="1800" dirty="0"/>
              <a:t> a </a:t>
            </a:r>
            <a:r>
              <a:rPr lang="cs-CZ" sz="1800" dirty="0" err="1"/>
              <a:t>high</a:t>
            </a:r>
            <a:r>
              <a:rPr lang="cs-CZ" sz="1800" dirty="0"/>
              <a:t> </a:t>
            </a:r>
            <a:r>
              <a:rPr lang="cs-CZ" sz="1800" dirty="0" err="1"/>
              <a:t>degree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interdependence </a:t>
            </a:r>
            <a:r>
              <a:rPr lang="cs-CZ" sz="1800" dirty="0" err="1"/>
              <a:t>between</a:t>
            </a:r>
            <a:r>
              <a:rPr lang="cs-CZ" sz="1800" dirty="0"/>
              <a:t> </a:t>
            </a:r>
            <a:r>
              <a:rPr lang="cs-CZ" sz="1800" dirty="0" err="1"/>
              <a:t>themselves</a:t>
            </a:r>
            <a:r>
              <a:rPr lang="cs-CZ" sz="1800" dirty="0"/>
              <a:t> and </a:t>
            </a:r>
            <a:r>
              <a:rPr lang="cs-CZ" sz="1800" dirty="0" err="1"/>
              <a:t>their</a:t>
            </a:r>
            <a:r>
              <a:rPr lang="cs-CZ" sz="1800" dirty="0"/>
              <a:t> </a:t>
            </a:r>
            <a:r>
              <a:rPr lang="cs-CZ" sz="1800" dirty="0" err="1"/>
              <a:t>environement</a:t>
            </a:r>
            <a:r>
              <a:rPr lang="cs-CZ" sz="1800" dirty="0"/>
              <a:t>, </a:t>
            </a:r>
            <a:r>
              <a:rPr lang="cs-CZ" sz="1800" dirty="0" err="1"/>
              <a:t>enabling</a:t>
            </a:r>
            <a:r>
              <a:rPr lang="cs-CZ" sz="1800" dirty="0"/>
              <a:t> </a:t>
            </a:r>
            <a:r>
              <a:rPr lang="cs-CZ" sz="1800" dirty="0" err="1"/>
              <a:t>entrepreneurs</a:t>
            </a:r>
            <a:r>
              <a:rPr lang="cs-CZ" sz="1800" dirty="0"/>
              <a:t> to </a:t>
            </a:r>
            <a:r>
              <a:rPr lang="cs-CZ" sz="1800" dirty="0" err="1"/>
              <a:t>organize</a:t>
            </a:r>
            <a:r>
              <a:rPr lang="cs-CZ" sz="1800" dirty="0"/>
              <a:t> </a:t>
            </a:r>
            <a:r>
              <a:rPr lang="cs-CZ" sz="1800" dirty="0" err="1"/>
              <a:t>for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current</a:t>
            </a:r>
            <a:r>
              <a:rPr lang="cs-CZ" sz="1800" dirty="0"/>
              <a:t> and </a:t>
            </a:r>
            <a:r>
              <a:rPr lang="cs-CZ" sz="1800" dirty="0" err="1"/>
              <a:t>anticipated</a:t>
            </a:r>
            <a:r>
              <a:rPr lang="cs-CZ" sz="1800" dirty="0"/>
              <a:t> </a:t>
            </a:r>
            <a:r>
              <a:rPr lang="cs-CZ" sz="1800" dirty="0" err="1"/>
              <a:t>demands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their</a:t>
            </a:r>
            <a:r>
              <a:rPr lang="cs-CZ" sz="1800" dirty="0"/>
              <a:t> market. </a:t>
            </a:r>
          </a:p>
        </p:txBody>
      </p:sp>
      <p:grpSp>
        <p:nvGrpSpPr>
          <p:cNvPr id="33" name="Skupina 32">
            <a:extLst>
              <a:ext uri="{FF2B5EF4-FFF2-40B4-BE49-F238E27FC236}">
                <a16:creationId xmlns:a16="http://schemas.microsoft.com/office/drawing/2014/main" id="{A67D5AD7-36E7-FDCB-6497-C33D89A345CA}"/>
              </a:ext>
            </a:extLst>
          </p:cNvPr>
          <p:cNvGrpSpPr/>
          <p:nvPr/>
        </p:nvGrpSpPr>
        <p:grpSpPr>
          <a:xfrm>
            <a:off x="1107494" y="3350173"/>
            <a:ext cx="7496506" cy="2593098"/>
            <a:chOff x="1229709" y="3429000"/>
            <a:chExt cx="7496506" cy="2593098"/>
          </a:xfrm>
        </p:grpSpPr>
        <p:sp>
          <p:nvSpPr>
            <p:cNvPr id="29" name="Šipka: dolů 28">
              <a:extLst>
                <a:ext uri="{FF2B5EF4-FFF2-40B4-BE49-F238E27FC236}">
                  <a16:creationId xmlns:a16="http://schemas.microsoft.com/office/drawing/2014/main" id="{768FF537-D8F7-4F66-AB75-1A38F4454650}"/>
                </a:ext>
              </a:extLst>
            </p:cNvPr>
            <p:cNvSpPr>
              <a:spLocks/>
            </p:cNvSpPr>
            <p:nvPr/>
          </p:nvSpPr>
          <p:spPr>
            <a:xfrm rot="16200000">
              <a:off x="7061933" y="4442086"/>
              <a:ext cx="170523" cy="267178"/>
            </a:xfrm>
            <a:prstGeom prst="down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32" name="Skupina 31">
              <a:extLst>
                <a:ext uri="{FF2B5EF4-FFF2-40B4-BE49-F238E27FC236}">
                  <a16:creationId xmlns:a16="http://schemas.microsoft.com/office/drawing/2014/main" id="{D98A92B3-4DB9-D876-5ED8-842F4DB662F0}"/>
                </a:ext>
              </a:extLst>
            </p:cNvPr>
            <p:cNvGrpSpPr/>
            <p:nvPr/>
          </p:nvGrpSpPr>
          <p:grpSpPr>
            <a:xfrm>
              <a:off x="1229709" y="3429000"/>
              <a:ext cx="7496506" cy="2593098"/>
              <a:chOff x="1529254" y="2719551"/>
              <a:chExt cx="7496506" cy="2593098"/>
            </a:xfrm>
          </p:grpSpPr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FDA035F1-836C-4B8A-5404-E3B13766E14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529254" y="2719551"/>
                <a:ext cx="3294994" cy="29954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1400" dirty="0"/>
                  <a:t>Dominant </a:t>
                </a:r>
                <a:r>
                  <a:rPr lang="cs-CZ" sz="1400" dirty="0" err="1"/>
                  <a:t>logic</a:t>
                </a:r>
                <a:r>
                  <a:rPr lang="cs-CZ" sz="1400" dirty="0"/>
                  <a:t> </a:t>
                </a:r>
                <a:r>
                  <a:rPr lang="cs-CZ" sz="1400" dirty="0" err="1"/>
                  <a:t>of</a:t>
                </a:r>
                <a:r>
                  <a:rPr lang="cs-CZ" sz="1400" dirty="0"/>
                  <a:t> </a:t>
                </a:r>
                <a:r>
                  <a:rPr lang="cs-CZ" sz="1400" dirty="0" err="1"/>
                  <a:t>founder</a:t>
                </a:r>
                <a:r>
                  <a:rPr lang="cs-CZ" sz="1400" dirty="0"/>
                  <a:t>(s), </a:t>
                </a:r>
                <a:r>
                  <a:rPr lang="cs-CZ" sz="1400" dirty="0" err="1"/>
                  <a:t>managers</a:t>
                </a:r>
                <a:endParaRPr lang="cs-CZ" sz="1400" dirty="0"/>
              </a:p>
            </p:txBody>
          </p:sp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C6F0010E-F57F-EC06-78D5-602AF0A2857B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529254" y="3582448"/>
                <a:ext cx="1411014" cy="56755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1400" dirty="0" err="1"/>
                  <a:t>Opportunity</a:t>
                </a:r>
                <a:r>
                  <a:rPr lang="cs-CZ" sz="1400" dirty="0"/>
                  <a:t> </a:t>
                </a:r>
                <a:r>
                  <a:rPr lang="cs-CZ" sz="1400" dirty="0" err="1"/>
                  <a:t>Tension</a:t>
                </a:r>
                <a:endParaRPr lang="cs-CZ" sz="1400" dirty="0"/>
              </a:p>
            </p:txBody>
          </p:sp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E068CF77-31B5-AEB6-69BE-CE3A499455C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129454" y="3582448"/>
                <a:ext cx="1411014" cy="56755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1400" dirty="0"/>
                  <a:t>Business Model</a:t>
                </a:r>
              </a:p>
            </p:txBody>
          </p:sp>
          <p:sp>
            <p:nvSpPr>
              <p:cNvPr id="8" name="Obdélník 7">
                <a:extLst>
                  <a:ext uri="{FF2B5EF4-FFF2-40B4-BE49-F238E27FC236}">
                    <a16:creationId xmlns:a16="http://schemas.microsoft.com/office/drawing/2014/main" id="{B7866795-2D59-7A75-AB20-C18BC8D39DF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918841" y="3129456"/>
                <a:ext cx="2364828" cy="1584434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cs-CZ" sz="1400" dirty="0" err="1"/>
                  <a:t>Activities</a:t>
                </a:r>
                <a:r>
                  <a:rPr lang="cs-CZ" sz="1400" dirty="0"/>
                  <a:t> – design, </a:t>
                </a:r>
                <a:r>
                  <a:rPr lang="cs-CZ" sz="1400" dirty="0" err="1"/>
                  <a:t>tasks</a:t>
                </a:r>
                <a:endParaRPr lang="cs-CZ" sz="1400" dirty="0"/>
              </a:p>
              <a:p>
                <a:r>
                  <a:rPr lang="cs-CZ" sz="1400" dirty="0" err="1"/>
                  <a:t>Resources</a:t>
                </a:r>
                <a:r>
                  <a:rPr lang="cs-CZ" sz="1400" dirty="0"/>
                  <a:t>: </a:t>
                </a:r>
              </a:p>
              <a:p>
                <a:pPr marL="742950" lvl="1" indent="-285750">
                  <a:buFontTx/>
                  <a:buChar char="-"/>
                </a:pPr>
                <a:r>
                  <a:rPr lang="cs-CZ" sz="1400" dirty="0" err="1"/>
                  <a:t>Processes</a:t>
                </a:r>
                <a:endParaRPr lang="cs-CZ" sz="1400" dirty="0"/>
              </a:p>
              <a:p>
                <a:pPr marL="742950" lvl="1" indent="-285750">
                  <a:buFontTx/>
                  <a:buChar char="-"/>
                </a:pPr>
                <a:r>
                  <a:rPr lang="cs-CZ" sz="1400" dirty="0" err="1"/>
                  <a:t>Capabilities</a:t>
                </a:r>
                <a:r>
                  <a:rPr lang="cs-CZ" sz="1400" dirty="0"/>
                  <a:t>	</a:t>
                </a:r>
              </a:p>
              <a:p>
                <a:pPr marL="742950" lvl="1" indent="-285750">
                  <a:buFontTx/>
                  <a:buChar char="-"/>
                </a:pPr>
                <a:r>
                  <a:rPr lang="cs-CZ" sz="1400" dirty="0"/>
                  <a:t>Supply </a:t>
                </a:r>
                <a:r>
                  <a:rPr lang="cs-CZ" sz="1400" dirty="0" err="1"/>
                  <a:t>chain</a:t>
                </a:r>
                <a:endParaRPr lang="cs-CZ" sz="1400" dirty="0"/>
              </a:p>
              <a:p>
                <a:pPr marL="742950" lvl="1" indent="-285750">
                  <a:buFontTx/>
                  <a:buChar char="-"/>
                </a:pPr>
                <a:r>
                  <a:rPr lang="cs-CZ" sz="1400" dirty="0" err="1"/>
                  <a:t>Collaborations</a:t>
                </a:r>
                <a:endParaRPr lang="cs-CZ" sz="1400" dirty="0"/>
              </a:p>
              <a:p>
                <a:r>
                  <a:rPr lang="cs-CZ" sz="1400" dirty="0" err="1"/>
                  <a:t>Position</a:t>
                </a:r>
                <a:r>
                  <a:rPr lang="cs-CZ" sz="1400" dirty="0"/>
                  <a:t> - </a:t>
                </a:r>
                <a:r>
                  <a:rPr lang="cs-CZ" sz="1400" dirty="0" err="1"/>
                  <a:t>strategy</a:t>
                </a:r>
                <a:endParaRPr lang="cs-CZ" sz="1400" dirty="0"/>
              </a:p>
            </p:txBody>
          </p:sp>
          <p:sp>
            <p:nvSpPr>
              <p:cNvPr id="9" name="Obdélník 8">
                <a:extLst>
                  <a:ext uri="{FF2B5EF4-FFF2-40B4-BE49-F238E27FC236}">
                    <a16:creationId xmlns:a16="http://schemas.microsoft.com/office/drawing/2014/main" id="{2516C3D0-ACC9-B019-8E94-1143145A6AE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614746" y="3582448"/>
                <a:ext cx="1411014" cy="567558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1400" dirty="0" err="1"/>
                  <a:t>Value</a:t>
                </a:r>
                <a:r>
                  <a:rPr lang="cs-CZ" sz="1400" dirty="0"/>
                  <a:t> </a:t>
                </a:r>
                <a:r>
                  <a:rPr lang="cs-CZ" sz="1400" dirty="0" err="1"/>
                  <a:t>Creation</a:t>
                </a:r>
                <a:endParaRPr lang="cs-CZ" sz="1400" dirty="0"/>
              </a:p>
            </p:txBody>
          </p:sp>
          <p:sp>
            <p:nvSpPr>
              <p:cNvPr id="11" name="Levá složená závorka 10">
                <a:extLst>
                  <a:ext uri="{FF2B5EF4-FFF2-40B4-BE49-F238E27FC236}">
                    <a16:creationId xmlns:a16="http://schemas.microsoft.com/office/drawing/2014/main" id="{D1B412C4-69D1-FB67-4E03-98A7A675286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617344" y="3120805"/>
                <a:ext cx="236484" cy="1584434"/>
              </a:xfrm>
              <a:prstGeom prst="leftBrac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5" name="Šipka: ohnutá nahoru 24">
                <a:extLst>
                  <a:ext uri="{FF2B5EF4-FFF2-40B4-BE49-F238E27FC236}">
                    <a16:creationId xmlns:a16="http://schemas.microsoft.com/office/drawing/2014/main" id="{0C719DC3-ACAD-D11E-7F52-CCB362453CED}"/>
                  </a:ext>
                </a:extLst>
              </p:cNvPr>
              <p:cNvSpPr>
                <a:spLocks/>
              </p:cNvSpPr>
              <p:nvPr/>
            </p:nvSpPr>
            <p:spPr>
              <a:xfrm flipH="1">
                <a:off x="2022423" y="4176144"/>
                <a:ext cx="2364829" cy="854770"/>
              </a:xfrm>
              <a:prstGeom prst="bentUpArrow">
                <a:avLst>
                  <a:gd name="adj1" fmla="val 25000"/>
                  <a:gd name="adj2" fmla="val 25833"/>
                  <a:gd name="adj3" fmla="val 25000"/>
                </a:avLst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" name="Šipka: ohnutá nahoru 23">
                <a:extLst>
                  <a:ext uri="{FF2B5EF4-FFF2-40B4-BE49-F238E27FC236}">
                    <a16:creationId xmlns:a16="http://schemas.microsoft.com/office/drawing/2014/main" id="{9C4ADE6E-6387-0533-4B5A-70700C9F5AE6}"/>
                  </a:ext>
                </a:extLst>
              </p:cNvPr>
              <p:cNvSpPr>
                <a:spLocks/>
              </p:cNvSpPr>
              <p:nvPr/>
            </p:nvSpPr>
            <p:spPr>
              <a:xfrm rot="16200000" flipH="1">
                <a:off x="5866006" y="2569011"/>
                <a:ext cx="854770" cy="4272456"/>
              </a:xfrm>
              <a:prstGeom prst="bentUpArrow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" name="Šipka: obousměrná svislá 25">
                <a:extLst>
                  <a:ext uri="{FF2B5EF4-FFF2-40B4-BE49-F238E27FC236}">
                    <a16:creationId xmlns:a16="http://schemas.microsoft.com/office/drawing/2014/main" id="{B829431B-AAF4-9439-3D6B-0374CCAD649F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2159876" y="3085833"/>
                <a:ext cx="236484" cy="435505"/>
              </a:xfrm>
              <a:prstGeom prst="upDownArrow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" name="Šipka: dolů 26">
                <a:extLst>
                  <a:ext uri="{FF2B5EF4-FFF2-40B4-BE49-F238E27FC236}">
                    <a16:creationId xmlns:a16="http://schemas.microsoft.com/office/drawing/2014/main" id="{203D4742-C625-AA0A-0711-33601DA88D9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772891" y="3083019"/>
                <a:ext cx="176371" cy="473291"/>
              </a:xfrm>
              <a:prstGeom prst="downArrow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8" name="Šipka: dolů 27">
                <a:extLst>
                  <a:ext uri="{FF2B5EF4-FFF2-40B4-BE49-F238E27FC236}">
                    <a16:creationId xmlns:a16="http://schemas.microsoft.com/office/drawing/2014/main" id="{D0FADE98-1DD8-D47C-BBD0-254AC6E22DA2}"/>
                  </a:ext>
                </a:extLst>
              </p:cNvPr>
              <p:cNvSpPr>
                <a:spLocks/>
              </p:cNvSpPr>
              <p:nvPr/>
            </p:nvSpPr>
            <p:spPr>
              <a:xfrm rot="16702452">
                <a:off x="4368300" y="2683885"/>
                <a:ext cx="190539" cy="1031533"/>
              </a:xfrm>
              <a:prstGeom prst="downArrow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" name="TextovéPole 29">
                <a:extLst>
                  <a:ext uri="{FF2B5EF4-FFF2-40B4-BE49-F238E27FC236}">
                    <a16:creationId xmlns:a16="http://schemas.microsoft.com/office/drawing/2014/main" id="{D83E678D-9B54-19D8-055B-11AF6A30A1B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87252" y="5004872"/>
                <a:ext cx="12188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400" dirty="0" err="1"/>
                  <a:t>Dynamic</a:t>
                </a:r>
                <a:r>
                  <a:rPr lang="cs-CZ" sz="1400" dirty="0"/>
                  <a:t> </a:t>
                </a:r>
                <a:r>
                  <a:rPr lang="cs-CZ" sz="1400" dirty="0" err="1"/>
                  <a:t>state</a:t>
                </a:r>
                <a:endParaRPr lang="cs-CZ" sz="1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326856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7F563-73C0-1C8B-2586-EAE5A8DE4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C62DF-B31D-5EB8-1762-CB93383C1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Framework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frameworks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allows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profession</a:t>
            </a:r>
            <a:r>
              <a:rPr lang="cs-CZ" dirty="0"/>
              <a:t> to </a:t>
            </a:r>
            <a:r>
              <a:rPr lang="cs-CZ" dirty="0" err="1"/>
              <a:t>move</a:t>
            </a:r>
            <a:r>
              <a:rPr lang="cs-CZ" dirty="0"/>
              <a:t> forward, </a:t>
            </a:r>
            <a:r>
              <a:rPr lang="cs-CZ" dirty="0" err="1"/>
              <a:t>identifying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static and </a:t>
            </a:r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theories</a:t>
            </a:r>
            <a:r>
              <a:rPr lang="cs-CZ" dirty="0"/>
              <a:t>, </a:t>
            </a:r>
            <a:r>
              <a:rPr lang="cs-CZ" dirty="0" err="1"/>
              <a:t>typologies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frameworks</a:t>
            </a:r>
            <a:r>
              <a:rPr lang="cs-CZ" dirty="0"/>
              <a:t>, </a:t>
            </a:r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and </a:t>
            </a:r>
            <a:r>
              <a:rPr lang="cs-CZ" dirty="0" err="1"/>
              <a:t>distinguishing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to </a:t>
            </a:r>
            <a:r>
              <a:rPr lang="cs-CZ" dirty="0" err="1"/>
              <a:t>grow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 base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field</a:t>
            </a:r>
            <a:r>
              <a:rPr lang="cs-CZ" dirty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Figure</a:t>
            </a:r>
            <a:r>
              <a:rPr lang="cs-CZ" dirty="0"/>
              <a:t> 4 </a:t>
            </a:r>
            <a:r>
              <a:rPr lang="cs-CZ" dirty="0" err="1"/>
              <a:t>depicts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framework-</a:t>
            </a:r>
            <a:r>
              <a:rPr lang="cs-CZ" dirty="0" err="1"/>
              <a:t>of</a:t>
            </a:r>
            <a:r>
              <a:rPr lang="cs-CZ" dirty="0"/>
              <a:t>-</a:t>
            </a:r>
            <a:r>
              <a:rPr lang="cs-CZ" dirty="0" err="1"/>
              <a:t>frameworks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entrepreneurship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nexus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major </a:t>
            </a:r>
            <a:r>
              <a:rPr lang="cs-CZ" dirty="0" err="1"/>
              <a:t>strands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entrepreneurship</a:t>
            </a:r>
            <a:r>
              <a:rPr lang="cs-CZ" dirty="0"/>
              <a:t> </a:t>
            </a:r>
            <a:r>
              <a:rPr lang="cs-CZ" dirty="0" err="1"/>
              <a:t>frameworks</a:t>
            </a:r>
            <a:r>
              <a:rPr lang="cs-CZ" dirty="0"/>
              <a:t> </a:t>
            </a:r>
            <a:r>
              <a:rPr lang="cs-CZ" dirty="0" err="1"/>
              <a:t>currently</a:t>
            </a:r>
            <a:r>
              <a:rPr lang="cs-CZ" dirty="0"/>
              <a:t> </a:t>
            </a:r>
            <a:r>
              <a:rPr lang="cs-CZ" dirty="0" err="1"/>
              <a:t>employed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369361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7F563-73C0-1C8B-2586-EAE5A8DE4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A framework-</a:t>
            </a:r>
            <a:r>
              <a:rPr lang="cs-CZ" sz="3600" dirty="0" err="1"/>
              <a:t>of</a:t>
            </a:r>
            <a:r>
              <a:rPr lang="cs-CZ" sz="3600" dirty="0"/>
              <a:t>-</a:t>
            </a:r>
            <a:r>
              <a:rPr lang="cs-CZ" sz="3600" dirty="0" err="1"/>
              <a:t>frameworks</a:t>
            </a:r>
            <a:r>
              <a:rPr lang="cs-CZ" sz="3600" dirty="0"/>
              <a:t> </a:t>
            </a:r>
            <a:r>
              <a:rPr lang="cs-CZ" sz="3600" dirty="0" err="1"/>
              <a:t>approach</a:t>
            </a:r>
            <a:endParaRPr lang="cs-CZ" sz="3600" dirty="0"/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05BFC8CD-C71C-5859-4525-3730BB0EA5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43196"/>
              </p:ext>
            </p:extLst>
          </p:nvPr>
        </p:nvGraphicFramePr>
        <p:xfrm>
          <a:off x="701784" y="1421087"/>
          <a:ext cx="8064500" cy="272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Zástupný obsah 8">
            <a:extLst>
              <a:ext uri="{FF2B5EF4-FFF2-40B4-BE49-F238E27FC236}">
                <a16:creationId xmlns:a16="http://schemas.microsoft.com/office/drawing/2014/main" id="{5319F205-ABA7-9832-3EAF-1E5824B3E4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151092"/>
              </p:ext>
            </p:extLst>
          </p:nvPr>
        </p:nvGraphicFramePr>
        <p:xfrm>
          <a:off x="701784" y="3874209"/>
          <a:ext cx="8064500" cy="2859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BA38AEAF-3282-7402-F56F-5D39ADEA8A80}"/>
              </a:ext>
            </a:extLst>
          </p:cNvPr>
          <p:cNvSpPr txBox="1"/>
          <p:nvPr/>
        </p:nvSpPr>
        <p:spPr>
          <a:xfrm>
            <a:off x="540000" y="1236421"/>
            <a:ext cx="93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Figure</a:t>
            </a:r>
            <a:r>
              <a:rPr lang="cs-CZ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2486198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40CC1-8D9F-48EE-04CD-DFC28F6D8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Entrepreneurial schools of thought </a:t>
            </a:r>
            <a:r>
              <a:rPr lang="en-US" sz="3200" dirty="0" err="1"/>
              <a:t>approac</a:t>
            </a:r>
            <a:r>
              <a:rPr lang="cs-CZ" sz="3200" dirty="0"/>
              <a:t>h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444A1E6-6AA5-3E95-6C92-22BE7F0181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283961"/>
              </p:ext>
            </p:extLst>
          </p:nvPr>
        </p:nvGraphicFramePr>
        <p:xfrm>
          <a:off x="539750" y="1825625"/>
          <a:ext cx="8064000" cy="4081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AA7BF1CF-7C0B-5BD3-2050-2D315624D686}"/>
              </a:ext>
            </a:extLst>
          </p:cNvPr>
          <p:cNvSpPr txBox="1"/>
          <p:nvPr/>
        </p:nvSpPr>
        <p:spPr>
          <a:xfrm>
            <a:off x="1954924" y="5907088"/>
            <a:ext cx="93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Figure</a:t>
            </a:r>
            <a:r>
              <a:rPr lang="cs-CZ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44110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40CC1-8D9F-48EE-04CD-DFC28F6D8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Macro</a:t>
            </a:r>
            <a:r>
              <a:rPr lang="cs-CZ" sz="3200" dirty="0"/>
              <a:t> </a:t>
            </a:r>
            <a:r>
              <a:rPr lang="cs-CZ" sz="3200" dirty="0" err="1"/>
              <a:t>View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52143E-1EA2-FA7C-74BE-036B54518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macro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entrepreneurship</a:t>
            </a:r>
            <a:r>
              <a:rPr lang="cs-CZ" dirty="0"/>
              <a:t> </a:t>
            </a:r>
            <a:r>
              <a:rPr lang="cs-CZ" dirty="0" err="1"/>
              <a:t>presents</a:t>
            </a:r>
            <a:r>
              <a:rPr lang="cs-CZ" dirty="0"/>
              <a:t> a </a:t>
            </a:r>
            <a:r>
              <a:rPr lang="cs-CZ" dirty="0" err="1"/>
              <a:t>broad</a:t>
            </a:r>
            <a:r>
              <a:rPr lang="cs-CZ" dirty="0"/>
              <a:t> </a:t>
            </a:r>
            <a:r>
              <a:rPr lang="cs-CZ" dirty="0" err="1"/>
              <a:t>array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relate</a:t>
            </a:r>
            <a:r>
              <a:rPr lang="cs-CZ" dirty="0"/>
              <a:t> to </a:t>
            </a:r>
            <a:r>
              <a:rPr lang="cs-CZ" dirty="0" err="1"/>
              <a:t>success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failure</a:t>
            </a:r>
            <a:r>
              <a:rPr lang="cs-CZ" dirty="0"/>
              <a:t> in </a:t>
            </a:r>
            <a:r>
              <a:rPr lang="cs-CZ" dirty="0" err="1"/>
              <a:t>contemporary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venture. </a:t>
            </a:r>
          </a:p>
          <a:p>
            <a:pPr algn="just"/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array</a:t>
            </a:r>
            <a:r>
              <a:rPr lang="cs-CZ" dirty="0"/>
              <a:t> </a:t>
            </a:r>
            <a:r>
              <a:rPr lang="cs-CZ" dirty="0" err="1"/>
              <a:t>includes</a:t>
            </a:r>
            <a:r>
              <a:rPr lang="cs-CZ" dirty="0"/>
              <a:t> 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processes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are </a:t>
            </a:r>
            <a:r>
              <a:rPr lang="cs-CZ" dirty="0" err="1"/>
              <a:t>sometimes</a:t>
            </a:r>
            <a:r>
              <a:rPr lang="cs-CZ" dirty="0"/>
              <a:t> </a:t>
            </a:r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entrepreneur</a:t>
            </a:r>
            <a:r>
              <a:rPr lang="cs-CZ" dirty="0"/>
              <a:t>,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exhibit a </a:t>
            </a:r>
            <a:r>
              <a:rPr lang="cs-CZ" dirty="0" err="1"/>
              <a:t>strong</a:t>
            </a:r>
            <a:r>
              <a:rPr lang="cs-CZ" dirty="0"/>
              <a:t> 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locus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point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view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89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F10A2-1CE4-8C43-E7A4-EE20C00D4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environmental</a:t>
            </a:r>
            <a:r>
              <a:rPr lang="cs-CZ" sz="3200" dirty="0"/>
              <a:t> </a:t>
            </a:r>
            <a:r>
              <a:rPr lang="cs-CZ" sz="3200" dirty="0" err="1"/>
              <a:t>school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thought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9C0303-0FDC-6FB4-6E29-09C807FA7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deals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affect</a:t>
            </a:r>
            <a:r>
              <a:rPr lang="cs-CZ" dirty="0"/>
              <a:t> a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entrepreneur´s</a:t>
            </a:r>
            <a:r>
              <a:rPr lang="cs-CZ" dirty="0"/>
              <a:t> lifestyle.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Tehe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either</a:t>
            </a:r>
            <a:r>
              <a:rPr lang="cs-CZ" dirty="0"/>
              <a:t> positive </a:t>
            </a:r>
            <a:r>
              <a:rPr lang="cs-CZ" dirty="0" err="1"/>
              <a:t>or</a:t>
            </a:r>
            <a:r>
              <a:rPr lang="cs-CZ" dirty="0"/>
              <a:t> negative </a:t>
            </a:r>
            <a:r>
              <a:rPr lang="cs-CZ" dirty="0" err="1"/>
              <a:t>forces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molding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desires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on </a:t>
            </a:r>
            <a:r>
              <a:rPr lang="cs-CZ" dirty="0" err="1"/>
              <a:t>institutions</a:t>
            </a:r>
            <a:r>
              <a:rPr lang="cs-CZ" dirty="0"/>
              <a:t>, </a:t>
            </a:r>
            <a:r>
              <a:rPr lang="cs-CZ" dirty="0" err="1"/>
              <a:t>values</a:t>
            </a:r>
            <a:r>
              <a:rPr lang="cs-CZ" dirty="0"/>
              <a:t> and mores </a:t>
            </a:r>
            <a:r>
              <a:rPr lang="cs-CZ" dirty="0" err="1"/>
              <a:t>that</a:t>
            </a:r>
            <a:r>
              <a:rPr lang="cs-CZ" dirty="0"/>
              <a:t> – </a:t>
            </a:r>
            <a:r>
              <a:rPr lang="cs-CZ" dirty="0" err="1"/>
              <a:t>grouped</a:t>
            </a:r>
            <a:r>
              <a:rPr lang="cs-CZ" dirty="0"/>
              <a:t> </a:t>
            </a:r>
            <a:r>
              <a:rPr lang="cs-CZ" dirty="0" err="1"/>
              <a:t>together</a:t>
            </a:r>
            <a:r>
              <a:rPr lang="cs-CZ" dirty="0"/>
              <a:t> – </a:t>
            </a:r>
            <a:r>
              <a:rPr lang="cs-CZ" dirty="0" err="1"/>
              <a:t>form</a:t>
            </a:r>
            <a:r>
              <a:rPr lang="cs-CZ" dirty="0"/>
              <a:t> a </a:t>
            </a:r>
            <a:r>
              <a:rPr lang="cs-CZ" dirty="0" err="1"/>
              <a:t>sociopolitical</a:t>
            </a:r>
            <a:r>
              <a:rPr lang="cs-CZ" dirty="0"/>
              <a:t> environment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entrepreneurs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917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7F465-2E67-2430-A2CA-05307AED4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environmental</a:t>
            </a:r>
            <a:r>
              <a:rPr lang="cs-CZ" sz="3200" dirty="0"/>
              <a:t> </a:t>
            </a:r>
            <a:r>
              <a:rPr lang="cs-CZ" sz="3200" dirty="0" err="1"/>
              <a:t>school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thought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CB2AB0-095A-8480-3963-76B28409C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, </a:t>
            </a:r>
            <a:r>
              <a:rPr lang="cs-CZ" dirty="0" err="1"/>
              <a:t>if</a:t>
            </a:r>
            <a:r>
              <a:rPr lang="cs-CZ" dirty="0"/>
              <a:t> a </a:t>
            </a:r>
            <a:r>
              <a:rPr lang="cs-CZ" dirty="0" err="1"/>
              <a:t>middle</a:t>
            </a:r>
            <a:r>
              <a:rPr lang="cs-CZ" dirty="0"/>
              <a:t> manager </a:t>
            </a:r>
            <a:r>
              <a:rPr lang="cs-CZ" dirty="0" err="1"/>
              <a:t>experiences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freedom</a:t>
            </a:r>
            <a:r>
              <a:rPr lang="cs-CZ" dirty="0"/>
              <a:t> and support to </a:t>
            </a:r>
            <a:r>
              <a:rPr lang="cs-CZ" dirty="0" err="1"/>
              <a:t>develop</a:t>
            </a:r>
            <a:r>
              <a:rPr lang="cs-CZ" dirty="0"/>
              <a:t> </a:t>
            </a:r>
            <a:r>
              <a:rPr lang="cs-CZ" dirty="0" err="1"/>
              <a:t>ideas</a:t>
            </a:r>
            <a:r>
              <a:rPr lang="cs-CZ" dirty="0"/>
              <a:t>, </a:t>
            </a:r>
            <a:r>
              <a:rPr lang="cs-CZ" dirty="0" err="1"/>
              <a:t>initiate</a:t>
            </a:r>
            <a:r>
              <a:rPr lang="cs-CZ" dirty="0"/>
              <a:t> </a:t>
            </a:r>
            <a:r>
              <a:rPr lang="cs-CZ" dirty="0" err="1"/>
              <a:t>contractsm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create</a:t>
            </a:r>
            <a:r>
              <a:rPr lang="cs-CZ" dirty="0"/>
              <a:t> and institute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environment </a:t>
            </a:r>
            <a:r>
              <a:rPr lang="cs-CZ" dirty="0" err="1"/>
              <a:t>will</a:t>
            </a:r>
            <a:r>
              <a:rPr lang="cs-CZ" dirty="0"/>
              <a:t> serve to </a:t>
            </a:r>
            <a:r>
              <a:rPr lang="cs-CZ" dirty="0" err="1"/>
              <a:t>promote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person´s</a:t>
            </a:r>
            <a:r>
              <a:rPr lang="cs-CZ" dirty="0"/>
              <a:t> </a:t>
            </a:r>
            <a:r>
              <a:rPr lang="cs-CZ" dirty="0" err="1"/>
              <a:t>desire</a:t>
            </a:r>
            <a:r>
              <a:rPr lang="cs-CZ" dirty="0"/>
              <a:t> to </a:t>
            </a:r>
            <a:r>
              <a:rPr lang="cs-CZ" dirty="0" err="1"/>
              <a:t>pursue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career</a:t>
            </a:r>
            <a:r>
              <a:rPr lang="cs-CZ" dirty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affects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development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entrepreneurs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. 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atmosphere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friends</a:t>
            </a:r>
            <a:r>
              <a:rPr lang="cs-CZ" dirty="0"/>
              <a:t> and </a:t>
            </a:r>
            <a:r>
              <a:rPr lang="cs-CZ" dirty="0" err="1"/>
              <a:t>relatives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influence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desire</a:t>
            </a:r>
            <a:r>
              <a:rPr lang="cs-CZ" dirty="0"/>
              <a:t> to </a:t>
            </a:r>
            <a:r>
              <a:rPr lang="cs-CZ" dirty="0" err="1"/>
              <a:t>become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entrepreneur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0076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8B6F6E-EDC1-10BF-3931-855A40FF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financial</a:t>
            </a:r>
            <a:r>
              <a:rPr lang="cs-CZ" sz="3200" dirty="0"/>
              <a:t>/ </a:t>
            </a:r>
            <a:r>
              <a:rPr lang="cs-CZ" sz="3200" dirty="0" err="1"/>
              <a:t>capital</a:t>
            </a:r>
            <a:r>
              <a:rPr lang="cs-CZ" sz="3200" dirty="0"/>
              <a:t> </a:t>
            </a:r>
            <a:r>
              <a:rPr lang="cs-CZ" sz="3200" dirty="0" err="1"/>
              <a:t>school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thought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18F683-1A0F-E03B-6218-7005C1332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/ </a:t>
            </a:r>
            <a:r>
              <a:rPr lang="cs-CZ" dirty="0" err="1"/>
              <a:t>capital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capital-seeking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search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seed</a:t>
            </a:r>
            <a:r>
              <a:rPr lang="cs-CZ" dirty="0"/>
              <a:t> and </a:t>
            </a:r>
            <a:r>
              <a:rPr lang="cs-CZ" dirty="0" err="1"/>
              <a:t>growth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enntire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emphasis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literature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devoted</a:t>
            </a:r>
            <a:r>
              <a:rPr lang="cs-CZ" dirty="0"/>
              <a:t> </a:t>
            </a:r>
            <a:r>
              <a:rPr lang="cs-CZ" dirty="0" err="1"/>
              <a:t>specifically</a:t>
            </a:r>
            <a:r>
              <a:rPr lang="cs-CZ" dirty="0"/>
              <a:t> to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, </a:t>
            </a:r>
            <a:r>
              <a:rPr lang="cs-CZ" dirty="0" err="1"/>
              <a:t>whereas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tend</a:t>
            </a:r>
            <a:r>
              <a:rPr lang="cs-CZ" dirty="0"/>
              <a:t> to </a:t>
            </a:r>
            <a:r>
              <a:rPr lang="cs-CZ" dirty="0" err="1"/>
              <a:t>treat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as but </a:t>
            </a:r>
            <a:r>
              <a:rPr lang="cs-CZ" dirty="0" err="1"/>
              <a:t>one</a:t>
            </a:r>
            <a:r>
              <a:rPr lang="cs-CZ" dirty="0"/>
              <a:t> segment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venture.</a:t>
            </a:r>
          </a:p>
          <a:p>
            <a:pPr algn="just"/>
            <a:r>
              <a:rPr lang="cs-CZ" dirty="0"/>
              <a:t>In any case, </a:t>
            </a:r>
            <a:r>
              <a:rPr lang="cs-CZ" dirty="0" err="1"/>
              <a:t>the</a:t>
            </a:r>
            <a:r>
              <a:rPr lang="cs-CZ" dirty="0"/>
              <a:t> venture </a:t>
            </a:r>
            <a:r>
              <a:rPr lang="cs-CZ" dirty="0" err="1"/>
              <a:t>capital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vital</a:t>
            </a:r>
            <a:r>
              <a:rPr lang="cs-CZ" dirty="0"/>
              <a:t> to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entrepreneur´s</a:t>
            </a:r>
            <a:r>
              <a:rPr lang="cs-CZ" dirty="0"/>
              <a:t> development. </a:t>
            </a:r>
          </a:p>
          <a:p>
            <a:pPr algn="just"/>
            <a:r>
              <a:rPr lang="cs-CZ" dirty="0"/>
              <a:t>Business-</a:t>
            </a:r>
            <a:r>
              <a:rPr lang="cs-CZ" dirty="0" err="1"/>
              <a:t>planning</a:t>
            </a:r>
            <a:r>
              <a:rPr lang="cs-CZ" dirty="0"/>
              <a:t> </a:t>
            </a:r>
            <a:r>
              <a:rPr lang="cs-CZ" dirty="0" err="1"/>
              <a:t>guides</a:t>
            </a:r>
            <a:r>
              <a:rPr lang="cs-CZ" dirty="0"/>
              <a:t> and </a:t>
            </a:r>
            <a:r>
              <a:rPr lang="cs-CZ" dirty="0" err="1"/>
              <a:t>texts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entrepreneurs</a:t>
            </a:r>
            <a:r>
              <a:rPr lang="cs-CZ" dirty="0"/>
              <a:t> </a:t>
            </a:r>
            <a:r>
              <a:rPr lang="cs-CZ" dirty="0" err="1"/>
              <a:t>emphasize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phase</a:t>
            </a:r>
            <a:r>
              <a:rPr lang="cs-CZ" dirty="0"/>
              <a:t>, and development </a:t>
            </a:r>
            <a:r>
              <a:rPr lang="cs-CZ" dirty="0" err="1"/>
              <a:t>seminars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country on a </a:t>
            </a:r>
            <a:r>
              <a:rPr lang="cs-CZ" dirty="0" err="1"/>
              <a:t>continuous</a:t>
            </a:r>
            <a:r>
              <a:rPr lang="cs-CZ" dirty="0"/>
              <a:t> </a:t>
            </a:r>
            <a:r>
              <a:rPr lang="cs-CZ" dirty="0" err="1"/>
              <a:t>basis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03248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DE7455-53F4-CCF9-D329-75DD12EB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/ </a:t>
            </a:r>
            <a:r>
              <a:rPr lang="cs-CZ" dirty="0" err="1"/>
              <a:t>capital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0F254-D8F7-56F2-D4D1-18CDB1F80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views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entire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venture </a:t>
            </a:r>
            <a:r>
              <a:rPr lang="cs-CZ" dirty="0" err="1"/>
              <a:t>form</a:t>
            </a:r>
            <a:r>
              <a:rPr lang="cs-CZ" dirty="0"/>
              <a:t> a </a:t>
            </a:r>
            <a:r>
              <a:rPr lang="cs-CZ" dirty="0" err="1"/>
              <a:t>financial</a:t>
            </a:r>
            <a:r>
              <a:rPr lang="cs-CZ" dirty="0"/>
              <a:t> management </a:t>
            </a:r>
            <a:r>
              <a:rPr lang="cs-CZ" dirty="0" err="1"/>
              <a:t>standpoint</a:t>
            </a:r>
            <a:r>
              <a:rPr lang="cs-CZ" dirty="0"/>
              <a:t>. As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apparent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table 1, </a:t>
            </a:r>
            <a:r>
              <a:rPr lang="cs-CZ" dirty="0" err="1"/>
              <a:t>decisions</a:t>
            </a:r>
            <a:r>
              <a:rPr lang="cs-CZ" dirty="0"/>
              <a:t> </a:t>
            </a:r>
            <a:r>
              <a:rPr lang="cs-CZ" dirty="0" err="1"/>
              <a:t>involving</a:t>
            </a:r>
            <a:r>
              <a:rPr lang="cs-CZ" dirty="0"/>
              <a:t> </a:t>
            </a:r>
            <a:r>
              <a:rPr lang="cs-CZ" dirty="0" err="1"/>
              <a:t>financies</a:t>
            </a:r>
            <a:r>
              <a:rPr lang="cs-CZ" dirty="0"/>
              <a:t> </a:t>
            </a:r>
            <a:r>
              <a:rPr lang="cs-CZ" dirty="0" err="1"/>
              <a:t>occur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major point in </a:t>
            </a:r>
            <a:r>
              <a:rPr lang="cs-CZ" dirty="0" err="1"/>
              <a:t>the</a:t>
            </a:r>
            <a:r>
              <a:rPr lang="cs-CZ" dirty="0"/>
              <a:t> venture </a:t>
            </a:r>
            <a:r>
              <a:rPr lang="cs-CZ" dirty="0" err="1"/>
              <a:t>process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65DED31-D3CE-23C7-72F1-32AB619D9F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274632"/>
              </p:ext>
            </p:extLst>
          </p:nvPr>
        </p:nvGraphicFramePr>
        <p:xfrm>
          <a:off x="783020" y="3279228"/>
          <a:ext cx="6096000" cy="24968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57068975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84667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463252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Venture </a:t>
                      </a:r>
                      <a:r>
                        <a:rPr lang="cs-CZ" dirty="0" err="1"/>
                        <a:t>stage</a:t>
                      </a:r>
                      <a:r>
                        <a:rPr lang="cs-CZ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Financial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consideration</a:t>
                      </a:r>
                      <a:r>
                        <a:rPr lang="cs-CZ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Decision</a:t>
                      </a:r>
                      <a:r>
                        <a:rPr lang="cs-CZ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874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Start-up </a:t>
                      </a:r>
                      <a:r>
                        <a:rPr lang="cs-CZ" dirty="0" err="1"/>
                        <a:t>or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acquisition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Seed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capital</a:t>
                      </a:r>
                      <a:endParaRPr lang="cs-CZ" dirty="0"/>
                    </a:p>
                    <a:p>
                      <a:r>
                        <a:rPr lang="cs-CZ" dirty="0"/>
                        <a:t>Venture </a:t>
                      </a:r>
                      <a:r>
                        <a:rPr lang="cs-CZ" dirty="0" err="1"/>
                        <a:t>capital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sources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Proceed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abadon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005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Ongoing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Cash management</a:t>
                      </a:r>
                    </a:p>
                    <a:p>
                      <a:r>
                        <a:rPr lang="cs-CZ" dirty="0" err="1"/>
                        <a:t>Investmanets</a:t>
                      </a:r>
                      <a:endParaRPr lang="cs-CZ" dirty="0"/>
                    </a:p>
                    <a:p>
                      <a:r>
                        <a:rPr lang="cs-CZ" dirty="0" err="1"/>
                        <a:t>Financial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analysis</a:t>
                      </a:r>
                      <a:r>
                        <a:rPr lang="cs-CZ" dirty="0"/>
                        <a:t> and </a:t>
                      </a:r>
                      <a:r>
                        <a:rPr lang="cs-CZ" dirty="0" err="1"/>
                        <a:t>evaluation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Maintain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increase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or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reduce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size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429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Decline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succession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Profit </a:t>
                      </a:r>
                      <a:r>
                        <a:rPr lang="cs-CZ" dirty="0" err="1"/>
                        <a:t>questin</a:t>
                      </a:r>
                      <a:endParaRPr lang="cs-CZ" dirty="0"/>
                    </a:p>
                    <a:p>
                      <a:r>
                        <a:rPr lang="cs-CZ" dirty="0" err="1"/>
                        <a:t>Corporate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buyout</a:t>
                      </a:r>
                      <a:endParaRPr lang="cs-CZ" dirty="0"/>
                    </a:p>
                    <a:p>
                      <a:r>
                        <a:rPr lang="cs-CZ" dirty="0" err="1"/>
                        <a:t>Succession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question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Sell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retire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or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dissolve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operations</a:t>
                      </a:r>
                      <a:r>
                        <a:rPr lang="cs-CZ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361585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567C00D2-F318-89BE-2CE3-B2232830D300}"/>
              </a:ext>
            </a:extLst>
          </p:cNvPr>
          <p:cNvSpPr txBox="1"/>
          <p:nvPr/>
        </p:nvSpPr>
        <p:spPr>
          <a:xfrm>
            <a:off x="783020" y="6041762"/>
            <a:ext cx="849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Table 1</a:t>
            </a:r>
          </a:p>
        </p:txBody>
      </p:sp>
    </p:spTree>
    <p:extLst>
      <p:ext uri="{BB962C8B-B14F-4D97-AF65-F5344CB8AC3E}">
        <p14:creationId xmlns:p14="http://schemas.microsoft.com/office/powerpoint/2010/main" val="3811286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4D7CA-8D11-1900-018E-4A2E036C5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displacement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64A90-4F40-9BB8-52CE-84E63F360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displacement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focused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negative </a:t>
            </a:r>
            <a:r>
              <a:rPr lang="cs-CZ" dirty="0" err="1"/>
              <a:t>side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phenomena</a:t>
            </a:r>
            <a:r>
              <a:rPr lang="cs-CZ" dirty="0"/>
              <a:t>, 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someone</a:t>
            </a:r>
            <a:r>
              <a:rPr lang="cs-CZ" dirty="0"/>
              <a:t> </a:t>
            </a:r>
            <a:r>
              <a:rPr lang="cs-CZ" dirty="0" err="1"/>
              <a:t>feels</a:t>
            </a:r>
            <a:r>
              <a:rPr lang="cs-CZ" dirty="0"/>
              <a:t> out </a:t>
            </a:r>
            <a:r>
              <a:rPr lang="cs-CZ" dirty="0" err="1"/>
              <a:t>of</a:t>
            </a:r>
            <a:r>
              <a:rPr lang="cs-CZ" dirty="0"/>
              <a:t> place –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literally</a:t>
            </a:r>
            <a:r>
              <a:rPr lang="cs-CZ" dirty="0"/>
              <a:t> </a:t>
            </a:r>
            <a:r>
              <a:rPr lang="cs-CZ" dirty="0" err="1"/>
              <a:t>displaced</a:t>
            </a:r>
            <a:r>
              <a:rPr lang="cs-CZ" dirty="0"/>
              <a:t> –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It </a:t>
            </a:r>
            <a:r>
              <a:rPr lang="cs-CZ" dirty="0" err="1"/>
              <a:t>holds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hinders</a:t>
            </a:r>
            <a:r>
              <a:rPr lang="cs-CZ" dirty="0"/>
              <a:t> a person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advancing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eliminates</a:t>
            </a:r>
            <a:r>
              <a:rPr lang="cs-CZ" dirty="0"/>
              <a:t> </a:t>
            </a:r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needed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person to </a:t>
            </a:r>
            <a:r>
              <a:rPr lang="cs-CZ" dirty="0" err="1"/>
              <a:t>advance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As a </a:t>
            </a:r>
            <a:r>
              <a:rPr lang="cs-CZ" dirty="0" err="1"/>
              <a:t>result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frustated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ne </a:t>
            </a:r>
            <a:r>
              <a:rPr lang="cs-CZ" dirty="0" err="1"/>
              <a:t>projected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entrepreneurial</a:t>
            </a:r>
            <a:r>
              <a:rPr lang="cs-CZ" dirty="0"/>
              <a:t> </a:t>
            </a:r>
            <a:r>
              <a:rPr lang="cs-CZ" dirty="0" err="1"/>
              <a:t>pursuit</a:t>
            </a:r>
            <a:r>
              <a:rPr lang="cs-CZ" dirty="0"/>
              <a:t> out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motivations</a:t>
            </a:r>
            <a:r>
              <a:rPr lang="cs-CZ" dirty="0"/>
              <a:t> to </a:t>
            </a:r>
            <a:r>
              <a:rPr lang="cs-CZ" dirty="0" err="1"/>
              <a:t>succeed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As </a:t>
            </a:r>
            <a:r>
              <a:rPr lang="cs-CZ" dirty="0" err="1"/>
              <a:t>researchers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noted</a:t>
            </a:r>
            <a:r>
              <a:rPr lang="cs-CZ" dirty="0"/>
              <a:t>, </a:t>
            </a:r>
            <a:r>
              <a:rPr lang="cs-CZ" dirty="0" err="1"/>
              <a:t>individuals</a:t>
            </a:r>
            <a:r>
              <a:rPr lang="cs-CZ" dirty="0"/>
              <a:t> </a:t>
            </a:r>
            <a:r>
              <a:rPr lang="cs-CZ" dirty="0" err="1"/>
              <a:t>fight</a:t>
            </a:r>
            <a:r>
              <a:rPr lang="cs-CZ" dirty="0"/>
              <a:t> </a:t>
            </a:r>
            <a:r>
              <a:rPr lang="cs-CZ" dirty="0" err="1"/>
              <a:t>adversity</a:t>
            </a:r>
            <a:r>
              <a:rPr lang="cs-CZ" dirty="0"/>
              <a:t> and </a:t>
            </a:r>
            <a:r>
              <a:rPr lang="cs-CZ" dirty="0" err="1"/>
              <a:t>tend</a:t>
            </a:r>
            <a:r>
              <a:rPr lang="cs-CZ" dirty="0"/>
              <a:t> to </a:t>
            </a:r>
            <a:r>
              <a:rPr lang="cs-CZ" dirty="0" err="1"/>
              <a:t>pursue</a:t>
            </a:r>
            <a:r>
              <a:rPr lang="cs-CZ" dirty="0"/>
              <a:t> a venture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cs-CZ" dirty="0" err="1"/>
              <a:t>prevented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displaced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doing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05925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56ca39c7ee08788db9c992f6ef8241aa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de78ee9b524b3e3be75fd4b4ac60358f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A52299-0A53-4721-B31F-8FA30F2179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746FA2-5009-4FCE-A567-A7AC9705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CE2964-7F69-4E72-92D7-96CA5FB750D3}">
  <ds:schemaRefs>
    <ds:schemaRef ds:uri="http://schemas.microsoft.com/office/2006/documentManagement/types"/>
    <ds:schemaRef ds:uri="http://purl.org/dc/elements/1.1/"/>
    <ds:schemaRef ds:uri="8ecbcb86-b731-4611-b369-1887ab3d3c8c"/>
    <ds:schemaRef ds:uri="http://schemas.microsoft.com/office/2006/metadata/properties"/>
    <ds:schemaRef ds:uri="http://schemas.microsoft.com/office/infopath/2007/PartnerControls"/>
    <ds:schemaRef ds:uri="http://purl.org/dc/dcmitype/"/>
    <ds:schemaRef ds:uri="e5af2723-ed53-4308-af2e-df55c807cb65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15364</TotalTime>
  <Words>2276</Words>
  <Application>Microsoft Office PowerPoint</Application>
  <PresentationFormat>Předvádění na obrazovce (4:3)</PresentationFormat>
  <Paragraphs>216</Paragraphs>
  <Slides>27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Motiv Office</vt:lpstr>
      <vt:lpstr>Approaches to entrepreneurship</vt:lpstr>
      <vt:lpstr>Schools of thought approaches to entrepreneurship</vt:lpstr>
      <vt:lpstr>Entrepreneurial schools of thought approach</vt:lpstr>
      <vt:lpstr>The Macro View</vt:lpstr>
      <vt:lpstr>The environmental school of thought</vt:lpstr>
      <vt:lpstr>The environmental school of thought</vt:lpstr>
      <vt:lpstr>The financial/ capital school of thought</vt:lpstr>
      <vt:lpstr>The financial/ capital school of thought</vt:lpstr>
      <vt:lpstr>The displacement school of thought </vt:lpstr>
      <vt:lpstr>Prezentace aplikace PowerPoint</vt:lpstr>
      <vt:lpstr>Prezentace aplikace PowerPoint</vt:lpstr>
      <vt:lpstr>Prezentace aplikace PowerPoint</vt:lpstr>
      <vt:lpstr>Prezentace aplikace PowerPoint</vt:lpstr>
      <vt:lpstr>The Micro View</vt:lpstr>
      <vt:lpstr>The Micro View</vt:lpstr>
      <vt:lpstr>Prezentace aplikace PowerPoint</vt:lpstr>
      <vt:lpstr>Prezentace aplikace PowerPoint</vt:lpstr>
      <vt:lpstr>Prezentace aplikace PowerPoint</vt:lpstr>
      <vt:lpstr>Prezentace aplikace PowerPoint</vt:lpstr>
      <vt:lpstr>Summary</vt:lpstr>
      <vt:lpstr>Process approaches to entrepreneurship</vt:lpstr>
      <vt:lpstr>An Integrative approach</vt:lpstr>
      <vt:lpstr>Figure 2 An integrative of entrepreneurial inputs and outcomes</vt:lpstr>
      <vt:lpstr>Dynamic states approach</vt:lpstr>
      <vt:lpstr>Dynamic states approach – figure 3</vt:lpstr>
      <vt:lpstr>Prezentace aplikace PowerPoint</vt:lpstr>
      <vt:lpstr>A framework-of-frameworks approach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II</dc:title>
  <dc:creator>Peterková Jindra</dc:creator>
  <cp:lastModifiedBy>Volfová Veronika</cp:lastModifiedBy>
  <cp:revision>169</cp:revision>
  <dcterms:created xsi:type="dcterms:W3CDTF">2020-09-10T07:22:32Z</dcterms:created>
  <dcterms:modified xsi:type="dcterms:W3CDTF">2025-02-24T09:53:24Z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