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383" r:id="rId3"/>
    <p:sldId id="384" r:id="rId4"/>
    <p:sldId id="386" r:id="rId5"/>
    <p:sldId id="387" r:id="rId6"/>
    <p:sldId id="388" r:id="rId7"/>
    <p:sldId id="389" r:id="rId8"/>
    <p:sldId id="390" r:id="rId9"/>
    <p:sldId id="393" r:id="rId10"/>
    <p:sldId id="395" r:id="rId11"/>
    <p:sldId id="396" r:id="rId12"/>
    <p:sldId id="397" r:id="rId13"/>
    <p:sldId id="398" r:id="rId14"/>
    <p:sldId id="361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27" autoAdjust="0"/>
  </p:normalViewPr>
  <p:slideViewPr>
    <p:cSldViewPr snapToGrid="0">
      <p:cViewPr varScale="1">
        <p:scale>
          <a:sx n="115" d="100"/>
          <a:sy n="115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2275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8283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4554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143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7621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9413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cs-CZ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0979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3B2D37-276F-49AF-85AF-E3C3E74BE6EC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78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61" r:id="rId11"/>
    <p:sldLayoutId id="2147483663" r:id="rId12"/>
    <p:sldLayoutId id="2147483668" r:id="rId13"/>
    <p:sldLayoutId id="2147483665" r:id="rId14"/>
    <p:sldLayoutId id="2147483667" r:id="rId15"/>
    <p:sldLayoutId id="2147483670" r:id="rId16"/>
    <p:sldLayoutId id="2147483671" r:id="rId17"/>
    <p:sldLayoutId id="2147483672" r:id="rId18"/>
    <p:sldLayoutId id="2147483687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err="1">
                <a:solidFill>
                  <a:srgbClr val="D10202"/>
                </a:solidFill>
              </a:rPr>
              <a:t>Phillipsova</a:t>
            </a:r>
            <a:r>
              <a:rPr lang="cs-CZ" b="1" dirty="0">
                <a:solidFill>
                  <a:srgbClr val="D10202"/>
                </a:solidFill>
              </a:rPr>
              <a:t> křivka 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15. 04. 2025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0" y="49292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Dlouhodobá PC</a:t>
            </a:r>
          </a:p>
        </p:txBody>
      </p:sp>
      <p:grpSp>
        <p:nvGrpSpPr>
          <p:cNvPr id="38915" name="Group 8"/>
          <p:cNvGrpSpPr>
            <a:grpSpLocks/>
          </p:cNvGrpSpPr>
          <p:nvPr/>
        </p:nvGrpSpPr>
        <p:grpSpPr bwMode="auto">
          <a:xfrm>
            <a:off x="885825" y="1773238"/>
            <a:ext cx="6443663" cy="4338637"/>
            <a:chOff x="558" y="1117"/>
            <a:chExt cx="4059" cy="2733"/>
          </a:xfrm>
        </p:grpSpPr>
        <p:sp>
          <p:nvSpPr>
            <p:cNvPr id="38921" name="Line 4"/>
            <p:cNvSpPr>
              <a:spLocks noChangeShapeType="1"/>
            </p:cNvSpPr>
            <p:nvPr/>
          </p:nvSpPr>
          <p:spPr bwMode="auto">
            <a:xfrm>
              <a:off x="567" y="1117"/>
              <a:ext cx="0" cy="2721"/>
            </a:xfrm>
            <a:prstGeom prst="line">
              <a:avLst/>
            </a:prstGeom>
            <a:noFill/>
            <a:ln w="1016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22" name="Freeform 5"/>
            <p:cNvSpPr>
              <a:spLocks/>
            </p:cNvSpPr>
            <p:nvPr/>
          </p:nvSpPr>
          <p:spPr bwMode="auto">
            <a:xfrm>
              <a:off x="558" y="3849"/>
              <a:ext cx="4059" cy="1"/>
            </a:xfrm>
            <a:custGeom>
              <a:avLst/>
              <a:gdLst>
                <a:gd name="T0" fmla="*/ 0 w 4059"/>
                <a:gd name="T1" fmla="*/ 0 h 1"/>
                <a:gd name="T2" fmla="*/ 4059 w 4059"/>
                <a:gd name="T3" fmla="*/ 0 h 1"/>
                <a:gd name="T4" fmla="*/ 0 60000 65536"/>
                <a:gd name="T5" fmla="*/ 0 60000 65536"/>
                <a:gd name="T6" fmla="*/ 0 w 4059"/>
                <a:gd name="T7" fmla="*/ 0 h 1"/>
                <a:gd name="T8" fmla="*/ 4059 w 405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059" h="1">
                  <a:moveTo>
                    <a:pt x="0" y="0"/>
                  </a:moveTo>
                  <a:lnTo>
                    <a:pt x="4059" y="0"/>
                  </a:lnTo>
                </a:path>
              </a:pathLst>
            </a:custGeom>
            <a:noFill/>
            <a:ln w="1016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09538" y="1412875"/>
            <a:ext cx="14382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Míra inflace</a:t>
            </a:r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6011863" y="6230938"/>
            <a:ext cx="3132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Míra nezaměstnanosti</a:t>
            </a:r>
          </a:p>
        </p:txBody>
      </p:sp>
      <p:sp>
        <p:nvSpPr>
          <p:cNvPr id="38918" name="Line 12"/>
          <p:cNvSpPr>
            <a:spLocks noChangeShapeType="1"/>
          </p:cNvSpPr>
          <p:nvPr/>
        </p:nvSpPr>
        <p:spPr bwMode="auto">
          <a:xfrm flipV="1">
            <a:off x="3348038" y="1916113"/>
            <a:ext cx="0" cy="424973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8919" name="Text Box 15"/>
          <p:cNvSpPr txBox="1">
            <a:spLocks noChangeArrowheads="1"/>
          </p:cNvSpPr>
          <p:nvPr/>
        </p:nvSpPr>
        <p:spPr bwMode="auto">
          <a:xfrm>
            <a:off x="3419475" y="1628775"/>
            <a:ext cx="12239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LPC</a:t>
            </a:r>
          </a:p>
        </p:txBody>
      </p:sp>
      <p:sp>
        <p:nvSpPr>
          <p:cNvPr id="38920" name="Text Box 24"/>
          <p:cNvSpPr txBox="1">
            <a:spLocks noChangeArrowheads="1"/>
          </p:cNvSpPr>
          <p:nvPr/>
        </p:nvSpPr>
        <p:spPr bwMode="auto">
          <a:xfrm>
            <a:off x="3073400" y="6110288"/>
            <a:ext cx="6477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889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0" y="685799"/>
            <a:ext cx="9144000" cy="835025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500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Modifikovaná (cenová) </a:t>
            </a:r>
            <a:br>
              <a:rPr lang="cs-CZ" altLang="cs-CZ" sz="5100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</a:br>
            <a:r>
              <a:rPr lang="cs-CZ" altLang="cs-CZ" sz="5100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Phillipsova křivka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107950" y="1752600"/>
            <a:ext cx="8928100" cy="2133600"/>
          </a:xfrm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Trvale nižší nezaměstnanost by mohla udržet jen trvalá stimulace AD.</a:t>
            </a:r>
            <a:r>
              <a:rPr lang="cs-CZ" altLang="cs-CZ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 růst P totiž reagují nabídkové šoky </a:t>
            </a:r>
            <a:r>
              <a:rPr lang="cs-CZ" altLang="cs-CZ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(graf AD-AS)</a:t>
            </a:r>
            <a:r>
              <a:rPr lang="cs-CZ" altLang="cs-CZ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podobě stejného tempa růstu W</a:t>
            </a:r>
            <a:r>
              <a:rPr lang="cs-CZ" altLang="cs-CZ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aby byl vyrovnán pokles reálných mzdových sazeb, a proto je k nižšímu </a:t>
            </a:r>
            <a:r>
              <a:rPr lang="cs-CZ" altLang="cs-CZ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„u“</a:t>
            </a:r>
            <a:r>
              <a:rPr lang="cs-CZ" altLang="cs-CZ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než je přirozená míra nezaměstnanosti </a:t>
            </a:r>
            <a:r>
              <a:rPr lang="cs-CZ" altLang="cs-CZ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nutný další růst AD</a:t>
            </a:r>
          </a:p>
        </p:txBody>
      </p:sp>
      <p:sp>
        <p:nvSpPr>
          <p:cNvPr id="4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486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Závěry pro stabilizační politiku vlády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snaha vlády udržet nezaměstnanost pod její přirozenou mírou vyvolá zrychlující se inflaci,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zrychlující se inflace nakonec donutí vládu rezignovat na tento cíl a nezaměstnanost vrátí na přirozenou míru, avšak při vyšší míře inflace,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snížit očekávanou inflaci může vláda zvýšením nezaměstnanosti nad její přirozenou míru.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Nejlepší stabilizační politikou vlády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udržování míry nezaměstnanosti na její přirozené míře při nízké úrovni očekávané inflace.</a:t>
            </a:r>
          </a:p>
        </p:txBody>
      </p:sp>
      <p:sp>
        <p:nvSpPr>
          <p:cNvPr id="4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87739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331912"/>
          </a:xfrm>
          <a:noFill/>
        </p:spPr>
        <p:txBody>
          <a:bodyPr/>
          <a:lstStyle/>
          <a:p>
            <a:pPr eaLnBrk="1" hangingPunct="1"/>
            <a:r>
              <a:rPr lang="cs-CZ" altLang="cs-CZ" sz="5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NAIRU</a:t>
            </a:r>
            <a:endParaRPr lang="en-GB" altLang="cs-CZ" sz="5000" b="1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179388" y="1154430"/>
            <a:ext cx="8785225" cy="551465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NAIRU</a:t>
            </a:r>
            <a:r>
              <a:rPr lang="en-GB" altLang="cs-CZ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GB" altLang="cs-CZ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Non-accelerating Inflation Rate of Unemployment)</a:t>
            </a:r>
            <a:r>
              <a:rPr lang="cs-CZ" altLang="cs-CZ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je míra nezaměstnanosti, která neakceleruje inflaci neboli tzv. přirozená míra nezaměstnanosti u*;</a:t>
            </a:r>
          </a:p>
          <a:p>
            <a:pPr marL="114300" indent="0" eaLnBrk="1" hangingPunct="1">
              <a:buNone/>
            </a:pPr>
            <a:endParaRPr lang="cs-CZ" altLang="cs-CZ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Vyznačuje se stabilitou nominálních mzdových sazeb, kdy se ekonomika nachází na úrovni potenciálního produktu Y*.</a:t>
            </a:r>
            <a:endParaRPr lang="en-GB" altLang="cs-CZ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eaLnBrk="1" hangingPunct="1"/>
            <a:endParaRPr lang="en-GB" altLang="cs-CZ" sz="36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255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79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err="1"/>
              <a:t>Phillipsova</a:t>
            </a:r>
            <a:r>
              <a:rPr lang="cs-CZ" altLang="cs-CZ" sz="3600" b="1" dirty="0"/>
              <a:t> křivka 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171515"/>
            <a:ext cx="8644269" cy="51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Zachycuje vztah mezi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inflací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nezaměstnaností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  <a:endParaRPr lang="cs-CZ" altLang="cs-CZ" sz="2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Umožňuje zkoumat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vliv inflačních očekávání na inflaci a nezaměstnanost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  <a:endParaRPr lang="cs-CZ" altLang="cs-CZ" sz="2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Prvotní interpretace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při nízkých mírách nezaměstnanosti vzniká na trhu práce přetlak poptávky po práci, což vyvolává větší růst nominálních mezd a tím pádem míry inflace;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Tento vztah byl vnímán jako dlouhodobý =&gt; domněnka, že existuje volba mezi těmito zly, tj. nezaměstnaností a inflací;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nominálních mezd by měl odpovídat růstu produktivity práce.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35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7944"/>
            <a:ext cx="8229600" cy="1419255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Původní (mzdová) </a:t>
            </a:r>
            <a:br>
              <a:rPr lang="cs-CZ" altLang="cs-CZ" sz="3600" b="1" dirty="0"/>
            </a:br>
            <a:r>
              <a:rPr lang="cs-CZ" altLang="cs-CZ" sz="3600" b="1" dirty="0" err="1"/>
              <a:t>Phillipsova</a:t>
            </a:r>
            <a:r>
              <a:rPr lang="cs-CZ" altLang="cs-CZ" sz="3600" b="1" dirty="0"/>
              <a:t> křivka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562099"/>
            <a:ext cx="8644269" cy="4778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Původní (mzdová) </a:t>
            </a:r>
            <a:r>
              <a:rPr lang="cs-CZ" altLang="cs-CZ" b="1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Phillipsova</a:t>
            </a: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křivka 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zachycuje negativní </a:t>
            </a: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vztah mezi mírou nezaměstnanosti 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(osa x) a </a:t>
            </a: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mírou mzdové inflace 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(osa y);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Čím nižší je míra nezaměstnanosti, tím vyšší je míra mzdové inflace a opačně;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Nulová míra mzdové inflace je spojena s tzv. přirozenou mírou nezaměstnanosti.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16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0" y="617538"/>
            <a:ext cx="9144000" cy="6477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Původní Phillipsova křivka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5" name="Freeform 7"/>
          <p:cNvSpPr>
            <a:spLocks/>
          </p:cNvSpPr>
          <p:nvPr/>
        </p:nvSpPr>
        <p:spPr bwMode="auto">
          <a:xfrm>
            <a:off x="3422650" y="2779713"/>
            <a:ext cx="2438400" cy="2743200"/>
          </a:xfrm>
          <a:custGeom>
            <a:avLst/>
            <a:gdLst>
              <a:gd name="T0" fmla="*/ 0 w 1632"/>
              <a:gd name="T1" fmla="*/ 0 h 1776"/>
              <a:gd name="T2" fmla="*/ 2147483646 w 1632"/>
              <a:gd name="T3" fmla="*/ 2147483646 h 1776"/>
              <a:gd name="T4" fmla="*/ 2147483646 w 1632"/>
              <a:gd name="T5" fmla="*/ 2147483646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776">
                <a:moveTo>
                  <a:pt x="0" y="0"/>
                </a:moveTo>
                <a:cubicBezTo>
                  <a:pt x="56" y="500"/>
                  <a:pt x="112" y="1000"/>
                  <a:pt x="384" y="1296"/>
                </a:cubicBezTo>
                <a:cubicBezTo>
                  <a:pt x="656" y="1592"/>
                  <a:pt x="1144" y="1684"/>
                  <a:pt x="1632" y="1776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676900" y="5522913"/>
            <a:ext cx="1066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PC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2305" name="Group 17"/>
          <p:cNvGrpSpPr>
            <a:grpSpLocks/>
          </p:cNvGrpSpPr>
          <p:nvPr/>
        </p:nvGrpSpPr>
        <p:grpSpPr bwMode="auto">
          <a:xfrm>
            <a:off x="323850" y="1341438"/>
            <a:ext cx="8496300" cy="4456112"/>
            <a:chOff x="-492" y="1488"/>
            <a:chExt cx="5352" cy="2807"/>
          </a:xfrm>
        </p:grpSpPr>
        <p:sp>
          <p:nvSpPr>
            <p:cNvPr id="30727" name="Text Box 5"/>
            <p:cNvSpPr txBox="1">
              <a:spLocks noChangeArrowheads="1"/>
            </p:cNvSpPr>
            <p:nvPr/>
          </p:nvSpPr>
          <p:spPr bwMode="auto">
            <a:xfrm>
              <a:off x="-492" y="1488"/>
              <a:ext cx="13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Změna nominální mzdy</a:t>
              </a:r>
            </a:p>
          </p:txBody>
        </p:sp>
        <p:sp>
          <p:nvSpPr>
            <p:cNvPr id="30728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13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Míra nezaměstnanosti</a:t>
              </a:r>
            </a:p>
          </p:txBody>
        </p:sp>
        <p:grpSp>
          <p:nvGrpSpPr>
            <p:cNvPr id="30729" name="Group 10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0730" name="Line 11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731" name="Freeform 12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2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088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7944"/>
            <a:ext cx="8229600" cy="1419255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Modifikovaná (cenová) </a:t>
            </a:r>
            <a:r>
              <a:rPr lang="cs-CZ" altLang="cs-CZ" sz="3600" b="1" dirty="0" err="1"/>
              <a:t>Phillipsova</a:t>
            </a:r>
            <a:r>
              <a:rPr lang="cs-CZ" altLang="cs-CZ" sz="3600" b="1" dirty="0"/>
              <a:t> křivka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422401"/>
            <a:ext cx="8644269" cy="4918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Přirozená míra nezaměstnanosti 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spojena se stabilní cenovou hladinou, s nulovou mírou inflace;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 růstu AD 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(graf AD-AS) vzroste zaměstnanost, </a:t>
            </a: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klesne „u“ a roste míra inflace 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(cenová hladina);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je pouze krátkodobá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protože působí automatický mechanizmus, který </a:t>
            </a: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navrací „u“ na úroveň přirozené míry nezaměstnanosti (Y na úroveň Y*)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míra inflace klesne na nulu.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006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7944"/>
            <a:ext cx="8229600" cy="1419255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Adaptivní očekávání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384300"/>
            <a:ext cx="8644269" cy="523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Friedmanova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koncepce adaptivních očekávání předpokládá, že </a:t>
            </a: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jakmile zvýšená inflace určitou dobu trvá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ekonomické subjekty ji začnou očekávat 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 do </a:t>
            </a: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budoucna a začnou jí přizpůsobovat své chování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Inflační očekávání se zabudovávají i do dlouhodobých kontraktů, což způsobí, že se očekávaná inflace přeměňuje v inflaci skutečnou.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Adaptivní očekávání </a:t>
            </a: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vycházejí pouze z minulé zkušenosti.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Lidé se poučují z minulých chyb a na jejich základě opravují své odhady budoucnosti.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Slabinou této koncepce je předpoklad, že lidé nejsou schopni utvářet přesná očekávání.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Koncepce adaptivních očekávání tak nevylučuje existenci systematické chyby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4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7944"/>
            <a:ext cx="8229600" cy="1419255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Racionální očekávání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245800"/>
            <a:ext cx="8644269" cy="523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Tyto nedostatky překonává koncepce </a:t>
            </a:r>
            <a:r>
              <a:rPr lang="cs-CZ" altLang="cs-CZ" sz="3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racionálních očekávání</a:t>
            </a: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Podle hypotézy racionálních očekávání berou lidé při svém rozhodování v úvahu všechny dostupné relevantní informace.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3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Lidé netvoří svá očekávání pouze na základě minulých zkušeností, nýbrž sledují i odhady předpokládaného hospodářského vývoje, vývoj na finančních i komoditních trzích </a:t>
            </a: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(např. ropa), výroky politiků bankéřů či ekonomů atd.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Hypotéza racionálních očekávání předpokládá, že </a:t>
            </a:r>
            <a:r>
              <a:rPr lang="cs-CZ" altLang="cs-CZ" sz="3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lidé chovají cílevědomě nejen při maximalizaci užitku, ale i při shromažďování a zpracování informací</a:t>
            </a: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 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3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Lidé</a:t>
            </a: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jsou racionální v tom smyslu, že se </a:t>
            </a:r>
            <a:r>
              <a:rPr lang="cs-CZ" altLang="cs-CZ" sz="3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snaží jednat vždy nejlepším možným způsobem</a:t>
            </a: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940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7944"/>
            <a:ext cx="8229600" cy="1419255"/>
          </a:xfrm>
        </p:spPr>
        <p:txBody>
          <a:bodyPr>
            <a:noAutofit/>
          </a:bodyPr>
          <a:lstStyle/>
          <a:p>
            <a:r>
              <a:rPr lang="cs-CZ" altLang="cs-CZ" sz="3600" b="1" dirty="0" err="1"/>
              <a:t>Friedman-Phelpsova</a:t>
            </a:r>
            <a:r>
              <a:rPr lang="cs-CZ" altLang="cs-CZ" sz="3600" b="1" dirty="0"/>
              <a:t> verze PC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498600"/>
            <a:ext cx="8644269" cy="4980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3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Friedman</a:t>
            </a: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zavedl pojem přirozené míry nezaměstnanosti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Rozšířili </a:t>
            </a:r>
            <a:r>
              <a:rPr lang="cs-CZ" altLang="cs-CZ" sz="3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Phillipsovu</a:t>
            </a:r>
            <a:r>
              <a:rPr lang="cs-CZ" altLang="cs-CZ" sz="3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křivku o další předpoklady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3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 </a:t>
            </a:r>
            <a:r>
              <a:rPr lang="cs-CZ" altLang="cs-CZ" sz="30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Phillipsovy</a:t>
            </a:r>
            <a:r>
              <a:rPr lang="cs-CZ" altLang="cs-CZ" sz="3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křivky zahrnul adaptivní inflační očekávání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3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Vychází z toho z toho, že vláda nebo </a:t>
            </a:r>
            <a:r>
              <a:rPr lang="cs-CZ" altLang="cs-CZ" sz="3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CB</a:t>
            </a:r>
            <a:r>
              <a:rPr lang="cs-CZ" altLang="cs-CZ" sz="3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realizují expanzivní HP, protože chtějí pomocí zvýšení </a:t>
            </a:r>
            <a:r>
              <a:rPr lang="cs-CZ" altLang="cs-CZ" sz="3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</a:t>
            </a:r>
            <a:r>
              <a:rPr lang="cs-CZ" altLang="cs-CZ" sz="3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snížit míru nezaměstnanosti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059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75" name="Line 43"/>
          <p:cNvSpPr>
            <a:spLocks noChangeShapeType="1"/>
          </p:cNvSpPr>
          <p:nvPr/>
        </p:nvSpPr>
        <p:spPr bwMode="auto">
          <a:xfrm>
            <a:off x="6110288" y="3846513"/>
            <a:ext cx="0" cy="9286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6867" name="Rectangle 2"/>
          <p:cNvSpPr>
            <a:spLocks noGrp="1"/>
          </p:cNvSpPr>
          <p:nvPr>
            <p:ph type="title"/>
          </p:nvPr>
        </p:nvSpPr>
        <p:spPr>
          <a:xfrm>
            <a:off x="0" y="29210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cs-CZ" altLang="cs-CZ" sz="4000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Friedman-Phelpsova verze PC</a:t>
            </a:r>
          </a:p>
        </p:txBody>
      </p:sp>
      <p:sp>
        <p:nvSpPr>
          <p:cNvPr id="197635" name="Rectangle 3"/>
          <p:cNvSpPr>
            <a:spLocks noGrp="1"/>
          </p:cNvSpPr>
          <p:nvPr>
            <p:ph type="body" idx="1"/>
          </p:nvPr>
        </p:nvSpPr>
        <p:spPr>
          <a:xfrm>
            <a:off x="0" y="1289050"/>
            <a:ext cx="5087938" cy="5568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/>
              <a:t>Snížení nezaměstnanosti vyvolá vzestup inflace (na 2%) – z výchozího bodu </a:t>
            </a:r>
            <a:r>
              <a:rPr lang="cs-CZ" altLang="cs-CZ" sz="1800" b="1"/>
              <a:t>A</a:t>
            </a:r>
            <a:r>
              <a:rPr lang="cs-CZ" altLang="cs-CZ" sz="1800"/>
              <a:t> se dostáváme do bodu </a:t>
            </a:r>
            <a:r>
              <a:rPr lang="cs-CZ" altLang="cs-CZ" sz="1800" b="1"/>
              <a:t>B</a:t>
            </a: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Podle modelu zaměstnavatelé mají info o vývoji cenové hladiny, ale zaměstnanci ne </a:t>
            </a:r>
            <a:r>
              <a:rPr lang="cs-CZ" altLang="cs-CZ" sz="1800">
                <a:sym typeface="Symbol" panose="05050102010706020507" pitchFamily="18" charset="2"/>
              </a:rPr>
              <a:t></a:t>
            </a:r>
            <a:r>
              <a:rPr lang="cs-CZ" altLang="cs-CZ" sz="1800"/>
              <a:t> když vláda zvýší </a:t>
            </a:r>
            <a:r>
              <a:rPr lang="cs-CZ" altLang="cs-CZ" sz="1800" b="1"/>
              <a:t>AD</a:t>
            </a:r>
            <a:r>
              <a:rPr lang="cs-CZ" altLang="cs-CZ" sz="1800"/>
              <a:t> tlačí to na růst </a:t>
            </a:r>
            <a:r>
              <a:rPr lang="cs-CZ" altLang="cs-CZ" sz="1800" b="1"/>
              <a:t>P </a:t>
            </a:r>
            <a:r>
              <a:rPr lang="cs-CZ" altLang="cs-CZ" sz="1800">
                <a:sym typeface="Symbol" panose="05050102010706020507" pitchFamily="18" charset="2"/>
              </a:rPr>
              <a:t></a:t>
            </a:r>
            <a:r>
              <a:rPr lang="cs-CZ" altLang="cs-CZ" sz="1800"/>
              <a:t> rostou také nominální mzdy, ale pomaleji než </a:t>
            </a:r>
            <a:r>
              <a:rPr lang="cs-CZ" altLang="cs-CZ" sz="1800" b="1"/>
              <a:t>P </a:t>
            </a:r>
            <a:r>
              <a:rPr lang="cs-CZ" altLang="cs-CZ" sz="1800">
                <a:sym typeface="Symbol" panose="05050102010706020507" pitchFamily="18" charset="2"/>
              </a:rPr>
              <a:t></a:t>
            </a:r>
            <a:r>
              <a:rPr lang="cs-CZ" altLang="cs-CZ" sz="1800"/>
              <a:t> zaměstnanci, kteří o růstu </a:t>
            </a:r>
            <a:r>
              <a:rPr lang="cs-CZ" altLang="cs-CZ" sz="1800" b="1"/>
              <a:t>P</a:t>
            </a:r>
            <a:r>
              <a:rPr lang="cs-CZ" altLang="cs-CZ" sz="1800"/>
              <a:t> nevědí a vidí jen své rostoucí mzdy podléhají peněžní iluzi a tak zvyšují nabídku práce </a:t>
            </a:r>
            <a:r>
              <a:rPr lang="cs-CZ" altLang="cs-CZ" sz="1800">
                <a:sym typeface="Symbol" panose="05050102010706020507" pitchFamily="18" charset="2"/>
              </a:rPr>
              <a:t></a:t>
            </a:r>
            <a:r>
              <a:rPr lang="cs-CZ" altLang="cs-CZ" sz="1800"/>
              <a:t> takže se snižuje </a:t>
            </a:r>
            <a:r>
              <a:rPr lang="cs-CZ" altLang="cs-CZ" sz="1800" b="1"/>
              <a:t>u</a:t>
            </a:r>
            <a:r>
              <a:rPr lang="cs-CZ" altLang="cs-CZ" sz="1800"/>
              <a:t> (posun z bodu </a:t>
            </a:r>
            <a:r>
              <a:rPr lang="cs-CZ" altLang="cs-CZ" sz="1800" b="1"/>
              <a:t>A</a:t>
            </a:r>
            <a:r>
              <a:rPr lang="cs-CZ" altLang="cs-CZ" sz="1800"/>
              <a:t> do </a:t>
            </a:r>
            <a:r>
              <a:rPr lang="cs-CZ" altLang="cs-CZ" sz="1800" b="1"/>
              <a:t>B</a:t>
            </a:r>
            <a:r>
              <a:rPr lang="cs-CZ" altLang="cs-CZ" sz="1800"/>
              <a:t>) </a:t>
            </a:r>
            <a:r>
              <a:rPr lang="cs-CZ" altLang="cs-CZ" sz="1800">
                <a:sym typeface="Symbol" panose="05050102010706020507" pitchFamily="18" charset="2"/>
              </a:rPr>
              <a:t></a:t>
            </a:r>
            <a:r>
              <a:rPr lang="cs-CZ" altLang="cs-CZ" sz="1800"/>
              <a:t> v delším časovém horizontu si to zaměstnanci uvědomí, prohlédnou tu iluzi a chtějí vykompenzovat růst </a:t>
            </a:r>
            <a:r>
              <a:rPr lang="cs-CZ" altLang="cs-CZ" sz="1800" b="1"/>
              <a:t>P</a:t>
            </a:r>
            <a:r>
              <a:rPr lang="cs-CZ" altLang="cs-CZ" sz="1800"/>
              <a:t> růstem mezd </a:t>
            </a:r>
            <a:r>
              <a:rPr lang="cs-CZ" altLang="cs-CZ" sz="1800">
                <a:sym typeface="Symbol" panose="05050102010706020507" pitchFamily="18" charset="2"/>
              </a:rPr>
              <a:t></a:t>
            </a:r>
            <a:r>
              <a:rPr lang="cs-CZ" altLang="cs-CZ" sz="1800"/>
              <a:t> reálná mzdová úroveň se vrací na svou výchozí hodnotu </a:t>
            </a:r>
            <a:r>
              <a:rPr lang="cs-CZ" altLang="cs-CZ" sz="1800">
                <a:sym typeface="Symbol" panose="05050102010706020507" pitchFamily="18" charset="2"/>
              </a:rPr>
              <a:t></a:t>
            </a:r>
            <a:r>
              <a:rPr lang="cs-CZ" altLang="cs-CZ" sz="1800"/>
              <a:t> zaměstnavatelé budou snižovat poptávku po práci na původní úroveň (posun z bodu </a:t>
            </a:r>
            <a:r>
              <a:rPr lang="cs-CZ" altLang="cs-CZ" sz="1800" b="1"/>
              <a:t>B</a:t>
            </a:r>
            <a:r>
              <a:rPr lang="cs-CZ" altLang="cs-CZ" sz="1800"/>
              <a:t> do </a:t>
            </a:r>
            <a:r>
              <a:rPr lang="cs-CZ" altLang="cs-CZ" sz="1800" b="1"/>
              <a:t>C</a:t>
            </a:r>
            <a:r>
              <a:rPr lang="cs-CZ" altLang="cs-CZ" sz="1800"/>
              <a:t>) nezaměstnanost se bude vracet zpět, ale už </a:t>
            </a:r>
            <a:r>
              <a:rPr lang="cs-CZ" altLang="cs-CZ" sz="1800" b="1"/>
              <a:t>při zvýšené cenové hladině!!!</a:t>
            </a:r>
            <a:endParaRPr lang="cs-CZ" altLang="cs-CZ" sz="1800"/>
          </a:p>
        </p:txBody>
      </p:sp>
      <p:sp>
        <p:nvSpPr>
          <p:cNvPr id="197636" name="Rectangle 4"/>
          <p:cNvSpPr>
            <a:spLocks/>
          </p:cNvSpPr>
          <p:nvPr/>
        </p:nvSpPr>
        <p:spPr bwMode="auto">
          <a:xfrm>
            <a:off x="220663" y="1230313"/>
            <a:ext cx="4638675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Pokud by znovu chtěla vláda nebo CB stlačit nezaměstnanost, musela by opět vyvolat peněžní iluzi a celé by se to zopakovalo (body 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D</a:t>
            </a: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a 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E</a:t>
            </a: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) – bylo by to vykoupeno ještě 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výraznějším </a:t>
            </a: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(už by to bylo 7%) 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růstem inflace –</a:t>
            </a: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akcelerací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Předpoklady tohoto modelu jsou adaptivní očekávání a asymetrické informace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původní míře nezaměstnanosti u* odpovídá jakékoliv vysoká míra inflace</a:t>
            </a:r>
            <a:endParaRPr kumimoji="0" lang="cs-CZ" altLang="cs-CZ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7637" name="Rectangle 5"/>
          <p:cNvSpPr>
            <a:spLocks/>
          </p:cNvSpPr>
          <p:nvPr/>
        </p:nvSpPr>
        <p:spPr bwMode="auto">
          <a:xfrm>
            <a:off x="0" y="5367338"/>
            <a:ext cx="9144000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0" lang="cs-CZ" alt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Když spojíme všechny body (</a:t>
            </a: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cs-CZ" alt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,</a:t>
            </a: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C</a:t>
            </a:r>
            <a:r>
              <a:rPr kumimoji="0" lang="cs-CZ" alt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,</a:t>
            </a: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E</a:t>
            </a:r>
            <a:r>
              <a:rPr kumimoji="0" lang="cs-CZ" alt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), do kterých ekonomika vždy směřuje v delším období, získáme vertikální (červenou) </a:t>
            </a: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dlouhodobou Phillipsovu křivku </a:t>
            </a:r>
            <a:r>
              <a:rPr kumimoji="0" lang="cs-CZ" alt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(</a:t>
            </a: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LPC</a:t>
            </a:r>
            <a:r>
              <a:rPr kumimoji="0" lang="cs-CZ" alt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), která vyznačuje přirozenou míru nezaměstnanosti odpovídající jakékoliv míře inflace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0" lang="cs-CZ" alt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Takovouto míru nezaměstnanosti označujeme jako </a:t>
            </a: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NAIRU</a:t>
            </a:r>
            <a:r>
              <a:rPr kumimoji="0" lang="cs-CZ" alt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míra nezaměstnanosti nezrychlující inflaci (na této úrovni nevznikají tlaky ani na vzestup míry inflace ani na pokles míry inflace)</a:t>
            </a:r>
          </a:p>
        </p:txBody>
      </p:sp>
      <p:sp>
        <p:nvSpPr>
          <p:cNvPr id="197641" name="Freeform 9"/>
          <p:cNvSpPr>
            <a:spLocks/>
          </p:cNvSpPr>
          <p:nvPr/>
        </p:nvSpPr>
        <p:spPr bwMode="auto">
          <a:xfrm>
            <a:off x="5637213" y="2206625"/>
            <a:ext cx="2171700" cy="2565400"/>
          </a:xfrm>
          <a:custGeom>
            <a:avLst/>
            <a:gdLst>
              <a:gd name="T0" fmla="*/ 0 w 1330"/>
              <a:gd name="T1" fmla="*/ 0 h 1174"/>
              <a:gd name="T2" fmla="*/ 2147483646 w 1330"/>
              <a:gd name="T3" fmla="*/ 2147483646 h 1174"/>
              <a:gd name="T4" fmla="*/ 2147483646 w 1330"/>
              <a:gd name="T5" fmla="*/ 2147483646 h 1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30" h="1174">
                <a:moveTo>
                  <a:pt x="0" y="0"/>
                </a:moveTo>
                <a:cubicBezTo>
                  <a:pt x="59" y="136"/>
                  <a:pt x="132" y="622"/>
                  <a:pt x="354" y="818"/>
                </a:cubicBezTo>
                <a:cubicBezTo>
                  <a:pt x="576" y="1014"/>
                  <a:pt x="1127" y="1100"/>
                  <a:pt x="1330" y="1174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97677" name="Group 45"/>
          <p:cNvGrpSpPr>
            <a:grpSpLocks/>
          </p:cNvGrpSpPr>
          <p:nvPr/>
        </p:nvGrpSpPr>
        <p:grpSpPr bwMode="auto">
          <a:xfrm>
            <a:off x="4878388" y="1393825"/>
            <a:ext cx="4265612" cy="3951288"/>
            <a:chOff x="3073" y="878"/>
            <a:chExt cx="2687" cy="2489"/>
          </a:xfrm>
        </p:grpSpPr>
        <p:sp>
          <p:nvSpPr>
            <p:cNvPr id="36895" name="Freeform 7"/>
            <p:cNvSpPr>
              <a:spLocks/>
            </p:cNvSpPr>
            <p:nvPr/>
          </p:nvSpPr>
          <p:spPr bwMode="auto">
            <a:xfrm>
              <a:off x="3447" y="951"/>
              <a:ext cx="7" cy="2064"/>
            </a:xfrm>
            <a:custGeom>
              <a:avLst/>
              <a:gdLst>
                <a:gd name="T0" fmla="*/ 18 w 6"/>
                <a:gd name="T1" fmla="*/ 53174 h 1201"/>
                <a:gd name="T2" fmla="*/ 0 w 6"/>
                <a:gd name="T3" fmla="*/ 0 h 120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201">
                  <a:moveTo>
                    <a:pt x="6" y="1201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6" name="Line 8"/>
            <p:cNvSpPr>
              <a:spLocks noChangeShapeType="1"/>
            </p:cNvSpPr>
            <p:nvPr/>
          </p:nvSpPr>
          <p:spPr bwMode="auto">
            <a:xfrm flipV="1">
              <a:off x="3452" y="3015"/>
              <a:ext cx="21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7" name="Text Box 10"/>
            <p:cNvSpPr txBox="1">
              <a:spLocks noChangeArrowheads="1"/>
            </p:cNvSpPr>
            <p:nvPr/>
          </p:nvSpPr>
          <p:spPr bwMode="auto">
            <a:xfrm>
              <a:off x="3073" y="878"/>
              <a:ext cx="471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π </a:t>
              </a:r>
              <a:r>
                <a:rPr kumimoji="0" lang="cs-CZ" altLang="cs-CZ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v%</a:t>
              </a:r>
            </a:p>
          </p:txBody>
        </p:sp>
        <p:sp>
          <p:nvSpPr>
            <p:cNvPr id="36898" name="Text Box 11"/>
            <p:cNvSpPr txBox="1">
              <a:spLocks noChangeArrowheads="1"/>
            </p:cNvSpPr>
            <p:nvPr/>
          </p:nvSpPr>
          <p:spPr bwMode="auto">
            <a:xfrm>
              <a:off x="5524" y="3056"/>
              <a:ext cx="236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u </a:t>
              </a:r>
              <a:r>
                <a:rPr kumimoji="0" lang="cs-CZ" altLang="cs-CZ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v%</a:t>
              </a:r>
            </a:p>
          </p:txBody>
        </p:sp>
      </p:grpSp>
      <p:sp>
        <p:nvSpPr>
          <p:cNvPr id="197646" name="Text Box 14"/>
          <p:cNvSpPr txBox="1">
            <a:spLocks noChangeArrowheads="1"/>
          </p:cNvSpPr>
          <p:nvPr/>
        </p:nvSpPr>
        <p:spPr bwMode="auto">
          <a:xfrm>
            <a:off x="7673975" y="4832350"/>
            <a:ext cx="8826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u*</a:t>
            </a:r>
            <a:r>
              <a:rPr kumimoji="0" lang="cs-CZ" altLang="cs-CZ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5%</a:t>
            </a:r>
          </a:p>
        </p:txBody>
      </p:sp>
      <p:sp>
        <p:nvSpPr>
          <p:cNvPr id="197647" name="Freeform 15"/>
          <p:cNvSpPr>
            <a:spLocks/>
          </p:cNvSpPr>
          <p:nvPr/>
        </p:nvSpPr>
        <p:spPr bwMode="auto">
          <a:xfrm>
            <a:off x="6146800" y="4887913"/>
            <a:ext cx="1466850" cy="42862"/>
          </a:xfrm>
          <a:custGeom>
            <a:avLst/>
            <a:gdLst>
              <a:gd name="T0" fmla="*/ 2147483646 w 960"/>
              <a:gd name="T1" fmla="*/ 0 h 1"/>
              <a:gd name="T2" fmla="*/ 0 w 960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60" h="1">
                <a:moveTo>
                  <a:pt x="960" y="0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48" name="Freeform 16"/>
          <p:cNvSpPr>
            <a:spLocks/>
          </p:cNvSpPr>
          <p:nvPr/>
        </p:nvSpPr>
        <p:spPr bwMode="auto">
          <a:xfrm>
            <a:off x="5351463" y="3810000"/>
            <a:ext cx="42862" cy="976313"/>
          </a:xfrm>
          <a:custGeom>
            <a:avLst/>
            <a:gdLst>
              <a:gd name="T0" fmla="*/ 0 w 1"/>
              <a:gd name="T1" fmla="*/ 0 h 460"/>
              <a:gd name="T2" fmla="*/ 0 w 1"/>
              <a:gd name="T3" fmla="*/ 2147483646 h 46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460">
                <a:moveTo>
                  <a:pt x="0" y="0"/>
                </a:moveTo>
                <a:lnTo>
                  <a:pt x="0" y="460"/>
                </a:lnTo>
              </a:path>
            </a:pathLst>
          </a:custGeom>
          <a:noFill/>
          <a:ln w="38100" cap="flat" cmpd="sng">
            <a:solidFill>
              <a:srgbClr val="FF00FF"/>
            </a:solidFill>
            <a:prstDash val="solid"/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50" name="Freeform 18"/>
          <p:cNvSpPr>
            <a:spLocks/>
          </p:cNvSpPr>
          <p:nvPr/>
        </p:nvSpPr>
        <p:spPr bwMode="auto">
          <a:xfrm rot="263984">
            <a:off x="5881688" y="1725613"/>
            <a:ext cx="2319337" cy="2189162"/>
          </a:xfrm>
          <a:custGeom>
            <a:avLst/>
            <a:gdLst>
              <a:gd name="T0" fmla="*/ 0 w 1420"/>
              <a:gd name="T1" fmla="*/ 0 h 1002"/>
              <a:gd name="T2" fmla="*/ 2147483646 w 1420"/>
              <a:gd name="T3" fmla="*/ 2147483646 h 1002"/>
              <a:gd name="T4" fmla="*/ 2147483646 w 1420"/>
              <a:gd name="T5" fmla="*/ 2147483646 h 100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20" h="1002">
                <a:moveTo>
                  <a:pt x="0" y="0"/>
                </a:moveTo>
                <a:cubicBezTo>
                  <a:pt x="58" y="117"/>
                  <a:pt x="113" y="523"/>
                  <a:pt x="350" y="690"/>
                </a:cubicBezTo>
                <a:cubicBezTo>
                  <a:pt x="587" y="857"/>
                  <a:pt x="1197" y="937"/>
                  <a:pt x="1420" y="1002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51" name="Freeform 19"/>
          <p:cNvSpPr>
            <a:spLocks/>
          </p:cNvSpPr>
          <p:nvPr/>
        </p:nvSpPr>
        <p:spPr bwMode="auto">
          <a:xfrm>
            <a:off x="6502400" y="1289050"/>
            <a:ext cx="1731963" cy="1333500"/>
          </a:xfrm>
          <a:custGeom>
            <a:avLst/>
            <a:gdLst>
              <a:gd name="T0" fmla="*/ 0 w 1060"/>
              <a:gd name="T1" fmla="*/ 0 h 610"/>
              <a:gd name="T2" fmla="*/ 2147483646 w 1060"/>
              <a:gd name="T3" fmla="*/ 2147483646 h 610"/>
              <a:gd name="T4" fmla="*/ 2147483646 w 1060"/>
              <a:gd name="T5" fmla="*/ 2147483646 h 6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0" h="610">
                <a:moveTo>
                  <a:pt x="0" y="0"/>
                </a:moveTo>
                <a:cubicBezTo>
                  <a:pt x="63" y="67"/>
                  <a:pt x="203" y="298"/>
                  <a:pt x="380" y="400"/>
                </a:cubicBezTo>
                <a:cubicBezTo>
                  <a:pt x="557" y="502"/>
                  <a:pt x="918" y="566"/>
                  <a:pt x="1060" y="610"/>
                </a:cubicBezTo>
              </a:path>
            </a:pathLst>
          </a:custGeom>
          <a:noFill/>
          <a:ln w="15875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52" name="Text Box 20"/>
          <p:cNvSpPr txBox="1">
            <a:spLocks noChangeArrowheads="1"/>
          </p:cNvSpPr>
          <p:nvPr/>
        </p:nvSpPr>
        <p:spPr bwMode="auto">
          <a:xfrm>
            <a:off x="5902325" y="4859338"/>
            <a:ext cx="3746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3%</a:t>
            </a: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4984750" y="3651250"/>
            <a:ext cx="3746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2%</a:t>
            </a: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7888288" y="4337050"/>
            <a:ext cx="3730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7656" name="Text Box 24"/>
          <p:cNvSpPr txBox="1">
            <a:spLocks noChangeArrowheads="1"/>
          </p:cNvSpPr>
          <p:nvPr/>
        </p:nvSpPr>
        <p:spPr bwMode="auto">
          <a:xfrm>
            <a:off x="6203950" y="3549650"/>
            <a:ext cx="3746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7659" name="Text Box 27"/>
          <p:cNvSpPr txBox="1">
            <a:spLocks noChangeArrowheads="1"/>
          </p:cNvSpPr>
          <p:nvPr/>
        </p:nvSpPr>
        <p:spPr bwMode="auto">
          <a:xfrm>
            <a:off x="7888288" y="3549650"/>
            <a:ext cx="3730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7662" name="Text Box 30"/>
          <p:cNvSpPr txBox="1">
            <a:spLocks noChangeArrowheads="1"/>
          </p:cNvSpPr>
          <p:nvPr/>
        </p:nvSpPr>
        <p:spPr bwMode="auto">
          <a:xfrm>
            <a:off x="6203950" y="2078038"/>
            <a:ext cx="3746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7664" name="Text Box 32"/>
          <p:cNvSpPr txBox="1">
            <a:spLocks noChangeArrowheads="1"/>
          </p:cNvSpPr>
          <p:nvPr/>
        </p:nvSpPr>
        <p:spPr bwMode="auto">
          <a:xfrm>
            <a:off x="7897813" y="2230438"/>
            <a:ext cx="37306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7666" name="Text Box 34"/>
          <p:cNvSpPr txBox="1">
            <a:spLocks noChangeArrowheads="1"/>
          </p:cNvSpPr>
          <p:nvPr/>
        </p:nvSpPr>
        <p:spPr bwMode="auto">
          <a:xfrm>
            <a:off x="7673975" y="1581150"/>
            <a:ext cx="5873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LPC</a:t>
            </a: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7668" name="Text Box 36"/>
          <p:cNvSpPr txBox="1">
            <a:spLocks noChangeArrowheads="1"/>
          </p:cNvSpPr>
          <p:nvPr/>
        </p:nvSpPr>
        <p:spPr bwMode="auto">
          <a:xfrm>
            <a:off x="4954588" y="2338388"/>
            <a:ext cx="3746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7%</a:t>
            </a: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7669" name="Freeform 37"/>
          <p:cNvSpPr>
            <a:spLocks/>
          </p:cNvSpPr>
          <p:nvPr/>
        </p:nvSpPr>
        <p:spPr bwMode="auto">
          <a:xfrm>
            <a:off x="5345113" y="2451100"/>
            <a:ext cx="15875" cy="1311275"/>
          </a:xfrm>
          <a:custGeom>
            <a:avLst/>
            <a:gdLst>
              <a:gd name="T0" fmla="*/ 0 w 10"/>
              <a:gd name="T1" fmla="*/ 0 h 600"/>
              <a:gd name="T2" fmla="*/ 2147483646 w 10"/>
              <a:gd name="T3" fmla="*/ 2147483646 h 6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" h="600">
                <a:moveTo>
                  <a:pt x="0" y="0"/>
                </a:moveTo>
                <a:lnTo>
                  <a:pt x="10" y="600"/>
                </a:lnTo>
              </a:path>
            </a:pathLst>
          </a:custGeom>
          <a:noFill/>
          <a:ln w="38100" cap="flat" cmpd="sng">
            <a:solidFill>
              <a:srgbClr val="FF00FF"/>
            </a:solidFill>
            <a:prstDash val="solid"/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72" name="Line 40"/>
          <p:cNvSpPr>
            <a:spLocks noChangeShapeType="1"/>
          </p:cNvSpPr>
          <p:nvPr/>
        </p:nvSpPr>
        <p:spPr bwMode="auto">
          <a:xfrm flipH="1">
            <a:off x="5472113" y="3846513"/>
            <a:ext cx="23082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73" name="Line 41"/>
          <p:cNvSpPr>
            <a:spLocks noChangeShapeType="1"/>
          </p:cNvSpPr>
          <p:nvPr/>
        </p:nvSpPr>
        <p:spPr bwMode="auto">
          <a:xfrm flipH="1">
            <a:off x="5472113" y="2452688"/>
            <a:ext cx="22923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76" name="Line 44"/>
          <p:cNvSpPr>
            <a:spLocks noChangeShapeType="1"/>
          </p:cNvSpPr>
          <p:nvPr/>
        </p:nvSpPr>
        <p:spPr bwMode="auto">
          <a:xfrm flipV="1">
            <a:off x="6110288" y="2438400"/>
            <a:ext cx="0" cy="14081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71" name="Freeform 39"/>
          <p:cNvSpPr>
            <a:spLocks/>
          </p:cNvSpPr>
          <p:nvPr/>
        </p:nvSpPr>
        <p:spPr bwMode="auto">
          <a:xfrm>
            <a:off x="6216650" y="3852863"/>
            <a:ext cx="1466850" cy="42862"/>
          </a:xfrm>
          <a:custGeom>
            <a:avLst/>
            <a:gdLst>
              <a:gd name="T0" fmla="*/ 2147483646 w 960"/>
              <a:gd name="T1" fmla="*/ 0 h 1"/>
              <a:gd name="T2" fmla="*/ 0 w 960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60" h="1">
                <a:moveTo>
                  <a:pt x="960" y="0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FF"/>
            </a:solidFill>
            <a:prstDash val="solid"/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70" name="Freeform 38"/>
          <p:cNvSpPr>
            <a:spLocks/>
          </p:cNvSpPr>
          <p:nvPr/>
        </p:nvSpPr>
        <p:spPr bwMode="auto">
          <a:xfrm>
            <a:off x="6181725" y="2454275"/>
            <a:ext cx="1466850" cy="42863"/>
          </a:xfrm>
          <a:custGeom>
            <a:avLst/>
            <a:gdLst>
              <a:gd name="T0" fmla="*/ 2147483646 w 960"/>
              <a:gd name="T1" fmla="*/ 0 h 1"/>
              <a:gd name="T2" fmla="*/ 0 w 960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60" h="1">
                <a:moveTo>
                  <a:pt x="960" y="0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FF"/>
            </a:solidFill>
            <a:prstDash val="solid"/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49" name="Freeform 17"/>
          <p:cNvSpPr>
            <a:spLocks/>
          </p:cNvSpPr>
          <p:nvPr/>
        </p:nvSpPr>
        <p:spPr bwMode="auto">
          <a:xfrm>
            <a:off x="7766050" y="1922463"/>
            <a:ext cx="31750" cy="2840037"/>
          </a:xfrm>
          <a:custGeom>
            <a:avLst/>
            <a:gdLst>
              <a:gd name="T0" fmla="*/ 0 w 20"/>
              <a:gd name="T1" fmla="*/ 0 h 1300"/>
              <a:gd name="T2" fmla="*/ 2147483646 w 20"/>
              <a:gd name="T3" fmla="*/ 2147483646 h 13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" h="1300">
                <a:moveTo>
                  <a:pt x="0" y="0"/>
                </a:moveTo>
                <a:cubicBezTo>
                  <a:pt x="3" y="217"/>
                  <a:pt x="16" y="1029"/>
                  <a:pt x="20" y="130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7674" name="Oval 42"/>
          <p:cNvSpPr>
            <a:spLocks noChangeArrowheads="1"/>
          </p:cNvSpPr>
          <p:nvPr/>
        </p:nvSpPr>
        <p:spPr bwMode="auto">
          <a:xfrm>
            <a:off x="7721600" y="4697413"/>
            <a:ext cx="144463" cy="144462"/>
          </a:xfrm>
          <a:prstGeom prst="ellipse">
            <a:avLst/>
          </a:prstGeom>
          <a:solidFill>
            <a:srgbClr val="FFFF66"/>
          </a:solidFill>
          <a:ln w="9525">
            <a:solidFill>
              <a:srgbClr val="FFFF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2334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7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7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9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9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9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3 L -0.02848 -0.01457 L -0.07136 -0.03353 L -0.1158 -0.05688 L -0.1507 -0.08647 L -0.17292 -0.10983 L -0.18403 -0.13295 " pathEditMode="relative" ptsTypes="AAAAAAA">
                                      <p:cBhvr>
                                        <p:cTn id="44" dur="3000" fill="hold"/>
                                        <p:tgtEl>
                                          <p:spTgt spid="197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3000"/>
                                        <p:tgtEl>
                                          <p:spTgt spid="19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9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9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9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9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403 -0.13611 L -0.0007 -0.13472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97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9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9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9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1" dur="500" fill="hold"/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19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13171 L -0.03611 -0.14838 L -0.07257 -0.16643 L -0.10799 -0.19004 L -0.13299 -0.20949 L -0.14966 -0.23032 L -0.1632 -0.25671 L -0.17361 -0.28865 L -0.17986 -0.3206 L -0.18299 -0.33727 " pathEditMode="relative" ptsTypes="AAAAAAAAAA">
                                      <p:cBhvr>
                                        <p:cTn id="112" dur="3000" fill="hold"/>
                                        <p:tgtEl>
                                          <p:spTgt spid="197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3000"/>
                                        <p:tgtEl>
                                          <p:spTgt spid="19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9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9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19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19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299 -0.33727 L -0.00174 -0.33703 " pathEditMode="relative" ptsTypes="AA">
                                      <p:cBhvr>
                                        <p:cTn id="134" dur="2000" fill="hold"/>
                                        <p:tgtEl>
                                          <p:spTgt spid="197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9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9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197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000"/>
                                        <p:tgtEl>
                                          <p:spTgt spid="19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9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75" grpId="0" animBg="1"/>
      <p:bldP spid="197635" grpId="0" build="p"/>
      <p:bldP spid="197635" grpId="1" build="p"/>
      <p:bldP spid="197636" grpId="0"/>
      <p:bldP spid="197636" grpId="1"/>
      <p:bldP spid="197637" grpId="0"/>
      <p:bldP spid="197641" grpId="0" animBg="1"/>
      <p:bldP spid="197646" grpId="0"/>
      <p:bldP spid="197647" grpId="0" animBg="1"/>
      <p:bldP spid="197647" grpId="1" animBg="1"/>
      <p:bldP spid="197648" grpId="0" animBg="1"/>
      <p:bldP spid="197650" grpId="0" animBg="1"/>
      <p:bldP spid="197651" grpId="0" animBg="1"/>
      <p:bldP spid="197652" grpId="0"/>
      <p:bldP spid="197653" grpId="0"/>
      <p:bldP spid="197655" grpId="0"/>
      <p:bldP spid="197656" grpId="0"/>
      <p:bldP spid="197659" grpId="0"/>
      <p:bldP spid="197662" grpId="0"/>
      <p:bldP spid="197664" grpId="0"/>
      <p:bldP spid="197666" grpId="0"/>
      <p:bldP spid="197668" grpId="0"/>
      <p:bldP spid="197669" grpId="0" animBg="1"/>
      <p:bldP spid="197672" grpId="0" animBg="1"/>
      <p:bldP spid="197673" grpId="0" animBg="1"/>
      <p:bldP spid="197676" grpId="0" animBg="1"/>
      <p:bldP spid="197671" grpId="0" animBg="1"/>
      <p:bldP spid="197670" grpId="0" animBg="1"/>
      <p:bldP spid="197649" grpId="0" animBg="1"/>
      <p:bldP spid="197674" grpId="0" animBg="1"/>
      <p:bldP spid="197674" grpId="1" animBg="1"/>
      <p:bldP spid="197674" grpId="2" animBg="1"/>
      <p:bldP spid="197674" grpId="3" animBg="1"/>
      <p:bldP spid="197674" grpId="4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</TotalTime>
  <Words>994</Words>
  <Application>Microsoft Office PowerPoint</Application>
  <PresentationFormat>Předvádění na obrazovce (4:3)</PresentationFormat>
  <Paragraphs>91</Paragraphs>
  <Slides>14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Consolas</vt:lpstr>
      <vt:lpstr>Symbol</vt:lpstr>
      <vt:lpstr>Times New Roman</vt:lpstr>
      <vt:lpstr>Verdana</vt:lpstr>
      <vt:lpstr>Wingdings</vt:lpstr>
      <vt:lpstr>Office Theme</vt:lpstr>
      <vt:lpstr>Makroekonomie Phillipsova křivka  XMAK</vt:lpstr>
      <vt:lpstr>Phillipsova křivka </vt:lpstr>
      <vt:lpstr>Původní (mzdová)  Phillipsova křivka</vt:lpstr>
      <vt:lpstr>Prezentace aplikace PowerPoint</vt:lpstr>
      <vt:lpstr>Modifikovaná (cenová) Phillipsova křivka</vt:lpstr>
      <vt:lpstr>Adaptivní očekávání</vt:lpstr>
      <vt:lpstr>Racionální očekávání</vt:lpstr>
      <vt:lpstr>Friedman-Phelpsova verze PC</vt:lpstr>
      <vt:lpstr>Friedman-Phelpsova verze PC</vt:lpstr>
      <vt:lpstr>Dlouhodobá PC</vt:lpstr>
      <vt:lpstr>Modifikovaná (cenová)  Phillipsova křivka</vt:lpstr>
      <vt:lpstr>Závěry pro stabilizační politiku vlády</vt:lpstr>
      <vt:lpstr>NAIRU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87</cp:revision>
  <dcterms:modified xsi:type="dcterms:W3CDTF">2025-04-07T07:56:44Z</dcterms:modified>
</cp:coreProperties>
</file>