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7" r:id="rId37"/>
    <p:sldId id="340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361" r:id="rId4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rabalJ\Downloads\nez080122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List1!$G$3</c:f>
              <c:strCache>
                <c:ptCount val="1"/>
                <c:pt idx="0">
                  <c:v>Míra ekonomické aktivity 
15-64letých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List1!$J$2:$AM$2</c:f>
              <c:numCache>
                <c:formatCode>General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List1!$J$3:$AM$3</c:f>
              <c:numCache>
                <c:formatCode>0.0</c:formatCode>
                <c:ptCount val="30"/>
                <c:pt idx="0">
                  <c:v>72.549571708343592</c:v>
                </c:pt>
                <c:pt idx="1">
                  <c:v>72.537225397898837</c:v>
                </c:pt>
                <c:pt idx="2">
                  <c:v>72.289782132344186</c:v>
                </c:pt>
                <c:pt idx="3">
                  <c:v>72.198929585425105</c:v>
                </c:pt>
                <c:pt idx="4">
                  <c:v>72.657758563117056</c:v>
                </c:pt>
                <c:pt idx="5">
                  <c:v>72.177915672188959</c:v>
                </c:pt>
                <c:pt idx="6">
                  <c:v>71.932255243924615</c:v>
                </c:pt>
                <c:pt idx="7">
                  <c:v>70.701823179608709</c:v>
                </c:pt>
                <c:pt idx="8">
                  <c:v>70.866121447205742</c:v>
                </c:pt>
                <c:pt idx="9">
                  <c:v>70.821124385977896</c:v>
                </c:pt>
                <c:pt idx="10">
                  <c:v>69.795703069047306</c:v>
                </c:pt>
                <c:pt idx="11">
                  <c:v>69.698351853091268</c:v>
                </c:pt>
                <c:pt idx="12">
                  <c:v>70.640776043940818</c:v>
                </c:pt>
                <c:pt idx="13">
                  <c:v>70.282590570734456</c:v>
                </c:pt>
                <c:pt idx="14">
                  <c:v>69.773645399653432</c:v>
                </c:pt>
                <c:pt idx="15">
                  <c:v>69.709030662356099</c:v>
                </c:pt>
                <c:pt idx="16">
                  <c:v>70.057318853594836</c:v>
                </c:pt>
                <c:pt idx="17">
                  <c:v>70.137539004771128</c:v>
                </c:pt>
                <c:pt idx="18">
                  <c:v>70.520188678284185</c:v>
                </c:pt>
                <c:pt idx="19">
                  <c:v>71.952259924705359</c:v>
                </c:pt>
                <c:pt idx="20">
                  <c:v>72.876444400985704</c:v>
                </c:pt>
                <c:pt idx="21">
                  <c:v>74.218630632180975</c:v>
                </c:pt>
                <c:pt idx="22">
                  <c:v>74.038200314325039</c:v>
                </c:pt>
                <c:pt idx="23">
                  <c:v>75.5648293448087</c:v>
                </c:pt>
                <c:pt idx="24">
                  <c:v>76.359639085715429</c:v>
                </c:pt>
                <c:pt idx="25">
                  <c:v>76.994488515442995</c:v>
                </c:pt>
                <c:pt idx="26">
                  <c:v>76.765187094289701</c:v>
                </c:pt>
                <c:pt idx="27">
                  <c:v>76.26887533535475</c:v>
                </c:pt>
                <c:pt idx="28">
                  <c:v>76.81546257346416</c:v>
                </c:pt>
                <c:pt idx="29">
                  <c:v>77.396107329832233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F-4CCA-9BF9-038E471F1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173119"/>
        <c:axId val="440173951"/>
      </c:barChart>
      <c:catAx>
        <c:axId val="44017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951"/>
        <c:crosses val="autoZero"/>
        <c:auto val="1"/>
        <c:lblAlgn val="ctr"/>
        <c:lblOffset val="100"/>
        <c:noMultiLvlLbl val="0"/>
      </c:catAx>
      <c:valAx>
        <c:axId val="440173951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1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65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8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51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520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07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698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711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359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99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3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836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963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29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881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171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749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168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160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29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2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465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152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157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142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578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772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917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263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975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08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352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153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1851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471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604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8734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5095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0074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67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1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30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33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9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nezaměstnanost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15. 04.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lang="cs-CZ" sz="1800" b="1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Nezaměstnanost</a:t>
            </a:r>
            <a:r>
              <a:rPr lang="cs-CZ" altLang="cs-CZ" sz="2800" dirty="0"/>
              <a:t>=jev, tj. nerealizovaná (neuspokojená) nabídka práce na trhu práce</a:t>
            </a:r>
          </a:p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Míra nezaměstnanosti</a:t>
            </a:r>
            <a:r>
              <a:rPr lang="cs-CZ" altLang="cs-CZ" sz="2800" dirty="0"/>
              <a:t>= ukazatel toho, jak vysoký je podíl nezaměstnaných na celkovém počtu ekonomicky aktivního obyvatelstva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Dva klíčové problémy:</a:t>
            </a:r>
            <a:endParaRPr lang="cs-CZ" altLang="cs-CZ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1. základní vztah mezi nezaměstnaností a inflací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2. konfliktnost státních zásahů, které směřují k dosažení co nejvyšší zaměstnanosti a stability cen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0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3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Základy makroekonomie">
            <a:extLst>
              <a:ext uri="{FF2B5EF4-FFF2-40B4-BE49-F238E27FC236}">
                <a16:creationId xmlns:a16="http://schemas.microsoft.com/office/drawing/2014/main" id="{378693CC-565C-42A1-AFD4-0518702E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64762"/>
            <a:ext cx="4991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D8EA71D-9B04-4B4E-A5A6-72F8591F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85568"/>
              </p:ext>
            </p:extLst>
          </p:nvPr>
        </p:nvGraphicFramePr>
        <p:xfrm>
          <a:off x="361950" y="1702635"/>
          <a:ext cx="3687536" cy="37674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2601">
                  <a:extLst>
                    <a:ext uri="{9D8B030D-6E8A-4147-A177-3AD203B41FA5}">
                      <a16:colId xmlns:a16="http://schemas.microsoft.com/office/drawing/2014/main" val="1595799029"/>
                    </a:ext>
                  </a:extLst>
                </a:gridCol>
                <a:gridCol w="512414">
                  <a:extLst>
                    <a:ext uri="{9D8B030D-6E8A-4147-A177-3AD203B41FA5}">
                      <a16:colId xmlns:a16="http://schemas.microsoft.com/office/drawing/2014/main" val="365137773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37122660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623286824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51228802"/>
                    </a:ext>
                  </a:extLst>
                </a:gridCol>
              </a:tblGrid>
              <a:tr h="63525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br>
                        <a:rPr lang="cs-CZ" sz="1000" dirty="0">
                          <a:effectLst/>
                        </a:rPr>
                      </a:b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28691"/>
                  </a:ext>
                </a:extLst>
              </a:tr>
              <a:tr h="31355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210652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1993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93002341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58395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2477922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129989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25925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042728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71,9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8151975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60246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96303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948010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310069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31360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2152859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8266737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61,4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190793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3BE47B-DCBA-4912-A495-E16692B48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23456"/>
              </p:ext>
            </p:extLst>
          </p:nvPr>
        </p:nvGraphicFramePr>
        <p:xfrm>
          <a:off x="4294034" y="1586586"/>
          <a:ext cx="3935565" cy="43417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87113">
                  <a:extLst>
                    <a:ext uri="{9D8B030D-6E8A-4147-A177-3AD203B41FA5}">
                      <a16:colId xmlns:a16="http://schemas.microsoft.com/office/drawing/2014/main" val="620273406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1270018722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1862370144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746437126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876274293"/>
                    </a:ext>
                  </a:extLst>
                </a:gridCol>
              </a:tblGrid>
              <a:tr h="68289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96547"/>
                  </a:ext>
                </a:extLst>
              </a:tr>
              <a:tr h="509999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873094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78,1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1537779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0244518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0251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9490166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64,1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1220297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80,6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71845532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66,7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6760021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66,4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4027847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75,6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82,6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68,3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4560648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973738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802793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83,8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379992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83,0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7724680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83,5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2637637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2022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77,4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4457173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367437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809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3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F179C89-1315-4988-A500-7C07E2300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14357"/>
              </p:ext>
            </p:extLst>
          </p:nvPr>
        </p:nvGraphicFramePr>
        <p:xfrm>
          <a:off x="1159329" y="1974055"/>
          <a:ext cx="7274378" cy="356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6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837CB8-98EE-50A8-0751-1A33B024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60" y="1315233"/>
            <a:ext cx="55816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B62A6C-D250-E431-57EA-1EE0B0787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67" y="2055408"/>
            <a:ext cx="5909865" cy="28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E6A53AD-6F4C-C65D-B0D1-EB36ADD9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76" y="1525747"/>
            <a:ext cx="6608618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Obrázek">
            <a:extLst>
              <a:ext uri="{FF2B5EF4-FFF2-40B4-BE49-F238E27FC236}">
                <a16:creationId xmlns:a16="http://schemas.microsoft.com/office/drawing/2014/main" id="{9475F96E-304E-4EFF-9069-21E91969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9355"/>
            <a:ext cx="8369661" cy="46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Rizikové skupiny nezaměstnaných na trhu práce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Mladí lidé (absolventi)</a:t>
            </a:r>
          </a:p>
          <a:p>
            <a:pPr eaLnBrk="1" hangingPunct="1"/>
            <a:r>
              <a:rPr lang="cs-CZ" altLang="cs-CZ" sz="2800" dirty="0"/>
              <a:t>Starší lidé (+55)</a:t>
            </a:r>
          </a:p>
          <a:p>
            <a:pPr eaLnBrk="1" hangingPunct="1"/>
            <a:r>
              <a:rPr lang="cs-CZ" altLang="cs-CZ" sz="2800" dirty="0"/>
              <a:t>Ženy samoživitelky</a:t>
            </a:r>
          </a:p>
          <a:p>
            <a:pPr eaLnBrk="1" hangingPunct="1"/>
            <a:r>
              <a:rPr lang="cs-CZ" altLang="cs-CZ" sz="2800" dirty="0"/>
              <a:t>Lidé bez kvalifikace (základní vzdělání)</a:t>
            </a:r>
          </a:p>
          <a:p>
            <a:pPr eaLnBrk="1" hangingPunct="1"/>
            <a:r>
              <a:rPr lang="cs-CZ" altLang="cs-CZ" sz="2800" dirty="0"/>
              <a:t>Některá etnika</a:t>
            </a:r>
          </a:p>
          <a:p>
            <a:pPr eaLnBrk="1" hangingPunct="1"/>
            <a:r>
              <a:rPr lang="cs-CZ" altLang="cs-CZ" sz="2800" dirty="0"/>
              <a:t>Osoby se zdravotním postižením (hendikepovaní)</a:t>
            </a:r>
          </a:p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0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vymezení pojmů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každý druh manuální nebo duševní činnosti, který je v tržní ekonomice nutný k produkci výrobků a služeb a je zaměřen na získání důchodu. Práce = nejdůležitější VF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 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místo, kde se zaměstnavatel a zaměstnanec navzájem najdou a dohodnou se na smlouvě o mzdě, pracovní době apod. ALE jisté odlišnosti (zejména člověk jako nositel práce a zásahy 3 subjektu (kromě D a S) = státu. SEGMENTACE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Pracovní síla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tvořena ekonomicky aktivním obyvatelstvem, což jsou osoby, buď pracují, nebo které chtějí pracovat. Součástí pracovní síly nejsou obvykle nepracující studenti, nepracující důchodci, ženy v domácnosti a některé skupiny osob, které nejsou počítány mezi nezaměstnané, neboť aktivně nehledají práci (např. lidé bez přístřeší).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Podílové ukazatele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ekonomické aktivity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participation</a:t>
            </a:r>
            <a:r>
              <a:rPr lang="cs-CZ" sz="2400" dirty="0"/>
              <a:t> </a:t>
            </a:r>
            <a:r>
              <a:rPr lang="cs-CZ" sz="2400" dirty="0" err="1"/>
              <a:t>rate</a:t>
            </a:r>
            <a:r>
              <a:rPr lang="cs-CZ" sz="2400" dirty="0"/>
              <a:t>) vyjadřuje podíl pracovní síly L (zaměstnaných a nezaměstnaných) na počtu všech osob starších 15ti let.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zaměstnaných na počtu všech osob starších 15 let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přesněji </a:t>
            </a:r>
            <a:r>
              <a:rPr lang="cs-CZ" sz="2400" b="1" dirty="0"/>
              <a:t>obecná 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nezaměstnaných (U) na celkové pracovní síle (L) (v procentech).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5FB4921B-1606-492A-BCFD-AE99B1165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5093449"/>
            <a:ext cx="1592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04C7345-0743-43F0-A0A6-4E456E9F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73" y="4949779"/>
            <a:ext cx="223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Kde se dají tyto údaje zjistit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dirty="0"/>
              <a:t>úplný census, tj. sčítání lidu (jen občas)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výběrová šetření pracovních sil </a:t>
            </a:r>
            <a:r>
              <a:rPr lang="cs-CZ" altLang="cs-CZ" sz="2400" dirty="0"/>
              <a:t>(vybraný vzorek domácností a jejich monitoring) – využívá ČSÚ pro výpočet obecné míry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sekundární prameny </a:t>
            </a:r>
            <a:r>
              <a:rPr lang="cs-CZ" altLang="cs-CZ" sz="2400" dirty="0"/>
              <a:t>(např. statistiky Úřadu práce) – dříve se tak zjišťovala tzv. </a:t>
            </a:r>
            <a:r>
              <a:rPr lang="cs-CZ" altLang="cs-CZ" sz="2400" b="1" dirty="0">
                <a:solidFill>
                  <a:srgbClr val="C00000"/>
                </a:solidFill>
              </a:rPr>
              <a:t>registrovaná míra nezaměstnanosti</a:t>
            </a:r>
            <a:r>
              <a:rPr lang="cs-CZ" altLang="cs-CZ" sz="2400" dirty="0"/>
              <a:t>, ta ale byla nahrazena od roku 2013 ukazatelem – </a:t>
            </a:r>
            <a:r>
              <a:rPr lang="cs-CZ" altLang="cs-CZ" sz="2400" b="1" dirty="0">
                <a:solidFill>
                  <a:srgbClr val="C00000"/>
                </a:solidFill>
              </a:rPr>
              <a:t>podíl nezaměstnaných osob</a:t>
            </a:r>
            <a:r>
              <a:rPr lang="cs-CZ" altLang="cs-CZ" sz="2400" dirty="0"/>
              <a:t> (podíl </a:t>
            </a:r>
            <a:r>
              <a:rPr lang="cs-CZ" altLang="cs-CZ" sz="2400" b="1" u="sng" dirty="0"/>
              <a:t>dosažitelných</a:t>
            </a:r>
            <a:r>
              <a:rPr lang="cs-CZ" altLang="cs-CZ" sz="2400" dirty="0"/>
              <a:t> uchazečů o zaměstnání ve věku 15-64 let ze všech obyvatel ve stejném věku)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8495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D3656C-D72D-6F64-AE0B-444DB8E9C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00" t="40327" r="41181" b="29419"/>
          <a:stretch/>
        </p:blipFill>
        <p:spPr>
          <a:xfrm>
            <a:off x="212651" y="1362347"/>
            <a:ext cx="6163787" cy="33474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A5B172-4782-BE6D-CA19-F2560EE9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373" y="4735255"/>
            <a:ext cx="4850130" cy="14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Nezaměstnanost vzrostla na 4,3 %. Úřadu práce se daří intenzivně využívat  nástroje aktivní politiky zaměstnanosti – FeedIT.cz">
            <a:extLst>
              <a:ext uri="{FF2B5EF4-FFF2-40B4-BE49-F238E27FC236}">
                <a16:creationId xmlns:a16="http://schemas.microsoft.com/office/drawing/2014/main" id="{D2F5ABB9-FC1D-3627-4D5B-051CDBC7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1639927"/>
            <a:ext cx="7448204" cy="44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Základní ukazatele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ÚP ČR: Nezaměstnanost v prosinci vzrostla na 4,1 %. V roce 2024 našel úřad  práce místo pro více než 276 000 lidí - General News">
            <a:extLst>
              <a:ext uri="{FF2B5EF4-FFF2-40B4-BE49-F238E27FC236}">
                <a16:creationId xmlns:a16="http://schemas.microsoft.com/office/drawing/2014/main" id="{B25FA013-2183-25D6-9B2C-D1834579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6045"/>
            <a:ext cx="8230243" cy="41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 EU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Nezaměstnanost v ČR k 31.5.2023 | Agentura STUDENT, s.r.o.">
            <a:extLst>
              <a:ext uri="{FF2B5EF4-FFF2-40B4-BE49-F238E27FC236}">
                <a16:creationId xmlns:a16="http://schemas.microsoft.com/office/drawing/2014/main" id="{740CC768-6DD3-7550-1611-C0955EDB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4" y="1712745"/>
            <a:ext cx="7564582" cy="43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Aspekty ovlivňující nezaměstnanost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průběhu hospodářského cyklu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probíhající strukturální změny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realizovaný vědeckotechnický rozvoj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rozsahu a formách státních zásahů do ekonomiky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integrační tendence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síla a politika odborů na trhu práce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institucionální nastavení (délka pracovního týdne, věk pro odchod do důchodu, výše sociálních dávek apod.)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pružnost trhu práce, resp. mezd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vývoj inflace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demografické faktory</a:t>
            </a:r>
            <a:endParaRPr lang="en-US" altLang="cs-CZ" sz="2400" dirty="0"/>
          </a:p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Důsledky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b="1" dirty="0"/>
              <a:t>ekonomické</a:t>
            </a:r>
            <a:r>
              <a:rPr lang="cs-CZ" altLang="cs-CZ" sz="2800" dirty="0"/>
              <a:t> (nejsou optimálně využity VF – viz PPF, zatížení SR, nižší spotřeba =&gt; nižší HDP)</a:t>
            </a:r>
          </a:p>
          <a:p>
            <a:pPr eaLnBrk="1" hangingPunct="1"/>
            <a:r>
              <a:rPr lang="cs-CZ" altLang="cs-CZ" sz="2800" b="1" dirty="0"/>
              <a:t>sociální</a:t>
            </a:r>
          </a:p>
          <a:p>
            <a:pPr eaLnBrk="1" hangingPunct="1"/>
            <a:r>
              <a:rPr lang="cs-CZ" altLang="cs-CZ" sz="2800" b="1" dirty="0"/>
              <a:t>psychické</a:t>
            </a:r>
            <a:endParaRPr lang="en-US" alt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Frikční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označována za „normální“, v podstatě zdravou formou nezaměstnanosti;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dobrovolný odchod ze zaměstnání za účelem nové práce;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časové hledisko – doba potřebná k nalezení nového pracovního místa (inzeráty, pohovory, vyhledávání) a taktéž následná změna pracovního místa (příprava, výměna např. bydliště apod.);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zpravidla v rozmezí 6-12 týdnů.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0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Sezónní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/>
            <a:r>
              <a:rPr lang="cs-CZ" altLang="cs-CZ" sz="2800" dirty="0"/>
              <a:t>Krátkodobá;</a:t>
            </a:r>
          </a:p>
          <a:p>
            <a:pPr eaLnBrk="1" hangingPunct="1"/>
            <a:r>
              <a:rPr lang="cs-CZ" altLang="cs-CZ" sz="2800" dirty="0"/>
              <a:t>příčiny: </a:t>
            </a:r>
          </a:p>
          <a:p>
            <a:pPr lvl="1"/>
            <a:r>
              <a:rPr lang="cs-CZ" altLang="cs-CZ" sz="2400" dirty="0"/>
              <a:t>nepravidelnost produkce specifických odvětví (stavebnictví, těžba, zemědělství, cestovní ruch) či ve spotřebě existující sezónní výkyvy (vánoce, cestovní ruch, textil, zemědělství); </a:t>
            </a:r>
          </a:p>
          <a:p>
            <a:pPr eaLnBrk="1" hangingPunct="1"/>
            <a:r>
              <a:rPr lang="cs-CZ" altLang="cs-CZ" sz="2800" dirty="0"/>
              <a:t>stát v těchto případech např. kompenzuje určité % mzdy po dobu těchto výkyvů, přičemž se tak udržuje pracovní síla a podnikateli nevznikají náklady během nečinnosti;</a:t>
            </a:r>
          </a:p>
          <a:p>
            <a:pPr eaLnBrk="1" hangingPunct="1"/>
            <a:r>
              <a:rPr lang="cs-CZ" altLang="cs-CZ" sz="2800" dirty="0"/>
              <a:t>nebo stát přispívá zaměstnavatelům na pracovní pomůcky, pronájem strojů, tak aby mohl fungovat i během výkyvů.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1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práce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tedy závislé na mzdové sazbě a poptávka po práci je určena příjmem z mezního produktu práce.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produktu je v podmínkách dokonalé konkurence dána, to znamená, že poptávka po práci je ovlivněna výši fyzického mezního produktu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Jeho velikost je dána: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kvalifikací samotné práce, která souvisí s úrovní dosaženého vzdělání,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dovedností pracovníků, jejich praxí.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mezní produktivitou ostatních výrobních faktorů.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řídící a technologické možnosti firmy.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7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Strukturální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nabídka práce určitého druhu (pohlaví, povolání, kvalifikace, regionu) je vyšší než poptávka, tj. existuje nesoulad mezi nabídkou a poptávkou;</a:t>
            </a:r>
          </a:p>
          <a:p>
            <a:pPr eaLnBrk="1" hangingPunct="1"/>
            <a:r>
              <a:rPr lang="cs-CZ" altLang="cs-CZ" sz="2800" dirty="0"/>
              <a:t>důvodem je i nízká územní mobilita, mobilita v rámci změny kvalifikace (rekvalifikace).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0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Cyklická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dirty="0"/>
              <a:t>je </a:t>
            </a:r>
            <a:r>
              <a:rPr lang="en-US" altLang="cs-CZ" sz="2800" dirty="0" err="1"/>
              <a:t>spojovaná</a:t>
            </a:r>
            <a:r>
              <a:rPr lang="en-US" altLang="cs-CZ" sz="2800" dirty="0"/>
              <a:t> s </a:t>
            </a:r>
            <a:r>
              <a:rPr lang="en-US" altLang="cs-CZ" sz="2800" dirty="0" err="1"/>
              <a:t>cyklickými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výkyvy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ekonomiky</a:t>
            </a:r>
            <a:r>
              <a:rPr lang="en-US" altLang="cs-CZ" sz="2800" dirty="0"/>
              <a:t>, je </a:t>
            </a:r>
            <a:r>
              <a:rPr lang="en-US" altLang="cs-CZ" sz="2800" dirty="0" err="1"/>
              <a:t>rozdílem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mezi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skutečnou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 dirty="0"/>
              <a:t> a </a:t>
            </a:r>
            <a:r>
              <a:rPr lang="en-US" altLang="cs-CZ" sz="2800" dirty="0" err="1"/>
              <a:t>přirozenou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9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Přirozená míra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i="1" dirty="0" err="1"/>
              <a:t>míra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která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slučitelná</a:t>
            </a:r>
            <a:r>
              <a:rPr lang="en-US" altLang="cs-CZ" sz="2800" i="1" dirty="0"/>
              <a:t> s </a:t>
            </a:r>
            <a:r>
              <a:rPr lang="en-US" altLang="cs-CZ" sz="2800" i="1" dirty="0" err="1"/>
              <a:t>dlouhodobou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rovnováhou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ekonomiky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lze</a:t>
            </a:r>
            <a:r>
              <a:rPr lang="en-US" altLang="cs-CZ" sz="2800" i="1" dirty="0"/>
              <a:t> ji </a:t>
            </a:r>
            <a:r>
              <a:rPr lang="en-US" altLang="cs-CZ" sz="2800" i="1" dirty="0" err="1"/>
              <a:t>však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charakterizovat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také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jako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míru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při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které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skutečná</a:t>
            </a:r>
            <a:r>
              <a:rPr lang="en-US" altLang="cs-CZ" sz="2800" i="1" dirty="0"/>
              <a:t> a </a:t>
            </a:r>
            <a:r>
              <a:rPr lang="en-US" altLang="cs-CZ" sz="2800" i="1" dirty="0" err="1"/>
              <a:t>očekávaná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inflace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stejná</a:t>
            </a:r>
            <a:endParaRPr lang="cs-CZ" altLang="cs-CZ" sz="2800" i="1" dirty="0"/>
          </a:p>
          <a:p>
            <a:pPr eaLnBrk="1" hangingPunct="1"/>
            <a:r>
              <a:rPr lang="cs-CZ" altLang="cs-CZ" sz="2800" dirty="0"/>
              <a:t>Někdy je definována jako tzv. </a:t>
            </a:r>
            <a:r>
              <a:rPr lang="cs-CZ" altLang="cs-CZ" sz="2800" b="1" dirty="0"/>
              <a:t>plná zaměstnanost</a:t>
            </a:r>
          </a:p>
          <a:p>
            <a:pPr eaLnBrk="1" hangingPunct="1"/>
            <a:r>
              <a:rPr lang="cs-CZ" altLang="cs-CZ" sz="2800" dirty="0"/>
              <a:t>Podmínku je rovnost počtu lidí opouštějících práci a počtu lidí nalézajících práci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Neklasické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Poptávka a nabídka práce se shodují=&gt;je dosažena plná zaměstnanost tj. přirozená míra nezaměstnanosti a rovnovážná reálná mzda. Předpokladem jsou dokonale pružné mzdy. Vzniká pouze dobrovolná nezaměstnanost a ekonomicky aktivní obyvatelstvo se člení na zaměstnané a dobrovolně nezaměstnané.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4BB60E-D026-4E83-BE23-8B563BF80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46201"/>
              </p:ext>
            </p:extLst>
          </p:nvPr>
        </p:nvGraphicFramePr>
        <p:xfrm>
          <a:off x="2812076" y="3028343"/>
          <a:ext cx="3783100" cy="29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ázek" r:id="rId3" imgW="3199229" imgH="2521899" progId="Word.Picture.8">
                  <p:embed/>
                </p:oleObj>
              </mc:Choice>
              <mc:Fallback>
                <p:oleObj name="Obrázek" r:id="rId3" imgW="3199229" imgH="2521899" progId="Word.Picture.8">
                  <p:embed/>
                  <p:pic>
                    <p:nvPicPr>
                      <p:cNvPr id="66565" name="Object 4">
                        <a:extLst>
                          <a:ext uri="{FF2B5EF4-FFF2-40B4-BE49-F238E27FC236}">
                            <a16:creationId xmlns:a16="http://schemas.microsoft.com/office/drawing/2014/main" id="{B84244A2-8275-46BF-B257-827EB17680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76" y="3028343"/>
                        <a:ext cx="3783100" cy="29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1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Keynesovské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předpokládá strnulost mzdových sazeb, tj. nepružné nominální mzdové sazby. Existující nominální mzdová sazba je vyšší než její rovnovážná úroveň, a při této sazbě existuje určitá míra nedobrovolné nezaměstnanosti. Ekonomicky aktivní obyvatelstvo je potom tvořeno zaměstnanými a nezaměstnanými, kteří se člení na dobrovolně nezaměstnané a nedobrovolně nezaměstnané.	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2BF4D2B-539A-434B-9C64-D7553A4AD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1735"/>
              </p:ext>
            </p:extLst>
          </p:nvPr>
        </p:nvGraphicFramePr>
        <p:xfrm>
          <a:off x="3018773" y="3461748"/>
          <a:ext cx="3398273" cy="268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ázek" r:id="rId3" imgW="3199229" imgH="2521899" progId="Word.Picture.8">
                  <p:embed/>
                </p:oleObj>
              </mc:Choice>
              <mc:Fallback>
                <p:oleObj name="Obrázek" r:id="rId3" imgW="3199229" imgH="2521899" progId="Word.Picture.8">
                  <p:embed/>
                  <p:pic>
                    <p:nvPicPr>
                      <p:cNvPr id="68614" name="Object 6">
                        <a:extLst>
                          <a:ext uri="{FF2B5EF4-FFF2-40B4-BE49-F238E27FC236}">
                            <a16:creationId xmlns:a16="http://schemas.microsoft.com/office/drawing/2014/main" id="{4D25CE16-8827-4FF7-9D2D-B44D7527F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773" y="3461748"/>
                        <a:ext cx="3398273" cy="2680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4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1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800" b="1" dirty="0" err="1"/>
              <a:t>Okunův</a:t>
            </a:r>
            <a:r>
              <a:rPr lang="cs-CZ" sz="2800" b="1" dirty="0"/>
              <a:t> zákon</a:t>
            </a:r>
            <a:r>
              <a:rPr lang="cs-CZ" sz="2800" dirty="0"/>
              <a:t>, který říká, že </a:t>
            </a:r>
            <a:r>
              <a:rPr lang="cs-CZ" sz="2800" b="1" dirty="0"/>
              <a:t>pokud se zvýší skutečná míra nezaměstnanosti o 1 % oproti přirozené míře nezaměstnanosti, pak reálný produkt poklesne o 2 % oproti potenciálnímu produktu</a:t>
            </a:r>
            <a:r>
              <a:rPr lang="cs-CZ" sz="2800" dirty="0"/>
              <a:t>, respektive </a:t>
            </a:r>
            <a:r>
              <a:rPr lang="cs-CZ" sz="2800" b="1" dirty="0"/>
              <a:t>zvýšení nezaměstnanosti o 1 % znamená 2 % snížení produktu</a:t>
            </a:r>
            <a:r>
              <a:rPr lang="cs-CZ" sz="2800" dirty="0"/>
              <a:t>.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6A8E59D7-2529-464D-B60A-2FE2F28A6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32535"/>
              </p:ext>
            </p:extLst>
          </p:nvPr>
        </p:nvGraphicFramePr>
        <p:xfrm>
          <a:off x="3554577" y="4583754"/>
          <a:ext cx="2448272" cy="110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79280" imgH="482400" progId="Equation.3">
                  <p:embed/>
                </p:oleObj>
              </mc:Choice>
              <mc:Fallback>
                <p:oleObj name="Rovnice" r:id="rId3" imgW="1079280" imgH="482400" progId="Equation.3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577" y="4583754"/>
                        <a:ext cx="2448272" cy="1104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míru nezaměstnanosti,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počet nezaměstnaných, pokud skutečná míra nezaměstnanosti bude shodná s přirozenou mírou nezaměstnanosti.</a:t>
            </a:r>
          </a:p>
          <a:p>
            <a:pPr lvl="1"/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7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míru nezaměstnanosti</a:t>
            </a:r>
            <a:r>
              <a:rPr 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3C84FE-E1A9-4938-BB75-6C90157B6AF4}"/>
              </a:ext>
            </a:extLst>
          </p:cNvPr>
          <p:cNvSpPr txBox="1"/>
          <p:nvPr/>
        </p:nvSpPr>
        <p:spPr>
          <a:xfrm>
            <a:off x="457199" y="3593915"/>
            <a:ext cx="83997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Přirozená míra nezaměstnanosti je taková míra, při které jsou ceny a mzdy v rovnováze, takže nedochází k inflaci. Je to míra nezaměstnanosti, která odpovídá potenciálnímu produktu. Přirozená míra nezaměstnanosti se liší podle zemí a mění se s časem.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u* = přirozená míra v nezaměstnanosti,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míra v nezaměstnanosti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= míra ztráty pracovních příležitostí,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= míra nových pracovních příležitostí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E469E2B-7033-42FA-9EFD-327284AF05C2}"/>
                  </a:ext>
                </a:extLst>
              </p:cNvPr>
              <p:cNvSpPr txBox="1"/>
              <p:nvPr/>
            </p:nvSpPr>
            <p:spPr>
              <a:xfrm>
                <a:off x="3701441" y="4498277"/>
                <a:ext cx="4572000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E469E2B-7033-42FA-9EFD-327284AF0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41" y="4498277"/>
                <a:ext cx="4572000" cy="569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AA527EE-B252-4EF4-97DA-0458A3D758FF}"/>
                  </a:ext>
                </a:extLst>
              </p:cNvPr>
              <p:cNvSpPr txBox="1"/>
              <p:nvPr/>
            </p:nvSpPr>
            <p:spPr>
              <a:xfrm>
                <a:off x="3613759" y="5136232"/>
                <a:ext cx="4572000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0,02</m:t>
                          </m:r>
                        </m:num>
                        <m:den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0,02+0,38</m:t>
                          </m:r>
                        </m:den>
                      </m:f>
                      <m:r>
                        <a:rPr lang="cs-CZ" sz="16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AA527EE-B252-4EF4-97DA-0458A3D75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759" y="5136232"/>
                <a:ext cx="4572000" cy="580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1BAE7E4F-C50B-4C69-9334-9BF3071F122B}"/>
              </a:ext>
            </a:extLst>
          </p:cNvPr>
          <p:cNvSpPr txBox="1"/>
          <p:nvPr/>
        </p:nvSpPr>
        <p:spPr>
          <a:xfrm>
            <a:off x="3895594" y="5724586"/>
            <a:ext cx="4572000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5 % (míra v nezaměstnanosti je na 5 %).</a:t>
            </a:r>
            <a:endParaRPr lang="cs-CZ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poptávka po práci je horizontální součet individuálních křivek poptávky po práci všech firem na trhu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zahrnuta stejná práce ve všech odvětvích.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FA61A8-FA5E-452C-9AB8-EAA216578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7" t="48571" r="59733" b="24857"/>
          <a:stretch/>
        </p:blipFill>
        <p:spPr>
          <a:xfrm>
            <a:off x="2718232" y="3429000"/>
            <a:ext cx="3633106" cy="25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457200" lvl="1" indent="0">
              <a:spcBef>
                <a:spcPts val="0"/>
              </a:spcBef>
              <a:buClrTx/>
              <a:buSzTx/>
              <a:buNone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Vypočítejte počet nezaměstnaných, pokud skutečná míra nezaměstnanosti bude shodná s přirozenou mírou nezaměstnanosti.</a:t>
            </a:r>
          </a:p>
          <a:p>
            <a:pPr lvl="1"/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642E3C-ED49-40E3-BFA3-FF21D36EEBFA}"/>
              </a:ext>
            </a:extLst>
          </p:cNvPr>
          <p:cNvSpPr txBox="1"/>
          <p:nvPr/>
        </p:nvSpPr>
        <p:spPr>
          <a:xfrm>
            <a:off x="457200" y="3879026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nezaměstnané osoby,</a:t>
            </a:r>
          </a:p>
          <a:p>
            <a:pPr algn="just">
              <a:spcAft>
                <a:spcPts val="0"/>
              </a:spcAft>
            </a:pP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Skutečná míra v nezaměstnanosti (u) bude totožná s přirozenou mírou v nezaměstnanosti (u*).</a:t>
            </a:r>
          </a:p>
          <a:p>
            <a:pPr algn="just">
              <a:spcAft>
                <a:spcPts val="0"/>
              </a:spcAft>
            </a:pP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 = ekonomicky aktivní obyvatelstvo (ekonomicky aktivní obyvatelstvo tvoří zaměstnaní i ti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nezaměstnaní, kteří práci hledají a jsou ochotní během krátké doby nastoupit do práce (např. během 14 dnů)).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0E9584F-FE13-4C08-A391-9C38F85AB19B}"/>
              </a:ext>
            </a:extLst>
          </p:cNvPr>
          <p:cNvSpPr txBox="1"/>
          <p:nvPr/>
        </p:nvSpPr>
        <p:spPr>
          <a:xfrm>
            <a:off x="5029200" y="3680619"/>
            <a:ext cx="2962405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u * EA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5 % * 5 500 000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(převedeme si procento na číslo)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0,05 * 5 500 000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C6E473-DAA2-4AF6-A00C-AAC0F305FAD9}"/>
              </a:ext>
            </a:extLst>
          </p:cNvPr>
          <p:cNvSpPr txBox="1"/>
          <p:nvPr/>
        </p:nvSpPr>
        <p:spPr>
          <a:xfrm>
            <a:off x="5029200" y="5241955"/>
            <a:ext cx="3519812" cy="53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275 000 osob. </a:t>
            </a:r>
          </a:p>
          <a:p>
            <a:pPr algn="just">
              <a:spcAft>
                <a:spcPts val="0"/>
              </a:spcAft>
            </a:pPr>
            <a:r>
              <a:rPr lang="cs-CZ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(počet nezaměstnaných osob je 275 000) </a:t>
            </a:r>
            <a:endParaRPr lang="cs-CZ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2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Víte, že počet osob v ekonomicky aktivním věku je 1 500. Z toho je počet studentů 180, počet zaměstnaných 1 100, počet žen na mateřské dovolené 75 a počet dlouhodobě nemocných 30. Vypočítejte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B642E3C-ED49-40E3-BFA3-FF21D36EEBFA}"/>
                  </a:ext>
                </a:extLst>
              </p:cNvPr>
              <p:cNvSpPr txBox="1"/>
              <p:nvPr/>
            </p:nvSpPr>
            <p:spPr>
              <a:xfrm>
                <a:off x="287080" y="3211760"/>
                <a:ext cx="4284920" cy="2300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B642E3C-ED49-40E3-BFA3-FF21D36E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" y="3211760"/>
                <a:ext cx="4284920" cy="2300053"/>
              </a:xfrm>
              <a:prstGeom prst="rect">
                <a:avLst/>
              </a:prstGeom>
              <a:blipFill>
                <a:blip r:embed="rId3"/>
                <a:stretch>
                  <a:fillRect l="-711" r="-853" b="-2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0E9584F-FE13-4C08-A391-9C38F85AB19B}"/>
                  </a:ext>
                </a:extLst>
              </p:cNvPr>
              <p:cNvSpPr txBox="1"/>
              <p:nvPr/>
            </p:nvSpPr>
            <p:spPr>
              <a:xfrm>
                <a:off x="4646429" y="3211760"/>
                <a:ext cx="4284920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počet nezaměstnaných; L = pracovní síla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1 215 – 1 100 = 115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(1 500 – 180 – 75 – 30 = 1 215) 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115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1215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9,47 % (míra v nezaměstnanosti je 9,47 %). </a:t>
                </a:r>
                <a:endParaRPr lang="cs-CZ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0E9584F-FE13-4C08-A391-9C38F85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29" y="3211760"/>
                <a:ext cx="4284920" cy="2534668"/>
              </a:xfrm>
              <a:prstGeom prst="rect">
                <a:avLst/>
              </a:prstGeom>
              <a:blipFill>
                <a:blip r:embed="rId4"/>
                <a:stretch>
                  <a:fillRect l="-711" b="-21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0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Vypočítejte celkový počet práceschopného obyvatelstva,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Vypočítejte míru nezaměstnanosti,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Vypočítejte míru nezaměstnanosti frikčně nezaměstnaných osob.</a:t>
            </a:r>
          </a:p>
        </p:txBody>
      </p:sp>
    </p:spTree>
    <p:extLst>
      <p:ext uri="{BB962C8B-B14F-4D97-AF65-F5344CB8AC3E}">
        <p14:creationId xmlns:p14="http://schemas.microsoft.com/office/powerpoint/2010/main" val="2657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Vypočítejte celkový počet práceschopného obyvatelstva.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82758A-EDD4-48C4-A25B-826218676F61}"/>
              </a:ext>
            </a:extLst>
          </p:cNvPr>
          <p:cNvSpPr txBox="1"/>
          <p:nvPr/>
        </p:nvSpPr>
        <p:spPr>
          <a:xfrm>
            <a:off x="287080" y="3674483"/>
            <a:ext cx="8110603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máme zjistit počet práceschopného obyvatelstva neboli ekonomicky aktivní obyvatelstvo: 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ekonomicky aktivní obyvatelstvo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Z + N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600 + 150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750 (počet práceschopného obyvatelstva). 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Vypočítejte míru nezaměstnanosti.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626ABB6-1DB2-41FB-B778-C421F4E3CF80}"/>
                  </a:ext>
                </a:extLst>
              </p:cNvPr>
              <p:cNvSpPr txBox="1"/>
              <p:nvPr/>
            </p:nvSpPr>
            <p:spPr>
              <a:xfrm>
                <a:off x="287079" y="3674932"/>
                <a:ext cx="6752547" cy="2150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626ABB6-1DB2-41FB-B778-C421F4E3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9" y="3674932"/>
                <a:ext cx="6752547" cy="2150782"/>
              </a:xfrm>
              <a:prstGeom prst="rect">
                <a:avLst/>
              </a:prstGeom>
              <a:blipFill>
                <a:blip r:embed="rId3"/>
                <a:stretch>
                  <a:fillRect l="-722" r="-812" b="-36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FCFD297-E8DB-4104-876A-09A83DCD2F1A}"/>
                  </a:ext>
                </a:extLst>
              </p:cNvPr>
              <p:cNvSpPr txBox="1"/>
              <p:nvPr/>
            </p:nvSpPr>
            <p:spPr>
              <a:xfrm>
                <a:off x="4502889" y="3674483"/>
                <a:ext cx="4572000" cy="1457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u</m:t>
                      </m:r>
                      <m:r>
                        <a:rPr lang="cs-CZ" sz="18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750</m:t>
                          </m:r>
                        </m:den>
                      </m:f>
                      <m:r>
                        <a:rPr lang="cs-CZ" sz="1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600+150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cs-CZ" sz="1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𝐮</m:t>
                      </m:r>
                      <m:r>
                        <a:rPr lang="cs-CZ" sz="1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cs-CZ" sz="1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𝟐𝟎</m:t>
                      </m:r>
                      <m:r>
                        <a:rPr lang="cs-CZ" sz="1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%</m:t>
                      </m:r>
                    </m:oMath>
                  </m:oMathPara>
                </a14:m>
                <a:endParaRPr lang="cs-CZ" sz="1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FCFD297-E8DB-4104-876A-09A83DCD2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889" y="3674483"/>
                <a:ext cx="4572000" cy="1457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Vypočítejte míru nezaměstnanosti frikčně nezaměstnaných osob.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EFBD5E-C634-49DC-9DAC-87FA8F969664}"/>
              </a:ext>
            </a:extLst>
          </p:cNvPr>
          <p:cNvSpPr txBox="1"/>
          <p:nvPr/>
        </p:nvSpPr>
        <p:spPr>
          <a:xfrm>
            <a:off x="287079" y="3674483"/>
            <a:ext cx="8280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daném bodě máme vypočítat míru nezaměstnanosti frikčně nezaměstnaných osob: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Frikční nezaměstnanosti vzniká důsledkem faktu, že rozsah zaměstnanosti je v nepřetržitém pohybu. Lidé dobrovolně přechází z jednoho zaměstnání do druhého, hledají výhodnější alternativu uplatnění svých vědomostí, dovedností a zkušeností.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07E7895-533D-413F-8773-C4F87739CFC7}"/>
                  </a:ext>
                </a:extLst>
              </p:cNvPr>
              <p:cNvSpPr txBox="1"/>
              <p:nvPr/>
            </p:nvSpPr>
            <p:spPr>
              <a:xfrm>
                <a:off x="-992038" y="4742716"/>
                <a:ext cx="4572000" cy="615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 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07E7895-533D-413F-8773-C4F87739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038" y="4742716"/>
                <a:ext cx="4572000" cy="615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4AC812D-A8E6-41AD-9481-633425D37047}"/>
                  </a:ext>
                </a:extLst>
              </p:cNvPr>
              <p:cNvSpPr txBox="1"/>
              <p:nvPr/>
            </p:nvSpPr>
            <p:spPr>
              <a:xfrm>
                <a:off x="875581" y="4797231"/>
                <a:ext cx="5066778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600+9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4AC812D-A8E6-41AD-9481-633425D37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1" y="4797231"/>
                <a:ext cx="5066778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2EC4B75-9950-440A-B4A5-45559D9963D9}"/>
                  </a:ext>
                </a:extLst>
              </p:cNvPr>
              <p:cNvSpPr txBox="1"/>
              <p:nvPr/>
            </p:nvSpPr>
            <p:spPr>
              <a:xfrm>
                <a:off x="3201641" y="4915360"/>
                <a:ext cx="506677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2EC4B75-9950-440A-B4A5-45559D996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641" y="4915360"/>
                <a:ext cx="50667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9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4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ekonomice je celkem 320 mil. obyvatel, z toho je 190 mil. zaměstnaných a 30 mil. nezaměstnaných.  </a:t>
            </a:r>
          </a:p>
          <a:p>
            <a:pPr marL="342900" algn="just"/>
            <a:r>
              <a:rPr lang="cs-CZ" sz="2400" b="1" dirty="0"/>
              <a:t>Určete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FACE0C88-FCD4-4DF6-927A-FDFE4C2919F5}"/>
                  </a:ext>
                </a:extLst>
              </p:cNvPr>
              <p:cNvSpPr/>
              <p:nvPr/>
            </p:nvSpPr>
            <p:spPr>
              <a:xfrm>
                <a:off x="287080" y="3066761"/>
                <a:ext cx="4572000" cy="2300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FACE0C88-FCD4-4DF6-927A-FDFE4C291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" y="3066761"/>
                <a:ext cx="4572000" cy="2300053"/>
              </a:xfrm>
              <a:prstGeom prst="rect">
                <a:avLst/>
              </a:prstGeom>
              <a:blipFill>
                <a:blip r:embed="rId3"/>
                <a:stretch>
                  <a:fillRect l="-667" r="-800" b="-2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59067D44-E3A9-4CDF-B3CD-359CF93798A6}"/>
                  </a:ext>
                </a:extLst>
              </p:cNvPr>
              <p:cNvSpPr/>
              <p:nvPr/>
            </p:nvSpPr>
            <p:spPr>
              <a:xfrm>
                <a:off x="4534785" y="2588577"/>
                <a:ext cx="4572000" cy="31163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220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13,64 %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nebo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190+30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220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∗100=13,64 % 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59067D44-E3A9-4CDF-B3CD-359CF9379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785" y="2588577"/>
                <a:ext cx="4572000" cy="3116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8775EB7C-DB8C-44C4-99F3-9EE1928495FD}"/>
              </a:ext>
            </a:extLst>
          </p:cNvPr>
          <p:cNvSpPr txBox="1"/>
          <p:nvPr/>
        </p:nvSpPr>
        <p:spPr>
          <a:xfrm>
            <a:off x="3200691" y="5510165"/>
            <a:ext cx="573065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(Míra v nezaměstnanosti v dané ekonomice je 13, 64 %).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Individuální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práce vyjadřuje všechny kombinace množství práce a mzdy, tzn.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práce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bude nabízeno při jednotlivých úrovních mzdové sazby.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DEN MÁ JEN 24 HODIN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nabídky práce je závislá na výši mzdové sazby a je  určena ztrátou spojenou s obětováním volného času.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1036">
            <a:extLst>
              <a:ext uri="{FF2B5EF4-FFF2-40B4-BE49-F238E27FC236}">
                <a16:creationId xmlns:a16="http://schemas.microsoft.com/office/drawing/2014/main" id="{61C9FAD9-4239-44BD-9E48-84195AFA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6820"/>
            <a:ext cx="3182630" cy="31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37">
            <a:extLst>
              <a:ext uri="{FF2B5EF4-FFF2-40B4-BE49-F238E27FC236}">
                <a16:creationId xmlns:a16="http://schemas.microsoft.com/office/drawing/2014/main" id="{8101875E-3900-4180-B328-56EC7C0D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89663"/>
            <a:ext cx="3714750" cy="1077913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Substituční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zvýšení množství nabízené práce, substituuje volný čas za práci, a ten je dražší.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1038">
            <a:extLst>
              <a:ext uri="{FF2B5EF4-FFF2-40B4-BE49-F238E27FC236}">
                <a16:creationId xmlns:a16="http://schemas.microsoft.com/office/drawing/2014/main" id="{F414168B-F742-4F90-AB1D-1B2C82C4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71971"/>
            <a:ext cx="3714750" cy="1323439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Důchodový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snížení nabízeného množství práce, neboť vyšší mzda činí spotřebitele bohatším =&gt;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ohnutí nabídkové křivky práce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nabídka práce je součtem individuálních nabídek práce v určité profesi, příp. odvětví.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1F0F32-4E28-41A2-84A9-BAC351804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46857" r="62500" b="28572"/>
          <a:stretch/>
        </p:blipFill>
        <p:spPr>
          <a:xfrm>
            <a:off x="1612368" y="2662341"/>
            <a:ext cx="4894567" cy="3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Rovnováha na trhu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1" dirty="0"/>
              <a:t>Rovnováha na trhu práce </a:t>
            </a:r>
            <a:r>
              <a:rPr lang="cs-CZ" altLang="cs-CZ" sz="2400" dirty="0"/>
              <a:t>vzniká při tzv. rovnovážné mzdě, která je dána průsečíkem křivky tržní poptávky po práci a tržní nabídky práce. V tomto bodě se nalézá rovnovážná mzda </a:t>
            </a:r>
            <a:r>
              <a:rPr lang="cs-CZ" altLang="cs-CZ" sz="2400" b="1" dirty="0" err="1"/>
              <a:t>w</a:t>
            </a:r>
            <a:r>
              <a:rPr lang="cs-CZ" altLang="cs-CZ" sz="2400" b="1" baseline="-25000" dirty="0" err="1"/>
              <a:t>E</a:t>
            </a:r>
            <a:r>
              <a:rPr lang="cs-CZ" altLang="cs-CZ" sz="2400" baseline="-250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139472-6AFD-4929-8E18-0364D0A2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56" y="2742308"/>
            <a:ext cx="3296888" cy="32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Nedokonale konkurenční trh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>
              <a:defRPr/>
            </a:pPr>
            <a:r>
              <a:rPr lang="cs-CZ" sz="2400" dirty="0"/>
              <a:t>zasahuje do něj vláda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nabídka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mobilita pracovních sil (nedostatek bytů)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sociální aspekty (vázanost lidí na místo)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kvalifikace a rekvalifikace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poptávky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efektivností mzdy (firma přeplácí z důvodů personálních)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institucionální faktory (pracovně právní předpisy, minimální mzda, kolektivní smlouvy)</a:t>
            </a:r>
          </a:p>
          <a:p>
            <a:pPr eaLnBrk="1" hangingPunct="1">
              <a:defRPr/>
            </a:pPr>
            <a:r>
              <a:rPr lang="cs-CZ" sz="2400" dirty="0"/>
              <a:t>mzdová nepružnost – mzdy reagují velmi pomalu na výrazné změny na trzích práce, než je tomu u cen na trzích výrobků a služeb. </a:t>
            </a:r>
          </a:p>
          <a:p>
            <a:pPr eaLnBrk="1" hangingPunct="1">
              <a:defRPr/>
            </a:pPr>
            <a:r>
              <a:rPr lang="cs-CZ" sz="2400" dirty="0"/>
              <a:t>firmy vytváří vlastní mzdové struktury, kvalifikační systémy (mzdové sazby) a existují tak rozdíly ve výši mezd.</a:t>
            </a:r>
            <a:endParaRPr lang="cs-CZ" altLang="cs-CZ" sz="2400" baseline="-25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7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Definice nezaměstnaného</a:t>
            </a:r>
            <a:endParaRPr lang="cs-CZ" altLang="cs-CZ" sz="2800" dirty="0"/>
          </a:p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- více přístupů</a:t>
            </a:r>
          </a:p>
          <a:p>
            <a:pPr marL="728663" indent="-609600" eaLnBrk="1" hangingPunct="1">
              <a:buFontTx/>
              <a:buNone/>
            </a:pPr>
            <a:r>
              <a:rPr lang="cs-CZ" altLang="cs-CZ" sz="2400" dirty="0"/>
              <a:t>- dle doporučení ILO (International </a:t>
            </a:r>
            <a:r>
              <a:rPr lang="cs-CZ" altLang="cs-CZ" sz="2400" dirty="0" err="1"/>
              <a:t>Labour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Organization</a:t>
            </a:r>
            <a:r>
              <a:rPr lang="cs-CZ" altLang="cs-CZ" sz="2400" dirty="0"/>
              <a:t> (Mezinárodní organizace práce)) – osoby starší 15let, které splňují tyto podmínky:</a:t>
            </a:r>
          </a:p>
          <a:p>
            <a:pPr marL="728663" indent="-609600" eaLnBrk="1" hangingPunct="1">
              <a:buFontTx/>
              <a:buNone/>
            </a:pPr>
            <a:endParaRPr lang="cs-CZ" altLang="cs-CZ" sz="1600" dirty="0"/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jsou bez práce;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hledají „aktivně“ práci – tj. registrace na UP nebo jiné soukromé zprostředkovatelské agentury;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připravenost nastoupit do práce nejpozději do 14 dnů.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2698</Words>
  <Application>Microsoft Office PowerPoint</Application>
  <PresentationFormat>Předvádění na obrazovce (4:3)</PresentationFormat>
  <Paragraphs>434</Paragraphs>
  <Slides>47</Slides>
  <Notes>47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57" baseType="lpstr">
      <vt:lpstr>Arial</vt:lpstr>
      <vt:lpstr>Calibri</vt:lpstr>
      <vt:lpstr>Cambria Math</vt:lpstr>
      <vt:lpstr>Corbel</vt:lpstr>
      <vt:lpstr>Times New Roman</vt:lpstr>
      <vt:lpstr>Wingdings</vt:lpstr>
      <vt:lpstr>Wingdings 2</vt:lpstr>
      <vt:lpstr>Office Theme</vt:lpstr>
      <vt:lpstr>Obrázek</vt:lpstr>
      <vt:lpstr>Rovnice</vt:lpstr>
      <vt:lpstr>Makroekonomie Poruchy makroekonomické rovnováhy - nezaměstnanost XMAK</vt:lpstr>
      <vt:lpstr>Základní vymezení pojmů</vt:lpstr>
      <vt:lpstr>Poptávka po práci</vt:lpstr>
      <vt:lpstr>Tržní poptávka po práci</vt:lpstr>
      <vt:lpstr>Individuální nabídka práce</vt:lpstr>
      <vt:lpstr>Tržní nabídka práce</vt:lpstr>
      <vt:lpstr>Rovnováha na trhu práce</vt:lpstr>
      <vt:lpstr>Nedokonale konkurenční trh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Rizikové skupiny nezaměstnaných na trhu práce</vt:lpstr>
      <vt:lpstr>Podílové ukazatele trhu práce</vt:lpstr>
      <vt:lpstr>Kde se dají tyto údaje zjistit</vt:lpstr>
      <vt:lpstr>Podíl nezaměstnaných</vt:lpstr>
      <vt:lpstr>Podíl nezaměstnaných</vt:lpstr>
      <vt:lpstr>Základní ukazatele</vt:lpstr>
      <vt:lpstr>Podíl nezaměstnaných EU</vt:lpstr>
      <vt:lpstr>Aspekty ovlivňující nezaměstnanost </vt:lpstr>
      <vt:lpstr>Důsledky nezaměstnanosti</vt:lpstr>
      <vt:lpstr>Frikční nezaměstnanost</vt:lpstr>
      <vt:lpstr>Sezónní nezaměstnanost</vt:lpstr>
      <vt:lpstr>Strukturální nezaměstnanost</vt:lpstr>
      <vt:lpstr>Cyklická nezaměstnanost</vt:lpstr>
      <vt:lpstr>Přirozená míra nezaměstnanosti</vt:lpstr>
      <vt:lpstr>Neklasické pojetí trhu práce</vt:lpstr>
      <vt:lpstr>Keynesovské pojetí trhu práce</vt:lpstr>
      <vt:lpstr>Okonův zákon</vt:lpstr>
      <vt:lpstr>Okonův zákon</vt:lpstr>
      <vt:lpstr>Příklady k procvičení</vt:lpstr>
      <vt:lpstr>Příklad č. 1</vt:lpstr>
      <vt:lpstr>Příklad č. 1</vt:lpstr>
      <vt:lpstr>Příklad č. 1</vt:lpstr>
      <vt:lpstr>Příklad č. 2</vt:lpstr>
      <vt:lpstr>Příklad č. 3</vt:lpstr>
      <vt:lpstr>Příklad č. 3</vt:lpstr>
      <vt:lpstr>Příklad č. 3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75</cp:revision>
  <dcterms:modified xsi:type="dcterms:W3CDTF">2025-04-07T07:48:19Z</dcterms:modified>
</cp:coreProperties>
</file>