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54"/>
  </p:notesMasterIdLst>
  <p:sldIdLst>
    <p:sldId id="256" r:id="rId2"/>
    <p:sldId id="257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9" r:id="rId20"/>
    <p:sldId id="378" r:id="rId21"/>
    <p:sldId id="409" r:id="rId22"/>
    <p:sldId id="410" r:id="rId23"/>
    <p:sldId id="380" r:id="rId24"/>
    <p:sldId id="381" r:id="rId25"/>
    <p:sldId id="382" r:id="rId26"/>
    <p:sldId id="399" r:id="rId27"/>
    <p:sldId id="400" r:id="rId28"/>
    <p:sldId id="401" r:id="rId29"/>
    <p:sldId id="402" r:id="rId30"/>
    <p:sldId id="403" r:id="rId31"/>
    <p:sldId id="404" r:id="rId32"/>
    <p:sldId id="405" r:id="rId33"/>
    <p:sldId id="383" r:id="rId34"/>
    <p:sldId id="384" r:id="rId35"/>
    <p:sldId id="386" r:id="rId36"/>
    <p:sldId id="387" r:id="rId37"/>
    <p:sldId id="388" r:id="rId38"/>
    <p:sldId id="389" r:id="rId39"/>
    <p:sldId id="390" r:id="rId40"/>
    <p:sldId id="392" r:id="rId41"/>
    <p:sldId id="408" r:id="rId42"/>
    <p:sldId id="393" r:id="rId43"/>
    <p:sldId id="394" r:id="rId44"/>
    <p:sldId id="395" r:id="rId45"/>
    <p:sldId id="396" r:id="rId46"/>
    <p:sldId id="397" r:id="rId47"/>
    <p:sldId id="398" r:id="rId48"/>
    <p:sldId id="406" r:id="rId49"/>
    <p:sldId id="407" r:id="rId50"/>
    <p:sldId id="411" r:id="rId51"/>
    <p:sldId id="412" r:id="rId52"/>
    <p:sldId id="361" r:id="rId53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Světlý styl 3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284E427A-3D55-4303-BF80-6455036E1DE7}" styleName="Styl s motivem 1 – zvýraznění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18603FDC-E32A-4AB5-989C-0864C3EAD2B8}" styleName="Styl s motivem 2 – zvýraznění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827" autoAdjust="0"/>
  </p:normalViewPr>
  <p:slideViewPr>
    <p:cSldViewPr snapToGrid="0">
      <p:cViewPr varScale="1">
        <p:scale>
          <a:sx n="115" d="100"/>
          <a:sy n="115" d="100"/>
        </p:scale>
        <p:origin x="1416" y="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7678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869863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6210782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7248091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3714610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7011360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04788105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7019848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969012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17430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61771876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70696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4353466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66457088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86864816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21235567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4324827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48045492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0210016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152362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9302717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23095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9227539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81828375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33455467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330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97621255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8594132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15925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47</a:t>
            </a:fld>
            <a:endParaRPr lang="cs-CZ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830979070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992505" y="3228896"/>
            <a:ext cx="7940040" cy="3058954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262313" y="509588"/>
            <a:ext cx="3400425" cy="25495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429186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90731694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0" name="Google Shape;23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45886410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585722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51437450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282576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9146955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712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4606774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9372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7278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905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17768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302585"/>
            <a:ext cx="956040" cy="994283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260649"/>
            <a:ext cx="4536504" cy="676937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932723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630932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6309320"/>
            <a:ext cx="2895600" cy="365125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6309320"/>
            <a:ext cx="1080120" cy="365125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58071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877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283B2D37-276F-49AF-85AF-E3C3E74BE6EC}" type="slidenum">
              <a:rPr kumimoji="0" lang="cs-CZ" altLang="cs-CZ" sz="1200" b="0" i="0" u="none" strike="noStrike" kern="1200" cap="none" spc="0" normalizeH="0" baseline="0" noProof="0" smtClean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cs-CZ" altLang="cs-CZ" sz="12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3783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6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6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1" name="Google Shape;61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2" name="Google Shape;62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8" name="Google Shape;68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9" name="Google Shape;69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1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s-CZ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5" r:id="rId7"/>
    <p:sldLayoutId id="2147483656" r:id="rId8"/>
    <p:sldLayoutId id="2147483657" r:id="rId9"/>
    <p:sldLayoutId id="2147483658" r:id="rId10"/>
    <p:sldLayoutId id="2147483661" r:id="rId11"/>
    <p:sldLayoutId id="2147483663" r:id="rId12"/>
    <p:sldLayoutId id="2147483668" r:id="rId13"/>
    <p:sldLayoutId id="2147483665" r:id="rId14"/>
    <p:sldLayoutId id="2147483667" r:id="rId15"/>
    <p:sldLayoutId id="2147483670" r:id="rId16"/>
    <p:sldLayoutId id="2147483671" r:id="rId17"/>
    <p:sldLayoutId id="2147483672" r:id="rId18"/>
    <p:sldLayoutId id="2147483687" r:id="rId19"/>
  </p:sldLayoutIdLst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oleObject" Target="../embeddings/oleObject2.bin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4" Type="http://schemas.openxmlformats.org/officeDocument/2006/relationships/image" Target="../media/image4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3"/>
          <p:cNvSpPr txBox="1">
            <a:spLocks noGrp="1"/>
          </p:cNvSpPr>
          <p:nvPr>
            <p:ph type="ctrTitle"/>
          </p:nvPr>
        </p:nvSpPr>
        <p:spPr>
          <a:xfrm>
            <a:off x="289825" y="1703718"/>
            <a:ext cx="8704800" cy="39012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lvl="0">
              <a:lnSpc>
                <a:spcPct val="150000"/>
              </a:lnSpc>
              <a:buClr>
                <a:srgbClr val="D10202"/>
              </a:buClr>
              <a:buSzPts val="4400"/>
            </a:pPr>
            <a:r>
              <a:rPr lang="cs-CZ" b="1" dirty="0">
                <a:solidFill>
                  <a:srgbClr val="D10202"/>
                </a:solidFill>
              </a:rPr>
              <a:t>Makroekonomie</a:t>
            </a:r>
            <a:br>
              <a:rPr lang="cs-CZ" b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Poruchy makroekonomické rovnováhy - inflace</a:t>
            </a:r>
            <a:br>
              <a:rPr lang="cs-CZ" b="1" i="1" dirty="0">
                <a:solidFill>
                  <a:srgbClr val="D10202"/>
                </a:solidFill>
              </a:rPr>
            </a:br>
            <a:r>
              <a:rPr lang="cs-CZ" b="1" dirty="0">
                <a:solidFill>
                  <a:srgbClr val="D10202"/>
                </a:solidFill>
              </a:rPr>
              <a:t>XMAK</a:t>
            </a:r>
            <a:endParaRPr b="1" dirty="0"/>
          </a:p>
        </p:txBody>
      </p:sp>
      <p:sp>
        <p:nvSpPr>
          <p:cNvPr id="90" name="Google Shape;90;p13"/>
          <p:cNvSpPr txBox="1"/>
          <p:nvPr/>
        </p:nvSpPr>
        <p:spPr>
          <a:xfrm>
            <a:off x="464234" y="5884219"/>
            <a:ext cx="4894206" cy="5340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Autor: Ing. Jaroslav Škrabal, Ph.D.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 descr="Výsledek obrázku pro ikea logo"/>
          <p:cNvSpPr/>
          <p:nvPr/>
        </p:nvSpPr>
        <p:spPr>
          <a:xfrm>
            <a:off x="4419599" y="1703717"/>
            <a:ext cx="1877683" cy="18776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>
            <a:off x="4800942" y="5604868"/>
            <a:ext cx="3878824" cy="7255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01. 04. 2025</a:t>
            </a: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r>
              <a:rPr lang="cs-CZ" sz="1800" b="1" u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Olomouc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Calibri"/>
              <a:buNone/>
            </a:pPr>
            <a:endParaRPr sz="1600" b="0" u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</a:t>
            </a:r>
            <a:br>
              <a:rPr lang="cs-CZ" altLang="cs-CZ" sz="3600" b="1" dirty="0"/>
            </a:br>
            <a:r>
              <a:rPr lang="cs-CZ" altLang="cs-CZ" sz="3600" b="1" dirty="0"/>
              <a:t>(CPI - </a:t>
            </a:r>
            <a:r>
              <a:rPr lang="cs-CZ" altLang="cs-CZ" sz="3600" b="1" dirty="0" err="1"/>
              <a:t>Consumer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zjišťuje prostřednictvím spotřebního koše vybraného zboží a služeb na základě reprezentativního šetření mezi domácnostmi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ČR zahrnuje 729 položek agregovaných do 12 skupin (např. potraviny, odívání, bydlení, zdravotnictví, vzdělávání aj.)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94534" y="4427190"/>
            <a:ext cx="9238534" cy="729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58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spotřebitelských cen a tzv. </a:t>
            </a:r>
            <a:r>
              <a:rPr lang="cs-CZ" altLang="cs-CZ" sz="3600" b="1" dirty="0" err="1"/>
              <a:t>Laspeyresův</a:t>
            </a:r>
            <a:r>
              <a:rPr lang="cs-CZ" altLang="cs-CZ" sz="3600" b="1" dirty="0"/>
              <a:t> index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se dá vypočítat na základě tzv.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Laspeyrova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indexu;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kde Q0=spotřební koš základního období; P0 ceny statků spotřebního koše v základním období; P1 ceny statků v běžném roce – v tomto měříme vývoj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2781300"/>
            <a:ext cx="3154362" cy="86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7" name="Objek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7092573"/>
              </p:ext>
            </p:extLst>
          </p:nvPr>
        </p:nvGraphicFramePr>
        <p:xfrm>
          <a:off x="1600200" y="5358918"/>
          <a:ext cx="6565900" cy="7830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4619048" imgH="419048" progId="PBrush">
                  <p:embed/>
                </p:oleObj>
              </mc:Choice>
              <mc:Fallback>
                <p:oleObj r:id="rId4" imgW="4619048" imgH="419048" progId="PBrush">
                  <p:embed/>
                  <p:pic>
                    <p:nvPicPr>
                      <p:cNvPr id="10" name="Objek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00200" y="5358918"/>
                        <a:ext cx="6565900" cy="78309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98580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výrobců</a:t>
            </a:r>
            <a:br>
              <a:rPr lang="cs-CZ" altLang="cs-CZ" sz="3600" b="1" dirty="0"/>
            </a:br>
            <a:r>
              <a:rPr lang="cs-CZ" altLang="cs-CZ" sz="3600" b="1" dirty="0"/>
              <a:t>(PPI – </a:t>
            </a:r>
            <a:r>
              <a:rPr lang="cs-CZ" altLang="cs-CZ" sz="3600" b="1" dirty="0" err="1"/>
              <a:t>Producer</a:t>
            </a:r>
            <a:r>
              <a:rPr lang="cs-CZ" altLang="cs-CZ" sz="3600" b="1" dirty="0"/>
              <a:t> </a:t>
            </a:r>
            <a:r>
              <a:rPr lang="cs-CZ" altLang="cs-CZ" sz="3600" b="1" dirty="0" err="1"/>
              <a:t>Price</a:t>
            </a:r>
            <a:r>
              <a:rPr lang="cs-CZ" altLang="cs-CZ" sz="3600" b="1" dirty="0"/>
              <a:t> Index)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Producer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Price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Index) se sleduje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 různá odvětví a obory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index cen zemědělských výrobců, index cen průmyslových výrobců, index cen stavebních prací atd.);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Změny PPI se s určitým časovým zpožděním promítají do CPI a naznačují tak budoucí vývoj CPI.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2528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Index cen průmyslových výrobců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jsou zjišťovány měsíčně na základě údajů z vybraných organizací (cca 1 100) za vybrané reprezentanty (cca 4 600).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Vykazované ceny jsou ceny sjednané mezi dodavatelem a odběratelem v tuzemsku bez DPH a spotřební daně (bez nákladů na dopravu k zákazníkovi a nákladů s ní spojených) fakturované za významnější obchodní případy.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(pokles) cen průmyslových výrobců udává o kolik % se v daném měsíci zvýšila (snížila) průměrná cenová hladina těchto cen v porovnání s průměrnou cenovou hladinou ve stejném období předchozího roku.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361917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Deflátor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deflátoru jsou zahrnuty všechny statky a služby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vyprodukované v dané ekonomice za 1 rok, tzn. celý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5581" y="1814452"/>
            <a:ext cx="6603488" cy="108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2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Rozdíl mezi CPI a deflátorem HDP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 zahrnuje jen vybraný  spotřební koš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včetně dovážených výrobků,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zahrnuje všechny vyráběné statky v zemi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Koš statků v CPI je stejný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(aktualizace jen občas), v deflátoru HDP se každý rok mění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57324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pozitivní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expanzivní fiskální politika vlády, expanzivní monetární politika centrální banky, růst investic firem, růst spotřeby domácností, masivní příliv zahraničních investic atd.).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AD se posouvá vpravo nahoru, roste produkt Y, ale současně roste i průměrná cenová hladina P.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5002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1507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1532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1533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1534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1535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1536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153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3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21528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9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21526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7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1515" name="Text Box 2"/>
          <p:cNvSpPr txBox="1">
            <a:spLocks noChangeArrowheads="1"/>
          </p:cNvSpPr>
          <p:nvPr/>
        </p:nvSpPr>
        <p:spPr bwMode="auto">
          <a:xfrm>
            <a:off x="0" y="583406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solidFill>
                <a:srgbClr val="000066"/>
              </a:solidFill>
              <a:effectLst/>
              <a:uLnTx/>
              <a:uFillTx/>
              <a:latin typeface="Consolas" panose="020B0609020204030204" pitchFamily="49" charset="0"/>
              <a:ea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21524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1525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1956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Příčiny inflace – 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616045"/>
            <a:ext cx="8644269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Příčinou 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 nabídkový šok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růst světových cen ropy, energie, růst mezd apod.).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Křivka AS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posunuje vlevo nahoru, klesá produkt 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ale současně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roste i průměrná cenová hladina P.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Bývá spojována i s tzv. inflační spirálou, tj. cenový růst se přenáší z nižšího stupně zpracování na vyšší (zvýšení ceny výrobků vyvolá tlak na růst mezd, což zase zvyšuje náklady a tlačí na růst cen)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91365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3555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23580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23581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23582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23583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23584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23578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9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867275" cy="2741613"/>
            <a:chOff x="1200" y="1632"/>
            <a:chExt cx="2325" cy="1920"/>
          </a:xfrm>
        </p:grpSpPr>
        <p:sp>
          <p:nvSpPr>
            <p:cNvPr id="23576" name="Text Box 6"/>
            <p:cNvSpPr txBox="1">
              <a:spLocks noChangeArrowheads="1"/>
            </p:cNvSpPr>
            <p:nvPr/>
          </p:nvSpPr>
          <p:spPr bwMode="auto">
            <a:xfrm>
              <a:off x="2661" y="1825"/>
              <a:ext cx="864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3577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511425" y="2286000"/>
            <a:ext cx="1371600" cy="3886200"/>
            <a:chOff x="1569" y="1440"/>
            <a:chExt cx="864" cy="2448"/>
          </a:xfrm>
        </p:grpSpPr>
        <p:sp>
          <p:nvSpPr>
            <p:cNvPr id="23574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5" name="Text Box 19"/>
            <p:cNvSpPr txBox="1">
              <a:spLocks noChangeArrowheads="1"/>
            </p:cNvSpPr>
            <p:nvPr/>
          </p:nvSpPr>
          <p:spPr bwMode="auto">
            <a:xfrm>
              <a:off x="1569" y="1440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3563" name="Text Box 2"/>
          <p:cNvSpPr txBox="1">
            <a:spLocks noChangeArrowheads="1"/>
          </p:cNvSpPr>
          <p:nvPr/>
        </p:nvSpPr>
        <p:spPr bwMode="auto">
          <a:xfrm>
            <a:off x="0" y="581585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nabídkou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2322513" y="6219825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 rot="-4921681">
            <a:off x="1248569" y="1289844"/>
            <a:ext cx="3819525" cy="3227387"/>
            <a:chOff x="1200" y="1680"/>
            <a:chExt cx="2390" cy="2200"/>
          </a:xfrm>
        </p:grpSpPr>
        <p:sp>
          <p:nvSpPr>
            <p:cNvPr id="23572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23573" name="Text Box 11"/>
            <p:cNvSpPr txBox="1">
              <a:spLocks noChangeArrowheads="1"/>
            </p:cNvSpPr>
            <p:nvPr/>
          </p:nvSpPr>
          <p:spPr bwMode="auto">
            <a:xfrm rot="4921681">
              <a:off x="2944" y="3234"/>
              <a:ext cx="962" cy="3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076325" y="4341813"/>
            <a:ext cx="15509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2509838" y="4357688"/>
            <a:ext cx="1587" cy="181610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H="1">
            <a:off x="2386013" y="6705600"/>
            <a:ext cx="1339850" cy="2222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2322513" y="36766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19/52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660024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jako porucha rovnováhy (nejzřetelněji se projevuje růstem cen)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= růst všeobecné (průměrné) cenové hladiny.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důsledku toho dochází k poklesu kupní síly peněžní jednotky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vs. zdražování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P představuje průměrnou úroveň cen určitého souboru statků v běžném období (ceny P1) ve srovnání s cenami určitého vybraného základního období (ceny P0)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4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Nabídková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200" b="1" dirty="0"/>
              <a:t>Nabídková inflace</a:t>
            </a:r>
            <a:r>
              <a:rPr lang="cs-CZ" sz="2200" dirty="0"/>
              <a:t> (inflace tažená náklady) = inflace, jež je </a:t>
            </a:r>
            <a:r>
              <a:rPr lang="cs-CZ" sz="2200" b="1" dirty="0"/>
              <a:t>zapříčiněna poklesem agregátní nabídky </a:t>
            </a:r>
            <a:r>
              <a:rPr lang="cs-CZ" sz="2200" dirty="0"/>
              <a:t>vlivem velkého vzestupu nákladů. </a:t>
            </a:r>
          </a:p>
          <a:p>
            <a:r>
              <a:rPr lang="cs-CZ" sz="2200" dirty="0"/>
              <a:t>Podniky vzhledem k objemu prostředků, které mají k dispozici na dané období, reagují na vzestup nákladů snížením produkce. </a:t>
            </a:r>
          </a:p>
          <a:p>
            <a:r>
              <a:rPr lang="cs-CZ" sz="2200" dirty="0"/>
              <a:t>Skutečný produkt poklesne pod úroveň potenciálního produktu a současně stoupne cenová hladina. </a:t>
            </a:r>
          </a:p>
          <a:p>
            <a:r>
              <a:rPr lang="cs-CZ" sz="2200" dirty="0"/>
              <a:t>Tím se otevře</a:t>
            </a:r>
            <a:r>
              <a:rPr lang="cs-CZ" sz="2200" b="1" i="1" dirty="0"/>
              <a:t> recesní produkční mezera, neboli deflační mezera</a:t>
            </a:r>
            <a:r>
              <a:rPr lang="cs-CZ" sz="2200" dirty="0"/>
              <a:t>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63">
            <a:extLst>
              <a:ext uri="{FF2B5EF4-FFF2-40B4-BE49-F238E27FC236}">
                <a16:creationId xmlns:a16="http://schemas.microsoft.com/office/drawing/2014/main" id="{DD8D34F7-73EA-43F4-88D8-87F45B2EDAD9}"/>
              </a:ext>
            </a:extLst>
          </p:cNvPr>
          <p:cNvGrpSpPr/>
          <p:nvPr/>
        </p:nvGrpSpPr>
        <p:grpSpPr>
          <a:xfrm>
            <a:off x="616868" y="3787054"/>
            <a:ext cx="3955132" cy="2553361"/>
            <a:chOff x="0" y="0"/>
            <a:chExt cx="3314700" cy="22860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ACF9E85A-208E-488B-8EC3-983145C607B3}"/>
                </a:ext>
              </a:extLst>
            </p:cNvPr>
            <p:cNvSpPr/>
            <p:nvPr/>
          </p:nvSpPr>
          <p:spPr>
            <a:xfrm>
              <a:off x="0" y="0"/>
              <a:ext cx="3314700" cy="22860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50">
              <a:extLst>
                <a:ext uri="{FF2B5EF4-FFF2-40B4-BE49-F238E27FC236}">
                  <a16:creationId xmlns:a16="http://schemas.microsoft.com/office/drawing/2014/main" id="{BDD61B30-858D-488C-80E9-C3688BEA6BF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51">
              <a:extLst>
                <a:ext uri="{FF2B5EF4-FFF2-40B4-BE49-F238E27FC236}">
                  <a16:creationId xmlns:a16="http://schemas.microsoft.com/office/drawing/2014/main" id="{3D761BFD-A5A4-4BAD-AAC3-A067C5A5413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52">
              <a:extLst>
                <a:ext uri="{FF2B5EF4-FFF2-40B4-BE49-F238E27FC236}">
                  <a16:creationId xmlns:a16="http://schemas.microsoft.com/office/drawing/2014/main" id="{D4F57B0F-359A-4FD1-8AC0-90AACE490F6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sp>
          <p:nvSpPr>
            <p:cNvPr id="10" name="Arc 53">
              <a:extLst>
                <a:ext uri="{FF2B5EF4-FFF2-40B4-BE49-F238E27FC236}">
                  <a16:creationId xmlns:a16="http://schemas.microsoft.com/office/drawing/2014/main" id="{0F462240-0F86-45F0-B484-FE9057CBCE19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1" name="Line 54">
              <a:extLst>
                <a:ext uri="{FF2B5EF4-FFF2-40B4-BE49-F238E27FC236}">
                  <a16:creationId xmlns:a16="http://schemas.microsoft.com/office/drawing/2014/main" id="{F523AC1B-AF73-4627-951D-0746448B390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55">
              <a:extLst>
                <a:ext uri="{FF2B5EF4-FFF2-40B4-BE49-F238E27FC236}">
                  <a16:creationId xmlns:a16="http://schemas.microsoft.com/office/drawing/2014/main" id="{6661E6BE-BD84-4DD1-B25A-85B2A0E56976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13" name="Line 56">
              <a:extLst>
                <a:ext uri="{FF2B5EF4-FFF2-40B4-BE49-F238E27FC236}">
                  <a16:creationId xmlns:a16="http://schemas.microsoft.com/office/drawing/2014/main" id="{779FDF8A-A567-4EA8-81EF-2DA7C68A7DE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228600" cy="794"/>
            </a:xfrm>
            <a:prstGeom prst="line">
              <a:avLst/>
            </a:prstGeom>
            <a:noFill/>
            <a:ln w="25400">
              <a:solidFill>
                <a:srgbClr val="0000FF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4" name="Text Box 57">
              <a:extLst>
                <a:ext uri="{FF2B5EF4-FFF2-40B4-BE49-F238E27FC236}">
                  <a16:creationId xmlns:a16="http://schemas.microsoft.com/office/drawing/2014/main" id="{2B06D444-68FE-4D90-B95B-4E134B4E109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58">
              <a:extLst>
                <a:ext uri="{FF2B5EF4-FFF2-40B4-BE49-F238E27FC236}">
                  <a16:creationId xmlns:a16="http://schemas.microsoft.com/office/drawing/2014/main" id="{5B2E2B7F-AD0D-4FFF-AE0F-A30169D0BC6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59">
              <a:extLst>
                <a:ext uri="{FF2B5EF4-FFF2-40B4-BE49-F238E27FC236}">
                  <a16:creationId xmlns:a16="http://schemas.microsoft.com/office/drawing/2014/main" id="{6F5F2176-E14B-4071-A80C-A2F016A57C5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60">
              <a:extLst>
                <a:ext uri="{FF2B5EF4-FFF2-40B4-BE49-F238E27FC236}">
                  <a16:creationId xmlns:a16="http://schemas.microsoft.com/office/drawing/2014/main" id="{F6CD3428-B97D-41AC-B2A8-96E90D4590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61">
              <a:extLst>
                <a:ext uri="{FF2B5EF4-FFF2-40B4-BE49-F238E27FC236}">
                  <a16:creationId xmlns:a16="http://schemas.microsoft.com/office/drawing/2014/main" id="{F3C687CC-3F97-4AEB-AF1E-79A70F2F32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62">
              <a:extLst>
                <a:ext uri="{FF2B5EF4-FFF2-40B4-BE49-F238E27FC236}">
                  <a16:creationId xmlns:a16="http://schemas.microsoft.com/office/drawing/2014/main" id="{CF7DBDD4-9479-4A6A-899E-2C29C5602B2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63">
              <a:extLst>
                <a:ext uri="{FF2B5EF4-FFF2-40B4-BE49-F238E27FC236}">
                  <a16:creationId xmlns:a16="http://schemas.microsoft.com/office/drawing/2014/main" id="{5FF9D9E8-632A-487D-B1AF-5B7ACFA99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64">
              <a:extLst>
                <a:ext uri="{FF2B5EF4-FFF2-40B4-BE49-F238E27FC236}">
                  <a16:creationId xmlns:a16="http://schemas.microsoft.com/office/drawing/2014/main" id="{9F83B066-2CEB-49B3-AF81-109D02A3FEC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</a:t>
              </a:r>
              <a:r>
                <a:rPr lang="cs-CZ" sz="1400" b="1">
                  <a:solidFill>
                    <a:srgbClr val="0000FF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deflační mezera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Arc 65">
              <a:extLst>
                <a:ext uri="{FF2B5EF4-FFF2-40B4-BE49-F238E27FC236}">
                  <a16:creationId xmlns:a16="http://schemas.microsoft.com/office/drawing/2014/main" id="{8AA4D868-1257-4E44-A540-1FD2CC49146E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200"/>
            </a:p>
          </p:txBody>
        </p:sp>
        <p:cxnSp>
          <p:nvCxnSpPr>
            <p:cNvPr id="23" name="Line 66">
              <a:extLst>
                <a:ext uri="{FF2B5EF4-FFF2-40B4-BE49-F238E27FC236}">
                  <a16:creationId xmlns:a16="http://schemas.microsoft.com/office/drawing/2014/main" id="{BFFBEF35-9918-43B1-949C-FDFA172C7BAC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4" name="Line 67">
              <a:extLst>
                <a:ext uri="{FF2B5EF4-FFF2-40B4-BE49-F238E27FC236}">
                  <a16:creationId xmlns:a16="http://schemas.microsoft.com/office/drawing/2014/main" id="{D9E3F0EC-9009-48D1-9064-B58830F06B49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5" name="Text Box 68">
              <a:extLst>
                <a:ext uri="{FF2B5EF4-FFF2-40B4-BE49-F238E27FC236}">
                  <a16:creationId xmlns:a16="http://schemas.microsoft.com/office/drawing/2014/main" id="{8038EA76-4779-414E-B100-EE8B253C02E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4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69">
              <a:extLst>
                <a:ext uri="{FF2B5EF4-FFF2-40B4-BE49-F238E27FC236}">
                  <a16:creationId xmlns:a16="http://schemas.microsoft.com/office/drawing/2014/main" id="{D77ECBE1-6482-4848-8547-08E781F2483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Line 70">
              <a:extLst>
                <a:ext uri="{FF2B5EF4-FFF2-40B4-BE49-F238E27FC236}">
                  <a16:creationId xmlns:a16="http://schemas.microsoft.com/office/drawing/2014/main" id="{AAD597A7-5022-4BEF-82E5-1BFA6D8F5C5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Text Box 71">
              <a:extLst>
                <a:ext uri="{FF2B5EF4-FFF2-40B4-BE49-F238E27FC236}">
                  <a16:creationId xmlns:a16="http://schemas.microsoft.com/office/drawing/2014/main" id="{DE4FA715-16CA-4075-81DF-04B9377486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 sz="20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9" name="Text Box 72">
              <a:extLst>
                <a:ext uri="{FF2B5EF4-FFF2-40B4-BE49-F238E27FC236}">
                  <a16:creationId xmlns:a16="http://schemas.microsoft.com/office/drawing/2014/main" id="{2208D6FD-B3B5-4C1B-A91A-99802A7E52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4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0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372614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očekávání setrvačná inflace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Nabídkové šoky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očekávání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 její prosazení do mezd) jsou doprovázeny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poptávkovými šoky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(monetární politikou) a výsledkem je rostoucí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hladina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(trvalá inflace) při relativně stabilním  reálném produktu na úrovni potenciálního produktu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cenové hladiny je založen na inflačních očekáváních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(prosazovaném do mezd) a inflace se udržuje setrvačností (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setrvačná 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Jde o 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mzdově cenovou spirálu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očekávání bude ovlivněno  nejen danou mírou inflace, ale i očekáváním účinků poptávkových a nabídkových šoků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03631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Inflační spirála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2898" y="1345523"/>
            <a:ext cx="8644269" cy="483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000" dirty="0"/>
              <a:t>Nákladová inflace bývá spojována s </a:t>
            </a:r>
            <a:r>
              <a:rPr lang="cs-CZ" sz="2000" b="1" dirty="0"/>
              <a:t>inflační spirálou</a:t>
            </a:r>
            <a:r>
              <a:rPr lang="cs-CZ" sz="2000" dirty="0"/>
              <a:t>, v níž se cenový růst přenáší z nižšího stupně zpracování na vyšší. </a:t>
            </a:r>
          </a:p>
          <a:p>
            <a:r>
              <a:rPr lang="cs-CZ" sz="2000" dirty="0"/>
              <a:t>Roztočení inflační spirály bývá zpravidla iniciováno růstem cen výrobních vstupů. </a:t>
            </a:r>
          </a:p>
          <a:p>
            <a:r>
              <a:rPr lang="cs-CZ" sz="2000" dirty="0"/>
              <a:t>Tento růst zvyšuje výrobní náklady a zvýšené výrobní náklady vedou ke zvýšení cen. </a:t>
            </a:r>
          </a:p>
          <a:p>
            <a:r>
              <a:rPr lang="cs-CZ" sz="2000" dirty="0"/>
              <a:t>Zvýší-li se ceny spotřebních statků, požadují odbory zvýšení mezd. </a:t>
            </a:r>
          </a:p>
          <a:p>
            <a:r>
              <a:rPr lang="cs-CZ" sz="2000" dirty="0"/>
              <a:t>Zvýšené mzdy dále zvyšují výrobní náklady. </a:t>
            </a:r>
          </a:p>
          <a:p>
            <a:r>
              <a:rPr lang="cs-CZ" sz="2000" dirty="0"/>
              <a:t>Důsledkem je zvýšení cen, atd. </a:t>
            </a:r>
            <a:endParaRPr lang="cs-CZ" sz="2000" b="1" dirty="0"/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39">
            <a:extLst>
              <a:ext uri="{FF2B5EF4-FFF2-40B4-BE49-F238E27FC236}">
                <a16:creationId xmlns:a16="http://schemas.microsoft.com/office/drawing/2014/main" id="{B9EC9159-7279-41DB-8504-BAAD89829EDD}"/>
              </a:ext>
            </a:extLst>
          </p:cNvPr>
          <p:cNvGrpSpPr/>
          <p:nvPr/>
        </p:nvGrpSpPr>
        <p:grpSpPr>
          <a:xfrm>
            <a:off x="5219700" y="3762477"/>
            <a:ext cx="3924300" cy="2635083"/>
            <a:chOff x="0" y="0"/>
            <a:chExt cx="3314700" cy="24003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8C85D553-0F7A-4989-BC92-6C7BC711AB0A}"/>
                </a:ext>
              </a:extLst>
            </p:cNvPr>
            <p:cNvSpPr/>
            <p:nvPr/>
          </p:nvSpPr>
          <p:spPr>
            <a:xfrm>
              <a:off x="0" y="0"/>
              <a:ext cx="3314700" cy="24003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22">
              <a:extLst>
                <a:ext uri="{FF2B5EF4-FFF2-40B4-BE49-F238E27FC236}">
                  <a16:creationId xmlns:a16="http://schemas.microsoft.com/office/drawing/2014/main" id="{A2504ABD-9B90-4240-B9A5-CEBE4C90B75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23">
              <a:extLst>
                <a:ext uri="{FF2B5EF4-FFF2-40B4-BE49-F238E27FC236}">
                  <a16:creationId xmlns:a16="http://schemas.microsoft.com/office/drawing/2014/main" id="{0C5C5B47-B646-43DD-BF6E-7E1121F4404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24">
              <a:extLst>
                <a:ext uri="{FF2B5EF4-FFF2-40B4-BE49-F238E27FC236}">
                  <a16:creationId xmlns:a16="http://schemas.microsoft.com/office/drawing/2014/main" id="{AC2279F3-A264-4C4D-AE86-BE9D68C637F9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0" name="Arc 25">
              <a:extLst>
                <a:ext uri="{FF2B5EF4-FFF2-40B4-BE49-F238E27FC236}">
                  <a16:creationId xmlns:a16="http://schemas.microsoft.com/office/drawing/2014/main" id="{4BEFC568-BAB6-4B1D-A711-1E87B0FF47E8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11" name="Line 26">
              <a:extLst>
                <a:ext uri="{FF2B5EF4-FFF2-40B4-BE49-F238E27FC236}">
                  <a16:creationId xmlns:a16="http://schemas.microsoft.com/office/drawing/2014/main" id="{ADF3A2B5-3097-497E-B0B1-C93BAA2F07E0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794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2" name="Freeform 27">
              <a:extLst>
                <a:ext uri="{FF2B5EF4-FFF2-40B4-BE49-F238E27FC236}">
                  <a16:creationId xmlns:a16="http://schemas.microsoft.com/office/drawing/2014/main" id="{A377B7FB-02B1-4981-876A-9C20A573A6AB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13" name="Text Box 28">
              <a:extLst>
                <a:ext uri="{FF2B5EF4-FFF2-40B4-BE49-F238E27FC236}">
                  <a16:creationId xmlns:a16="http://schemas.microsoft.com/office/drawing/2014/main" id="{77C6D09A-2882-4FE6-8A4E-BEA472A403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287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4" name="Text Box 29">
              <a:extLst>
                <a:ext uri="{FF2B5EF4-FFF2-40B4-BE49-F238E27FC236}">
                  <a16:creationId xmlns:a16="http://schemas.microsoft.com/office/drawing/2014/main" id="{F538979C-67FC-4CDF-9B83-95FFFC64FA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5" name="Text Box 30">
              <a:extLst>
                <a:ext uri="{FF2B5EF4-FFF2-40B4-BE49-F238E27FC236}">
                  <a16:creationId xmlns:a16="http://schemas.microsoft.com/office/drawing/2014/main" id="{27CE0AE7-85E0-4C01-B979-CE3FFEC5C76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6" name="Text Box 31">
              <a:extLst>
                <a:ext uri="{FF2B5EF4-FFF2-40B4-BE49-F238E27FC236}">
                  <a16:creationId xmlns:a16="http://schemas.microsoft.com/office/drawing/2014/main" id="{37326B9D-AE0A-4697-B9E6-6C1DF241418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8001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=Q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7" name="Text Box 32">
              <a:extLst>
                <a:ext uri="{FF2B5EF4-FFF2-40B4-BE49-F238E27FC236}">
                  <a16:creationId xmlns:a16="http://schemas.microsoft.com/office/drawing/2014/main" id="{DA668F37-0830-4757-A692-3F1A765921C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14400" y="1828800"/>
              <a:ext cx="457200" cy="3429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33">
              <a:extLst>
                <a:ext uri="{FF2B5EF4-FFF2-40B4-BE49-F238E27FC236}">
                  <a16:creationId xmlns:a16="http://schemas.microsoft.com/office/drawing/2014/main" id="{3CE593D8-753F-48E6-907C-E94F5EFEAB7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34">
              <a:extLst>
                <a:ext uri="{FF2B5EF4-FFF2-40B4-BE49-F238E27FC236}">
                  <a16:creationId xmlns:a16="http://schemas.microsoft.com/office/drawing/2014/main" id="{710554E8-92E7-406B-84C8-700D5137C61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Arc 35">
              <a:extLst>
                <a:ext uri="{FF2B5EF4-FFF2-40B4-BE49-F238E27FC236}">
                  <a16:creationId xmlns:a16="http://schemas.microsoft.com/office/drawing/2014/main" id="{48265158-5C92-4F0B-9136-D233E928511F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cxnSp>
          <p:nvCxnSpPr>
            <p:cNvPr id="21" name="Line 36">
              <a:extLst>
                <a:ext uri="{FF2B5EF4-FFF2-40B4-BE49-F238E27FC236}">
                  <a16:creationId xmlns:a16="http://schemas.microsoft.com/office/drawing/2014/main" id="{BE12B985-E59A-413A-A229-A9270A46413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371600"/>
              <a:ext cx="685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2" name="Line 37">
              <a:extLst>
                <a:ext uri="{FF2B5EF4-FFF2-40B4-BE49-F238E27FC236}">
                  <a16:creationId xmlns:a16="http://schemas.microsoft.com/office/drawing/2014/main" id="{61B40073-CA53-4053-891D-8649A8D01D6B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1430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3" name="Text Box 38">
              <a:extLst>
                <a:ext uri="{FF2B5EF4-FFF2-40B4-BE49-F238E27FC236}">
                  <a16:creationId xmlns:a16="http://schemas.microsoft.com/office/drawing/2014/main" id="{F1CC2F61-BED8-4A81-965C-C4DA2809E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485900" y="1143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Arc 39">
              <a:extLst>
                <a:ext uri="{FF2B5EF4-FFF2-40B4-BE49-F238E27FC236}">
                  <a16:creationId xmlns:a16="http://schemas.microsoft.com/office/drawing/2014/main" id="{724FB60F-D064-4893-85C4-9A90D3B01DD2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2800">
                <a:solidFill>
                  <a:schemeClr val="tx1"/>
                </a:solidFill>
              </a:endParaRPr>
            </a:p>
          </p:txBody>
        </p:sp>
        <p:sp>
          <p:nvSpPr>
            <p:cNvPr id="25" name="Text Box 40">
              <a:extLst>
                <a:ext uri="{FF2B5EF4-FFF2-40B4-BE49-F238E27FC236}">
                  <a16:creationId xmlns:a16="http://schemas.microsoft.com/office/drawing/2014/main" id="{A51FD43E-F737-4BCB-9DB5-0BE3F5114DC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288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AD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41">
              <a:extLst>
                <a:ext uri="{FF2B5EF4-FFF2-40B4-BE49-F238E27FC236}">
                  <a16:creationId xmlns:a16="http://schemas.microsoft.com/office/drawing/2014/main" id="{FD3EB323-0A9E-4E99-8412-F82E2970C49D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457200" y="1257300"/>
              <a:ext cx="9144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42">
              <a:extLst>
                <a:ext uri="{FF2B5EF4-FFF2-40B4-BE49-F238E27FC236}">
                  <a16:creationId xmlns:a16="http://schemas.microsoft.com/office/drawing/2014/main" id="{EFDD3556-E2F5-4CB0-A42F-E6C48CA6004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P</a:t>
              </a:r>
              <a:r>
                <a:rPr lang="cs-CZ" sz="1200" b="1" baseline="-25000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2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8" name="Line 43">
              <a:extLst>
                <a:ext uri="{FF2B5EF4-FFF2-40B4-BE49-F238E27FC236}">
                  <a16:creationId xmlns:a16="http://schemas.microsoft.com/office/drawing/2014/main" id="{99186384-3F7D-4CFE-AB17-F61EA89AEF1E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143000"/>
              <a:ext cx="794" cy="571500"/>
            </a:xfrm>
            <a:prstGeom prst="line">
              <a:avLst/>
            </a:prstGeom>
            <a:ln>
              <a:headEnd/>
              <a:tailEnd type="triangle" w="med" len="med"/>
            </a:ln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29" name="Line 44">
              <a:extLst>
                <a:ext uri="{FF2B5EF4-FFF2-40B4-BE49-F238E27FC236}">
                  <a16:creationId xmlns:a16="http://schemas.microsoft.com/office/drawing/2014/main" id="{FB3C83E8-9C14-449C-96B6-B233644672B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H="1">
              <a:off x="1028700" y="20574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0" name="Line 45">
              <a:extLst>
                <a:ext uri="{FF2B5EF4-FFF2-40B4-BE49-F238E27FC236}">
                  <a16:creationId xmlns:a16="http://schemas.microsoft.com/office/drawing/2014/main" id="{8D518B04-A896-4EA1-B009-2C702FEBCDC8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028700" y="2171700"/>
              <a:ext cx="457200" cy="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1" name="Text Box 46">
              <a:extLst>
                <a:ext uri="{FF2B5EF4-FFF2-40B4-BE49-F238E27FC236}">
                  <a16:creationId xmlns:a16="http://schemas.microsoft.com/office/drawing/2014/main" id="{C955FAFE-7173-4B76-84EB-AC6EBB0BE0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828800"/>
              <a:ext cx="514350" cy="2857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Q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32" name="Text Box 47">
              <a:extLst>
                <a:ext uri="{FF2B5EF4-FFF2-40B4-BE49-F238E27FC236}">
                  <a16:creationId xmlns:a16="http://schemas.microsoft.com/office/drawing/2014/main" id="{86E2463F-4CFB-4FC9-AD56-1A366442AE5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200" b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P</a:t>
              </a:r>
              <a:endParaRPr lang="cs-CZ"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60437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Skutečná  míra inflace je většinou vyšší než očekávaná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mezd přichází se zpožděním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mzdy rostou jen u některých pracovníků, tj. v průměru;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Tzv.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taxflace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znamená, že s 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růstem nominálních důchodů se pracovníci dostávají do vyšší důchodové skupiny s vyšší mírou zdanění;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zatěžuje ekonomické subjekty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dodatečnými náklady (náklady spojené s řízením portfolia, náklady na „menu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costs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“, tj. náklady spojené se změnou ceníků apod.).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21931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Důsledky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Klesá reálná hodnota aktiv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(hotovosti, vkladů na požádání).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Důsledkem je snaha o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diverzifikaci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struktury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aktiv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nemovitostí (pozemky, budovy apod.), jejichž cena inflací roste;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ekonomickou aktivitu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negativní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vytváří nejisté prostředí, ztěžuje kalkulaci, přináší nejistotu pro investování, roste  riziko, narůstá spekulace;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Věřitelé inflací ztrácejí, dlužníci získávají.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00022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Protiinflační politika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Monetární a fiskální restrikce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která nestimuluje růst AD popř. snižuje AD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Snižování inflačních očekávání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(důvěryhodná politika vlády a centrální banky)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Cenová a mzdová regulace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(důchodová politika zaměřená na z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mrazení růstu cen a mezd, stanovení limitů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růstu mezd v procentech ve vztahu k inflaci,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dobrovolné omezení růstu mezd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kolektivním vyjednávání aj.)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3857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1FF2FD6-3DEB-CE3D-E8B6-7C621E2A97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3452" y="1480613"/>
            <a:ext cx="8013348" cy="454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062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169ED02B-605B-F8A2-D2FB-84CA6B171D22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1819" t="35891" r="20363" b="31237"/>
          <a:stretch/>
        </p:blipFill>
        <p:spPr>
          <a:xfrm>
            <a:off x="875581" y="1704109"/>
            <a:ext cx="6935307" cy="399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975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196" name="Picture 4" descr="Výstupní obrázek">
            <a:extLst>
              <a:ext uri="{FF2B5EF4-FFF2-40B4-BE49-F238E27FC236}">
                <a16:creationId xmlns:a16="http://schemas.microsoft.com/office/drawing/2014/main" id="{F6009DB8-61FA-AD5F-58F0-7CCEB8AEF5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650" y="1386939"/>
            <a:ext cx="7556269" cy="4747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5810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29/52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68177819"/>
              </p:ext>
            </p:extLst>
          </p:nvPr>
        </p:nvGraphicFramePr>
        <p:xfrm>
          <a:off x="212651" y="1308101"/>
          <a:ext cx="6256751" cy="2428138"/>
        </p:xfrm>
        <a:graphic>
          <a:graphicData uri="http://schemas.openxmlformats.org/drawingml/2006/table">
            <a:tbl>
              <a:tblPr>
                <a:tableStyleId>{18603FDC-E32A-4AB5-989C-0864C3EAD2B8}</a:tableStyleId>
              </a:tblPr>
              <a:tblGrid>
                <a:gridCol w="1907968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419356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1660743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268684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262555">
                <a:tc>
                  <a:txBody>
                    <a:bodyPr/>
                    <a:lstStyle/>
                    <a:p>
                      <a:pPr algn="ctr"/>
                      <a:r>
                        <a:rPr lang="cs-CZ" sz="1100">
                          <a:effectLst/>
                        </a:rPr>
                        <a:t> </a:t>
                      </a:r>
                      <a:endParaRPr lang="cs-CZ" sz="1100" b="1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2022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2023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1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262555">
                <a:tc>
                  <a:txBody>
                    <a:bodyPr/>
                    <a:lstStyle/>
                    <a:p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15,1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10,8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Měnověpolitická inflace (%)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14,6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10,6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2,1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Hrubý domácí produkt (mzr. změny v 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2,5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-0,3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2,2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Úrokové sazby 3M PRIBOR (%)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6,3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7,0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4,8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100">
                          <a:effectLst/>
                        </a:rPr>
                        <a:t>Měnový kurz (CZK/EUR)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24,6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>
                          <a:effectLst/>
                        </a:rPr>
                        <a:t>24,5</a:t>
                      </a:r>
                      <a:endParaRPr lang="cs-CZ" sz="1100" b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100" dirty="0">
                          <a:effectLst/>
                        </a:rPr>
                        <a:t>24,6</a:t>
                      </a:r>
                      <a:endParaRPr lang="cs-CZ" sz="1100" b="0" dirty="0">
                        <a:effectLst/>
                      </a:endParaRPr>
                    </a:p>
                  </a:txBody>
                  <a:tcPr marL="63500" marR="63500" marT="31750" marB="3175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9A965458-9920-0A37-AB49-E2C74E39077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1448822"/>
              </p:ext>
            </p:extLst>
          </p:nvPr>
        </p:nvGraphicFramePr>
        <p:xfrm>
          <a:off x="2600169" y="3736239"/>
          <a:ext cx="6256751" cy="251460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907968">
                  <a:extLst>
                    <a:ext uri="{9D8B030D-6E8A-4147-A177-3AD203B41FA5}">
                      <a16:colId xmlns:a16="http://schemas.microsoft.com/office/drawing/2014/main" val="3506781319"/>
                    </a:ext>
                  </a:extLst>
                </a:gridCol>
                <a:gridCol w="1419356">
                  <a:extLst>
                    <a:ext uri="{9D8B030D-6E8A-4147-A177-3AD203B41FA5}">
                      <a16:colId xmlns:a16="http://schemas.microsoft.com/office/drawing/2014/main" val="1908926891"/>
                    </a:ext>
                  </a:extLst>
                </a:gridCol>
                <a:gridCol w="1660743">
                  <a:extLst>
                    <a:ext uri="{9D8B030D-6E8A-4147-A177-3AD203B41FA5}">
                      <a16:colId xmlns:a16="http://schemas.microsoft.com/office/drawing/2014/main" val="3996528555"/>
                    </a:ext>
                  </a:extLst>
                </a:gridCol>
                <a:gridCol w="1268684">
                  <a:extLst>
                    <a:ext uri="{9D8B030D-6E8A-4147-A177-3AD203B41FA5}">
                      <a16:colId xmlns:a16="http://schemas.microsoft.com/office/drawing/2014/main" val="620780622"/>
                    </a:ext>
                  </a:extLst>
                </a:gridCol>
              </a:tblGrid>
              <a:tr h="262555">
                <a:tc>
                  <a:txBody>
                    <a:bodyPr/>
                    <a:lstStyle/>
                    <a:p>
                      <a:pPr algn="ctr"/>
                      <a:r>
                        <a:rPr lang="cs-CZ" sz="1400">
                          <a:effectLst/>
                        </a:rPr>
                        <a:t> </a:t>
                      </a:r>
                      <a:endParaRPr lang="cs-CZ" sz="1400" b="1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1400" b="1" dirty="0">
                          <a:effectLst/>
                        </a:rPr>
                        <a:t>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1280866206"/>
                  </a:ext>
                </a:extLst>
              </a:tr>
              <a:tr h="262555">
                <a:tc>
                  <a:txBody>
                    <a:bodyPr/>
                    <a:lstStyle/>
                    <a:p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Celková inflace (%)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2,4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b="1" dirty="0">
                          <a:solidFill>
                            <a:schemeClr val="tx1"/>
                          </a:solidFill>
                          <a:effectLst/>
                        </a:rPr>
                        <a:t>2,1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4174058385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 err="1">
                          <a:effectLst/>
                        </a:rPr>
                        <a:t>Měnověpolitická</a:t>
                      </a:r>
                      <a:r>
                        <a:rPr lang="cs-CZ" sz="1400" dirty="0">
                          <a:effectLst/>
                        </a:rPr>
                        <a:t> inflace (%)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2,3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2,2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18934228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Hrubý domácí produkt (</a:t>
                      </a:r>
                      <a:r>
                        <a:rPr lang="cs-CZ" sz="1400" dirty="0" err="1">
                          <a:effectLst/>
                        </a:rPr>
                        <a:t>mzr</a:t>
                      </a:r>
                      <a:r>
                        <a:rPr lang="cs-CZ" sz="1400" dirty="0">
                          <a:effectLst/>
                        </a:rPr>
                        <a:t>. změny v 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0,9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2,4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522935934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Úrokové sazby 3M PRIBOR (%)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5,0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3,3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2,9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030097267"/>
                  </a:ext>
                </a:extLst>
              </a:tr>
              <a:tr h="475757">
                <a:tc>
                  <a:txBody>
                    <a:bodyPr/>
                    <a:lstStyle/>
                    <a:p>
                      <a:r>
                        <a:rPr lang="cs-CZ" sz="1400" dirty="0">
                          <a:effectLst/>
                        </a:rPr>
                        <a:t>Měnový kurz (CZK/EUR)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25,1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25,2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1400" dirty="0">
                          <a:effectLst/>
                        </a:rPr>
                        <a:t>25,4</a:t>
                      </a:r>
                      <a:endParaRPr lang="cs-CZ" sz="1400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7149987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23574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cenové hladiny (např. -0,8 %)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Desinflace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snižování míry inflace, tj. zpomalování (např. 8 % pak 6 % a 3,5 %)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Stagflace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stagnace ekonomiky spojená s růstem cenové hladiny (Y stagnuje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Slumpflace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= pokles reálného produktu spojený s růstem cenové hladiny (pokles Y a růst P)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 inflace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neprojevuje se růstem cenové hladiny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477827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ulk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962971"/>
              </p:ext>
            </p:extLst>
          </p:nvPr>
        </p:nvGraphicFramePr>
        <p:xfrm>
          <a:off x="457200" y="203581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394520993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247513453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45292017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670621166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227804982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Celková inflace v 1. čtvrtletí 2025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582118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2026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60432745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17,6 %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16,5 %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14,8 %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>
                          <a:effectLst/>
                        </a:rPr>
                        <a:t>2,3 %</a:t>
                      </a:r>
                      <a:endParaRPr lang="cs-CZ" b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3166883417"/>
                  </a:ext>
                </a:extLst>
              </a:tr>
            </a:tbl>
          </a:graphicData>
        </a:graphic>
      </p:graphicFrame>
      <p:pic>
        <p:nvPicPr>
          <p:cNvPr id="4" name="Obrázek 3">
            <a:extLst>
              <a:ext uri="{FF2B5EF4-FFF2-40B4-BE49-F238E27FC236}">
                <a16:creationId xmlns:a16="http://schemas.microsoft.com/office/drawing/2014/main" id="{5790B934-F265-1CCC-384F-FC982646E4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6034" y="3003734"/>
            <a:ext cx="5789920" cy="31993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938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3" name="Tabulk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4527966"/>
              </p:ext>
            </p:extLst>
          </p:nvPr>
        </p:nvGraphicFramePr>
        <p:xfrm>
          <a:off x="419985" y="1911191"/>
          <a:ext cx="8229600" cy="830580"/>
        </p:xfrm>
        <a:graphic>
          <a:graphicData uri="http://schemas.openxmlformats.org/drawingml/2006/table">
            <a:tbl>
              <a:tblPr>
                <a:tableStyleId>{284E427A-3D55-4303-BF80-6455036E1DE7}</a:tableStyleId>
              </a:tblPr>
              <a:tblGrid>
                <a:gridCol w="1645920">
                  <a:extLst>
                    <a:ext uri="{9D8B030D-6E8A-4147-A177-3AD203B41FA5}">
                      <a16:colId xmlns:a16="http://schemas.microsoft.com/office/drawing/2014/main" val="831233864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737925850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2358779307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1060266901"/>
                    </a:ext>
                  </a:extLst>
                </a:gridCol>
                <a:gridCol w="1645920">
                  <a:extLst>
                    <a:ext uri="{9D8B030D-6E8A-4147-A177-3AD203B41FA5}">
                      <a16:colId xmlns:a16="http://schemas.microsoft.com/office/drawing/2014/main" val="3313866501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cs-CZ" b="1" dirty="0" err="1">
                          <a:effectLst/>
                        </a:rPr>
                        <a:t>Měnověpolitická</a:t>
                      </a:r>
                      <a:r>
                        <a:rPr lang="cs-CZ" b="1" dirty="0">
                          <a:effectLst/>
                        </a:rPr>
                        <a:t> inflace v 1. čtvrtletí 2023 a na horizontu měnové politiky</a:t>
                      </a:r>
                    </a:p>
                  </a:txBody>
                  <a:tcPr marL="63500" marR="63500" marT="31750" marB="31750" anchor="ctr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4428362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leden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únor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březen 2025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1. čtvrtletí 2026</a:t>
                      </a: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b="1" dirty="0">
                          <a:effectLst/>
                        </a:rPr>
                        <a:t>2. čtvrtletí 2026</a:t>
                      </a: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31435196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2,3 %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2,3 %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2,4 %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2,1 %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dirty="0">
                          <a:effectLst/>
                        </a:rPr>
                        <a:t>2,0 %</a:t>
                      </a:r>
                      <a:endParaRPr lang="cs-CZ" b="0" dirty="0">
                        <a:effectLst/>
                      </a:endParaRPr>
                    </a:p>
                  </a:txBody>
                  <a:tcPr marL="63500" marR="63500" marT="31750" marB="31750" anchor="ctr"/>
                </a:tc>
                <a:extLst>
                  <a:ext uri="{0D108BD9-81ED-4DB2-BD59-A6C34878D82A}">
                    <a16:rowId xmlns:a16="http://schemas.microsoft.com/office/drawing/2014/main" val="2455937114"/>
                  </a:ext>
                </a:extLst>
              </a:tr>
            </a:tbl>
          </a:graphicData>
        </a:graphic>
      </p:graphicFrame>
      <p:pic>
        <p:nvPicPr>
          <p:cNvPr id="6" name="Obrázek 5">
            <a:extLst>
              <a:ext uri="{FF2B5EF4-FFF2-40B4-BE49-F238E27FC236}">
                <a16:creationId xmlns:a16="http://schemas.microsoft.com/office/drawing/2014/main" id="{70729AF5-D806-F6F8-DD67-62FC219921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44510" y="3036917"/>
            <a:ext cx="5654979" cy="31247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58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Prognóza ČNB (inflace)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08101"/>
            <a:ext cx="8644269" cy="5032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b="1" dirty="0"/>
              <a:t>Hrubý domácí produkt (</a:t>
            </a:r>
            <a:r>
              <a:rPr lang="cs-CZ" b="1" dirty="0" err="1"/>
              <a:t>mzr</a:t>
            </a:r>
            <a:r>
              <a:rPr lang="cs-CZ" b="1" dirty="0"/>
              <a:t>. změny v %)</a:t>
            </a:r>
          </a:p>
          <a:p>
            <a:pPr lvl="1"/>
            <a:r>
              <a:rPr lang="cs-CZ" dirty="0"/>
              <a:t>Ekonomika bude v nadcházejícím období mírně růst.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32/52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53C0620E-2C64-CA37-34BF-FBFF7E8FBB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3017" y="2857289"/>
            <a:ext cx="5959408" cy="3292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328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 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171515"/>
            <a:ext cx="8644269" cy="516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vztah mezi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nezaměstnaností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Umožňuje zkoumat </a:t>
            </a: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vliv inflačních očekávání na inflaci a nezaměstnanost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  <a:endParaRPr lang="cs-CZ" altLang="cs-CZ" sz="2800" b="1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Prvotní interpretace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– při nízkých mírách nezaměstnanosti vzniká na trhu práce přetlak poptávky po práci, což vyvolává větší růst nominálních mezd a tím pádem míry inflace;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Tento vztah byl vnímán jako dlouhodobý =&gt; domněnka, že existuje volba mezi těmito zly, tj. nezaměstnaností a inflací;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Růst nominálních mezd by měl odpovídat růstu produktivity práce.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8355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Původní (mzdová) </a:t>
            </a:r>
            <a:br>
              <a:rPr lang="cs-CZ" altLang="cs-CZ" sz="3600" b="1" dirty="0"/>
            </a:b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562099"/>
            <a:ext cx="8644269" cy="477831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Původní (mzdová) </a:t>
            </a:r>
            <a:r>
              <a:rPr lang="cs-CZ" altLang="cs-CZ" b="1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křivka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zachycuje negativní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vztah mezi mírou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x) a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mírou mzdové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(osa y);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Čím nižší je míra nezaměstnanosti, tím vyšší je míra mzdové inflace a opačně;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Nulová míra mzdové inflace je spojena s tzv. přirozenou mírou nezaměstnanosti.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52163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0" y="617538"/>
            <a:ext cx="9144000" cy="64770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Původní Phillipsova křivka</a:t>
            </a: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5" name="Freeform 7"/>
          <p:cNvSpPr>
            <a:spLocks/>
          </p:cNvSpPr>
          <p:nvPr/>
        </p:nvSpPr>
        <p:spPr bwMode="auto">
          <a:xfrm>
            <a:off x="3422650" y="2779713"/>
            <a:ext cx="2438400" cy="2743200"/>
          </a:xfrm>
          <a:custGeom>
            <a:avLst/>
            <a:gdLst>
              <a:gd name="T0" fmla="*/ 0 w 1632"/>
              <a:gd name="T1" fmla="*/ 0 h 1776"/>
              <a:gd name="T2" fmla="*/ 2147483646 w 1632"/>
              <a:gd name="T3" fmla="*/ 2147483646 h 1776"/>
              <a:gd name="T4" fmla="*/ 2147483646 w 1632"/>
              <a:gd name="T5" fmla="*/ 2147483646 h 1776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632" h="1776">
                <a:moveTo>
                  <a:pt x="0" y="0"/>
                </a:moveTo>
                <a:cubicBezTo>
                  <a:pt x="56" y="500"/>
                  <a:pt x="112" y="1000"/>
                  <a:pt x="384" y="1296"/>
                </a:cubicBezTo>
                <a:cubicBezTo>
                  <a:pt x="656" y="1592"/>
                  <a:pt x="1144" y="1684"/>
                  <a:pt x="1632" y="1776"/>
                </a:cubicBezTo>
              </a:path>
            </a:pathLst>
          </a:custGeom>
          <a:noFill/>
          <a:ln w="63500" cap="flat" cmpd="sng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5676900" y="5522913"/>
            <a:ext cx="10668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PC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2305" name="Group 17"/>
          <p:cNvGrpSpPr>
            <a:grpSpLocks/>
          </p:cNvGrpSpPr>
          <p:nvPr/>
        </p:nvGrpSpPr>
        <p:grpSpPr bwMode="auto">
          <a:xfrm>
            <a:off x="323850" y="1341438"/>
            <a:ext cx="8496300" cy="4456112"/>
            <a:chOff x="-492" y="1488"/>
            <a:chExt cx="5352" cy="2807"/>
          </a:xfrm>
        </p:grpSpPr>
        <p:sp>
          <p:nvSpPr>
            <p:cNvPr id="30727" name="Text Box 5"/>
            <p:cNvSpPr txBox="1">
              <a:spLocks noChangeArrowheads="1"/>
            </p:cNvSpPr>
            <p:nvPr/>
          </p:nvSpPr>
          <p:spPr bwMode="auto">
            <a:xfrm>
              <a:off x="-492" y="14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Změna nominální mzdy</a:t>
              </a:r>
            </a:p>
          </p:txBody>
        </p:sp>
        <p:sp>
          <p:nvSpPr>
            <p:cNvPr id="30728" name="Text Box 6"/>
            <p:cNvSpPr txBox="1">
              <a:spLocks noChangeArrowheads="1"/>
            </p:cNvSpPr>
            <p:nvPr/>
          </p:nvSpPr>
          <p:spPr bwMode="auto">
            <a:xfrm>
              <a:off x="3552" y="3888"/>
              <a:ext cx="1308" cy="40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Míra nezaměstnanosti</a:t>
              </a:r>
            </a:p>
          </p:txBody>
        </p:sp>
        <p:grpSp>
          <p:nvGrpSpPr>
            <p:cNvPr id="30729" name="Group 10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0730" name="Line 11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0731" name="Freeform 12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30884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6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Modifikovaná (cenová) </a:t>
            </a:r>
            <a:r>
              <a:rPr lang="cs-CZ" altLang="cs-CZ" sz="3600" b="1" dirty="0" err="1"/>
              <a:t>Phillipsova</a:t>
            </a:r>
            <a:r>
              <a:rPr lang="cs-CZ" altLang="cs-CZ" sz="3600" b="1" dirty="0"/>
              <a:t> křivka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22401"/>
            <a:ext cx="8644269" cy="4918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Přirozená míra nezaměstnanosti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 spojena se stabilní cenovou hladinou, s nulovou mírou inflace;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Při růstu AD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 vzroste zaměstnanost,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klesne „u“ a roste míra inflace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(cenová hladina);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Rovnováha je pouze krátkodobá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protože působí automatický mechanizmus, který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navrací „u“ na úroveň přirozené míry nezaměstnanosti (Y na úroveň Y*)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míra inflace klesne na nulu.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10065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Adaptivní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3843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850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Friedmanova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koncepce adaptivních očekávání předpokládá, že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jakmile zvýšená inflace určitou dobu trvá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ekonomické subjekty ji začnou očekávat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 do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budoucna a začnou jí přizpůsobovat své chování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Inflační očekávání se zabudovávají i do dlouhodobých kontraktů, což způsobí, že se očekávaná inflace přeměňuje v inflaci skutečnou.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Adaptivní očekávání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vycházejí pouze z minulé zkušenosti.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se poučují z minulých chyb a na jejich základě opravují své odhady budoucnosti.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Slabinou této koncepce je předpoklad, že lidé nejsou schopni utvářet přesná očekávání. 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Koncepce adaptivních očekávání tak nevylučuje existenci systematické chyby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6449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Racionální očekávání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45800"/>
            <a:ext cx="8644269" cy="52331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77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Tyto nedostatky překonává koncepce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racionálních očekávání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Podle hypotézy racionálních očekávání berou lidé při svém rozhodování v úvahu všechny dostupné relevantní informace.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 netvoří svá očekávání pouze na základě minulých zkušeností, nýbrž sledují i odhady předpokládaného hospodářského vývoje, vývoj na finančních i komoditních trzích 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(např. ropa), výroky politiků bankéřů či ekonomů atd.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Hypotéza racionálních očekávání předpokládá, že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lidé chovají cílevědomě nejen při maximalizaci užitku, ale i při shromažďování a zpracování informací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Lidé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jsou racionální v tom smyslu, že se </a:t>
            </a:r>
            <a:r>
              <a:rPr lang="cs-CZ" altLang="cs-CZ" sz="34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snaží jednat vždy nejlepším možným způsobem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39401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 err="1"/>
              <a:t>Friedman-Phelpsova</a:t>
            </a:r>
            <a:r>
              <a:rPr lang="cs-CZ" altLang="cs-CZ" sz="3600" b="1" dirty="0"/>
              <a:t> verze PC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498600"/>
            <a:ext cx="8644269" cy="49803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zavedl pojem přirozené míry nezaměstnanosti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Rozšířili </a:t>
            </a:r>
            <a:r>
              <a:rPr lang="cs-CZ" altLang="cs-CZ" sz="34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Phillipsovu</a:t>
            </a:r>
            <a:r>
              <a:rPr lang="cs-CZ" altLang="cs-CZ" sz="3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křivku o další předpoklady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 </a:t>
            </a:r>
            <a:r>
              <a:rPr lang="cs-CZ" altLang="cs-CZ" sz="30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Phillipsovy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křivky zahrnul adaptivní inflační očekávání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Vychází z toho z toho, že vláda nebo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CB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realizují expanzivní HP, protože chtějí pomocí zvýšení </a:t>
            </a:r>
            <a:r>
              <a:rPr lang="cs-CZ" altLang="cs-CZ" sz="30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AD</a:t>
            </a:r>
            <a:r>
              <a:rPr lang="cs-CZ" altLang="cs-CZ" sz="30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snížit míru nezaměstnanosti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39/52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70591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Míra inflace vyjadřuje, jak rychle se </a:t>
            </a:r>
            <a:r>
              <a:rPr lang="cs-CZ" altLang="cs-CZ" sz="2800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zvýšovala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cenová hladina, vztahující se k období t, ve srovnání s cenovou hladinou, vztahující se k období t-1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Měří se pomocí tzv. cenových indexů: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spotřebitelských cen (CPI)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Index cen výrobců (PPI) – promítá se do CPI</a:t>
            </a:r>
          </a:p>
          <a:p>
            <a:pPr marL="800100" lvl="1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4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Deflátor HDP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079800" imgH="279360" progId="Paint.Picture">
                  <p:embed/>
                </p:oleObj>
              </mc:Choice>
              <mc:Fallback>
                <p:oleObj name="Rastrový obrázek" r:id="rId3" imgW="3079800" imgH="279360" progId="Paint.Picture">
                  <p:embed/>
                  <p:pic>
                    <p:nvPicPr>
                      <p:cNvPr id="2" name="Objek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35804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3"/>
          <p:cNvSpPr txBox="1">
            <a:spLocks noChangeArrowheads="1"/>
          </p:cNvSpPr>
          <p:nvPr/>
        </p:nvSpPr>
        <p:spPr bwMode="auto">
          <a:xfrm>
            <a:off x="685800" y="1828800"/>
            <a:ext cx="7086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35843" name="Group 22"/>
          <p:cNvGrpSpPr>
            <a:grpSpLocks/>
          </p:cNvGrpSpPr>
          <p:nvPr/>
        </p:nvGrpSpPr>
        <p:grpSpPr bwMode="auto">
          <a:xfrm>
            <a:off x="685800" y="2362200"/>
            <a:ext cx="5562600" cy="4329113"/>
            <a:chOff x="432" y="1488"/>
            <a:chExt cx="3504" cy="2727"/>
          </a:xfrm>
        </p:grpSpPr>
        <p:sp>
          <p:nvSpPr>
            <p:cNvPr id="35868" name="Text Box 4"/>
            <p:cNvSpPr txBox="1">
              <a:spLocks noChangeArrowheads="1"/>
            </p:cNvSpPr>
            <p:nvPr/>
          </p:nvSpPr>
          <p:spPr bwMode="auto">
            <a:xfrm>
              <a:off x="432" y="14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P</a:t>
              </a:r>
            </a:p>
          </p:txBody>
        </p:sp>
        <p:sp>
          <p:nvSpPr>
            <p:cNvPr id="35869" name="Text Box 5"/>
            <p:cNvSpPr txBox="1">
              <a:spLocks noChangeArrowheads="1"/>
            </p:cNvSpPr>
            <p:nvPr/>
          </p:nvSpPr>
          <p:spPr bwMode="auto">
            <a:xfrm>
              <a:off x="3552" y="3888"/>
              <a:ext cx="38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Y</a:t>
              </a:r>
            </a:p>
          </p:txBody>
        </p:sp>
        <p:grpSp>
          <p:nvGrpSpPr>
            <p:cNvPr id="35870" name="Group 7"/>
            <p:cNvGrpSpPr>
              <a:grpSpLocks/>
            </p:cNvGrpSpPr>
            <p:nvPr/>
          </p:nvGrpSpPr>
          <p:grpSpPr bwMode="auto">
            <a:xfrm>
              <a:off x="711" y="1584"/>
              <a:ext cx="3033" cy="2305"/>
              <a:chOff x="711" y="1584"/>
              <a:chExt cx="3033" cy="2305"/>
            </a:xfrm>
          </p:grpSpPr>
          <p:sp>
            <p:nvSpPr>
              <p:cNvPr id="35871" name="Line 8"/>
              <p:cNvSpPr>
                <a:spLocks noChangeShapeType="1"/>
              </p:cNvSpPr>
              <p:nvPr/>
            </p:nvSpPr>
            <p:spPr bwMode="auto">
              <a:xfrm>
                <a:off x="720" y="1584"/>
                <a:ext cx="0" cy="2303"/>
              </a:xfrm>
              <a:prstGeom prst="line">
                <a:avLst/>
              </a:prstGeom>
              <a:noFill/>
              <a:ln w="6985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5872" name="Freeform 9"/>
              <p:cNvSpPr>
                <a:spLocks/>
              </p:cNvSpPr>
              <p:nvPr/>
            </p:nvSpPr>
            <p:spPr bwMode="auto">
              <a:xfrm>
                <a:off x="711" y="3888"/>
                <a:ext cx="3033" cy="1"/>
              </a:xfrm>
              <a:custGeom>
                <a:avLst/>
                <a:gdLst>
                  <a:gd name="T0" fmla="*/ 0 w 3033"/>
                  <a:gd name="T1" fmla="*/ 0 h 1"/>
                  <a:gd name="T2" fmla="*/ 3033 w 3033"/>
                  <a:gd name="T3" fmla="*/ 0 h 1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033" h="1">
                    <a:moveTo>
                      <a:pt x="0" y="0"/>
                    </a:moveTo>
                    <a:lnTo>
                      <a:pt x="3033" y="0"/>
                    </a:lnTo>
                  </a:path>
                </a:pathLst>
              </a:custGeom>
              <a:noFill/>
              <a:ln w="63500" cap="flat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cs-CZ" sz="24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28696" name="Group 24"/>
          <p:cNvGrpSpPr>
            <a:grpSpLocks/>
          </p:cNvGrpSpPr>
          <p:nvPr/>
        </p:nvGrpSpPr>
        <p:grpSpPr bwMode="auto">
          <a:xfrm>
            <a:off x="1905000" y="2667000"/>
            <a:ext cx="4419600" cy="2652713"/>
            <a:chOff x="1200" y="1680"/>
            <a:chExt cx="2784" cy="1671"/>
          </a:xfrm>
        </p:grpSpPr>
        <p:sp>
          <p:nvSpPr>
            <p:cNvPr id="35866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7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1</a:t>
              </a:r>
            </a:p>
          </p:txBody>
        </p:sp>
      </p:grpSp>
      <p:grpSp>
        <p:nvGrpSpPr>
          <p:cNvPr id="28695" name="Group 23"/>
          <p:cNvGrpSpPr>
            <a:grpSpLocks/>
          </p:cNvGrpSpPr>
          <p:nvPr/>
        </p:nvGrpSpPr>
        <p:grpSpPr bwMode="auto">
          <a:xfrm>
            <a:off x="1295400" y="2971800"/>
            <a:ext cx="4933950" cy="2741613"/>
            <a:chOff x="1200" y="1632"/>
            <a:chExt cx="2357" cy="1920"/>
          </a:xfrm>
        </p:grpSpPr>
        <p:sp>
          <p:nvSpPr>
            <p:cNvPr id="35864" name="Text Box 6"/>
            <p:cNvSpPr txBox="1">
              <a:spLocks noChangeArrowheads="1"/>
            </p:cNvSpPr>
            <p:nvPr/>
          </p:nvSpPr>
          <p:spPr bwMode="auto">
            <a:xfrm>
              <a:off x="2693" y="1825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SRAS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srgbClr val="80000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5" name="Freeform 13"/>
            <p:cNvSpPr>
              <a:spLocks/>
            </p:cNvSpPr>
            <p:nvPr/>
          </p:nvSpPr>
          <p:spPr bwMode="auto">
            <a:xfrm>
              <a:off x="1200" y="1632"/>
              <a:ext cx="1488" cy="1920"/>
            </a:xfrm>
            <a:custGeom>
              <a:avLst/>
              <a:gdLst>
                <a:gd name="T0" fmla="*/ 0 w 1680"/>
                <a:gd name="T1" fmla="*/ 3206 h 1824"/>
                <a:gd name="T2" fmla="*/ 316 w 1680"/>
                <a:gd name="T3" fmla="*/ 2361 h 1824"/>
                <a:gd name="T4" fmla="*/ 442 w 1680"/>
                <a:gd name="T5" fmla="*/ 0 h 1824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80" h="1824">
                  <a:moveTo>
                    <a:pt x="0" y="1824"/>
                  </a:moveTo>
                  <a:cubicBezTo>
                    <a:pt x="460" y="1736"/>
                    <a:pt x="920" y="1648"/>
                    <a:pt x="1200" y="1344"/>
                  </a:cubicBezTo>
                  <a:cubicBezTo>
                    <a:pt x="1480" y="1040"/>
                    <a:pt x="1600" y="224"/>
                    <a:pt x="1680" y="0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87" name="Line 15"/>
          <p:cNvSpPr>
            <a:spLocks noChangeShapeType="1"/>
          </p:cNvSpPr>
          <p:nvPr/>
        </p:nvSpPr>
        <p:spPr bwMode="auto">
          <a:xfrm flipH="1" flipV="1">
            <a:off x="1128713" y="4860925"/>
            <a:ext cx="2473325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8688" name="Text Box 16"/>
          <p:cNvSpPr txBox="1">
            <a:spLocks noChangeArrowheads="1"/>
          </p:cNvSpPr>
          <p:nvPr/>
        </p:nvSpPr>
        <p:spPr bwMode="auto">
          <a:xfrm>
            <a:off x="519113" y="4392613"/>
            <a:ext cx="609600" cy="522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28689" name="Text Box 17"/>
          <p:cNvSpPr txBox="1">
            <a:spLocks noChangeArrowheads="1"/>
          </p:cNvSpPr>
          <p:nvPr/>
        </p:nvSpPr>
        <p:spPr bwMode="auto">
          <a:xfrm>
            <a:off x="3470275" y="6173788"/>
            <a:ext cx="8382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28697" name="Group 25"/>
          <p:cNvGrpSpPr>
            <a:grpSpLocks/>
          </p:cNvGrpSpPr>
          <p:nvPr/>
        </p:nvGrpSpPr>
        <p:grpSpPr bwMode="auto">
          <a:xfrm>
            <a:off x="2881313" y="2147888"/>
            <a:ext cx="1371600" cy="4024312"/>
            <a:chOff x="1802" y="1353"/>
            <a:chExt cx="864" cy="2535"/>
          </a:xfrm>
        </p:grpSpPr>
        <p:sp>
          <p:nvSpPr>
            <p:cNvPr id="35862" name="Line 18"/>
            <p:cNvSpPr>
              <a:spLocks noChangeShapeType="1"/>
            </p:cNvSpPr>
            <p:nvPr/>
          </p:nvSpPr>
          <p:spPr bwMode="auto">
            <a:xfrm flipV="1">
              <a:off x="2256" y="1680"/>
              <a:ext cx="0" cy="2208"/>
            </a:xfrm>
            <a:prstGeom prst="line">
              <a:avLst/>
            </a:prstGeom>
            <a:noFill/>
            <a:ln w="635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3" name="Text Box 19"/>
            <p:cNvSpPr txBox="1">
              <a:spLocks noChangeArrowheads="1"/>
            </p:cNvSpPr>
            <p:nvPr/>
          </p:nvSpPr>
          <p:spPr bwMode="auto">
            <a:xfrm>
              <a:off x="1802" y="1353"/>
              <a:ext cx="864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LRAS</a:t>
              </a:r>
              <a:endPara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8693" name="Text Box 21"/>
          <p:cNvSpPr txBox="1">
            <a:spLocks noChangeArrowheads="1"/>
          </p:cNvSpPr>
          <p:nvPr/>
        </p:nvSpPr>
        <p:spPr bwMode="auto">
          <a:xfrm>
            <a:off x="3013075" y="4237038"/>
            <a:ext cx="609600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1</a:t>
            </a:r>
          </a:p>
        </p:txBody>
      </p:sp>
      <p:sp>
        <p:nvSpPr>
          <p:cNvPr id="35851" name="Text Box 2"/>
          <p:cNvSpPr txBox="1">
            <a:spLocks noChangeArrowheads="1"/>
          </p:cNvSpPr>
          <p:nvPr/>
        </p:nvSpPr>
        <p:spPr bwMode="auto">
          <a:xfrm>
            <a:off x="0" y="569119"/>
            <a:ext cx="9144000" cy="10620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6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Consolas" panose="020B0609020204030204" pitchFamily="49" charset="0"/>
                <a:cs typeface="Calibri" panose="020F0502020204030204" pitchFamily="34" charset="0"/>
              </a:rPr>
              <a:t>Inflace tažená poptávkou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25" name="Text Box 17"/>
          <p:cNvSpPr txBox="1">
            <a:spLocks noChangeArrowheads="1"/>
          </p:cNvSpPr>
          <p:nvPr/>
        </p:nvSpPr>
        <p:spPr bwMode="auto">
          <a:xfrm>
            <a:off x="4152900" y="6165850"/>
            <a:ext cx="838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Y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grpSp>
        <p:nvGrpSpPr>
          <p:cNvPr id="26" name="Group 24"/>
          <p:cNvGrpSpPr>
            <a:grpSpLocks/>
          </p:cNvGrpSpPr>
          <p:nvPr/>
        </p:nvGrpSpPr>
        <p:grpSpPr bwMode="auto">
          <a:xfrm>
            <a:off x="2725738" y="2057400"/>
            <a:ext cx="4419600" cy="2652713"/>
            <a:chOff x="1200" y="1680"/>
            <a:chExt cx="2784" cy="1671"/>
          </a:xfrm>
        </p:grpSpPr>
        <p:sp>
          <p:nvSpPr>
            <p:cNvPr id="35860" name="Freeform 10"/>
            <p:cNvSpPr>
              <a:spLocks/>
            </p:cNvSpPr>
            <p:nvPr/>
          </p:nvSpPr>
          <p:spPr bwMode="auto">
            <a:xfrm>
              <a:off x="1200" y="1680"/>
              <a:ext cx="2064" cy="1536"/>
            </a:xfrm>
            <a:custGeom>
              <a:avLst/>
              <a:gdLst>
                <a:gd name="T0" fmla="*/ 0 w 1632"/>
                <a:gd name="T1" fmla="*/ 0 h 1776"/>
                <a:gd name="T2" fmla="*/ 5089 w 1632"/>
                <a:gd name="T3" fmla="*/ 263 h 1776"/>
                <a:gd name="T4" fmla="*/ 21609 w 1632"/>
                <a:gd name="T5" fmla="*/ 360 h 1776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632" h="1776">
                  <a:moveTo>
                    <a:pt x="0" y="0"/>
                  </a:moveTo>
                  <a:cubicBezTo>
                    <a:pt x="56" y="500"/>
                    <a:pt x="112" y="1000"/>
                    <a:pt x="384" y="1296"/>
                  </a:cubicBezTo>
                  <a:cubicBezTo>
                    <a:pt x="656" y="1592"/>
                    <a:pt x="1144" y="1684"/>
                    <a:pt x="1632" y="1776"/>
                  </a:cubicBezTo>
                </a:path>
              </a:pathLst>
            </a:custGeom>
            <a:noFill/>
            <a:ln w="63500" cap="flat" cmpd="sng">
              <a:solidFill>
                <a:srgbClr val="800000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5861" name="Text Box 11"/>
            <p:cNvSpPr txBox="1">
              <a:spLocks noChangeArrowheads="1"/>
            </p:cNvSpPr>
            <p:nvPr/>
          </p:nvSpPr>
          <p:spPr bwMode="auto">
            <a:xfrm>
              <a:off x="3312" y="3024"/>
              <a:ext cx="672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63500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2800" b="1" i="0" u="none" strike="noStrike" kern="1200" cap="none" spc="0" normalizeH="0" baseline="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AD</a:t>
              </a:r>
              <a:r>
                <a:rPr kumimoji="0" lang="cs-CZ" altLang="cs-CZ" sz="2800" b="1" i="0" u="none" strike="noStrike" kern="1200" cap="none" spc="0" normalizeH="0" baseline="-25000" noProof="0">
                  <a:ln>
                    <a:noFill/>
                  </a:ln>
                  <a:solidFill>
                    <a:srgbClr val="800000"/>
                  </a:solidFill>
                  <a:effectLst/>
                  <a:uLnTx/>
                  <a:uFillTx/>
                  <a:latin typeface="Times New Roman" panose="02020603050405020304" pitchFamily="18" charset="0"/>
                  <a:ea typeface="+mn-ea"/>
                  <a:cs typeface="+mn-cs"/>
                </a:rPr>
                <a:t>2</a:t>
              </a:r>
            </a:p>
          </p:txBody>
        </p:sp>
      </p:grpSp>
      <p:sp>
        <p:nvSpPr>
          <p:cNvPr id="30" name="Line 15"/>
          <p:cNvSpPr>
            <a:spLocks noChangeShapeType="1"/>
          </p:cNvSpPr>
          <p:nvPr/>
        </p:nvSpPr>
        <p:spPr bwMode="auto">
          <a:xfrm flipH="1" flipV="1">
            <a:off x="1143000" y="4076700"/>
            <a:ext cx="2871788" cy="0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1" name="Line 15"/>
          <p:cNvSpPr>
            <a:spLocks noChangeShapeType="1"/>
          </p:cNvSpPr>
          <p:nvPr/>
        </p:nvSpPr>
        <p:spPr bwMode="auto">
          <a:xfrm flipH="1" flipV="1">
            <a:off x="4100513" y="4076700"/>
            <a:ext cx="1587" cy="2030413"/>
          </a:xfrm>
          <a:prstGeom prst="line">
            <a:avLst/>
          </a:pr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2" name="Text Box 16"/>
          <p:cNvSpPr txBox="1">
            <a:spLocks noChangeArrowheads="1"/>
          </p:cNvSpPr>
          <p:nvPr/>
        </p:nvSpPr>
        <p:spPr bwMode="auto">
          <a:xfrm>
            <a:off x="533400" y="3660775"/>
            <a:ext cx="609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P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cxnSp>
        <p:nvCxnSpPr>
          <p:cNvPr id="3" name="Přímá spojnice se šipkou 2"/>
          <p:cNvCxnSpPr/>
          <p:nvPr/>
        </p:nvCxnSpPr>
        <p:spPr>
          <a:xfrm flipV="1">
            <a:off x="323850" y="3981450"/>
            <a:ext cx="0" cy="1028700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Přímá spojnice se šipkou 35"/>
          <p:cNvCxnSpPr/>
          <p:nvPr/>
        </p:nvCxnSpPr>
        <p:spPr>
          <a:xfrm flipV="1">
            <a:off x="3463925" y="6700838"/>
            <a:ext cx="1101725" cy="158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Text Box 21"/>
          <p:cNvSpPr txBox="1">
            <a:spLocks noChangeArrowheads="1"/>
          </p:cNvSpPr>
          <p:nvPr/>
        </p:nvSpPr>
        <p:spPr bwMode="auto">
          <a:xfrm>
            <a:off x="4116388" y="3689350"/>
            <a:ext cx="6096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E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2</a:t>
            </a:r>
          </a:p>
        </p:txBody>
      </p:sp>
      <p:sp>
        <p:nvSpPr>
          <p:cNvPr id="33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6594972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6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286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86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8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4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86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8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79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8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 nodeType="clickPar">
                      <p:stCondLst>
                        <p:cond delay="indefinite"/>
                      </p:stCondLst>
                      <p:childTnLst>
                        <p:par>
                          <p:cTn id="9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 nodeType="clickPar">
                      <p:stCondLst>
                        <p:cond delay="indefinite"/>
                      </p:stCondLst>
                      <p:childTnLst>
                        <p:par>
                          <p:cTn id="10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8" grpId="0"/>
      <p:bldP spid="28689" grpId="0"/>
      <p:bldP spid="28693" grpId="0"/>
      <p:bldP spid="25" grpId="0"/>
      <p:bldP spid="32" grpId="0"/>
      <p:bldP spid="40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307944"/>
            <a:ext cx="8229600" cy="1419255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Poptávková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49865" y="1231900"/>
            <a:ext cx="8644269" cy="52470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r>
              <a:rPr lang="cs-CZ" sz="2400" b="1" dirty="0"/>
              <a:t>Poptávková inflace</a:t>
            </a:r>
            <a:r>
              <a:rPr lang="cs-CZ" sz="2400" dirty="0"/>
              <a:t> (inflace tažená poptávkou) = tento typ inflace je </a:t>
            </a:r>
            <a:r>
              <a:rPr lang="cs-CZ" sz="2400" b="1" dirty="0"/>
              <a:t>vyvoláván převahou agregátní poptávky nad agregátní nabídkou</a:t>
            </a:r>
            <a:r>
              <a:rPr lang="cs-CZ" sz="2400" dirty="0"/>
              <a:t>. </a:t>
            </a:r>
          </a:p>
          <a:p>
            <a:r>
              <a:rPr lang="cs-CZ" sz="2400" dirty="0"/>
              <a:t>Můžeme ji charakterizovat jako stav, kdy domácnosti, firmy, vláda a zahraniční subjekty chtějí spotřebovávat větší produkt, než jaký při stálých cenách ekonomika vytváří.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5" name="Plátno 286">
            <a:extLst>
              <a:ext uri="{FF2B5EF4-FFF2-40B4-BE49-F238E27FC236}">
                <a16:creationId xmlns:a16="http://schemas.microsoft.com/office/drawing/2014/main" id="{98D01A10-57F6-47B1-81B7-C8EE2C7F2DE7}"/>
              </a:ext>
            </a:extLst>
          </p:cNvPr>
          <p:cNvGrpSpPr/>
          <p:nvPr/>
        </p:nvGrpSpPr>
        <p:grpSpPr>
          <a:xfrm>
            <a:off x="1099964" y="3569900"/>
            <a:ext cx="4551536" cy="2632015"/>
            <a:chOff x="0" y="0"/>
            <a:chExt cx="3314700" cy="2057400"/>
          </a:xfrm>
        </p:grpSpPr>
        <p:sp>
          <p:nvSpPr>
            <p:cNvPr id="6" name="Obdélník 5">
              <a:extLst>
                <a:ext uri="{FF2B5EF4-FFF2-40B4-BE49-F238E27FC236}">
                  <a16:creationId xmlns:a16="http://schemas.microsoft.com/office/drawing/2014/main" id="{C4B5B740-2E1D-47AE-BF1F-C3BE331086FF}"/>
                </a:ext>
              </a:extLst>
            </p:cNvPr>
            <p:cNvSpPr/>
            <p:nvPr/>
          </p:nvSpPr>
          <p:spPr>
            <a:xfrm>
              <a:off x="0" y="0"/>
              <a:ext cx="3314700" cy="2057400"/>
            </a:xfrm>
            <a:prstGeom prst="rect">
              <a:avLst/>
            </a:prstGeom>
            <a:noFill/>
            <a:ln>
              <a:noFill/>
            </a:ln>
          </p:spPr>
          <p:txBody>
            <a:bodyPr/>
            <a:lstStyle/>
            <a:p>
              <a:endParaRPr lang="cs-CZ"/>
            </a:p>
          </p:txBody>
        </p:sp>
        <p:cxnSp>
          <p:nvCxnSpPr>
            <p:cNvPr id="7" name="Line 75">
              <a:extLst>
                <a:ext uri="{FF2B5EF4-FFF2-40B4-BE49-F238E27FC236}">
                  <a16:creationId xmlns:a16="http://schemas.microsoft.com/office/drawing/2014/main" id="{6F37D82C-F2E7-4614-806E-B87DD4BF8732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457200" y="1828800"/>
              <a:ext cx="18288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8" name="Line 76">
              <a:extLst>
                <a:ext uri="{FF2B5EF4-FFF2-40B4-BE49-F238E27FC236}">
                  <a16:creationId xmlns:a16="http://schemas.microsoft.com/office/drawing/2014/main" id="{C4A84EDB-7A7F-454D-8A4C-D35465329FB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457200" y="114300"/>
              <a:ext cx="0" cy="17145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9" name="Arc 77">
              <a:extLst>
                <a:ext uri="{FF2B5EF4-FFF2-40B4-BE49-F238E27FC236}">
                  <a16:creationId xmlns:a16="http://schemas.microsoft.com/office/drawing/2014/main" id="{CAEB76F9-6155-4593-B6E4-881D05131A6E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0" name="Arc 78">
              <a:extLst>
                <a:ext uri="{FF2B5EF4-FFF2-40B4-BE49-F238E27FC236}">
                  <a16:creationId xmlns:a16="http://schemas.microsoft.com/office/drawing/2014/main" id="{7CD1815F-2A7E-452F-88FF-B1BF8E4EAAF5}"/>
                </a:ext>
              </a:extLst>
            </p:cNvPr>
            <p:cNvSpPr>
              <a:spLocks/>
            </p:cNvSpPr>
            <p:nvPr/>
          </p:nvSpPr>
          <p:spPr bwMode="auto">
            <a:xfrm flipH="1" flipV="1">
              <a:off x="914400" y="342900"/>
              <a:ext cx="1143000" cy="11430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prstDash val="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1" name="Arc 79">
              <a:extLst>
                <a:ext uri="{FF2B5EF4-FFF2-40B4-BE49-F238E27FC236}">
                  <a16:creationId xmlns:a16="http://schemas.microsoft.com/office/drawing/2014/main" id="{5504A0AC-32A3-4973-82FA-225D73268847}"/>
                </a:ext>
              </a:extLst>
            </p:cNvPr>
            <p:cNvSpPr>
              <a:spLocks/>
            </p:cNvSpPr>
            <p:nvPr/>
          </p:nvSpPr>
          <p:spPr bwMode="auto">
            <a:xfrm flipV="1">
              <a:off x="685800" y="342900"/>
              <a:ext cx="1371600" cy="137160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noFill/>
            <a:ln w="222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2" name="Line 80">
              <a:extLst>
                <a:ext uri="{FF2B5EF4-FFF2-40B4-BE49-F238E27FC236}">
                  <a16:creationId xmlns:a16="http://schemas.microsoft.com/office/drawing/2014/main" id="{FE8CA64E-193B-4596-BEFD-7513C9766BF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371600" y="342900"/>
              <a:ext cx="0" cy="14859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3" name="Freeform 81">
              <a:extLst>
                <a:ext uri="{FF2B5EF4-FFF2-40B4-BE49-F238E27FC236}">
                  <a16:creationId xmlns:a16="http://schemas.microsoft.com/office/drawing/2014/main" id="{35D39E11-4D6A-4478-837A-38CB9D0D7AB8}"/>
                </a:ext>
              </a:extLst>
            </p:cNvPr>
            <p:cNvSpPr>
              <a:spLocks/>
            </p:cNvSpPr>
            <p:nvPr/>
          </p:nvSpPr>
          <p:spPr bwMode="auto">
            <a:xfrm>
              <a:off x="461963" y="1538288"/>
              <a:ext cx="895350" cy="794"/>
            </a:xfrm>
            <a:custGeom>
              <a:avLst/>
              <a:gdLst>
                <a:gd name="T0" fmla="*/ 1410 w 1410"/>
                <a:gd name="T1" fmla="*/ 0 h 1"/>
                <a:gd name="T2" fmla="*/ 0 w 1410"/>
                <a:gd name="T3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410" h="1">
                  <a:moveTo>
                    <a:pt x="1410" y="0"/>
                  </a:moveTo>
                  <a:cubicBezTo>
                    <a:pt x="940" y="0"/>
                    <a:pt x="470" y="0"/>
                    <a:pt x="0" y="0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sp>
          <p:nvSpPr>
            <p:cNvPr id="14" name="Freeform 82">
              <a:extLst>
                <a:ext uri="{FF2B5EF4-FFF2-40B4-BE49-F238E27FC236}">
                  <a16:creationId xmlns:a16="http://schemas.microsoft.com/office/drawing/2014/main" id="{89A323AE-1E5A-43C6-AFFB-EDB2F8B692CA}"/>
                </a:ext>
              </a:extLst>
            </p:cNvPr>
            <p:cNvSpPr>
              <a:spLocks/>
            </p:cNvSpPr>
            <p:nvPr/>
          </p:nvSpPr>
          <p:spPr bwMode="auto">
            <a:xfrm>
              <a:off x="442913" y="1385888"/>
              <a:ext cx="1133475" cy="15875"/>
            </a:xfrm>
            <a:custGeom>
              <a:avLst/>
              <a:gdLst>
                <a:gd name="T0" fmla="*/ 1785 w 1785"/>
                <a:gd name="T1" fmla="*/ 0 h 25"/>
                <a:gd name="T2" fmla="*/ 0 w 1785"/>
                <a:gd name="T3" fmla="*/ 15 h 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785" h="25">
                  <a:moveTo>
                    <a:pt x="1785" y="0"/>
                  </a:moveTo>
                  <a:cubicBezTo>
                    <a:pt x="800" y="25"/>
                    <a:pt x="1395" y="15"/>
                    <a:pt x="0" y="15"/>
                  </a:cubicBezTo>
                </a:path>
              </a:pathLst>
            </a:custGeom>
            <a:noFill/>
            <a:ln w="9525" cap="flat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cs-CZ" sz="3600"/>
            </a:p>
          </p:txBody>
        </p:sp>
        <p:cxnSp>
          <p:nvCxnSpPr>
            <p:cNvPr id="15" name="Line 83">
              <a:extLst>
                <a:ext uri="{FF2B5EF4-FFF2-40B4-BE49-F238E27FC236}">
                  <a16:creationId xmlns:a16="http://schemas.microsoft.com/office/drawing/2014/main" id="{3F0AC12F-984A-4EDC-8A69-FC7E5D967E8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371600" y="1371600"/>
              <a:ext cx="228600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arrow" w="sm" len="sm"/>
              <a:tailEnd type="arrow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" name="Line 84">
              <a:extLst>
                <a:ext uri="{FF2B5EF4-FFF2-40B4-BE49-F238E27FC236}">
                  <a16:creationId xmlns:a16="http://schemas.microsoft.com/office/drawing/2014/main" id="{80805CCD-95D8-4A3F-B44B-482AE9EFC87F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600200" y="1371600"/>
              <a:ext cx="0" cy="45720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prstDash val="dash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" name="Text Box 85">
              <a:extLst>
                <a:ext uri="{FF2B5EF4-FFF2-40B4-BE49-F238E27FC236}">
                  <a16:creationId xmlns:a16="http://schemas.microsoft.com/office/drawing/2014/main" id="{11BC0330-D695-4DEC-A79B-C7FE369D0AC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257300" y="228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LRAS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8" name="Text Box 86">
              <a:extLst>
                <a:ext uri="{FF2B5EF4-FFF2-40B4-BE49-F238E27FC236}">
                  <a16:creationId xmlns:a16="http://schemas.microsoft.com/office/drawing/2014/main" id="{3281F707-FB98-444A-9D4C-E7E7CD748D3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3429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SRAS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19" name="Text Box 87">
              <a:extLst>
                <a:ext uri="{FF2B5EF4-FFF2-40B4-BE49-F238E27FC236}">
                  <a16:creationId xmlns:a16="http://schemas.microsoft.com/office/drawing/2014/main" id="{DC04CBDA-05C5-4436-B7D0-DCA9459EE7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3716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0" name="Text Box 88">
              <a:extLst>
                <a:ext uri="{FF2B5EF4-FFF2-40B4-BE49-F238E27FC236}">
                  <a16:creationId xmlns:a16="http://schemas.microsoft.com/office/drawing/2014/main" id="{C1F7297C-A60D-49A0-BC51-C3F22A90161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43100" y="1600200"/>
              <a:ext cx="6858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AD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1" name="Text Box 89">
              <a:extLst>
                <a:ext uri="{FF2B5EF4-FFF2-40B4-BE49-F238E27FC236}">
                  <a16:creationId xmlns:a16="http://schemas.microsoft.com/office/drawing/2014/main" id="{EB049696-FC8C-4A0B-8EF3-9E7B597A507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430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2" name="Text Box 90">
              <a:extLst>
                <a:ext uri="{FF2B5EF4-FFF2-40B4-BE49-F238E27FC236}">
                  <a16:creationId xmlns:a16="http://schemas.microsoft.com/office/drawing/2014/main" id="{F44A5D6D-A57A-4728-B0F4-690367580F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716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3" name="Text Box 91">
              <a:extLst>
                <a:ext uri="{FF2B5EF4-FFF2-40B4-BE49-F238E27FC236}">
                  <a16:creationId xmlns:a16="http://schemas.microsoft.com/office/drawing/2014/main" id="{000C7FF9-37C0-44A6-B8A1-F0423C24E5E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4859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0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4" name="Text Box 92">
              <a:extLst>
                <a:ext uri="{FF2B5EF4-FFF2-40B4-BE49-F238E27FC236}">
                  <a16:creationId xmlns:a16="http://schemas.microsoft.com/office/drawing/2014/main" id="{D91FE8EF-E4E0-41A2-AB21-A20C014FB6D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257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P</a:t>
              </a:r>
              <a:r>
                <a:rPr lang="cs-CZ" sz="1600" b="1" baseline="-2500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1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5" name="Text Box 93">
              <a:extLst>
                <a:ext uri="{FF2B5EF4-FFF2-40B4-BE49-F238E27FC236}">
                  <a16:creationId xmlns:a16="http://schemas.microsoft.com/office/drawing/2014/main" id="{9B9C0FC2-5CC3-49A4-8563-707CBB2775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00200" y="1257300"/>
              <a:ext cx="1714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solidFill>
                    <a:srgbClr val="FF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inflační mezera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cxnSp>
          <p:nvCxnSpPr>
            <p:cNvPr id="26" name="Line 94">
              <a:extLst>
                <a:ext uri="{FF2B5EF4-FFF2-40B4-BE49-F238E27FC236}">
                  <a16:creationId xmlns:a16="http://schemas.microsoft.com/office/drawing/2014/main" id="{F7778693-EA63-413E-98D6-56E7AA5F85E7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flipV="1">
              <a:off x="114300" y="1257300"/>
              <a:ext cx="0" cy="457200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7" name="Text Box 95">
              <a:extLst>
                <a:ext uri="{FF2B5EF4-FFF2-40B4-BE49-F238E27FC236}">
                  <a16:creationId xmlns:a16="http://schemas.microsoft.com/office/drawing/2014/main" id="{52425043-BDD9-4CDD-89B3-F52123FD72A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0" y="114300"/>
              <a:ext cx="5715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   P</a:t>
              </a:r>
              <a:endParaRPr lang="cs-CZ" sz="24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  <p:sp>
          <p:nvSpPr>
            <p:cNvPr id="28" name="Text Box 96">
              <a:extLst>
                <a:ext uri="{FF2B5EF4-FFF2-40B4-BE49-F238E27FC236}">
                  <a16:creationId xmlns:a16="http://schemas.microsoft.com/office/drawing/2014/main" id="{4B22AC68-D40A-42E5-84D8-7AFE7B434D0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057400" y="1828800"/>
              <a:ext cx="457200" cy="228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pPr>
                <a:spcAft>
                  <a:spcPts val="0"/>
                </a:spcAft>
              </a:pPr>
              <a:r>
                <a:rPr lang="cs-CZ" sz="1600" b="1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   Q</a:t>
              </a:r>
              <a:endParaRPr lang="cs-CZ" sz="240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40078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75" name="Line 43"/>
          <p:cNvSpPr>
            <a:spLocks noChangeShapeType="1"/>
          </p:cNvSpPr>
          <p:nvPr/>
        </p:nvSpPr>
        <p:spPr bwMode="auto">
          <a:xfrm>
            <a:off x="6110288" y="3846513"/>
            <a:ext cx="0" cy="928687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6867" name="Rectangle 2"/>
          <p:cNvSpPr>
            <a:spLocks noGrp="1"/>
          </p:cNvSpPr>
          <p:nvPr>
            <p:ph type="title"/>
          </p:nvPr>
        </p:nvSpPr>
        <p:spPr>
          <a:xfrm>
            <a:off x="0" y="29210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sz="40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Friedman-Phelpsova verze PC</a:t>
            </a:r>
          </a:p>
        </p:txBody>
      </p:sp>
      <p:sp>
        <p:nvSpPr>
          <p:cNvPr id="197635" name="Rectangle 3"/>
          <p:cNvSpPr>
            <a:spLocks noGrp="1"/>
          </p:cNvSpPr>
          <p:nvPr>
            <p:ph type="body" idx="1"/>
          </p:nvPr>
        </p:nvSpPr>
        <p:spPr>
          <a:xfrm>
            <a:off x="0" y="1289050"/>
            <a:ext cx="5087938" cy="55689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1800"/>
              <a:t>Snížení nezaměstnanosti vyvolá vzestup inflace (na 2%) – z výchozího bodu </a:t>
            </a:r>
            <a:r>
              <a:rPr lang="cs-CZ" altLang="cs-CZ" sz="1800" b="1"/>
              <a:t>A</a:t>
            </a:r>
            <a:r>
              <a:rPr lang="cs-CZ" altLang="cs-CZ" sz="1800"/>
              <a:t> se dostáváme do bodu </a:t>
            </a:r>
            <a:r>
              <a:rPr lang="cs-CZ" altLang="cs-CZ" sz="1800" b="1"/>
              <a:t>B</a:t>
            </a:r>
            <a:endParaRPr lang="cs-CZ" altLang="cs-CZ" sz="1800"/>
          </a:p>
          <a:p>
            <a:pPr eaLnBrk="1" hangingPunct="1">
              <a:lnSpc>
                <a:spcPct val="80000"/>
              </a:lnSpc>
            </a:pPr>
            <a:r>
              <a:rPr lang="cs-CZ" altLang="cs-CZ" sz="1800"/>
              <a:t>Podle modelu zaměstnavatelé mají info o vývoji cenové hladiny, ale zaměstnanci ne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když vláda zvýší </a:t>
            </a:r>
            <a:r>
              <a:rPr lang="cs-CZ" altLang="cs-CZ" sz="1800" b="1"/>
              <a:t>AD</a:t>
            </a:r>
            <a:r>
              <a:rPr lang="cs-CZ" altLang="cs-CZ" sz="1800"/>
              <a:t> tlačí to na růst </a:t>
            </a:r>
            <a:r>
              <a:rPr lang="cs-CZ" altLang="cs-CZ" sz="1800" b="1"/>
              <a:t>P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rostou také nominální mzdy, ale pomaleji než </a:t>
            </a:r>
            <a:r>
              <a:rPr lang="cs-CZ" altLang="cs-CZ" sz="1800" b="1"/>
              <a:t>P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zaměstnanci, kteří o růstu </a:t>
            </a:r>
            <a:r>
              <a:rPr lang="cs-CZ" altLang="cs-CZ" sz="1800" b="1"/>
              <a:t>P</a:t>
            </a:r>
            <a:r>
              <a:rPr lang="cs-CZ" altLang="cs-CZ" sz="1800"/>
              <a:t> nevědí a vidí jen své rostoucí mzdy podléhají peněžní iluzi a tak zvyšují nabídku práce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takže se snižuje </a:t>
            </a:r>
            <a:r>
              <a:rPr lang="cs-CZ" altLang="cs-CZ" sz="1800" b="1"/>
              <a:t>u</a:t>
            </a:r>
            <a:r>
              <a:rPr lang="cs-CZ" altLang="cs-CZ" sz="1800"/>
              <a:t> (posun z bodu </a:t>
            </a:r>
            <a:r>
              <a:rPr lang="cs-CZ" altLang="cs-CZ" sz="1800" b="1"/>
              <a:t>A</a:t>
            </a:r>
            <a:r>
              <a:rPr lang="cs-CZ" altLang="cs-CZ" sz="1800"/>
              <a:t> do </a:t>
            </a:r>
            <a:r>
              <a:rPr lang="cs-CZ" altLang="cs-CZ" sz="1800" b="1"/>
              <a:t>B</a:t>
            </a:r>
            <a:r>
              <a:rPr lang="cs-CZ" altLang="cs-CZ" sz="1800"/>
              <a:t>)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v delším časovém horizontu si to zaměstnanci uvědomí, prohlédnou tu iluzi a chtějí vykompenzovat růst </a:t>
            </a:r>
            <a:r>
              <a:rPr lang="cs-CZ" altLang="cs-CZ" sz="1800" b="1"/>
              <a:t>P</a:t>
            </a:r>
            <a:r>
              <a:rPr lang="cs-CZ" altLang="cs-CZ" sz="1800"/>
              <a:t> růstem mezd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reálná mzdová úroveň se vrací na svou výchozí hodnotu </a:t>
            </a:r>
            <a:r>
              <a:rPr lang="cs-CZ" altLang="cs-CZ" sz="1800">
                <a:sym typeface="Symbol" panose="05050102010706020507" pitchFamily="18" charset="2"/>
              </a:rPr>
              <a:t></a:t>
            </a:r>
            <a:r>
              <a:rPr lang="cs-CZ" altLang="cs-CZ" sz="1800"/>
              <a:t> zaměstnavatelé budou snižovat poptávku po práci na původní úroveň (posun z bodu </a:t>
            </a:r>
            <a:r>
              <a:rPr lang="cs-CZ" altLang="cs-CZ" sz="1800" b="1"/>
              <a:t>B</a:t>
            </a:r>
            <a:r>
              <a:rPr lang="cs-CZ" altLang="cs-CZ" sz="1800"/>
              <a:t> do </a:t>
            </a:r>
            <a:r>
              <a:rPr lang="cs-CZ" altLang="cs-CZ" sz="1800" b="1"/>
              <a:t>C</a:t>
            </a:r>
            <a:r>
              <a:rPr lang="cs-CZ" altLang="cs-CZ" sz="1800"/>
              <a:t>) nezaměstnanost se bude vracet zpět, ale už </a:t>
            </a:r>
            <a:r>
              <a:rPr lang="cs-CZ" altLang="cs-CZ" sz="1800" b="1"/>
              <a:t>při zvýšené cenové hladině!!!</a:t>
            </a:r>
            <a:endParaRPr lang="cs-CZ" altLang="cs-CZ" sz="1800"/>
          </a:p>
        </p:txBody>
      </p:sp>
      <p:sp>
        <p:nvSpPr>
          <p:cNvPr id="197636" name="Rectangle 4"/>
          <p:cNvSpPr>
            <a:spLocks/>
          </p:cNvSpPr>
          <p:nvPr/>
        </p:nvSpPr>
        <p:spPr bwMode="auto">
          <a:xfrm>
            <a:off x="220663" y="1230313"/>
            <a:ext cx="4638675" cy="554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Pokud by znovu chtěla vláda nebo CB stlačit nezaměstnanost, musela by opět vyvolat peněžní iluzi a celé by se to zopakovalo (body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a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 – bylo by to vykoupeno ještě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výraznějším 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(už by to bylo 7%)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růstem inflace –</a:t>
            </a: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</a:t>
            </a: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akcelerací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Předpoklady tohoto modelu jsou adaptivní očekávání a asymetrické informace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původní míře nezaměstnanosti u* odpovídá jakékoliv vysoká míra inflace</a:t>
            </a:r>
            <a:endParaRPr kumimoji="0" lang="cs-CZ" altLang="cs-CZ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Verdana" panose="020B0604030504040204" pitchFamily="34" charset="0"/>
              <a:ea typeface="+mn-ea"/>
              <a:cs typeface="+mn-cs"/>
            </a:endParaRPr>
          </a:p>
        </p:txBody>
      </p:sp>
      <p:sp>
        <p:nvSpPr>
          <p:cNvPr id="197637" name="Rectangle 5"/>
          <p:cNvSpPr>
            <a:spLocks/>
          </p:cNvSpPr>
          <p:nvPr/>
        </p:nvSpPr>
        <p:spPr bwMode="auto">
          <a:xfrm>
            <a:off x="0" y="5367338"/>
            <a:ext cx="9144000" cy="149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Když spojíme všechny body (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A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C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,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E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do kterých ekonomika vždy směřuje v delším období, získáme vertikální (červenou)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dlouhodobou Phillipsovu křivku 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(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LPC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), která vyznačuje přirozenou míru nezaměstnanosti odpovídající jakékoliv míře inflace</a:t>
            </a:r>
          </a:p>
          <a:p>
            <a:pPr marL="342900" marR="0" lvl="0" indent="-342900" algn="l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>
                <a:srgbClr val="0000FF"/>
              </a:buClr>
              <a:buSzTx/>
              <a:buFont typeface="Wingdings" panose="05000000000000000000" pitchFamily="2" charset="2"/>
              <a:buBlip>
                <a:blip r:embed="rId2"/>
              </a:buBlip>
              <a:tabLst/>
              <a:defRPr/>
            </a:pP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Takovouto míru nezaměstnanosti označujeme jako </a:t>
            </a: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NAIRU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Verdana" panose="020B0604030504040204" pitchFamily="34" charset="0"/>
                <a:ea typeface="+mn-ea"/>
                <a:cs typeface="+mn-cs"/>
              </a:rPr>
              <a:t> = míra nezaměstnanosti nezrychlující inflaci (na této úrovni nevznikají tlaky ani na vzestup míry inflace ani na pokles míry inflace)</a:t>
            </a:r>
          </a:p>
        </p:txBody>
      </p:sp>
      <p:sp>
        <p:nvSpPr>
          <p:cNvPr id="197641" name="Freeform 9"/>
          <p:cNvSpPr>
            <a:spLocks/>
          </p:cNvSpPr>
          <p:nvPr/>
        </p:nvSpPr>
        <p:spPr bwMode="auto">
          <a:xfrm>
            <a:off x="5637213" y="2206625"/>
            <a:ext cx="2171700" cy="2565400"/>
          </a:xfrm>
          <a:custGeom>
            <a:avLst/>
            <a:gdLst>
              <a:gd name="T0" fmla="*/ 0 w 1330"/>
              <a:gd name="T1" fmla="*/ 0 h 1174"/>
              <a:gd name="T2" fmla="*/ 2147483646 w 1330"/>
              <a:gd name="T3" fmla="*/ 2147483646 h 1174"/>
              <a:gd name="T4" fmla="*/ 2147483646 w 1330"/>
              <a:gd name="T5" fmla="*/ 2147483646 h 1174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330" h="1174">
                <a:moveTo>
                  <a:pt x="0" y="0"/>
                </a:moveTo>
                <a:cubicBezTo>
                  <a:pt x="59" y="136"/>
                  <a:pt x="132" y="622"/>
                  <a:pt x="354" y="818"/>
                </a:cubicBezTo>
                <a:cubicBezTo>
                  <a:pt x="576" y="1014"/>
                  <a:pt x="1127" y="1100"/>
                  <a:pt x="1330" y="1174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grpSp>
        <p:nvGrpSpPr>
          <p:cNvPr id="197677" name="Group 45"/>
          <p:cNvGrpSpPr>
            <a:grpSpLocks/>
          </p:cNvGrpSpPr>
          <p:nvPr/>
        </p:nvGrpSpPr>
        <p:grpSpPr bwMode="auto">
          <a:xfrm>
            <a:off x="4878388" y="1393825"/>
            <a:ext cx="4265612" cy="3951288"/>
            <a:chOff x="3073" y="878"/>
            <a:chExt cx="2687" cy="2489"/>
          </a:xfrm>
        </p:grpSpPr>
        <p:sp>
          <p:nvSpPr>
            <p:cNvPr id="36895" name="Freeform 7"/>
            <p:cNvSpPr>
              <a:spLocks/>
            </p:cNvSpPr>
            <p:nvPr/>
          </p:nvSpPr>
          <p:spPr bwMode="auto">
            <a:xfrm>
              <a:off x="3447" y="951"/>
              <a:ext cx="7" cy="2064"/>
            </a:xfrm>
            <a:custGeom>
              <a:avLst/>
              <a:gdLst>
                <a:gd name="T0" fmla="*/ 18 w 6"/>
                <a:gd name="T1" fmla="*/ 53174 h 1201"/>
                <a:gd name="T2" fmla="*/ 0 w 6"/>
                <a:gd name="T3" fmla="*/ 0 h 1201"/>
                <a:gd name="T4" fmla="*/ 0 60000 65536"/>
                <a:gd name="T5" fmla="*/ 0 60000 65536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0" t="0" r="r" b="b"/>
              <a:pathLst>
                <a:path w="6" h="1201">
                  <a:moveTo>
                    <a:pt x="6" y="1201"/>
                  </a:moveTo>
                  <a:lnTo>
                    <a:pt x="0" y="0"/>
                  </a:ln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6" name="Line 8"/>
            <p:cNvSpPr>
              <a:spLocks noChangeShapeType="1"/>
            </p:cNvSpPr>
            <p:nvPr/>
          </p:nvSpPr>
          <p:spPr bwMode="auto">
            <a:xfrm flipV="1">
              <a:off x="3452" y="3015"/>
              <a:ext cx="2122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arrow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6897" name="Text Box 10"/>
            <p:cNvSpPr txBox="1">
              <a:spLocks noChangeArrowheads="1"/>
            </p:cNvSpPr>
            <p:nvPr/>
          </p:nvSpPr>
          <p:spPr bwMode="auto">
            <a:xfrm>
              <a:off x="3073" y="878"/>
              <a:ext cx="471" cy="6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 π </a:t>
              </a: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  <p:sp>
          <p:nvSpPr>
            <p:cNvPr id="36898" name="Text Box 11"/>
            <p:cNvSpPr txBox="1">
              <a:spLocks noChangeArrowheads="1"/>
            </p:cNvSpPr>
            <p:nvPr/>
          </p:nvSpPr>
          <p:spPr bwMode="auto">
            <a:xfrm>
              <a:off x="5524" y="3056"/>
              <a:ext cx="236" cy="31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cs-CZ" altLang="cs-CZ" sz="1600" b="1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u </a:t>
              </a:r>
              <a:r>
                <a:rPr kumimoji="0" lang="cs-CZ" altLang="cs-CZ" sz="16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v%</a:t>
              </a:r>
            </a:p>
          </p:txBody>
        </p:sp>
      </p:grpSp>
      <p:sp>
        <p:nvSpPr>
          <p:cNvPr id="197646" name="Text Box 14"/>
          <p:cNvSpPr txBox="1">
            <a:spLocks noChangeArrowheads="1"/>
          </p:cNvSpPr>
          <p:nvPr/>
        </p:nvSpPr>
        <p:spPr bwMode="auto">
          <a:xfrm>
            <a:off x="7673975" y="4832350"/>
            <a:ext cx="882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r>
              <a:rPr kumimoji="0" lang="cs-CZ" altLang="cs-CZ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= 5%</a:t>
            </a:r>
          </a:p>
        </p:txBody>
      </p:sp>
      <p:sp>
        <p:nvSpPr>
          <p:cNvPr id="197647" name="Freeform 15"/>
          <p:cNvSpPr>
            <a:spLocks/>
          </p:cNvSpPr>
          <p:nvPr/>
        </p:nvSpPr>
        <p:spPr bwMode="auto">
          <a:xfrm>
            <a:off x="6146800" y="488791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none" w="sm" len="sm"/>
            <a:tailEnd type="arrow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8" name="Freeform 16"/>
          <p:cNvSpPr>
            <a:spLocks/>
          </p:cNvSpPr>
          <p:nvPr/>
        </p:nvSpPr>
        <p:spPr bwMode="auto">
          <a:xfrm>
            <a:off x="5351463" y="3810000"/>
            <a:ext cx="42862" cy="976313"/>
          </a:xfrm>
          <a:custGeom>
            <a:avLst/>
            <a:gdLst>
              <a:gd name="T0" fmla="*/ 0 w 1"/>
              <a:gd name="T1" fmla="*/ 0 h 460"/>
              <a:gd name="T2" fmla="*/ 0 w 1"/>
              <a:gd name="T3" fmla="*/ 2147483646 h 46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" h="460">
                <a:moveTo>
                  <a:pt x="0" y="0"/>
                </a:moveTo>
                <a:lnTo>
                  <a:pt x="0" y="46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0" name="Freeform 18"/>
          <p:cNvSpPr>
            <a:spLocks/>
          </p:cNvSpPr>
          <p:nvPr/>
        </p:nvSpPr>
        <p:spPr bwMode="auto">
          <a:xfrm rot="263984">
            <a:off x="5881688" y="1725613"/>
            <a:ext cx="2319337" cy="2189162"/>
          </a:xfrm>
          <a:custGeom>
            <a:avLst/>
            <a:gdLst>
              <a:gd name="T0" fmla="*/ 0 w 1420"/>
              <a:gd name="T1" fmla="*/ 0 h 1002"/>
              <a:gd name="T2" fmla="*/ 2147483646 w 1420"/>
              <a:gd name="T3" fmla="*/ 2147483646 h 1002"/>
              <a:gd name="T4" fmla="*/ 2147483646 w 1420"/>
              <a:gd name="T5" fmla="*/ 2147483646 h 1002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420" h="1002">
                <a:moveTo>
                  <a:pt x="0" y="0"/>
                </a:moveTo>
                <a:cubicBezTo>
                  <a:pt x="58" y="117"/>
                  <a:pt x="113" y="523"/>
                  <a:pt x="350" y="690"/>
                </a:cubicBezTo>
                <a:cubicBezTo>
                  <a:pt x="587" y="857"/>
                  <a:pt x="1197" y="937"/>
                  <a:pt x="1420" y="1002"/>
                </a:cubicBezTo>
              </a:path>
            </a:pathLst>
          </a:custGeom>
          <a:noFill/>
          <a:ln w="38100" cmpd="sng">
            <a:solidFill>
              <a:schemeClr val="hlink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1" name="Freeform 19"/>
          <p:cNvSpPr>
            <a:spLocks/>
          </p:cNvSpPr>
          <p:nvPr/>
        </p:nvSpPr>
        <p:spPr bwMode="auto">
          <a:xfrm>
            <a:off x="6502400" y="1289050"/>
            <a:ext cx="1731963" cy="1333500"/>
          </a:xfrm>
          <a:custGeom>
            <a:avLst/>
            <a:gdLst>
              <a:gd name="T0" fmla="*/ 0 w 1060"/>
              <a:gd name="T1" fmla="*/ 0 h 610"/>
              <a:gd name="T2" fmla="*/ 2147483646 w 1060"/>
              <a:gd name="T3" fmla="*/ 2147483646 h 610"/>
              <a:gd name="T4" fmla="*/ 2147483646 w 1060"/>
              <a:gd name="T5" fmla="*/ 2147483646 h 610"/>
              <a:gd name="T6" fmla="*/ 0 60000 65536"/>
              <a:gd name="T7" fmla="*/ 0 60000 65536"/>
              <a:gd name="T8" fmla="*/ 0 60000 65536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0" t="0" r="r" b="b"/>
            <a:pathLst>
              <a:path w="1060" h="610">
                <a:moveTo>
                  <a:pt x="0" y="0"/>
                </a:moveTo>
                <a:cubicBezTo>
                  <a:pt x="63" y="67"/>
                  <a:pt x="203" y="298"/>
                  <a:pt x="380" y="400"/>
                </a:cubicBezTo>
                <a:cubicBezTo>
                  <a:pt x="557" y="502"/>
                  <a:pt x="918" y="566"/>
                  <a:pt x="1060" y="610"/>
                </a:cubicBezTo>
              </a:path>
            </a:pathLst>
          </a:custGeom>
          <a:noFill/>
          <a:ln w="15875">
            <a:solidFill>
              <a:srgbClr val="0000FF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52" name="Text Box 20"/>
          <p:cNvSpPr txBox="1">
            <a:spLocks noChangeArrowheads="1"/>
          </p:cNvSpPr>
          <p:nvPr/>
        </p:nvSpPr>
        <p:spPr bwMode="auto">
          <a:xfrm>
            <a:off x="5902325" y="48593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3" name="Text Box 21"/>
          <p:cNvSpPr txBox="1">
            <a:spLocks noChangeArrowheads="1"/>
          </p:cNvSpPr>
          <p:nvPr/>
        </p:nvSpPr>
        <p:spPr bwMode="auto">
          <a:xfrm>
            <a:off x="4984750" y="36512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5" name="Text Box 23"/>
          <p:cNvSpPr txBox="1">
            <a:spLocks noChangeArrowheads="1"/>
          </p:cNvSpPr>
          <p:nvPr/>
        </p:nvSpPr>
        <p:spPr bwMode="auto">
          <a:xfrm>
            <a:off x="7888288" y="43370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6" name="Text Box 24"/>
          <p:cNvSpPr txBox="1">
            <a:spLocks noChangeArrowheads="1"/>
          </p:cNvSpPr>
          <p:nvPr/>
        </p:nvSpPr>
        <p:spPr bwMode="auto">
          <a:xfrm>
            <a:off x="6203950" y="3549650"/>
            <a:ext cx="374650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59" name="Text Box 27"/>
          <p:cNvSpPr txBox="1">
            <a:spLocks noChangeArrowheads="1"/>
          </p:cNvSpPr>
          <p:nvPr/>
        </p:nvSpPr>
        <p:spPr bwMode="auto">
          <a:xfrm>
            <a:off x="7888288" y="3549650"/>
            <a:ext cx="373062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2" name="Text Box 30"/>
          <p:cNvSpPr txBox="1">
            <a:spLocks noChangeArrowheads="1"/>
          </p:cNvSpPr>
          <p:nvPr/>
        </p:nvSpPr>
        <p:spPr bwMode="auto">
          <a:xfrm>
            <a:off x="6203950" y="207803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4" name="Text Box 32"/>
          <p:cNvSpPr txBox="1">
            <a:spLocks noChangeArrowheads="1"/>
          </p:cNvSpPr>
          <p:nvPr/>
        </p:nvSpPr>
        <p:spPr bwMode="auto">
          <a:xfrm>
            <a:off x="7897813" y="2230438"/>
            <a:ext cx="373062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E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6" name="Text Box 34"/>
          <p:cNvSpPr txBox="1">
            <a:spLocks noChangeArrowheads="1"/>
          </p:cNvSpPr>
          <p:nvPr/>
        </p:nvSpPr>
        <p:spPr bwMode="auto">
          <a:xfrm>
            <a:off x="7673975" y="1581150"/>
            <a:ext cx="587375" cy="493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8" name="Text Box 36"/>
          <p:cNvSpPr txBox="1">
            <a:spLocks noChangeArrowheads="1"/>
          </p:cNvSpPr>
          <p:nvPr/>
        </p:nvSpPr>
        <p:spPr bwMode="auto">
          <a:xfrm>
            <a:off x="4954588" y="2338388"/>
            <a:ext cx="374650" cy="493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 7%</a:t>
            </a:r>
            <a:endParaRPr kumimoji="0" lang="cs-CZ" altLang="cs-CZ" sz="16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97669" name="Freeform 37"/>
          <p:cNvSpPr>
            <a:spLocks/>
          </p:cNvSpPr>
          <p:nvPr/>
        </p:nvSpPr>
        <p:spPr bwMode="auto">
          <a:xfrm>
            <a:off x="5345113" y="2451100"/>
            <a:ext cx="15875" cy="1311275"/>
          </a:xfrm>
          <a:custGeom>
            <a:avLst/>
            <a:gdLst>
              <a:gd name="T0" fmla="*/ 0 w 10"/>
              <a:gd name="T1" fmla="*/ 0 h 600"/>
              <a:gd name="T2" fmla="*/ 2147483646 w 10"/>
              <a:gd name="T3" fmla="*/ 2147483646 h 6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10" h="600">
                <a:moveTo>
                  <a:pt x="0" y="0"/>
                </a:moveTo>
                <a:lnTo>
                  <a:pt x="10" y="60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arrow" w="sm" len="sm"/>
            <a:tailEnd type="none" w="sm" len="sm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2" name="Line 40"/>
          <p:cNvSpPr>
            <a:spLocks noChangeShapeType="1"/>
          </p:cNvSpPr>
          <p:nvPr/>
        </p:nvSpPr>
        <p:spPr bwMode="auto">
          <a:xfrm flipH="1">
            <a:off x="5472113" y="3846513"/>
            <a:ext cx="2308225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3" name="Line 41"/>
          <p:cNvSpPr>
            <a:spLocks noChangeShapeType="1"/>
          </p:cNvSpPr>
          <p:nvPr/>
        </p:nvSpPr>
        <p:spPr bwMode="auto">
          <a:xfrm flipH="1">
            <a:off x="5472113" y="2452688"/>
            <a:ext cx="2292350" cy="0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6" name="Line 44"/>
          <p:cNvSpPr>
            <a:spLocks noChangeShapeType="1"/>
          </p:cNvSpPr>
          <p:nvPr/>
        </p:nvSpPr>
        <p:spPr bwMode="auto">
          <a:xfrm flipV="1">
            <a:off x="6110288" y="2438400"/>
            <a:ext cx="0" cy="1408113"/>
          </a:xfrm>
          <a:prstGeom prst="line">
            <a:avLst/>
          </a:prstGeom>
          <a:noFill/>
          <a:ln w="2857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1" name="Freeform 39"/>
          <p:cNvSpPr>
            <a:spLocks/>
          </p:cNvSpPr>
          <p:nvPr/>
        </p:nvSpPr>
        <p:spPr bwMode="auto">
          <a:xfrm>
            <a:off x="6216650" y="3852863"/>
            <a:ext cx="1466850" cy="42862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0" name="Freeform 38"/>
          <p:cNvSpPr>
            <a:spLocks/>
          </p:cNvSpPr>
          <p:nvPr/>
        </p:nvSpPr>
        <p:spPr bwMode="auto">
          <a:xfrm>
            <a:off x="6181725" y="2454275"/>
            <a:ext cx="1466850" cy="42863"/>
          </a:xfrm>
          <a:custGeom>
            <a:avLst/>
            <a:gdLst>
              <a:gd name="T0" fmla="*/ 2147483646 w 960"/>
              <a:gd name="T1" fmla="*/ 0 h 1"/>
              <a:gd name="T2" fmla="*/ 0 w 960"/>
              <a:gd name="T3" fmla="*/ 0 h 1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960" h="1">
                <a:moveTo>
                  <a:pt x="960" y="0"/>
                </a:moveTo>
                <a:lnTo>
                  <a:pt x="0" y="0"/>
                </a:lnTo>
              </a:path>
            </a:pathLst>
          </a:custGeom>
          <a:noFill/>
          <a:ln w="38100" cap="flat" cmpd="sng">
            <a:solidFill>
              <a:srgbClr val="FF00FF"/>
            </a:solidFill>
            <a:prstDash val="solid"/>
            <a:round/>
            <a:headEnd type="triangl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49" name="Freeform 17"/>
          <p:cNvSpPr>
            <a:spLocks/>
          </p:cNvSpPr>
          <p:nvPr/>
        </p:nvSpPr>
        <p:spPr bwMode="auto">
          <a:xfrm>
            <a:off x="7766050" y="1922463"/>
            <a:ext cx="31750" cy="2840037"/>
          </a:xfrm>
          <a:custGeom>
            <a:avLst/>
            <a:gdLst>
              <a:gd name="T0" fmla="*/ 0 w 20"/>
              <a:gd name="T1" fmla="*/ 0 h 1300"/>
              <a:gd name="T2" fmla="*/ 2147483646 w 20"/>
              <a:gd name="T3" fmla="*/ 2147483646 h 1300"/>
              <a:gd name="T4" fmla="*/ 0 60000 65536"/>
              <a:gd name="T5" fmla="*/ 0 60000 65536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0" t="0" r="r" b="b"/>
            <a:pathLst>
              <a:path w="20" h="1300">
                <a:moveTo>
                  <a:pt x="0" y="0"/>
                </a:moveTo>
                <a:cubicBezTo>
                  <a:pt x="3" y="217"/>
                  <a:pt x="16" y="1029"/>
                  <a:pt x="20" y="1300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197674" name="Oval 42"/>
          <p:cNvSpPr>
            <a:spLocks noChangeArrowheads="1"/>
          </p:cNvSpPr>
          <p:nvPr/>
        </p:nvSpPr>
        <p:spPr bwMode="auto">
          <a:xfrm>
            <a:off x="7721600" y="4697413"/>
            <a:ext cx="144463" cy="144462"/>
          </a:xfrm>
          <a:prstGeom prst="ellipse">
            <a:avLst/>
          </a:prstGeom>
          <a:solidFill>
            <a:srgbClr val="FFFF66"/>
          </a:solidFill>
          <a:ln w="9525">
            <a:solidFill>
              <a:srgbClr val="FFFF66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71233413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76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76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97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97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97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2000"/>
                                        <p:tgtEl>
                                          <p:spTgt spid="1976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2" dur="500"/>
                                        <p:tgtEl>
                                          <p:spTgt spid="1976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6" dur="500"/>
                                        <p:tgtEl>
                                          <p:spTgt spid="19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1000"/>
                                        <p:tgtEl>
                                          <p:spTgt spid="1976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0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17 0.00023 L -0.02848 -0.01457 L -0.07136 -0.03353 L -0.1158 -0.05688 L -0.1507 -0.08647 L -0.17292 -0.10983 L -0.18403 -0.13295 " pathEditMode="relative" ptsTypes="AAAAAAA">
                                      <p:cBhvr>
                                        <p:cTn id="44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3000"/>
                                        <p:tgtEl>
                                          <p:spTgt spid="197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4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97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197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5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1000"/>
                                        <p:tgtEl>
                                          <p:spTgt spid="1976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4500"/>
                            </p:stCondLst>
                            <p:childTnLst>
                              <p:par>
                                <p:cTn id="6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1000"/>
                                        <p:tgtEl>
                                          <p:spTgt spid="1976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74" presetID="0" presetClass="path" presetSubtype="0" accel="50000" decel="5000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403 -0.13611 L -0.0007 -0.13472 " pathEditMode="relative" rAng="0" ptsTypes="AA">
                                      <p:cBhvr>
                                        <p:cTn id="75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9167" y="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1976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4" dur="500"/>
                                        <p:tgtEl>
                                          <p:spTgt spid="19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 nodeType="clickPar">
                      <p:stCondLst>
                        <p:cond delay="indefinite"/>
                      </p:stCondLst>
                      <p:childTnLst>
                        <p:par>
                          <p:cTn id="8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7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8" dur="500"/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1" presetID="9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92" dur="500"/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23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19764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1000"/>
                                        <p:tgtEl>
                                          <p:spTgt spid="197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0" presetClass="path" presetSubtype="0" accel="50000" decel="5000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7 -0.13171 L -0.03611 -0.14838 L -0.07257 -0.16643 L -0.10799 -0.19004 L -0.13299 -0.20949 L -0.14966 -0.23032 L -0.1632 -0.25671 L -0.17361 -0.28865 L -0.17986 -0.3206 L -0.18299 -0.33727 " pathEditMode="relative" ptsTypes="AAAAAAAAAA">
                                      <p:cBhvr>
                                        <p:cTn id="112" dur="3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3000"/>
                                        <p:tgtEl>
                                          <p:spTgt spid="1976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9" dur="500"/>
                                        <p:tgtEl>
                                          <p:spTgt spid="1976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1976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12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6" dur="1000"/>
                                        <p:tgtEl>
                                          <p:spTgt spid="1976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1000"/>
                                        <p:tgtEl>
                                          <p:spTgt spid="1976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3" presetID="0" presetClass="path" presetSubtype="0" accel="50000" decel="5000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8299 -0.33727 L -0.00174 -0.33703 " pathEditMode="relative" ptsTypes="AA">
                                      <p:cBhvr>
                                        <p:cTn id="134" dur="2000" fill="hold"/>
                                        <p:tgtEl>
                                          <p:spTgt spid="1976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3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8" dur="500"/>
                                        <p:tgtEl>
                                          <p:spTgt spid="197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 nodeType="clickPar">
                      <p:stCondLst>
                        <p:cond delay="indefinite"/>
                      </p:stCondLst>
                      <p:childTnLst>
                        <p:par>
                          <p:cTn id="1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1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3" dur="500"/>
                                        <p:tgtEl>
                                          <p:spTgt spid="19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 nodeType="clickPar">
                      <p:stCondLst>
                        <p:cond delay="indefinite"/>
                      </p:stCondLst>
                      <p:childTnLst>
                        <p:par>
                          <p:cTn id="1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1976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7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50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2" dur="500"/>
                                        <p:tgtEl>
                                          <p:spTgt spid="197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 nodeType="clickPar">
                      <p:stCondLst>
                        <p:cond delay="indefinite"/>
                      </p:stCondLst>
                      <p:childTnLst>
                        <p:par>
                          <p:cTn id="1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1000"/>
                                        <p:tgtEl>
                                          <p:spTgt spid="197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6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1" dur="500"/>
                                        <p:tgtEl>
                                          <p:spTgt spid="1976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7675" grpId="0" animBg="1"/>
      <p:bldP spid="197635" grpId="0" build="p"/>
      <p:bldP spid="197635" grpId="1" build="p"/>
      <p:bldP spid="197636" grpId="0"/>
      <p:bldP spid="197636" grpId="1"/>
      <p:bldP spid="197637" grpId="0"/>
      <p:bldP spid="197641" grpId="0" animBg="1"/>
      <p:bldP spid="197646" grpId="0"/>
      <p:bldP spid="197647" grpId="0" animBg="1"/>
      <p:bldP spid="197647" grpId="1" animBg="1"/>
      <p:bldP spid="197648" grpId="0" animBg="1"/>
      <p:bldP spid="197650" grpId="0" animBg="1"/>
      <p:bldP spid="197651" grpId="0" animBg="1"/>
      <p:bldP spid="197652" grpId="0"/>
      <p:bldP spid="197653" grpId="0"/>
      <p:bldP spid="197655" grpId="0"/>
      <p:bldP spid="197656" grpId="0"/>
      <p:bldP spid="197659" grpId="0"/>
      <p:bldP spid="197662" grpId="0"/>
      <p:bldP spid="197664" grpId="0"/>
      <p:bldP spid="197666" grpId="0"/>
      <p:bldP spid="197668" grpId="0"/>
      <p:bldP spid="197669" grpId="0" animBg="1"/>
      <p:bldP spid="197672" grpId="0" animBg="1"/>
      <p:bldP spid="197673" grpId="0" animBg="1"/>
      <p:bldP spid="197676" grpId="0" animBg="1"/>
      <p:bldP spid="197671" grpId="0" animBg="1"/>
      <p:bldP spid="197670" grpId="0" animBg="1"/>
      <p:bldP spid="197649" grpId="0" animBg="1"/>
      <p:bldP spid="197674" grpId="0" animBg="1"/>
      <p:bldP spid="197674" grpId="1" animBg="1"/>
      <p:bldP spid="197674" grpId="2" animBg="1"/>
      <p:bldP spid="197674" grpId="3" animBg="1"/>
      <p:bldP spid="197674" grpId="4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/>
          </p:cNvSpPr>
          <p:nvPr>
            <p:ph type="title"/>
          </p:nvPr>
        </p:nvSpPr>
        <p:spPr>
          <a:xfrm>
            <a:off x="0" y="452438"/>
            <a:ext cx="9144000" cy="80645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PC</a:t>
            </a:r>
          </a:p>
        </p:txBody>
      </p:sp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7918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7919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2048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20490" name="Freeform 10"/>
          <p:cNvSpPr>
            <a:spLocks/>
          </p:cNvSpPr>
          <p:nvPr/>
        </p:nvSpPr>
        <p:spPr bwMode="auto">
          <a:xfrm>
            <a:off x="1979613" y="2060575"/>
            <a:ext cx="3240087" cy="3384550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1" name="Freeform 11"/>
          <p:cNvSpPr>
            <a:spLocks/>
          </p:cNvSpPr>
          <p:nvPr/>
        </p:nvSpPr>
        <p:spPr bwMode="auto">
          <a:xfrm>
            <a:off x="2547938" y="1757363"/>
            <a:ext cx="3311525" cy="3095625"/>
          </a:xfrm>
          <a:custGeom>
            <a:avLst/>
            <a:gdLst>
              <a:gd name="T0" fmla="*/ 0 w 2041"/>
              <a:gd name="T1" fmla="*/ 0 h 2132"/>
              <a:gd name="T2" fmla="*/ 2147483646 w 2041"/>
              <a:gd name="T3" fmla="*/ 2147483646 h 2132"/>
              <a:gd name="T4" fmla="*/ 2147483646 w 2041"/>
              <a:gd name="T5" fmla="*/ 2147483646 h 2132"/>
              <a:gd name="T6" fmla="*/ 0 60000 65536"/>
              <a:gd name="T7" fmla="*/ 0 60000 65536"/>
              <a:gd name="T8" fmla="*/ 0 60000 65536"/>
              <a:gd name="T9" fmla="*/ 0 w 2041"/>
              <a:gd name="T10" fmla="*/ 0 h 2132"/>
              <a:gd name="T11" fmla="*/ 2041 w 2041"/>
              <a:gd name="T12" fmla="*/ 2132 h 2132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041" h="2132">
                <a:moveTo>
                  <a:pt x="0" y="0"/>
                </a:moveTo>
                <a:cubicBezTo>
                  <a:pt x="57" y="593"/>
                  <a:pt x="114" y="1187"/>
                  <a:pt x="454" y="1542"/>
                </a:cubicBezTo>
                <a:cubicBezTo>
                  <a:pt x="794" y="1897"/>
                  <a:pt x="1417" y="2014"/>
                  <a:pt x="2041" y="2132"/>
                </a:cubicBezTo>
              </a:path>
            </a:pathLst>
          </a:custGeom>
          <a:noFill/>
          <a:ln w="63500" cap="rnd">
            <a:solidFill>
              <a:schemeClr val="tx1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2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495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20496" name="Text Box 16"/>
          <p:cNvSpPr txBox="1">
            <a:spLocks noChangeArrowheads="1"/>
          </p:cNvSpPr>
          <p:nvPr/>
        </p:nvSpPr>
        <p:spPr bwMode="auto">
          <a:xfrm>
            <a:off x="5867400" y="46529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2</a:t>
            </a:r>
          </a:p>
        </p:txBody>
      </p:sp>
      <p:sp>
        <p:nvSpPr>
          <p:cNvPr id="20497" name="Text Box 17"/>
          <p:cNvSpPr txBox="1">
            <a:spLocks noChangeArrowheads="1"/>
          </p:cNvSpPr>
          <p:nvPr/>
        </p:nvSpPr>
        <p:spPr bwMode="auto">
          <a:xfrm>
            <a:off x="5076825" y="5300663"/>
            <a:ext cx="1223963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SPC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498" name="Line 18"/>
          <p:cNvSpPr>
            <a:spLocks noChangeShapeType="1"/>
          </p:cNvSpPr>
          <p:nvPr/>
        </p:nvSpPr>
        <p:spPr bwMode="auto">
          <a:xfrm flipV="1">
            <a:off x="2547938" y="3106738"/>
            <a:ext cx="0" cy="1096962"/>
          </a:xfrm>
          <a:prstGeom prst="line">
            <a:avLst/>
          </a:pr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0" name="Line 20"/>
          <p:cNvSpPr>
            <a:spLocks noChangeShapeType="1"/>
          </p:cNvSpPr>
          <p:nvPr/>
        </p:nvSpPr>
        <p:spPr bwMode="auto">
          <a:xfrm flipH="1">
            <a:off x="900113" y="4941888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1" name="Line 21"/>
          <p:cNvSpPr>
            <a:spLocks noChangeShapeType="1"/>
          </p:cNvSpPr>
          <p:nvPr/>
        </p:nvSpPr>
        <p:spPr bwMode="auto">
          <a:xfrm flipH="1">
            <a:off x="900113" y="4508500"/>
            <a:ext cx="1866900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04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20505" name="Text Box 25"/>
          <p:cNvSpPr txBox="1">
            <a:spLocks noChangeArrowheads="1"/>
          </p:cNvSpPr>
          <p:nvPr/>
        </p:nvSpPr>
        <p:spPr bwMode="auto">
          <a:xfrm>
            <a:off x="2443163" y="6111875"/>
            <a:ext cx="6477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20506" name="Line 26"/>
          <p:cNvSpPr>
            <a:spLocks noChangeShapeType="1"/>
          </p:cNvSpPr>
          <p:nvPr/>
        </p:nvSpPr>
        <p:spPr bwMode="auto">
          <a:xfrm flipH="1">
            <a:off x="2503488" y="6684963"/>
            <a:ext cx="84455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20514" name="Text Box 34"/>
          <p:cNvSpPr txBox="1">
            <a:spLocks noChangeArrowheads="1"/>
          </p:cNvSpPr>
          <p:nvPr/>
        </p:nvSpPr>
        <p:spPr bwMode="auto">
          <a:xfrm>
            <a:off x="166688" y="4652963"/>
            <a:ext cx="7191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0</a:t>
            </a:r>
          </a:p>
        </p:txBody>
      </p:sp>
      <p:sp>
        <p:nvSpPr>
          <p:cNvPr id="20516" name="Text Box 36"/>
          <p:cNvSpPr txBox="1">
            <a:spLocks noChangeArrowheads="1"/>
          </p:cNvSpPr>
          <p:nvPr/>
        </p:nvSpPr>
        <p:spPr bwMode="auto">
          <a:xfrm>
            <a:off x="3348038" y="4635500"/>
            <a:ext cx="373062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A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5" name="Text Box 36"/>
          <p:cNvSpPr txBox="1">
            <a:spLocks noChangeArrowheads="1"/>
          </p:cNvSpPr>
          <p:nvPr/>
        </p:nvSpPr>
        <p:spPr bwMode="auto">
          <a:xfrm>
            <a:off x="2703513" y="4176713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B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6" name="Line 20"/>
          <p:cNvSpPr>
            <a:spLocks noChangeShapeType="1"/>
          </p:cNvSpPr>
          <p:nvPr/>
        </p:nvSpPr>
        <p:spPr bwMode="auto">
          <a:xfrm>
            <a:off x="2700338" y="2997200"/>
            <a:ext cx="3175" cy="316865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7" name="Line 20"/>
          <p:cNvSpPr>
            <a:spLocks noChangeShapeType="1"/>
          </p:cNvSpPr>
          <p:nvPr/>
        </p:nvSpPr>
        <p:spPr bwMode="auto">
          <a:xfrm flipH="1">
            <a:off x="971550" y="2973388"/>
            <a:ext cx="1795463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" name="Text Box 36"/>
          <p:cNvSpPr txBox="1">
            <a:spLocks noChangeArrowheads="1"/>
          </p:cNvSpPr>
          <p:nvPr/>
        </p:nvSpPr>
        <p:spPr bwMode="auto">
          <a:xfrm>
            <a:off x="2716213" y="2600325"/>
            <a:ext cx="37147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C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0" name="Text Box 36"/>
          <p:cNvSpPr txBox="1">
            <a:spLocks noChangeArrowheads="1"/>
          </p:cNvSpPr>
          <p:nvPr/>
        </p:nvSpPr>
        <p:spPr bwMode="auto">
          <a:xfrm>
            <a:off x="3397250" y="3732213"/>
            <a:ext cx="371475" cy="40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D</a:t>
            </a:r>
            <a:endParaRPr kumimoji="0" lang="cs-CZ" altLang="cs-CZ" sz="20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41" name="Line 26"/>
          <p:cNvSpPr>
            <a:spLocks noChangeShapeType="1"/>
          </p:cNvSpPr>
          <p:nvPr/>
        </p:nvSpPr>
        <p:spPr bwMode="auto">
          <a:xfrm>
            <a:off x="2530475" y="6613525"/>
            <a:ext cx="8556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2" name="Line 20"/>
          <p:cNvSpPr>
            <a:spLocks noChangeShapeType="1"/>
          </p:cNvSpPr>
          <p:nvPr/>
        </p:nvSpPr>
        <p:spPr bwMode="auto">
          <a:xfrm flipH="1">
            <a:off x="900113" y="4030663"/>
            <a:ext cx="2447925" cy="0"/>
          </a:xfrm>
          <a:prstGeom prst="line">
            <a:avLst/>
          </a:prstGeom>
          <a:noFill/>
          <a:ln w="38100">
            <a:solidFill>
              <a:schemeClr val="tx1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43" name="Text Box 34"/>
          <p:cNvSpPr txBox="1">
            <a:spLocks noChangeArrowheads="1"/>
          </p:cNvSpPr>
          <p:nvPr/>
        </p:nvSpPr>
        <p:spPr bwMode="auto">
          <a:xfrm>
            <a:off x="180975" y="4156075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1</a:t>
            </a:r>
          </a:p>
        </p:txBody>
      </p:sp>
      <p:sp>
        <p:nvSpPr>
          <p:cNvPr id="44" name="Text Box 34"/>
          <p:cNvSpPr txBox="1">
            <a:spLocks noChangeArrowheads="1"/>
          </p:cNvSpPr>
          <p:nvPr/>
        </p:nvSpPr>
        <p:spPr bwMode="auto">
          <a:xfrm>
            <a:off x="165100" y="271145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3</a:t>
            </a:r>
          </a:p>
        </p:txBody>
      </p:sp>
      <p:sp>
        <p:nvSpPr>
          <p:cNvPr id="46" name="Text Box 34"/>
          <p:cNvSpPr txBox="1">
            <a:spLocks noChangeArrowheads="1"/>
          </p:cNvSpPr>
          <p:nvPr/>
        </p:nvSpPr>
        <p:spPr bwMode="auto">
          <a:xfrm>
            <a:off x="165100" y="3632200"/>
            <a:ext cx="719138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π</a:t>
            </a:r>
            <a:r>
              <a:rPr kumimoji="0" lang="cs-CZ" altLang="cs-CZ" sz="2800" b="1" i="0" u="none" strike="noStrike" kern="1200" cap="none" spc="0" normalizeH="0" baseline="-2500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4</a:t>
            </a:r>
          </a:p>
        </p:txBody>
      </p:sp>
      <p:sp>
        <p:nvSpPr>
          <p:cNvPr id="3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43/52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4332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15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16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24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25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204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0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4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0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205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20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05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 nodeType="clickPar">
                      <p:stCondLst>
                        <p:cond delay="indefinite"/>
                      </p:stCondLst>
                      <p:childTnLst>
                        <p:par>
                          <p:cTn id="6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20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205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2" dur="500"/>
                                        <p:tgtEl>
                                          <p:spTgt spid="2050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 nodeType="clickPar">
                      <p:stCondLst>
                        <p:cond delay="indefinite"/>
                      </p:stCondLst>
                      <p:childTnLst>
                        <p:par>
                          <p:cTn id="9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205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 nodeType="clickPar">
                      <p:stCondLst>
                        <p:cond delay="indefinite"/>
                      </p:stCondLst>
                      <p:childTnLst>
                        <p:par>
                          <p:cTn id="9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 nodeType="clickPar">
                      <p:stCondLst>
                        <p:cond delay="indefinite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 nodeType="clickPar">
                      <p:stCondLst>
                        <p:cond delay="indefinite"/>
                      </p:stCondLst>
                      <p:childTnLst>
                        <p:par>
                          <p:cTn id="1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6" dur="500"/>
                                        <p:tgtEl>
                                          <p:spTgt spid="20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 nodeType="clickPar">
                      <p:stCondLst>
                        <p:cond delay="indefinite"/>
                      </p:stCondLst>
                      <p:childTnLst>
                        <p:par>
                          <p:cTn id="1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 nodeType="clickPar">
                      <p:stCondLst>
                        <p:cond delay="indefinite"/>
                      </p:stCondLst>
                      <p:childTnLst>
                        <p:par>
                          <p:cTn id="1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 nodeType="clickPar">
                      <p:stCondLst>
                        <p:cond delay="indefinite"/>
                      </p:stCondLst>
                      <p:childTnLst>
                        <p:par>
                          <p:cTn id="1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 nodeType="clickPar">
                      <p:stCondLst>
                        <p:cond delay="indefinite"/>
                      </p:stCondLst>
                      <p:childTnLst>
                        <p:par>
                          <p:cTn id="1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6" grpId="0"/>
      <p:bldP spid="20487" grpId="0"/>
      <p:bldP spid="20495" grpId="0"/>
      <p:bldP spid="20496" grpId="0"/>
      <p:bldP spid="20497" grpId="0"/>
      <p:bldP spid="20504" grpId="0"/>
      <p:bldP spid="20505" grpId="0"/>
      <p:bldP spid="20514" grpId="0"/>
      <p:bldP spid="20516" grpId="0"/>
      <p:bldP spid="35" grpId="0"/>
      <p:bldP spid="38" grpId="0"/>
      <p:bldP spid="40" grpId="0"/>
      <p:bldP spid="43" grpId="0"/>
      <p:bldP spid="44" grpId="0"/>
      <p:bldP spid="46" grpId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/>
          </p:cNvSpPr>
          <p:nvPr>
            <p:ph type="title"/>
          </p:nvPr>
        </p:nvSpPr>
        <p:spPr>
          <a:xfrm>
            <a:off x="0" y="492920"/>
            <a:ext cx="9144000" cy="1143000"/>
          </a:xfrm>
          <a:noFill/>
        </p:spPr>
        <p:txBody>
          <a:bodyPr/>
          <a:lstStyle/>
          <a:p>
            <a:pPr eaLnBrk="1" hangingPunct="1"/>
            <a:r>
              <a:rPr lang="cs-CZ" altLang="cs-CZ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Dlouhodobá PC</a:t>
            </a:r>
          </a:p>
        </p:txBody>
      </p:sp>
      <p:grpSp>
        <p:nvGrpSpPr>
          <p:cNvPr id="38915" name="Group 8"/>
          <p:cNvGrpSpPr>
            <a:grpSpLocks/>
          </p:cNvGrpSpPr>
          <p:nvPr/>
        </p:nvGrpSpPr>
        <p:grpSpPr bwMode="auto">
          <a:xfrm>
            <a:off x="885825" y="1773238"/>
            <a:ext cx="6443663" cy="4338637"/>
            <a:chOff x="558" y="1117"/>
            <a:chExt cx="4059" cy="2733"/>
          </a:xfrm>
        </p:grpSpPr>
        <p:sp>
          <p:nvSpPr>
            <p:cNvPr id="38921" name="Line 4"/>
            <p:cNvSpPr>
              <a:spLocks noChangeShapeType="1"/>
            </p:cNvSpPr>
            <p:nvPr/>
          </p:nvSpPr>
          <p:spPr bwMode="auto">
            <a:xfrm>
              <a:off x="567" y="1117"/>
              <a:ext cx="0" cy="2721"/>
            </a:xfrm>
            <a:prstGeom prst="line">
              <a:avLst/>
            </a:pr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  <p:sp>
          <p:nvSpPr>
            <p:cNvPr id="38922" name="Freeform 5"/>
            <p:cNvSpPr>
              <a:spLocks/>
            </p:cNvSpPr>
            <p:nvPr/>
          </p:nvSpPr>
          <p:spPr bwMode="auto">
            <a:xfrm>
              <a:off x="558" y="3849"/>
              <a:ext cx="4059" cy="1"/>
            </a:xfrm>
            <a:custGeom>
              <a:avLst/>
              <a:gdLst>
                <a:gd name="T0" fmla="*/ 0 w 4059"/>
                <a:gd name="T1" fmla="*/ 0 h 1"/>
                <a:gd name="T2" fmla="*/ 4059 w 4059"/>
                <a:gd name="T3" fmla="*/ 0 h 1"/>
                <a:gd name="T4" fmla="*/ 0 60000 65536"/>
                <a:gd name="T5" fmla="*/ 0 60000 65536"/>
                <a:gd name="T6" fmla="*/ 0 w 4059"/>
                <a:gd name="T7" fmla="*/ 0 h 1"/>
                <a:gd name="T8" fmla="*/ 4059 w 4059"/>
                <a:gd name="T9" fmla="*/ 1 h 1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059" h="1">
                  <a:moveTo>
                    <a:pt x="0" y="0"/>
                  </a:moveTo>
                  <a:lnTo>
                    <a:pt x="4059" y="0"/>
                  </a:lnTo>
                </a:path>
              </a:pathLst>
            </a:custGeom>
            <a:noFill/>
            <a:ln w="1016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cs-CZ" sz="24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endParaRPr>
            </a:p>
          </p:txBody>
        </p:sp>
      </p:grpSp>
      <p:sp>
        <p:nvSpPr>
          <p:cNvPr id="38916" name="Text Box 6"/>
          <p:cNvSpPr txBox="1">
            <a:spLocks noChangeArrowheads="1"/>
          </p:cNvSpPr>
          <p:nvPr/>
        </p:nvSpPr>
        <p:spPr bwMode="auto">
          <a:xfrm>
            <a:off x="109538" y="1412875"/>
            <a:ext cx="1438275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6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inflace</a:t>
            </a:r>
          </a:p>
        </p:txBody>
      </p:sp>
      <p:sp>
        <p:nvSpPr>
          <p:cNvPr id="38917" name="Text Box 7"/>
          <p:cNvSpPr txBox="1">
            <a:spLocks noChangeArrowheads="1"/>
          </p:cNvSpPr>
          <p:nvPr/>
        </p:nvSpPr>
        <p:spPr bwMode="auto">
          <a:xfrm>
            <a:off x="6011863" y="6230938"/>
            <a:ext cx="3132137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Míra nezaměstnanosti</a:t>
            </a:r>
          </a:p>
        </p:txBody>
      </p:sp>
      <p:sp>
        <p:nvSpPr>
          <p:cNvPr id="38918" name="Line 12"/>
          <p:cNvSpPr>
            <a:spLocks noChangeShapeType="1"/>
          </p:cNvSpPr>
          <p:nvPr/>
        </p:nvSpPr>
        <p:spPr bwMode="auto">
          <a:xfrm flipV="1">
            <a:off x="3348038" y="1916113"/>
            <a:ext cx="0" cy="4249737"/>
          </a:xfrm>
          <a:prstGeom prst="line">
            <a:avLst/>
          </a:prstGeom>
          <a:noFill/>
          <a:ln w="6350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+mn-cs"/>
            </a:endParaRPr>
          </a:p>
        </p:txBody>
      </p:sp>
      <p:sp>
        <p:nvSpPr>
          <p:cNvPr id="38919" name="Text Box 15"/>
          <p:cNvSpPr txBox="1">
            <a:spLocks noChangeArrowheads="1"/>
          </p:cNvSpPr>
          <p:nvPr/>
        </p:nvSpPr>
        <p:spPr bwMode="auto">
          <a:xfrm>
            <a:off x="3419475" y="1628775"/>
            <a:ext cx="1223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LPC</a:t>
            </a:r>
          </a:p>
        </p:txBody>
      </p:sp>
      <p:sp>
        <p:nvSpPr>
          <p:cNvPr id="38920" name="Text Box 24"/>
          <p:cNvSpPr txBox="1">
            <a:spLocks noChangeArrowheads="1"/>
          </p:cNvSpPr>
          <p:nvPr/>
        </p:nvSpPr>
        <p:spPr bwMode="auto">
          <a:xfrm>
            <a:off x="3073400" y="6110288"/>
            <a:ext cx="6477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t>u*</a:t>
            </a:r>
            <a:endParaRPr kumimoji="0" lang="cs-CZ" altLang="cs-CZ" sz="2800" b="1" i="0" u="none" strike="noStrike" kern="1200" cap="none" spc="0" normalizeH="0" baseline="-2500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1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44/52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58890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>
          <a:xfrm>
            <a:off x="0" y="685799"/>
            <a:ext cx="9144000" cy="835025"/>
          </a:xfrm>
          <a:noFill/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sz="45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Modifikovaná (cenová) </a:t>
            </a:r>
            <a:br>
              <a:rPr lang="cs-CZ" altLang="cs-CZ" sz="51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</a:br>
            <a:r>
              <a:rPr lang="cs-CZ" altLang="cs-CZ" sz="5100" b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Phillipsova křivka</a:t>
            </a:r>
          </a:p>
        </p:txBody>
      </p:sp>
      <p:sp>
        <p:nvSpPr>
          <p:cNvPr id="21507" name="Rectangle 3"/>
          <p:cNvSpPr>
            <a:spLocks noGrp="1"/>
          </p:cNvSpPr>
          <p:nvPr>
            <p:ph type="body" idx="1"/>
          </p:nvPr>
        </p:nvSpPr>
        <p:spPr>
          <a:xfrm>
            <a:off x="107950" y="1752600"/>
            <a:ext cx="8928100" cy="2133600"/>
          </a:xfrm>
        </p:spPr>
        <p:txBody>
          <a:bodyPr>
            <a:noAutofit/>
          </a:bodyPr>
          <a:lstStyle/>
          <a:p>
            <a:pPr eaLnBrk="1" hangingPunct="1">
              <a:spcBef>
                <a:spcPct val="0"/>
              </a:spcBef>
            </a:pP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Trvale nižší nezaměstnanost by mohla udržet jen trvalá stimulace AD.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růst P totiž reagují nabídkové šoky 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(graf AD-AS)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podobě stejného tempa růstu W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aby byl vyrovnán pokles reálných mzdových sazeb, a proto je k nižšímu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„u“</a:t>
            </a:r>
            <a:r>
              <a:rPr lang="cs-CZ" altLang="cs-CZ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než je přirozená míra nezaměstnanosti </a:t>
            </a:r>
            <a:r>
              <a:rPr lang="cs-CZ" altLang="cs-CZ" b="1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nutný další růst AD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548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 autoUpdateAnimBg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Závěry pro stabilizační politiku vlády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snaha vlády udržet nezaměstnanost pod její přirozenou mírou vyvolá zrychlující se inflaci,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zrychlující se inflace nakonec donutí vládu rezignovat na tento cíl a nezaměstnanost vrátí na přirozenou míru, avšak při vyšší míře inflace,</a:t>
            </a:r>
          </a:p>
          <a:p>
            <a:pPr algn="just" eaLnBrk="1" hangingPunct="1">
              <a:buClrTx/>
              <a:buFont typeface="Wingdings" panose="05000000000000000000" pitchFamily="2" charset="2"/>
              <a:buChar char="§"/>
              <a:defRPr/>
            </a:pP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snížit očekávanou inflaci může vláda zvýšením nezaměstnanosti nad její přirozenou míru.</a:t>
            </a:r>
          </a:p>
          <a:p>
            <a:pPr marL="0" indent="0" algn="just" eaLnBrk="1" hangingPunct="1">
              <a:buFont typeface="Arial" charset="0"/>
              <a:buNone/>
              <a:defRPr/>
            </a:pPr>
            <a:endParaRPr lang="cs-CZ" altLang="cs-CZ" sz="24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indent="0" algn="just" eaLnBrk="1" hangingPunct="1">
              <a:buFont typeface="Arial" charset="0"/>
              <a:buNone/>
              <a:defRPr/>
            </a:pPr>
            <a:r>
              <a:rPr lang="cs-CZ" altLang="cs-CZ" sz="2400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Nejlepší stabilizační politikou vlády</a:t>
            </a:r>
            <a:r>
              <a:rPr lang="cs-CZ" altLang="cs-CZ" sz="2400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je udržování míry nezaměstnanosti na její přirozené míře při nízké úrovni očekávané inflace.</a:t>
            </a: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40877395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91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91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1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91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/>
          <a:lstStyle/>
          <a:p>
            <a:pPr eaLnBrk="1" hangingPunct="1"/>
            <a:r>
              <a:rPr lang="cs-CZ" altLang="cs-CZ" sz="5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endParaRPr lang="en-GB" altLang="cs-CZ" sz="5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54430"/>
            <a:ext cx="8785225" cy="5514658"/>
          </a:xfrm>
        </p:spPr>
        <p:txBody>
          <a:bodyPr>
            <a:normAutofit/>
          </a:bodyPr>
          <a:lstStyle/>
          <a:p>
            <a:pPr eaLnBrk="1" hangingPunct="1"/>
            <a:r>
              <a:rPr lang="cs-CZ" altLang="cs-CZ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NAIRU</a:t>
            </a:r>
            <a:r>
              <a:rPr lang="en-GB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(</a:t>
            </a:r>
            <a:r>
              <a:rPr lang="en-GB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Non-accelerating Inflation Rate of Unemployment)</a:t>
            </a:r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je míra nezaměstnanosti, která neakceleruje inflaci neboli tzv. přirozená míra nezaměstnanosti u*;</a:t>
            </a:r>
          </a:p>
          <a:p>
            <a:pPr marL="114300" indent="0" eaLnBrk="1" hangingPunct="1">
              <a:buNone/>
            </a:pPr>
            <a:endParaRPr lang="cs-CZ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r>
              <a:rPr lang="cs-CZ" altLang="cs-CZ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Vyznačuje se stabilitou nominálních mzdových sazeb, kdy se ekonomika nachází na úrovni potenciálního produktu Y*.</a:t>
            </a:r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sz="36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2552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cs-CZ" sz="4000" b="1" dirty="0">
                <a:solidFill>
                  <a:srgbClr val="C00000"/>
                </a:solidFill>
              </a:rPr>
              <a:t>Příklady k procvičení</a:t>
            </a:r>
          </a:p>
        </p:txBody>
      </p:sp>
      <p:sp>
        <p:nvSpPr>
          <p:cNvPr id="3" name="Obdélník 2"/>
          <p:cNvSpPr/>
          <p:nvPr/>
        </p:nvSpPr>
        <p:spPr>
          <a:xfrm>
            <a:off x="457199" y="1509824"/>
            <a:ext cx="85725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Wingdings" pitchFamily="2" charset="2"/>
              <a:buNone/>
              <a:tabLst/>
              <a:defRPr/>
            </a:pPr>
            <a:endParaRPr kumimoji="0" lang="cs-CZ" altLang="cs-CZ" sz="2800" b="1" i="0" u="none" strike="noStrike" kern="0" cap="none" spc="0" normalizeH="0" baseline="0" noProof="0" dirty="0">
              <a:ln>
                <a:noFill/>
              </a:ln>
              <a:solidFill>
                <a:srgbClr val="1F497D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48675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1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byl cenový index na konci roku 2018 </a:t>
            </a:r>
            <a:r>
              <a:rPr lang="cs-CZ" b="1" dirty="0">
                <a:solidFill>
                  <a:schemeClr val="accent5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108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 a na konci roku 2019 </a:t>
            </a:r>
            <a:r>
              <a:rPr lang="cs-CZ" b="1" dirty="0">
                <a:solidFill>
                  <a:schemeClr val="accent2"/>
                </a:solidFill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114</a:t>
            </a:r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, kolik byla míra inflace v roce 2019?</a:t>
            </a:r>
            <a:endParaRPr lang="cs-CZ" sz="2800" dirty="0"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108 a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2019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index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114.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Teď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musíme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</a:t>
            </a:r>
            <a:r>
              <a:rPr lang="el-GR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π).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Použijeme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níže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uvedený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dosahovat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daného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nesmíme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zapomenout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abychom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měli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 smtClean="0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2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</m:sub>
                          </m:sSub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b="1" i="1" smtClean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𝑪𝑷𝑰</m:t>
                              </m:r>
                            </m:e>
                            <m:sub>
                              <m:r>
                                <a:rPr lang="cs-CZ" sz="2400" b="1" i="1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𝒕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cs-CZ" sz="2400" b="1" i="0">
                                  <a:solidFill>
                                    <a:schemeClr val="accent5"/>
                                  </a:solidFill>
                                  <a:latin typeface="Cambria Math" panose="02040503050406030204" pitchFamily="18" charset="0"/>
                                </a:rPr>
                                <m:t>𝟏</m:t>
                              </m:r>
                            </m:sub>
                          </m:sSub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9388" y="4397736"/>
                <a:ext cx="3745577" cy="84837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/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i="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 b="1" i="0" smtClean="0">
                              <a:solidFill>
                                <a:schemeClr val="accent2"/>
                              </a:solidFill>
                              <a:latin typeface="Cambria Math" panose="02040503050406030204" pitchFamily="18" charset="0"/>
                            </a:rPr>
                            <m:t>𝟏𝟏𝟒</m:t>
                          </m:r>
                          <m:r>
                            <a:rPr lang="cs-CZ" sz="2400" i="0">
                              <a:latin typeface="Cambria Math" panose="02040503050406030204" pitchFamily="18" charset="0"/>
                            </a:rPr>
                            <m:t>− </m:t>
                          </m:r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num>
                        <m:den>
                          <m:r>
                            <a:rPr lang="cs-CZ" sz="2400" b="1" i="0" smtClean="0">
                              <a:solidFill>
                                <a:schemeClr val="accent5"/>
                              </a:solidFill>
                              <a:latin typeface="Cambria Math" panose="02040503050406030204" pitchFamily="18" charset="0"/>
                            </a:rPr>
                            <m:t>𝟏𝟎𝟖</m:t>
                          </m:r>
                        </m:den>
                      </m:f>
                      <m:r>
                        <a:rPr lang="cs-CZ" sz="2400" i="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>
                <a:extLst>
                  <a:ext uri="{FF2B5EF4-FFF2-40B4-BE49-F238E27FC236}">
                    <a16:creationId xmlns:a16="http://schemas.microsoft.com/office/drawing/2014/main" id="{49DEAC38-5B1B-4E11-BD13-2B56B145155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1908" y="4386046"/>
                <a:ext cx="3261599" cy="78636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𝟓𝟔</m:t>
                      </m:r>
                      <m:r>
                        <a:rPr lang="cs-CZ" sz="2400" b="1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28108" y="5422238"/>
                <a:ext cx="1957011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49/52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04571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Měření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Cenový index 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= měří částku (mezi 2 obdobími), kterou je nutno nezbytné vynaložit na nákup určitého koše statků a služeb v běžném období ve srovnání s částkou, kterou bylo nutno vynaložit v období základním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6" name="Objek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496920"/>
              </p:ext>
            </p:extLst>
          </p:nvPr>
        </p:nvGraphicFramePr>
        <p:xfrm>
          <a:off x="457200" y="1497735"/>
          <a:ext cx="7933104" cy="946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Rastrový obrázek" r:id="rId3" imgW="3079800" imgH="279360" progId="Paint.Picture">
                  <p:embed/>
                </p:oleObj>
              </mc:Choice>
              <mc:Fallback>
                <p:oleObj name="Rastrový obrázek" r:id="rId3" imgW="3079800" imgH="279360" progId="Paint.Picture">
                  <p:embed/>
                  <p:pic>
                    <p:nvPicPr>
                      <p:cNvPr id="6" name="Objek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1497735"/>
                        <a:ext cx="7933104" cy="946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32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32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32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3200"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32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3200" i="1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320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32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32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31462" y="4419592"/>
                <a:ext cx="4784580" cy="11006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22924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2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500688"/>
          </a:xfrm>
        </p:spPr>
        <p:txBody>
          <a:bodyPr>
            <a:normAutofit/>
          </a:bodyPr>
          <a:lstStyle/>
          <a:p>
            <a:r>
              <a:rPr lang="cs-CZ" b="1" dirty="0">
                <a:latin typeface="Calibri" panose="020F0502020204030204" pitchFamily="34" charset="0"/>
                <a:ea typeface="Times New Roman" panose="02020603050405020304" pitchFamily="18" charset="0"/>
                <a:cs typeface="Calibri" panose="020F0502020204030204" pitchFamily="34" charset="0"/>
              </a:rPr>
              <a:t>Jestliže cenový index byl 120 v roce 2020 a 136 v roce 2021, kolik činila míra inflace (v %): </a:t>
            </a:r>
          </a:p>
          <a:p>
            <a:pPr lvl="1"/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počítat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jako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předešlém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procentech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(%)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označíme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správnou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odpověď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</a:t>
            </a:r>
          </a:p>
          <a:p>
            <a:pPr lvl="1"/>
            <a:endParaRPr lang="en-GB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3246390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Obdélník 1"/>
              <p:cNvSpPr/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𝟏𝟑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2" name="Obdélník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5408345"/>
                <a:ext cx="2141355" cy="461665"/>
              </a:xfrm>
              <a:prstGeom prst="rect">
                <a:avLst/>
              </a:prstGeom>
              <a:blipFill>
                <a:blip r:embed="rId3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Obdélník 6">
            <a:extLst>
              <a:ext uri="{FF2B5EF4-FFF2-40B4-BE49-F238E27FC236}">
                <a16:creationId xmlns:a16="http://schemas.microsoft.com/office/drawing/2014/main" id="{2571EEF7-3D49-4E8B-9836-DFA02F4016EF}"/>
              </a:ext>
            </a:extLst>
          </p:cNvPr>
          <p:cNvSpPr/>
          <p:nvPr/>
        </p:nvSpPr>
        <p:spPr>
          <a:xfrm>
            <a:off x="303674" y="2982784"/>
            <a:ext cx="4572000" cy="2549737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a) 11,8,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b) 13,3,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c) 12,2, </a:t>
            </a: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cs-CZ" sz="24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d) 13,8.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Obdélník 2"/>
              <p:cNvSpPr/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136− 120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120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3" name="Obdélník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3883" y="4358562"/>
                <a:ext cx="3175036" cy="786177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Obdélník 5"/>
          <p:cNvSpPr/>
          <p:nvPr/>
        </p:nvSpPr>
        <p:spPr>
          <a:xfrm>
            <a:off x="4448213" y="5232866"/>
            <a:ext cx="4572000" cy="707886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spcAft>
                <a:spcPts val="800"/>
              </a:spcAft>
            </a:pPr>
            <a:r>
              <a:rPr lang="cs-CZ" sz="20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Míra inflace vyšla 13,3% a označíme možnost odpovědi za b).</a:t>
            </a:r>
            <a:endParaRPr lang="cs-CZ" sz="20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0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50/52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764112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/>
          </p:cNvSpPr>
          <p:nvPr>
            <p:ph type="title"/>
          </p:nvPr>
        </p:nvSpPr>
        <p:spPr>
          <a:xfrm>
            <a:off x="0" y="188913"/>
            <a:ext cx="9144000" cy="1331912"/>
          </a:xfrm>
          <a:noFill/>
        </p:spPr>
        <p:txBody>
          <a:bodyPr>
            <a:normAutofit/>
          </a:bodyPr>
          <a:lstStyle/>
          <a:p>
            <a:pPr eaLnBrk="1" hangingPunct="1"/>
            <a:r>
              <a:rPr lang="cs-CZ" altLang="cs-CZ" sz="4000" b="1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 č. 3</a:t>
            </a:r>
            <a:endParaRPr lang="en-GB" altLang="cs-CZ" sz="4000" b="1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41987" name="Rectangle 3"/>
          <p:cNvSpPr>
            <a:spLocks noGrp="1"/>
          </p:cNvSpPr>
          <p:nvPr>
            <p:ph type="body" idx="1"/>
          </p:nvPr>
        </p:nvSpPr>
        <p:spPr>
          <a:xfrm>
            <a:off x="179388" y="1168400"/>
            <a:ext cx="8785225" cy="5016500"/>
          </a:xfrm>
        </p:spPr>
        <p:txBody>
          <a:bodyPr>
            <a:normAutofit/>
          </a:bodyPr>
          <a:lstStyle/>
          <a:p>
            <a:r>
              <a:rPr lang="cs-CZ" b="1" dirty="0"/>
              <a:t>CPI v roce 2018 činil 150, o rok později (2019) byl 145. Určete míru inflace.</a:t>
            </a:r>
            <a:endParaRPr lang="cs-CZ" dirty="0"/>
          </a:p>
          <a:p>
            <a:pPr lvl="1"/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posledním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příkladu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máme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dané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údaje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kdy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v 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roce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2018 je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150,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tuto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následně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CPIt-1. 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rok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později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(2019),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byla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CPI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úrovni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145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danou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hodnotu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budeme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dosazovat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za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CPIt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Dosadíme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vzorečku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vynásobíme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100 a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dostaneme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GB" altLang="cs-CZ" sz="2000" dirty="0" err="1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výsledek</a:t>
            </a:r>
            <a:r>
              <a:rPr lang="en-GB" altLang="cs-CZ" sz="2000" dirty="0"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v %.</a:t>
            </a:r>
          </a:p>
          <a:p>
            <a:pPr lvl="1"/>
            <a:endParaRPr lang="en-GB" altLang="cs-CZ" sz="2000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  <a:p>
            <a:pPr eaLnBrk="1" hangingPunct="1"/>
            <a:endParaRPr lang="en-GB" altLang="cs-CZ" dirty="0"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/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sub>
                          </m:sSub>
                          <m:r>
                            <a:rPr lang="cs-CZ" sz="2400" b="0" i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− </m:t>
                          </m:r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cs-CZ" sz="2400" i="1" smtClean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𝐶𝑃𝐼</m:t>
                              </m:r>
                            </m:e>
                            <m:sub>
                              <m:r>
                                <a:rPr lang="cs-CZ" sz="2400" b="0" i="1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cs-CZ" sz="2400" b="0" i="0">
                                  <a:solidFill>
                                    <a:schemeClr val="tx1"/>
                                  </a:solidFill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</m:sub>
                          </m:sSub>
                        </m:den>
                      </m:f>
                      <m:r>
                        <a:rPr lang="cs-CZ" sz="2400" b="0" i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>
                  <a:solidFill>
                    <a:schemeClr val="tx1"/>
                  </a:solidFill>
                </a:endParaRPr>
              </a:p>
            </p:txBody>
          </p:sp>
        </mc:Choice>
        <mc:Fallback xmlns="">
          <p:sp>
            <p:nvSpPr>
              <p:cNvPr id="4" name="Obdélník 3">
                <a:extLst>
                  <a:ext uri="{FF2B5EF4-FFF2-40B4-BE49-F238E27FC236}">
                    <a16:creationId xmlns:a16="http://schemas.microsoft.com/office/drawing/2014/main" id="{2A3A327F-ABC8-46D8-BA4D-52EAFFA6A7D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4029384"/>
                <a:ext cx="3633431" cy="84856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Obdélník 4"/>
              <p:cNvSpPr/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i="1"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cs-CZ" sz="2400">
                          <a:latin typeface="Cambria Math" panose="02040503050406030204" pitchFamily="18" charset="0"/>
                        </a:rPr>
                        <m:t>= </m:t>
                      </m:r>
                      <m:f>
                        <m:fPr>
                          <m:ctrlPr>
                            <a:rPr lang="cs-CZ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145− 150</m:t>
                          </m:r>
                        </m:num>
                        <m:den>
                          <m:r>
                            <a:rPr lang="cs-CZ" sz="2400">
                              <a:latin typeface="Cambria Math" panose="02040503050406030204" pitchFamily="18" charset="0"/>
                            </a:rPr>
                            <m:t>150</m:t>
                          </m:r>
                        </m:den>
                      </m:f>
                      <m:r>
                        <a:rPr lang="cs-CZ" sz="2400">
                          <a:latin typeface="Cambria Math" panose="02040503050406030204" pitchFamily="18" charset="0"/>
                        </a:rPr>
                        <m:t>∗100</m:t>
                      </m:r>
                    </m:oMath>
                  </m:oMathPara>
                </a14:m>
                <a:endParaRPr lang="cs-CZ" sz="2400" dirty="0"/>
              </a:p>
            </p:txBody>
          </p:sp>
        </mc:Choice>
        <mc:Fallback xmlns="">
          <p:sp>
            <p:nvSpPr>
              <p:cNvPr id="5" name="Obdélník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6782" y="5242615"/>
                <a:ext cx="3175036" cy="7936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Obdélník 7"/>
              <p:cNvSpPr/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𝝅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= −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cs-CZ" sz="2400" b="1" i="1">
                          <a:latin typeface="Cambria Math" panose="02040503050406030204" pitchFamily="18" charset="0"/>
                        </a:rPr>
                        <m:t>𝟑𝟑</m:t>
                      </m:r>
                      <m:r>
                        <a:rPr lang="cs-CZ" sz="2400" b="1">
                          <a:latin typeface="Cambria Math" panose="02040503050406030204" pitchFamily="18" charset="0"/>
                        </a:rPr>
                        <m:t> %</m:t>
                      </m:r>
                    </m:oMath>
                  </m:oMathPara>
                </a14:m>
                <a:endParaRPr lang="cs-CZ" sz="2400" b="1" dirty="0"/>
              </a:p>
            </p:txBody>
          </p:sp>
        </mc:Choice>
        <mc:Fallback xmlns="">
          <p:sp>
            <p:nvSpPr>
              <p:cNvPr id="8" name="Obdélník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31928" y="4877950"/>
                <a:ext cx="2186240" cy="461665"/>
              </a:xfrm>
              <a:prstGeom prst="rect">
                <a:avLst/>
              </a:prstGeom>
              <a:blipFill>
                <a:blip r:embed="rId4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cs-CZ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Obdélník 8"/>
          <p:cNvSpPr/>
          <p:nvPr/>
        </p:nvSpPr>
        <p:spPr>
          <a:xfrm>
            <a:off x="3831928" y="5639454"/>
            <a:ext cx="5006499" cy="36875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cs-CZ" sz="1800" b="1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Hodnota inflace vyšla v záporné hodnotě (-3,33%).</a:t>
            </a:r>
            <a:endParaRPr lang="cs-CZ" sz="1800" b="1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2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51/52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3046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500" fill="hold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798534" y="2747962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4400"/>
              <a:buFont typeface="Calibri"/>
              <a:buNone/>
            </a:pPr>
            <a:r>
              <a:rPr lang="cs-CZ" sz="4400" dirty="0">
                <a:solidFill>
                  <a:srgbClr val="C00000"/>
                </a:solidFill>
              </a:rPr>
              <a:t>DĚKUJI ZA POZORNOST</a:t>
            </a:r>
            <a:endParaRPr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Typy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Mírná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(plíživá) jednotky % ročně;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Rychlá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(pádivá) pohybující se v desítkách % ročně;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8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Hyperinflace</a:t>
            </a:r>
            <a:r>
              <a:rPr lang="cs-CZ" altLang="cs-CZ" sz="28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dosahuje stovky a tisíce procent ročně (peníze přestávají fungovat, rozšiřuje se naturální směna, používá se zahraniční měna, je nutná měnová reforma). Jedna z největších inflací postihla Německo, kde během let 1922-1923 vzrost cenový index ze 100 na 10 000 000 000.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sz="2800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6/52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39668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Inflace podle způsobu prosazování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Otevřená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(plně se projevuje v růstu cenové hladiny)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Skrytá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(zvyšování cen se nepromítá do cenových indexů, např. z důvodu chybně sestaveného koše)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Potlačená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(růst cen je administrativně </a:t>
            </a:r>
            <a:r>
              <a:rPr lang="cs-CZ" altLang="cs-CZ" kern="1200" dirty="0" err="1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bržděn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– např. formou zmrazení cen, klesá kvalita výrobků, vzniká černý trh, vytvářejí se fronty, je zaveden přídělový systém) 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7/52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906950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Vývoj inflace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0" y="1371599"/>
            <a:ext cx="8644269" cy="42062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b="1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Zimbabwe</a:t>
            </a:r>
            <a:r>
              <a:rPr lang="cs-CZ" altLang="cs-CZ" sz="2200" dirty="0">
                <a:latin typeface="Consolas" panose="020B0609020204030204" pitchFamily="49" charset="0"/>
                <a:ea typeface="Consolas" panose="020B0609020204030204" pitchFamily="49" charset="0"/>
                <a:cs typeface="Consolas" panose="020B0609020204030204" pitchFamily="49" charset="0"/>
              </a:rPr>
              <a:t> - </a:t>
            </a:r>
            <a:r>
              <a:rPr lang="cs-CZ" altLang="cs-CZ" sz="2200" dirty="0"/>
              <a:t>během června roku 2007 pak inflace dosáhla týdenní úrovně až </a:t>
            </a:r>
            <a:r>
              <a:rPr lang="cs-CZ" altLang="cs-CZ" sz="2200" b="1" dirty="0"/>
              <a:t>300 procent</a:t>
            </a:r>
            <a:r>
              <a:rPr lang="cs-CZ" altLang="cs-CZ" sz="2200" dirty="0"/>
              <a:t>;</a:t>
            </a:r>
            <a:endParaRPr lang="cs-CZ" altLang="cs-CZ" sz="2200" b="1" dirty="0"/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 roce 2007 varoval MMF, že inflace ke konci tohoto roku může dosáhnout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100 tisíc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Ještě v polovině července 2008 se držela inflace na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2,2 milionech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v polovině srpna 2008 ale již pokořila i největší rekordy a dosáhla nevídaných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11,3 milionu procent</a:t>
            </a: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Vláda tehdy přistoupila k reformě měny, kdy z deseti miliard zimbabwských dolarů udělá jeden.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Reforma vyvolala chaos a následně 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se ekonomická krize ještě prohloubila.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 počátku listopadu 2008 inflace</a:t>
            </a:r>
          </a:p>
          <a:p>
            <a:pPr marL="0" lvl="0" indent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None/>
              <a:defRPr/>
            </a:pPr>
            <a:r>
              <a:rPr lang="cs-CZ" altLang="cs-CZ" sz="2200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oficiálně dosáhla </a:t>
            </a:r>
            <a:r>
              <a:rPr lang="cs-CZ" altLang="cs-CZ" sz="2200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230 miliónů procent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endParaRPr lang="cs-CZ" altLang="cs-CZ" kern="1200" dirty="0">
              <a:solidFill>
                <a:schemeClr val="tx1"/>
              </a:solidFill>
              <a:latin typeface="Calibri" panose="020F0502020204030204" pitchFamily="34" charset="0"/>
              <a:ea typeface="Consolas" panose="020B0609020204030204" pitchFamily="49" charset="0"/>
              <a:cs typeface="Calibri" panose="020F0502020204030204" pitchFamily="34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8/52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Picture 4" descr="http://upload.wikimedia.org/wikipedia/commons/3/3e/Zimbabwe_$100_trillion_2009_Obvers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785" y="3962370"/>
            <a:ext cx="4391025" cy="217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079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473045"/>
            <a:ext cx="8229600" cy="1143000"/>
          </a:xfrm>
        </p:spPr>
        <p:txBody>
          <a:bodyPr>
            <a:noAutofit/>
          </a:bodyPr>
          <a:lstStyle/>
          <a:p>
            <a:r>
              <a:rPr lang="cs-CZ" altLang="cs-CZ" sz="3600" b="1" dirty="0"/>
              <a:t>Vývoj inflace v ČSR v roce 1991</a:t>
            </a:r>
            <a:endParaRPr lang="cs-CZ" sz="3600" b="1" dirty="0"/>
          </a:p>
        </p:txBody>
      </p:sp>
      <p:sp>
        <p:nvSpPr>
          <p:cNvPr id="98" name="Google Shape;98;p14"/>
          <p:cNvSpPr txBox="1">
            <a:spLocks noGrp="1"/>
          </p:cNvSpPr>
          <p:nvPr>
            <p:ph type="body" idx="1"/>
          </p:nvPr>
        </p:nvSpPr>
        <p:spPr>
          <a:xfrm>
            <a:off x="212651" y="1315233"/>
            <a:ext cx="8644269" cy="4826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Např. v roce 1991 u nás činila míra inflace téměř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60 %, 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tzn. že ceny vzrostly v průměru přibližně 1,6 x a celková cenová hladina byla na úrovni 160 % ve srovnání s předcházejícím rokem 1990 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důsledku toho klesla reálná hodnota (kupní síla) např. úspor ve výši 100 000 korun na 62 500 korun (100 000 : 1,6 = 62 500)</a:t>
            </a:r>
          </a:p>
          <a:p>
            <a:pPr marL="342900" lvl="0" fontAlgn="base">
              <a:spcBef>
                <a:spcPct val="20000"/>
              </a:spcBef>
              <a:spcAft>
                <a:spcPct val="0"/>
              </a:spcAft>
              <a:buClrTx/>
              <a:buSzPct val="80000"/>
              <a:buFont typeface="Arial" panose="020B0604020202020204" pitchFamily="34" charset="0"/>
              <a:buChar char="•"/>
              <a:defRPr/>
            </a:pP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V plné míře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dopadla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 tato </a:t>
            </a:r>
            <a:r>
              <a:rPr lang="cs-CZ" altLang="cs-CZ" b="1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inflace na úspory v hotovosti</a:t>
            </a:r>
            <a:r>
              <a:rPr lang="cs-CZ" altLang="cs-CZ" kern="1200" dirty="0">
                <a:solidFill>
                  <a:schemeClr val="tx1"/>
                </a:solidFill>
                <a:latin typeface="Calibri" panose="020F0502020204030204" pitchFamily="34" charset="0"/>
                <a:ea typeface="Consolas" panose="020B0609020204030204" pitchFamily="49" charset="0"/>
                <a:cs typeface="Calibri" panose="020F0502020204030204" pitchFamily="34" charset="0"/>
              </a:rPr>
              <a:t>, částečně byl tento dopad zmírněn u bankovních úročených vkladů, a to podle výše přijatých úroků</a:t>
            </a:r>
          </a:p>
        </p:txBody>
      </p:sp>
      <p:sp>
        <p:nvSpPr>
          <p:cNvPr id="99" name="Google Shape;99;p14"/>
          <p:cNvSpPr txBox="1"/>
          <p:nvPr/>
        </p:nvSpPr>
        <p:spPr>
          <a:xfrm>
            <a:off x="457200" y="6340415"/>
            <a:ext cx="836762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200" b="1" dirty="0">
                <a:solidFill>
                  <a:srgbClr val="FF0000"/>
                </a:solidFill>
                <a:latin typeface="Calibri"/>
                <a:ea typeface="Calibri"/>
                <a:cs typeface="Calibri"/>
                <a:sym typeface="Calibri"/>
              </a:rPr>
              <a:t>9/52</a:t>
            </a:r>
            <a:endParaRPr sz="1200" b="1" dirty="0">
              <a:solidFill>
                <a:srgbClr val="FF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148847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wipe/>
      </p:transition>
    </mc:Choice>
    <mc:Fallback xmlns="">
      <p:transition spd="slow">
        <p:wip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962</TotalTime>
  <Words>3226</Words>
  <Application>Microsoft Office PowerPoint</Application>
  <PresentationFormat>Předvádění na obrazovce (4:3)</PresentationFormat>
  <Paragraphs>432</Paragraphs>
  <Slides>52</Slides>
  <Notes>40</Notes>
  <HiddenSlides>0</HiddenSlides>
  <MMClips>0</MMClips>
  <ScaleCrop>false</ScaleCrop>
  <HeadingPairs>
    <vt:vector size="8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52</vt:i4>
      </vt:variant>
    </vt:vector>
  </HeadingPairs>
  <TitlesOfParts>
    <vt:vector size="62" baseType="lpstr">
      <vt:lpstr>Arial</vt:lpstr>
      <vt:lpstr>Calibri</vt:lpstr>
      <vt:lpstr>Cambria Math</vt:lpstr>
      <vt:lpstr>Consolas</vt:lpstr>
      <vt:lpstr>Symbol</vt:lpstr>
      <vt:lpstr>Times New Roman</vt:lpstr>
      <vt:lpstr>Verdana</vt:lpstr>
      <vt:lpstr>Wingdings</vt:lpstr>
      <vt:lpstr>Office Theme</vt:lpstr>
      <vt:lpstr>Rastrový obrázek</vt:lpstr>
      <vt:lpstr>Makroekonomie Poruchy makroekonomické rovnováhy - inflace XMAK</vt:lpstr>
      <vt:lpstr>Inflace</vt:lpstr>
      <vt:lpstr>Inflace</vt:lpstr>
      <vt:lpstr>Měření inflace</vt:lpstr>
      <vt:lpstr>Měření inflace</vt:lpstr>
      <vt:lpstr>Typy inflace</vt:lpstr>
      <vt:lpstr>Inflace podle způsobu prosazování</vt:lpstr>
      <vt:lpstr>Vývoj inflace</vt:lpstr>
      <vt:lpstr>Vývoj inflace v ČSR v roce 1991</vt:lpstr>
      <vt:lpstr>Index spotřebitelských cen  (CPI - Consumer Price Index)</vt:lpstr>
      <vt:lpstr>Index spotřebitelských cen a tzv. Laspeyresův index</vt:lpstr>
      <vt:lpstr>Index cen výrobců (PPI – Producer Price Index)</vt:lpstr>
      <vt:lpstr>Index cen průmyslových výrobců</vt:lpstr>
      <vt:lpstr>Deflátor HDP</vt:lpstr>
      <vt:lpstr>Rozdíl mezi CPI a deflátorem HDP</vt:lpstr>
      <vt:lpstr>Příčiny inflace – poptávková inflace</vt:lpstr>
      <vt:lpstr>Prezentace aplikace PowerPoint</vt:lpstr>
      <vt:lpstr>Příčiny inflace – nabídková inflace</vt:lpstr>
      <vt:lpstr>Prezentace aplikace PowerPoint</vt:lpstr>
      <vt:lpstr>Nabídková inflace</vt:lpstr>
      <vt:lpstr>Inflační očekávání setrvačná inflace </vt:lpstr>
      <vt:lpstr>Inflační spirála</vt:lpstr>
      <vt:lpstr>Důsledky inflace</vt:lpstr>
      <vt:lpstr>Důsledky inflace</vt:lpstr>
      <vt:lpstr>Protiinflační politika</vt:lpstr>
      <vt:lpstr>Inflace</vt:lpstr>
      <vt:lpstr>Inflace</vt:lpstr>
      <vt:lpstr>Inflace</vt:lpstr>
      <vt:lpstr>Prognóza ČNB (inflace)</vt:lpstr>
      <vt:lpstr>Prognóza ČNB (inflace)</vt:lpstr>
      <vt:lpstr>Prognóza ČNB (inflace)</vt:lpstr>
      <vt:lpstr>Prognóza ČNB (inflace)</vt:lpstr>
      <vt:lpstr>Phillipsova křivka </vt:lpstr>
      <vt:lpstr>Původní (mzdová)  Phillipsova křivka</vt:lpstr>
      <vt:lpstr>Prezentace aplikace PowerPoint</vt:lpstr>
      <vt:lpstr>Modifikovaná (cenová) Phillipsova křivka</vt:lpstr>
      <vt:lpstr>Adaptivní očekávání</vt:lpstr>
      <vt:lpstr>Racionální očekávání</vt:lpstr>
      <vt:lpstr>Friedman-Phelpsova verze PC</vt:lpstr>
      <vt:lpstr>Prezentace aplikace PowerPoint</vt:lpstr>
      <vt:lpstr>Poptávková inflace</vt:lpstr>
      <vt:lpstr>Friedman-Phelpsova verze PC</vt:lpstr>
      <vt:lpstr>Modifikovaná PC</vt:lpstr>
      <vt:lpstr>Dlouhodobá PC</vt:lpstr>
      <vt:lpstr>Modifikovaná (cenová)  Phillipsova křivka</vt:lpstr>
      <vt:lpstr>Závěry pro stabilizační politiku vlády</vt:lpstr>
      <vt:lpstr>NAIRU</vt:lpstr>
      <vt:lpstr>Příklady k procvičení</vt:lpstr>
      <vt:lpstr>Příklad č. 1</vt:lpstr>
      <vt:lpstr>Příklad č. 2</vt:lpstr>
      <vt:lpstr>Příklad č. 3</vt:lpstr>
      <vt:lpstr>DĚKUJI ZA POZORNOST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Strategická analýza XSAN</dc:title>
  <dc:creator>Škrabal Jaroslav</dc:creator>
  <cp:lastModifiedBy>Škrabal Jaroslav</cp:lastModifiedBy>
  <cp:revision>84</cp:revision>
  <dcterms:modified xsi:type="dcterms:W3CDTF">2025-03-26T07:00:37Z</dcterms:modified>
</cp:coreProperties>
</file>