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6"/>
  </p:notesMasterIdLst>
  <p:sldIdLst>
    <p:sldId id="256" r:id="rId2"/>
    <p:sldId id="257" r:id="rId3"/>
    <p:sldId id="362" r:id="rId4"/>
    <p:sldId id="363" r:id="rId5"/>
    <p:sldId id="364" r:id="rId6"/>
    <p:sldId id="365" r:id="rId7"/>
    <p:sldId id="309" r:id="rId8"/>
    <p:sldId id="366" r:id="rId9"/>
    <p:sldId id="286" r:id="rId10"/>
    <p:sldId id="288" r:id="rId11"/>
    <p:sldId id="289" r:id="rId12"/>
    <p:sldId id="290" r:id="rId13"/>
    <p:sldId id="317" r:id="rId14"/>
    <p:sldId id="318" r:id="rId15"/>
    <p:sldId id="319" r:id="rId16"/>
    <p:sldId id="291" r:id="rId17"/>
    <p:sldId id="292" r:id="rId18"/>
    <p:sldId id="293" r:id="rId19"/>
    <p:sldId id="313" r:id="rId20"/>
    <p:sldId id="311" r:id="rId21"/>
    <p:sldId id="367" r:id="rId22"/>
    <p:sldId id="300" r:id="rId23"/>
    <p:sldId id="368" r:id="rId24"/>
    <p:sldId id="369" r:id="rId25"/>
    <p:sldId id="370" r:id="rId26"/>
    <p:sldId id="371" r:id="rId27"/>
    <p:sldId id="413" r:id="rId28"/>
    <p:sldId id="414" r:id="rId29"/>
    <p:sldId id="412" r:id="rId30"/>
    <p:sldId id="372" r:id="rId31"/>
    <p:sldId id="374" r:id="rId32"/>
    <p:sldId id="375" r:id="rId33"/>
    <p:sldId id="373" r:id="rId34"/>
    <p:sldId id="415" r:id="rId35"/>
    <p:sldId id="376" r:id="rId36"/>
    <p:sldId id="425" r:id="rId37"/>
    <p:sldId id="377" r:id="rId38"/>
    <p:sldId id="378" r:id="rId39"/>
    <p:sldId id="379" r:id="rId40"/>
    <p:sldId id="416" r:id="rId41"/>
    <p:sldId id="417" r:id="rId42"/>
    <p:sldId id="418" r:id="rId43"/>
    <p:sldId id="419" r:id="rId44"/>
    <p:sldId id="420" r:id="rId45"/>
    <p:sldId id="421" r:id="rId46"/>
    <p:sldId id="427" r:id="rId47"/>
    <p:sldId id="428" r:id="rId48"/>
    <p:sldId id="429" r:id="rId49"/>
    <p:sldId id="430" r:id="rId50"/>
    <p:sldId id="431" r:id="rId51"/>
    <p:sldId id="422" r:id="rId52"/>
    <p:sldId id="423" r:id="rId53"/>
    <p:sldId id="424" r:id="rId54"/>
    <p:sldId id="426" r:id="rId55"/>
    <p:sldId id="432" r:id="rId56"/>
    <p:sldId id="433" r:id="rId57"/>
    <p:sldId id="434" r:id="rId58"/>
    <p:sldId id="435" r:id="rId59"/>
    <p:sldId id="340" r:id="rId60"/>
    <p:sldId id="380" r:id="rId61"/>
    <p:sldId id="398" r:id="rId62"/>
    <p:sldId id="399" r:id="rId63"/>
    <p:sldId id="400" r:id="rId64"/>
    <p:sldId id="401" r:id="rId65"/>
    <p:sldId id="383" r:id="rId66"/>
    <p:sldId id="404" r:id="rId67"/>
    <p:sldId id="406" r:id="rId68"/>
    <p:sldId id="405" r:id="rId69"/>
    <p:sldId id="408" r:id="rId70"/>
    <p:sldId id="407" r:id="rId71"/>
    <p:sldId id="410" r:id="rId72"/>
    <p:sldId id="409" r:id="rId73"/>
    <p:sldId id="411" r:id="rId74"/>
    <p:sldId id="361" r:id="rId7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1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8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6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21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89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9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37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3" r:id="rId20"/>
    <p:sldLayoutId id="2147483668" r:id="rId21"/>
    <p:sldLayoutId id="2147483665" r:id="rId22"/>
    <p:sldLayoutId id="2147483667" r:id="rId23"/>
    <p:sldLayoutId id="2147483670" r:id="rId24"/>
    <p:sldLayoutId id="2147483671" r:id="rId25"/>
    <p:sldLayoutId id="2147483672" r:id="rId26"/>
    <p:sldLayoutId id="2147483707" r:id="rId27"/>
    <p:sldLayoutId id="2147483708" r:id="rId28"/>
    <p:sldLayoutId id="2147483709" r:id="rId29"/>
    <p:sldLayoutId id="2147483711" r:id="rId30"/>
    <p:sldLayoutId id="2147483712" r:id="rId31"/>
    <p:sldLayoutId id="2147483713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25. 03.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lang="cs-CZ" sz="1800" b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4996103-70F8-4C32-9022-A060549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7BCA667-7AAA-4E55-BF12-9F73A9D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Vliv změn cenové hladiny na poptávku po penězích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FD8A553-182F-4931-8FA7-AED8926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9ECEC77-0C3F-443D-B71E-19E0A945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832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616C5D-5D71-4567-9FF8-2762139E447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3338" name="Freeform 8">
              <a:extLst>
                <a:ext uri="{FF2B5EF4-FFF2-40B4-BE49-F238E27FC236}">
                  <a16:creationId xmlns:a16="http://schemas.microsoft.com/office/drawing/2014/main" id="{A0AB3A9A-4E70-4883-9E83-A300D7AF3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Text Box 9">
              <a:extLst>
                <a:ext uri="{FF2B5EF4-FFF2-40B4-BE49-F238E27FC236}">
                  <a16:creationId xmlns:a16="http://schemas.microsoft.com/office/drawing/2014/main" id="{F0C7E7E2-E1C4-470B-8F13-13BDD902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91D1910-80E9-409B-A6FF-E0C78EDF17CD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3336" name="Line 11">
              <a:extLst>
                <a:ext uri="{FF2B5EF4-FFF2-40B4-BE49-F238E27FC236}">
                  <a16:creationId xmlns:a16="http://schemas.microsoft.com/office/drawing/2014/main" id="{632F977D-C862-406B-AD28-3DD03335D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Freeform 12">
              <a:extLst>
                <a:ext uri="{FF2B5EF4-FFF2-40B4-BE49-F238E27FC236}">
                  <a16:creationId xmlns:a16="http://schemas.microsoft.com/office/drawing/2014/main" id="{DDB6B540-CA33-4EC6-87B5-DB8F2CA0C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457F41E-4F6A-4009-9E5F-DB163CBC8BF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3334" name="Freeform 14">
              <a:extLst>
                <a:ext uri="{FF2B5EF4-FFF2-40B4-BE49-F238E27FC236}">
                  <a16:creationId xmlns:a16="http://schemas.microsoft.com/office/drawing/2014/main" id="{B2709468-2771-41D3-88D2-E4FF9202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Text Box 15">
              <a:extLst>
                <a:ext uri="{FF2B5EF4-FFF2-40B4-BE49-F238E27FC236}">
                  <a16:creationId xmlns:a16="http://schemas.microsoft.com/office/drawing/2014/main" id="{5BE82DB2-F23F-46C8-ACD0-0BBDCE75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76EDE03-59FF-46DE-8971-E2E154E50E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3332" name="Freeform 17">
              <a:extLst>
                <a:ext uri="{FF2B5EF4-FFF2-40B4-BE49-F238E27FC236}">
                  <a16:creationId xmlns:a16="http://schemas.microsoft.com/office/drawing/2014/main" id="{BC53401B-40B8-49D6-8D9B-A8C46165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3" name="Text Box 18">
              <a:extLst>
                <a:ext uri="{FF2B5EF4-FFF2-40B4-BE49-F238E27FC236}">
                  <a16:creationId xmlns:a16="http://schemas.microsoft.com/office/drawing/2014/main" id="{D78AE4EB-780F-4267-8B4D-73A6D9D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15" name="Line 19">
            <a:extLst>
              <a:ext uri="{FF2B5EF4-FFF2-40B4-BE49-F238E27FC236}">
                <a16:creationId xmlns:a16="http://schemas.microsoft.com/office/drawing/2014/main" id="{C7230B86-9BB2-48E2-B2EF-2C0147839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C43E0BAA-9479-422F-A832-8CBB5E4C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8756642-84D8-46D1-9DEF-6F68E7995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73E660B-56E6-4B1F-A8A4-99FD9E4B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731C0DF2-2F22-4A4C-B051-1CB8228CC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84C055D-5930-4AB2-9143-6B6C74A0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85C81C6-CDCD-40E5-B4DE-71A3D1F9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F5EF6183-01C9-446C-BC4C-59AD9D6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Zvýšení cenové hladiny 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D975BC4-2AD7-4839-B53B-8BA0680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046FB3-CDA8-4A19-8056-1CA36EE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70B5A8-610F-45A3-ACCD-83041B61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F8C9964D-1D72-4A0F-AF44-CFDF38E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21" grpId="0"/>
      <p:bldP spid="4122" grpId="0"/>
      <p:bldP spid="4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3CA8A471-69AE-43D6-8919-6CBFFAF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CE560AF-B9E6-4A03-8BA6-FEE4B637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63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8011C5-38C2-453C-A9E4-52021160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EB3019-09EF-4E1A-9DA2-469485F6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846F351-CCF5-4935-9701-E7C738E9E41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762915C6-BE6A-44B5-A7F3-A708194F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8FEF81F1-C6EE-4F0C-890D-1B1E40D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>
            <a:extLst>
              <a:ext uri="{FF2B5EF4-FFF2-40B4-BE49-F238E27FC236}">
                <a16:creationId xmlns:a16="http://schemas.microsoft.com/office/drawing/2014/main" id="{EC555231-BD92-4DE7-96A7-2506486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9A1F98D-669C-44A6-8799-6AB62C78706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>
              <a:extLst>
                <a:ext uri="{FF2B5EF4-FFF2-40B4-BE49-F238E27FC236}">
                  <a16:creationId xmlns:a16="http://schemas.microsoft.com/office/drawing/2014/main" id="{E387219A-EFF4-4B21-A9CB-03EADC3D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>
              <a:extLst>
                <a:ext uri="{FF2B5EF4-FFF2-40B4-BE49-F238E27FC236}">
                  <a16:creationId xmlns:a16="http://schemas.microsoft.com/office/drawing/2014/main" id="{B63656D3-CE41-4DFA-9DE2-AD4D3F741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438D4C7-3731-4EB6-B98B-7936C858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6A86F-4F5B-4DDE-A857-4C15D293A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8F7B27F-2F68-4C72-8B6A-28A9BCAEA0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1FA5131-4B0A-4764-B28D-B06D91A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4F2B618-F3CF-424A-9CEF-44767D77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EDDC54B-C917-4284-9788-B3F8E2B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22AF615-E488-48F1-A7E6-ABB33BED47E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>
              <a:extLst>
                <a:ext uri="{FF2B5EF4-FFF2-40B4-BE49-F238E27FC236}">
                  <a16:creationId xmlns:a16="http://schemas.microsoft.com/office/drawing/2014/main" id="{5577FD29-BDB3-4ABD-B1DC-DA46989E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>
              <a:extLst>
                <a:ext uri="{FF2B5EF4-FFF2-40B4-BE49-F238E27FC236}">
                  <a16:creationId xmlns:a16="http://schemas.microsoft.com/office/drawing/2014/main" id="{13D9590E-6648-4F07-8C0F-EA72906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C323CF5-E96B-4B3D-BFB8-668F302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5FC69AB-7F29-46CB-A9A0-08C2107B8A4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266E98CA-B8FA-414E-B3A7-5449A51F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>
              <a:extLst>
                <a:ext uri="{FF2B5EF4-FFF2-40B4-BE49-F238E27FC236}">
                  <a16:creationId xmlns:a16="http://schemas.microsoft.com/office/drawing/2014/main" id="{5C0F187C-8E64-44B4-9343-E3B3FBB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B2FBB3EC-7295-4806-A237-E26F77E1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8CDA981E-4682-4DCB-810E-3415A892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C76F4FC-EEF3-4753-9912-224B2990F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16D30A9-E916-4873-B1D3-1AE96C7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20D44B7A-B372-4BB5-964D-E2730AD4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EDB60C5A-457C-44B9-B5BA-3D6DE45F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EA67AC0C-5BB3-4DD8-A35E-4E1AA2116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4A68C2CC-724C-49F0-8380-BD83ECD2E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1FD1595E-9621-4076-B392-3F522232A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A84BEC41-E8DD-4882-91AA-76245BA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529E67D7-37AB-4F23-82BA-5C29C1B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24D1-756E-4BF3-A151-44EB929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C25608-C254-4BBC-9756-47C5F42F8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EDB61AD3-8E48-4B81-9C73-1E69CE1A89D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D9A9BEE-17E8-44D3-B41B-4EC4C400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2CB23ED-4EEC-476F-9D10-8CEF10F8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8671F41-736F-428D-9A8A-60B617F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EFF0029-5B50-4BC9-BFEC-7CF623FE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42C50F0-7F9B-4043-A9D9-6CEB9B02C9C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>
              <a:extLst>
                <a:ext uri="{FF2B5EF4-FFF2-40B4-BE49-F238E27FC236}">
                  <a16:creationId xmlns:a16="http://schemas.microsoft.com/office/drawing/2014/main" id="{9B3A28B1-C906-4195-A281-7BC38EC5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>
              <a:extLst>
                <a:ext uri="{FF2B5EF4-FFF2-40B4-BE49-F238E27FC236}">
                  <a16:creationId xmlns:a16="http://schemas.microsoft.com/office/drawing/2014/main" id="{997507B0-A8EE-4EA0-BEE3-30AEAE3A1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189CD467-03B9-42C5-85AD-63FE8C3D0165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>
              <a:extLst>
                <a:ext uri="{FF2B5EF4-FFF2-40B4-BE49-F238E27FC236}">
                  <a16:creationId xmlns:a16="http://schemas.microsoft.com/office/drawing/2014/main" id="{71428D42-808A-41AF-A589-5C32DE11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>
              <a:extLst>
                <a:ext uri="{FF2B5EF4-FFF2-40B4-BE49-F238E27FC236}">
                  <a16:creationId xmlns:a16="http://schemas.microsoft.com/office/drawing/2014/main" id="{2BD1E149-E190-4B7D-9567-14A09683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C41DC75-01F5-46B7-B53F-50655D4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70286BA-3CA6-4F97-B22B-F451251C7C3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>
              <a:extLst>
                <a:ext uri="{FF2B5EF4-FFF2-40B4-BE49-F238E27FC236}">
                  <a16:creationId xmlns:a16="http://schemas.microsoft.com/office/drawing/2014/main" id="{B6FF0F34-F2E8-424C-9668-4815DAF18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>
              <a:extLst>
                <a:ext uri="{FF2B5EF4-FFF2-40B4-BE49-F238E27FC236}">
                  <a16:creationId xmlns:a16="http://schemas.microsoft.com/office/drawing/2014/main" id="{B94FB8F2-CDEE-4278-B27E-B25C253D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D5BCF28-A73C-4172-B132-A242F6E34075}"/>
              </a:ext>
            </a:extLst>
          </p:cNvPr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F0D54E4-2072-42E1-9690-263966E87EC5}"/>
              </a:ext>
            </a:extLst>
          </p:cNvPr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4EE84B3-F105-4340-B237-1030CEDD104A}"/>
              </a:ext>
            </a:extLst>
          </p:cNvPr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44240E0-2287-4D8B-B719-EF458429F8ED}"/>
              </a:ext>
            </a:extLst>
          </p:cNvPr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B163066-D7CD-46FA-ADEA-DA6289AEC1AD}"/>
              </a:ext>
            </a:extLst>
          </p:cNvPr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092977FF-F7D6-46C3-B994-D96E8B20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63EF61D-DE97-495E-8CE2-7A42DC4C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C4AAE6F-400F-4B84-A609-9CF2A08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05FE6E2-A65C-4EA9-89AB-042BB8E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1B8D504-C0C0-4188-82E3-D6E12391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94943F3C-9900-4F32-AC18-D4D78891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1016DD-5FE2-48E7-BBE9-A206696A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C72FB-A5AD-4819-A075-21B5F7C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5F705DB-6F70-457A-B724-7341B58C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04888743-62A3-4A37-A309-7133F34205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5B7FBAC-5A18-4D24-9DF6-FE4E0E6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32F7CF4-DB44-401C-B66D-9E19D907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E4371D-F131-4A8A-AC7B-D9E1ADE9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7B1D9C-FBF4-4C45-9EFB-9B8395D07C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>
              <a:extLst>
                <a:ext uri="{FF2B5EF4-FFF2-40B4-BE49-F238E27FC236}">
                  <a16:creationId xmlns:a16="http://schemas.microsoft.com/office/drawing/2014/main" id="{6DDB7F5C-681B-4837-BA36-747100A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>
              <a:extLst>
                <a:ext uri="{FF2B5EF4-FFF2-40B4-BE49-F238E27FC236}">
                  <a16:creationId xmlns:a16="http://schemas.microsoft.com/office/drawing/2014/main" id="{C02775D3-2C80-4C49-872B-FF7B09FB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D216596-DD7A-4245-9C32-100909FB2C7F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>
              <a:extLst>
                <a:ext uri="{FF2B5EF4-FFF2-40B4-BE49-F238E27FC236}">
                  <a16:creationId xmlns:a16="http://schemas.microsoft.com/office/drawing/2014/main" id="{100344CE-FD5C-49CC-B1C4-14F6F45E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>
              <a:extLst>
                <a:ext uri="{FF2B5EF4-FFF2-40B4-BE49-F238E27FC236}">
                  <a16:creationId xmlns:a16="http://schemas.microsoft.com/office/drawing/2014/main" id="{DBEB4246-A7D4-4056-84D6-C2931099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CAA4F48-E4F8-4844-8DB8-452B5311DE3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B2F39982-02C1-40A4-BDAA-A55A770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>
              <a:extLst>
                <a:ext uri="{FF2B5EF4-FFF2-40B4-BE49-F238E27FC236}">
                  <a16:creationId xmlns:a16="http://schemas.microsoft.com/office/drawing/2014/main" id="{93912CEA-D945-4B4C-A8A0-E62EE712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701C13-9DD6-472B-84A1-C4B25B48E7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>
              <a:extLst>
                <a:ext uri="{FF2B5EF4-FFF2-40B4-BE49-F238E27FC236}">
                  <a16:creationId xmlns:a16="http://schemas.microsoft.com/office/drawing/2014/main" id="{5001AC3F-F9EB-4DC9-B53C-71E87CC2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E5A7D87D-303A-45FF-91B2-0AEDC5FC9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0282F7F7-F5FA-4133-9C2D-A2843476A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003EA7D1-3F23-43B7-97EA-18706CED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B9F2F57-4431-41D7-8BEF-758D99E0E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EA1C3495-8C56-404E-B412-566137BA3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04A8531B-E5F9-47BD-9128-01BFCBA3B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C7B087F7-0977-4742-A1F4-F45990E06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DAFF1D56-88F4-4740-98C9-7B4911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D0F3E73-4444-483C-88FC-02B69476311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>
              <a:extLst>
                <a:ext uri="{FF2B5EF4-FFF2-40B4-BE49-F238E27FC236}">
                  <a16:creationId xmlns:a16="http://schemas.microsoft.com/office/drawing/2014/main" id="{1CBEE044-3750-4278-BA6A-5E30F86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>
              <a:extLst>
                <a:ext uri="{FF2B5EF4-FFF2-40B4-BE49-F238E27FC236}">
                  <a16:creationId xmlns:a16="http://schemas.microsoft.com/office/drawing/2014/main" id="{5EF7A445-AC5D-4F68-9CC1-25C98A34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E34CC86-FCD7-4939-B0B0-750F5D3FA777}"/>
              </a:ext>
            </a:extLst>
          </p:cNvPr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0A7DDE-3CB6-4FCD-8051-0205D8B111F6}"/>
              </a:ext>
            </a:extLst>
          </p:cNvPr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C796650-59E2-4E5E-87D5-391C2FB7413C}"/>
              </a:ext>
            </a:extLst>
          </p:cNvPr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>
            <a:extLst>
              <a:ext uri="{FF2B5EF4-FFF2-40B4-BE49-F238E27FC236}">
                <a16:creationId xmlns:a16="http://schemas.microsoft.com/office/drawing/2014/main" id="{8F497E1D-4E27-4E5D-9472-D5A4A8F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DEB0888F-5B0C-4313-905D-32440705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4772DD1-82DE-479E-B4C1-EFFF065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99C99-1967-4E73-B25E-5618AE0C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759C23-5ACC-4745-85C4-0C0736FE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8C0CAF1-2208-4F73-9146-2211CF205C1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FB245B9-1709-4328-ACFD-B75AAE7E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9B77CB2-8548-44E9-8723-E953B6A3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E381949-CA68-4F82-9D66-ADF3245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B7D496F-7BBB-48FD-BFE8-B096D870476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56555A8E-2D42-444C-9E31-9F1F25F75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>
              <a:extLst>
                <a:ext uri="{FF2B5EF4-FFF2-40B4-BE49-F238E27FC236}">
                  <a16:creationId xmlns:a16="http://schemas.microsoft.com/office/drawing/2014/main" id="{4F4C00B4-A30D-403D-93F8-6B27777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6C9B310-BCE5-4ABA-89F0-4E945EA9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AD964F8-DE51-4B1E-892C-F483380C303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>
              <a:extLst>
                <a:ext uri="{FF2B5EF4-FFF2-40B4-BE49-F238E27FC236}">
                  <a16:creationId xmlns:a16="http://schemas.microsoft.com/office/drawing/2014/main" id="{64829EE5-4070-4810-9511-E5C75084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>
              <a:extLst>
                <a:ext uri="{FF2B5EF4-FFF2-40B4-BE49-F238E27FC236}">
                  <a16:creationId xmlns:a16="http://schemas.microsoft.com/office/drawing/2014/main" id="{5157C802-1900-4E91-9394-23D72BCD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E7DC3B27-8F59-4A01-946E-A7237E83A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E470968-0D10-44B9-B414-B9752C7D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83EFF8E-DEAB-46DB-B654-9BA91E518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C91454A-4B68-4E6C-BAC4-47E36262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07BF1B7C-8D87-4777-9F45-82661C63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FC3C66E2-C4D7-4D46-86BD-0E1F5A6D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52F80FD-501E-4073-8A60-6CA1DF55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C254316E-2F6D-40CB-ACD8-D6EDB829D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6E409338-849C-4F13-AF43-DB99C1914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D45A153B-7CD3-47BE-9B35-000A331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4C6F4D84-95BB-4AC1-918E-0B8425DE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E462254F-38B9-450C-91CB-599F616427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>
              <a:extLst>
                <a:ext uri="{FF2B5EF4-FFF2-40B4-BE49-F238E27FC236}">
                  <a16:creationId xmlns:a16="http://schemas.microsoft.com/office/drawing/2014/main" id="{7F511EAF-B56C-49D1-B8AA-F468A467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>
              <a:extLst>
                <a:ext uri="{FF2B5EF4-FFF2-40B4-BE49-F238E27FC236}">
                  <a16:creationId xmlns:a16="http://schemas.microsoft.com/office/drawing/2014/main" id="{9EC90C6B-3EAD-41A9-8B16-6FBB89CC1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CC259C7-9068-4E13-9EBA-3E823EA5B625}"/>
              </a:ext>
            </a:extLst>
          </p:cNvPr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626513F-F8C3-48A7-AA2B-E565750F7C68}"/>
              </a:ext>
            </a:extLst>
          </p:cNvPr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5E9B9A7-2EA2-4537-A2C1-D8F83B2A5CAF}"/>
              </a:ext>
            </a:extLst>
          </p:cNvPr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92EFA44F-52D0-49E2-9F61-549237EB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F89C8-D820-4844-ADC8-4776D40E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690AD621-746B-45D0-A039-B04C249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00F8B-05C5-4915-9CC4-C4C71FB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7E1946-E2F2-4D99-8A7F-7A932D51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DDDDE215-38D8-4FCD-9126-4C11D12D13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5A677E3-0F48-40FB-86DC-A3B38BF3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9207A5E5-77D0-461C-94E2-6728E4D24A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00266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>
            <a:extLst>
              <a:ext uri="{FF2B5EF4-FFF2-40B4-BE49-F238E27FC236}">
                <a16:creationId xmlns:a16="http://schemas.microsoft.com/office/drawing/2014/main" id="{42371E65-D410-44E5-B797-FE6EBF82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95" y="4730718"/>
            <a:ext cx="76200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B7F67D1A-9B34-408E-BBA7-64E4F4C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959894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5F0426C-CCDC-458C-AD06-B8940CF9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53" y="2959894"/>
            <a:ext cx="2232025" cy="6492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7550E2E7-B666-4A85-A151-493AE3AD22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1F39F7-FBE9-405F-981A-306CFA6A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FAE5D145-B432-4AA2-BDAA-9F2254B161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19"/>
              </p:ext>
            </p:extLst>
          </p:nvPr>
        </p:nvGraphicFramePr>
        <p:xfrm>
          <a:off x="563671" y="1331119"/>
          <a:ext cx="8229600" cy="411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>
            <a:extLst>
              <a:ext uri="{FF2B5EF4-FFF2-40B4-BE49-F238E27FC236}">
                <a16:creationId xmlns:a16="http://schemas.microsoft.com/office/drawing/2014/main" id="{5819453C-455D-4D2A-8EDB-15CD22C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0BF2813-53DD-4951-9DCB-9E31AFF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3962400"/>
            <a:ext cx="32766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87697660-A333-4DCD-93AF-409B81C04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624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3700EA7-4389-450E-931F-57865B4F0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01CC0C23-F724-48B5-8000-9A0FB7F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93443"/>
            <a:ext cx="3124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oběhu 175 liber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307AAC58-E5D1-4629-9389-E3F8C3D7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724524"/>
            <a:ext cx="4495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</a:t>
            </a: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0D6BDFEA-ACA4-4158-86F3-8FEDDB5EB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389" y="526732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D475E94-9C38-42A3-928B-DF3229A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7" y="3465475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A75A4CD7-2F2A-439F-9A4E-7C12879D101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7" grpId="0" animBg="1"/>
      <p:bldP spid="7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F25D4F4-B54C-4265-8660-F6D03E894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1FF6BE-E4A7-4E02-98C9-6B85B8A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vývoje bank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4D6069C-CBAB-4317-B2C2-B85F26CB394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5B8975-C427-4110-ACE2-68D23BAD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 aplikovat technologii tohoto procesu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2,0 %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udává </a:t>
            </a:r>
            <a:r>
              <a:rPr lang="cs-CZ" altLang="cs-CZ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418920-21F4-47EA-BEE6-F0991D3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a peněžní multiplikátor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1D552AE7-A22B-4AE8-A41E-0D9351A39B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(výroba pomocí VF) vs. peněžní (peníze v různých podobách a utváření cen)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peněžních procesů by však ty reálné probíhaly jen stěží (měření procesů v peněžních jednotkách a následné srovnání efektivnosti)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byly i snahy o odstranění peněz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takový statek, který v určité společnosti slouží jako všeobecně přijímaný prostředek směny (platidlo)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práva se používá zákonné platidlo, tj. měna daného státu (v ČR koruna)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13A522-5D9C-4DBF-9A2A-D774E4B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Měnová a peněžní báze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637E47-D3EC-4FBC-8A11-09D66AE0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Měnová báze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C00000"/>
                </a:solidFill>
              </a:rPr>
              <a:t>Peněžní multiplikátor vyjadřuje, kolikrát se zvětší peněžní zásoba v ekonomice při zvýšení rezerv centrální banky o jednu jednotku.</a:t>
            </a:r>
            <a:endParaRPr lang="cs-CZ" altLang="cs-CZ" sz="2800" b="1" dirty="0">
              <a:solidFill>
                <a:srgbClr val="C00000"/>
              </a:solidFill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dirty="0">
                <a:solidFill>
                  <a:srgbClr val="FF0000"/>
                </a:solidFill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dirty="0">
                <a:solidFill>
                  <a:srgbClr val="C00000"/>
                </a:solidFill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B1A9CA11-591F-4591-8F88-F44BABEA9EA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E02B9A7-91B4-40D3-A5B9-1F14D3FD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 současné době je velká rozmanitost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Hotovostní (mince a bankovky) a bezhotovostní peníze (vklady na účtech)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Rozlišujeme několik peněžních agregátů, které se od sebe odlišují stupněm likvidity (připravenost finančních aktiv k platbám)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E8DEEB-D06E-4A2B-8C9F-295C59DC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55109F-B244-494F-8460-D1323C660A3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hotovostní oběživo (bankovky a mince v oběhu) a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lady v domácí měně, tj. vklady na běžných účtech (skrze platební karty s nimi hradíme běžné nákupy)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peníze v širším slova smyslu,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(možnost jejich použití je omezená např. výpovědní lhůtou do 3 měsíců či splatností do 2 let)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obchodovatelné nástroje emitované sektorem měnových finančních institucí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(akcie/podílové listy fondů peněžního trhu a papíry peněžního trhu, a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544F20D2-A323-44F2-9F08-A7503BB5A89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vztah mezi množstvím peněz v oběhu a cenovou hladinou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ceny zboží jsou závislé na množství peněz v oběhu. Roste-li množství peněz, roste proporcionálně i cenová hladina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</a:t>
            </a: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hladina; Q=reálný produkt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05790A-3C31-4F6C-B9BB-0AA48FCB83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Reálná produkt (Q) vynásobený úrovni cenové hladiny (P) nám dává 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𝑉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𝑛𝑜𝑚𝑖𝑛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𝑝𝑟𝑜𝑑𝑢𝑘𝑡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𝑝𝑒𝑛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𝑠𝑜𝑏𝑎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množství peněz v oběhu;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rychlosti obratu peněz;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mění nepřímo úměrně k objemu produkce (reálnému produktu)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M bude růst i P (za předpokladu fixního Q a V) čili dochází k inflaci.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C12D28-ED19-4650-A81F-886274B35D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M a velikostí nominálního domácího produktu (spíše v LR)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M mají účinek na změny reálných veličin (reálná úrok. míra, reálný měnový kurz a na reálný 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(ovlivňují pouze P, zatímco reálné veličiny se nemění)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(jedinou příčinou je nadměrný růst peněžní zásoby)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kvantitativní teorie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B3FF7A7-72EA-4730-91CE-82A5BB8504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/>
        </p:blipFill>
        <p:spPr>
          <a:xfrm>
            <a:off x="875581" y="1417638"/>
            <a:ext cx="7527851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proces, ve kterém se centrální banka prostřednictvím svých nástrojů snaží o dosažení předem stanovených cílů.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Nositelem MP je tedy centrální banka (v ČR Česká národní banka, v zemích eurozóny ESCB v čele s ECB)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cílem MP je stabilita kupní síly domácí měny (vnitřní=stabilita domácí cenové hladiny a vnější=stabilita měnového kurzu, dnes je nejdůležitější vnitřní stabilita, tj. cíl cenové stability)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primární cíl (potlačování inflace) může centrální banka podporovat HP vlády za účelem dosažení </a:t>
            </a:r>
            <a:r>
              <a:rPr lang="cs-CZ" altLang="cs-CZ" sz="3100" kern="1200" dirty="0" err="1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růstu (tzv. alternativní cíl), to je případ i ČNB nebo ECB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 CB je i udržet stabilitu celého finančního sektoru v zemi</a:t>
            </a: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917" t="50123" r="22986" b="14074"/>
          <a:stretch/>
        </p:blipFill>
        <p:spPr>
          <a:xfrm>
            <a:off x="711200" y="1790700"/>
            <a:ext cx="8064500" cy="3683000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nejvyšší monetární autorita.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zřízena Ústavou České republiky a svou činnost vyvíjí v souladu se zákonem č. 6/1993 Sb.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dále pak pečuje o finanční stabilitu.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Nejvyšším řídícím orgánem 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Eva Zamrazilová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Karina Kubelková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Kubíček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Procházka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Důležitá je její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nezávislost.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03DA9-1C80-4759-A0A6-3A9D76D0E20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89BC764B-F2FA-4BE1-9FC2-EB888046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" y="1291116"/>
            <a:ext cx="7252570" cy="4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99;p14">
            <a:extLst>
              <a:ext uri="{FF2B5EF4-FFF2-40B4-BE49-F238E27FC236}">
                <a16:creationId xmlns:a16="http://schemas.microsoft.com/office/drawing/2014/main" id="{F2BE4F1E-AC50-43B5-BD46-D22FB41CC5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CCF3A-1C91-4E7D-BFD0-10579E0C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7" y="1652120"/>
            <a:ext cx="8529025" cy="3553760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461A58-47C7-400F-8641-A86F3079022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Funkce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3985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DE1E8A-2E96-4242-AF69-4A693A48035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D6917FE-1EE6-4817-9B09-291D5A5BFF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1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8796C4-81D6-4EA2-8ED1-DA58B403D40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2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lnSpcReduction="10000"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zahrnují tři základní typy úvěrů poskytované komerčním bankám: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facilita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poskytuje bankám možnost uložit přes noc u ČNB bez zajištění svou přebytečnou likviditu, úročenou diskontní  úrokovou sazbou, která je v ekonomice nejnižší ( 1 %)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-operace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15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(2,00 %)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poskytován bankám s mimořádnými problémy s likviditou proti zástavě cenných papírů, úročený nejvyšší úrokovou sazbou v ekonomice  (lombardní sazbou – 3,0 %);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5219"/>
              </p:ext>
            </p:extLst>
          </p:nvPr>
        </p:nvGraphicFramePr>
        <p:xfrm>
          <a:off x="190500" y="1354929"/>
          <a:ext cx="8763000" cy="4833942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úrokové míry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peněžní zásoby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současnosti dosti často dochází ke kombinaci obou přístupů: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 době inflačních tlaků se používá spíše kontrola nabídky peněz 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 době recese se používá spíše keynesovská doporučení (snižování úrokové sazby)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8507413" cy="4525962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je dle nich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cs-CZ" altLang="cs-CZ" u="sng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konečném důsledku tak dochází k růstu reálného produktu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32139" y="3144045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77367" y="3144045"/>
            <a:ext cx="74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40013" y="3144045"/>
            <a:ext cx="7207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00574" y="3144045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258793" y="3172619"/>
            <a:ext cx="93503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68263" y="1182688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68388"/>
            <a:ext cx="9036050" cy="5143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proud ekonomické teorie pochybuje o vlivu monetární politiky na reálný produkt a zaměstnanost (jsou utvářeny trhem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(peníze nemají vliv na reálné veličiny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</a:p>
          <a:p>
            <a:pPr marL="114300" indent="0" algn="ctr" eaLnBrk="1" hangingPunct="1">
              <a:spcBef>
                <a:spcPts val="1800"/>
              </a:spcBef>
              <a:buClrTx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 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stabilní V a Y bude vést zvýšení nabídky peněz jen k zvýšení cenové hladiny (inflace)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by se měla vyvíjet v souladu s vývojem reálného produktu, tak aby byla stabilní cenová hladina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95725" y="3625851"/>
            <a:ext cx="201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33500"/>
            <a:ext cx="9036050" cy="487838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 by měl být tedy předvídatelný a stabilní, aby nedocházelo k monetárním šokům a inflačním či deflačním překvapením, které mohou vyvolat odklon ekonomiky od dlouhodobé 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 mají faktory typu technologie, produktivita, populační trendy, pružnost trhu práce apod.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už k takové situaci dojde (inflační nebo recesní mezera), potom další opatření v podobě změny nabídky peněz vede jen k dalšímu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pravidlo= pokud roste ekonomika, měla by se odpovídajícím způsobem i zvyšovat nabídka peněz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Důležité je rozlišovat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(očekávané změny nabídky peněz)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změny MS jsou v SR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zatímco neanticipované mohou vést ke krátkodobému zvýšení 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114300" y="153987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88913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864235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Svou roli hrají optimistická vs. pesimistická očekávání ekonomických subjektů, zejména firem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některé investice mohou být financovány z vlastních zdrojů firem (bez úvěrování)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MP vede ke snížení úrok. Míry, což ale může vyvolat odliv kapitálu ze země (záporný úrokový diferenciál)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vzít v potaz i zahraničí a efekt na měnový kurz (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apreciace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depreciace)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(několik měsíců až 2 roky)=&gt; argument proti využívání MP jako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proticyklického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nástroje HP</a:t>
            </a:r>
          </a:p>
          <a:p>
            <a:pPr>
              <a:spcBef>
                <a:spcPts val="1200"/>
              </a:spcBef>
              <a:buClrTx/>
            </a:pPr>
            <a:endParaRPr lang="cs-CZ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900613" y="2984500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220663" y="1025525"/>
            <a:ext cx="8848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za situace, kdy je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velmi nízká a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ekon.subjekty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očekávají její růst, zvyšuje se spekulační D. Další růst MS vede jen ke zvýšení peněžních zůstatků domácností a firem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DE110A-00BB-DA8C-C6CE-D6A36591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62" y="648393"/>
            <a:ext cx="6833676" cy="5295205"/>
          </a:xfrm>
          <a:prstGeom prst="rect">
            <a:avLst/>
          </a:prstGeom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CE5404-A0A3-5BDC-C0F0-2DDC134BA87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8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EE1A14E-CC1F-ED50-31E4-61E460D7B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90" y="940810"/>
            <a:ext cx="6048375" cy="4810125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289A7EA5-B8DA-4CBE-01DE-03EFEF80115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0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F71DC4-D09E-FC12-6F6B-92C061CD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533659"/>
            <a:ext cx="6067425" cy="5591175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4365A0B-AA96-0C84-646B-94F60FD82CA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11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9D21D05-6BD7-7B93-18B2-36160C63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37" y="650037"/>
            <a:ext cx="5557925" cy="5557925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B4B17B8D-06D1-C764-AE90-BE9754FDA12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59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založena na funkci peněz jako prostředku směny. Ekonomické subjekty tak drží určitou peněžní zásobu. Časový nesoulad (kupuji pořád, ale výplata 1x za měsíc) + opatrnostní motiv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poptávka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založena na funkci peněz jako uchovatele hodnoty. Ekonomické subjekty tvoří tzv. portfolio svých aktiv (diverzifikace s cílem snížení rizika). Drží peníze za účelem investice např. do cenných papírů, nemovitostí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7C46-921E-41B8-9A64-D30AA605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25194" b="11501"/>
          <a:stretch/>
        </p:blipFill>
        <p:spPr>
          <a:xfrm>
            <a:off x="1520714" y="1417638"/>
            <a:ext cx="6102572" cy="446881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FD5D8F-373E-456E-A28E-3BD933DA4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CC1C9-9F2D-43B2-975B-A5C6EBF7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61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737" t="30400" r="27951" b="27600"/>
          <a:stretch/>
        </p:blipFill>
        <p:spPr>
          <a:xfrm>
            <a:off x="246650" y="1664116"/>
            <a:ext cx="4957240" cy="27039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7368" y="1859686"/>
            <a:ext cx="50943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Komplexní řešení banky č. 1:</a:t>
            </a:r>
            <a:endParaRPr lang="cs-CZ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Rezervy jsou na úrovni 20 % zbytek (80 %)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určena na nové půjčky.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Převedeme % na desetinná čísla, a to na 0,8 a 0,2.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Nové půjčky: D * 0,8 = 1 000 * 0,8 = 800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Tvorba rezerv: D * 0,2 = 1 000 * 0,2 = 200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Zvýšení množství peněz: součet hodnoty položce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„Nové půjčky“ (800) a v položce „Tvorba rezerv“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(200) =&gt; součet 800 a 200 je na hodnotě 1 000 Kč.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Kumulované zvýšení peněz: je součet hodnot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položce „Zvýšení množství peněz“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našem případě je to na hodnotě 1 000 Kč. 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39355813-7E60-4295-95F4-D3DA12147F2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63F9FC-16F1-4D3B-93C6-164CE3CC2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1600402" y="1600200"/>
            <a:ext cx="5738484" cy="4032448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8382A9A0-9AA7-496C-90BA-4FEA703C97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DB3151B-029D-4253-98A0-86E4CE25B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určete, jaké je celkové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množství peněz po 6 stádiích,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endParaRPr lang="cs-CZ" sz="1600" i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daného bodu b) máme vypočítat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celkové zvýšení množství peněz po 6 stádiích.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Hodnota, která vzešla po šesti stádiích,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na hodnotě </a:t>
            </a:r>
            <a:r>
              <a:rPr lang="cs-CZ" sz="1600" b="1" i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3 689,3 Kč</a:t>
            </a: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Jedná se o hodnotu v položce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„Kumulované zvýšení peněz“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šesté banky (viz tabulka). 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F2061D3A-949F-4C9D-8F82-CD495A95ED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7A929BE-B4EA-49C2-8193-38DDBC22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41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 hodnotu peněžního multiplikátoru.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 je peněžní multiplikátor;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 je míra povinných minimálních rezerv;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Hodnotu „r“ máme v zadání, a to je 20 %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(0,2). Nyní si vypočítáme hodnotu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peněžního multiplikátoru.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0,2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𝒎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  <a:blipFill>
                <a:blip r:embed="rId4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12859" y="4932575"/>
            <a:ext cx="630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Peněžní multiplikátor udává, jaký je maximální objem bankovních (depozitních) peněz, které mohou být vytvořeny jednou korunou přebytečných rezerv obchodní banky při dané míře povinných minimálních rezerv.</a:t>
            </a:r>
            <a:endParaRPr lang="cs-CZ" sz="12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F7F492C4-8E68-4B8D-87DF-2F92DF216C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65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6" y="1224643"/>
            <a:ext cx="858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9091AB7A-674B-498F-BC8F-D771915D1C7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1E3676-A5A1-4722-9F34-3015E4D5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66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si znázorníme osy a následně výchozí situaci. V rámci os budeme zakreslovat „i“ jako úroková míra a  „M“ jako množství peněz. Dále budeme ve výchozí situaci kreslit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vertikálně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Rovnováha (E) pak nastává střetnutím těchto přímek (křivek). 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8549" t="22144" r="39925" b="33960"/>
          <a:stretch/>
        </p:blipFill>
        <p:spPr bwMode="auto">
          <a:xfrm>
            <a:off x="5086400" y="2246531"/>
            <a:ext cx="3600400" cy="309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36C113A-85FD-4946-BB3B-C3ABB62881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Následně máme podle zadání, že cenová hladina vzrostla. Růst cenové hladiny je spojen s růstem množství peněz potřebných k nákupu stejného množství statků a služeb, tedy s růstem transakční držby peněz. Tento efekt se na peněžním trhu promítne v růstu poptávky po penězích.  V grafickém vyjádření jde o posun křivky poptávky po penězích nahoru (doprava). Za předpokladu neměnné nabídky peněz, budou v důsledku zvýšené peněžní poptávky růst úrokové sazby a na peněžním trhu vznikne nová rovnováha.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8439" t="21773" r="38713" b="34744"/>
          <a:stretch/>
        </p:blipFill>
        <p:spPr bwMode="auto">
          <a:xfrm>
            <a:off x="4788025" y="2492896"/>
            <a:ext cx="3872571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01D33B13-C2ED-400D-A957-CD841820991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7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 v předcházejícím bodě budeme nejdříve zakreslovat výchozí situaci, a to osy „i“ (úroková míra) a „M“ (množství peněz).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).. Střetnutí těchto křivek vznikne rovnováha.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64" t="27631" r="36508" b="30041"/>
          <a:stretch/>
        </p:blipFill>
        <p:spPr bwMode="auto">
          <a:xfrm>
            <a:off x="5119545" y="2492896"/>
            <a:ext cx="374441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05C6744-407B-4575-9267-BECF99F3D3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E549D0-E0FC-4541-BA3D-4B65F7E8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požadavků na držbu povinných minimálních bankovních rezerv ze strany centrální banky sníží objem volných peněžních prostředků komerčních bank a následně pak sníží objem poskytovaných úvěrů ekonomickým subjektům. Jde o snížení peněžní nabídky. Nabídka peněz se posune doleva. Sníží se množství peněz v ekonomice a zvýší se úroková míra.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534" t="24691" r="37059" b="28669"/>
          <a:stretch/>
        </p:blipFill>
        <p:spPr bwMode="auto">
          <a:xfrm>
            <a:off x="5004049" y="2206770"/>
            <a:ext cx="3637769" cy="287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FA1D405A-46E4-4F88-9B40-20CD728E79D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69/74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3267D2E-D2A0-4988-AF58-3F58BD3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8A8C507-7A50-4E8C-AFAE-E4BA70E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" y="100059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7AB0477-D419-4330-A054-85C236C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9478435-71B4-4EDA-893B-548A2E96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E576B6E-C329-447A-BCA9-7FA521CF94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0E6782BB-4969-4682-B540-B6A0AC58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F0BD3238-3F2B-45AF-80C7-6CAC84555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225C762-83EF-4439-9FFD-902ACD677D7E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FE830A48-21C3-4D13-97CD-869E5259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>
              <a:extLst>
                <a:ext uri="{FF2B5EF4-FFF2-40B4-BE49-F238E27FC236}">
                  <a16:creationId xmlns:a16="http://schemas.microsoft.com/office/drawing/2014/main" id="{E5CAD443-B4C9-4415-9785-E842C62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398418B-5B1B-4E33-BD01-7DE4AECA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36A214-8197-4FB0-815B-3CE912D2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796A8B8-C2DE-4B11-A847-7E88461ABF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76DF8A-63D2-4601-A42F-5A5427CB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70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budeme zakreslovat výchozí situaci, kdy zakreslíme osy jako „i“ úroková míra, „M“ množství peněz. Dále nabídku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vznikne rovnovážný bod (E)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9762" t="27044" r="34854" b="26513"/>
          <a:stretch/>
        </p:blipFill>
        <p:spPr bwMode="auto">
          <a:xfrm>
            <a:off x="5004048" y="2381121"/>
            <a:ext cx="3888432" cy="280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AFFEFF5D-D37B-45D6-8095-49093EA7A28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70/74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8BE4EA-6905-47BC-A7F9-65F88DE4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71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Nyní musíme zakreslit situaci, kdy reálný produkt v ekonomice klesl. S poklesem reálného důchodu bude klesat také množství realizovaných transakcí. Klesne poptávka po penězích. Snížená poptávka po penězích za předpokladu nezměněné peněžní nabídky sníží výši úrokových měr a na peněžním trhu bude obnovena rovnováha v bodě E1. Nižší úrokové míry budou stimulovat poptávku po investicích a statcích dlouhodobé spotřeby ze strany ekonomických subjektů.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423" t="26455" r="35075" b="25926"/>
          <a:stretch/>
        </p:blipFill>
        <p:spPr bwMode="auto">
          <a:xfrm>
            <a:off x="4803512" y="2292731"/>
            <a:ext cx="4016960" cy="308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E99268EA-E4D9-41CD-A757-72741D84D3E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71/74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650D1-9C2C-45B9-A26A-3A494F9B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72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posledním případě si zakreslíme nejdříve osy a následně výchozí situaci. Budeme graficky ilustrovat osu „i“ jako úrokovou míru a osu „M“ jako množství peněz. Dále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(přímek) vznikne rovnovážný body (E).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2297" t="25279" r="36838" b="33372"/>
          <a:stretch/>
        </p:blipFill>
        <p:spPr bwMode="auto">
          <a:xfrm>
            <a:off x="4751513" y="2209885"/>
            <a:ext cx="3905309" cy="293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9DFE8C9-76F0-4645-9211-C8419DBF11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72/74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29C5C9-D9A1-4BCD-B54E-30DA974DF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73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V zadání máme, že centrální banka snížila diskontní sazby. Diskontní sazbu určuje Česká národní banka (ČNB), která tímto způsobem úročí volné finanční prostředky, které si u ní uložily ostatní banky. Patří tedy k nástrojům měnové politiky České národní banky. Snížení diskontní sazby centrální bankou zvýší objem poptávaných dodatečných úvěrů ze strany komerčních bank a následně pak zvýší objem poskytovaných úvěrů jednotlivým ekonomickým subjektům. Roste nabídka peněz. Výsledným efektem bude nižší úroková míra a nalezení nové rovnováhy na peněžním trhu v bodě E1. Zvýší se nabídka peněz (křivka nabídky peněz se posune doprava) a sníží se úroková míra (i). Zvýší se množství peněz v ekonomice. </a:t>
            </a:r>
            <a:endParaRPr lang="cs-CZ" sz="16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2408" t="24888" r="36728" b="33764"/>
          <a:stretch/>
        </p:blipFill>
        <p:spPr bwMode="auto">
          <a:xfrm>
            <a:off x="5347759" y="2246531"/>
            <a:ext cx="340391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A0BBA4DB-9FE2-42B2-AE2D-30F825614BF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73/74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8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DC64254-21F0-4EF1-A56D-9377100E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0578E1F-F9C8-4BF3-AB4D-629E7FF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837FBC6-BF97-4B0E-85D0-BFB83B9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9A0747D-D162-4DE1-A7D5-A8711A3FB0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>
              <a:extLst>
                <a:ext uri="{FF2B5EF4-FFF2-40B4-BE49-F238E27FC236}">
                  <a16:creationId xmlns:a16="http://schemas.microsoft.com/office/drawing/2014/main" id="{9EAF6EC7-567E-4EDA-A84F-49AC94E5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>
              <a:extLst>
                <a:ext uri="{FF2B5EF4-FFF2-40B4-BE49-F238E27FC236}">
                  <a16:creationId xmlns:a16="http://schemas.microsoft.com/office/drawing/2014/main" id="{30C6CAC2-1F2A-4089-A158-36F62C1C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DCFCD757-81E2-49DC-BA63-2386E07EA6CA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>
              <a:extLst>
                <a:ext uri="{FF2B5EF4-FFF2-40B4-BE49-F238E27FC236}">
                  <a16:creationId xmlns:a16="http://schemas.microsoft.com/office/drawing/2014/main" id="{1FB30F17-6788-44DF-996A-5A1B14989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5504154F-F628-42DD-95E3-35C57C71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5461CC72-FE5F-4D7A-BC32-D62A59D3B4F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>
              <a:extLst>
                <a:ext uri="{FF2B5EF4-FFF2-40B4-BE49-F238E27FC236}">
                  <a16:creationId xmlns:a16="http://schemas.microsoft.com/office/drawing/2014/main" id="{6293A202-4D2C-4CAE-80DD-700538E3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>
              <a:extLst>
                <a:ext uri="{FF2B5EF4-FFF2-40B4-BE49-F238E27FC236}">
                  <a16:creationId xmlns:a16="http://schemas.microsoft.com/office/drawing/2014/main" id="{A06E19FD-72F6-4ECE-B7C8-D080502A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CC34999-E15E-4D80-B000-43021C624C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>
              <a:extLst>
                <a:ext uri="{FF2B5EF4-FFF2-40B4-BE49-F238E27FC236}">
                  <a16:creationId xmlns:a16="http://schemas.microsoft.com/office/drawing/2014/main" id="{9DA3D544-0469-404A-B6CF-6A6383FB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>
              <a:extLst>
                <a:ext uri="{FF2B5EF4-FFF2-40B4-BE49-F238E27FC236}">
                  <a16:creationId xmlns:a16="http://schemas.microsoft.com/office/drawing/2014/main" id="{224C6BA5-9674-4AD4-8066-68931BEF0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D788B12F-3BF2-42BF-BA7A-0FF1E9744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8CC6811C-408A-424A-B61A-1CDCC9A27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0737BBA-2634-4BF7-967D-9F78B691C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4AA2669B-91A1-453A-BD34-A6246784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2C0BC22F-5251-45AE-93A5-AE8815448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427A7C8A-1705-4595-8F5F-AB06DA0D4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C7ECDE28-6764-42DF-A222-D646B185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30569825-606A-4918-9117-9879F677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1BB5603-007F-4317-968F-65A1485F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4201E5-0C0D-4F03-8B60-7EFABD51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E383A9-A476-4E58-96E5-B22F17A2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85EC6581-5528-4DFA-A403-E40475CAB1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4502</Words>
  <Application>Microsoft Office PowerPoint</Application>
  <PresentationFormat>Předvádění na obrazovce (4:3)</PresentationFormat>
  <Paragraphs>611</Paragraphs>
  <Slides>74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2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Historie peněz</vt:lpstr>
      <vt:lpstr>Poptávka po penězích</vt:lpstr>
      <vt:lpstr>Poptávka po penězích</vt:lpstr>
      <vt:lpstr>Poptávka po penězích</vt:lpstr>
      <vt:lpstr>Poptávka po penězích</vt:lpstr>
      <vt:lpstr>Nabídka peněz</vt:lpstr>
      <vt:lpstr>Nabídka peněz</vt:lpstr>
      <vt:lpstr>Rovnováha na trhu peněz</vt:lpstr>
      <vt:lpstr>Rovnováha na trhu peněz</vt:lpstr>
      <vt:lpstr>Rovnováha na trhu peněz</vt:lpstr>
      <vt:lpstr>Účetní bilance zlatníka (předchůdce banky)</vt:lpstr>
      <vt:lpstr>Účetní bilance zlatníka (předchůdce banky)</vt:lpstr>
      <vt:lpstr>Shrnutí vývoje bank</vt:lpstr>
      <vt:lpstr>Banky a peněžní multiplikátor</vt:lpstr>
      <vt:lpstr>Měnová a peněžní báze</vt:lpstr>
      <vt:lpstr>Peněžní agregáty</vt:lpstr>
      <vt:lpstr>Peněžní agregáty</vt:lpstr>
      <vt:lpstr>Kvantitativní teorie peněz</vt:lpstr>
      <vt:lpstr>Kvantitativní teorie peněz</vt:lpstr>
      <vt:lpstr>Nová kvantitativní teorie</vt:lpstr>
      <vt:lpstr>Nositelé hospodářské politiky</vt:lpstr>
      <vt:lpstr>Monetární politika</vt:lpstr>
      <vt:lpstr>Nástroje a cíle monetární politiky</vt:lpstr>
      <vt:lpstr>Role centrální banky</vt:lpstr>
      <vt:lpstr>Role centrální banky</vt:lpstr>
      <vt:lpstr>Role centrální banky</vt:lpstr>
      <vt:lpstr>Role centrální banky</vt:lpstr>
      <vt:lpstr>Role centrální banky</vt:lpstr>
      <vt:lpstr>Funkce centrální banky</vt:lpstr>
      <vt:lpstr>Dilema centrální banky</vt:lpstr>
      <vt:lpstr>Dilema centrální banky</vt:lpstr>
      <vt:lpstr>Cíl centrální banky</vt:lpstr>
      <vt:lpstr>Cíl centrální banky</vt:lpstr>
      <vt:lpstr>Cíl centrální banky</vt:lpstr>
      <vt:lpstr>Nástroje monetární politiky</vt:lpstr>
      <vt:lpstr>Přímé nástroje</vt:lpstr>
      <vt:lpstr>Nepřímé nástroje</vt:lpstr>
      <vt:lpstr>Monetární politika</vt:lpstr>
      <vt:lpstr>Transmisní mechanismy MP</vt:lpstr>
      <vt:lpstr>Keynesiánské pojetí MP</vt:lpstr>
      <vt:lpstr>Prezentace aplikace PowerPoint</vt:lpstr>
      <vt:lpstr>Keynesiánské pojetí MP</vt:lpstr>
      <vt:lpstr>Keynesiánské pojetí MP</vt:lpstr>
      <vt:lpstr>Monetaristické pojetí MP</vt:lpstr>
      <vt:lpstr>Monetaristické pojetí MP</vt:lpstr>
      <vt:lpstr>Prezentace aplikace PowerPoint</vt:lpstr>
      <vt:lpstr>Prezentace aplikace PowerPoint</vt:lpstr>
      <vt:lpstr>Omezení měnové politiky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k procvičení</vt:lpstr>
      <vt:lpstr>Příklad č. 1</vt:lpstr>
      <vt:lpstr>Příklad č. 1:</vt:lpstr>
      <vt:lpstr>Příklad č. 1:</vt:lpstr>
      <vt:lpstr>Příklad č. 1:</vt:lpstr>
      <vt:lpstr>Příklad č. 1: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83</cp:revision>
  <dcterms:modified xsi:type="dcterms:W3CDTF">2025-03-25T08:01:23Z</dcterms:modified>
</cp:coreProperties>
</file>