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6" r:id="rId1"/>
  </p:sldMasterIdLst>
  <p:notesMasterIdLst>
    <p:notesMasterId r:id="rId57"/>
  </p:notesMasterIdLst>
  <p:sldIdLst>
    <p:sldId id="256" r:id="rId2"/>
    <p:sldId id="257" r:id="rId3"/>
    <p:sldId id="362" r:id="rId4"/>
    <p:sldId id="363" r:id="rId5"/>
    <p:sldId id="364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76" r:id="rId23"/>
    <p:sldId id="445" r:id="rId24"/>
    <p:sldId id="444" r:id="rId25"/>
    <p:sldId id="446" r:id="rId26"/>
    <p:sldId id="447" r:id="rId27"/>
    <p:sldId id="448" r:id="rId28"/>
    <p:sldId id="449" r:id="rId29"/>
    <p:sldId id="450" r:id="rId30"/>
    <p:sldId id="452" r:id="rId31"/>
    <p:sldId id="477" r:id="rId32"/>
    <p:sldId id="478" r:id="rId33"/>
    <p:sldId id="453" r:id="rId34"/>
    <p:sldId id="454" r:id="rId35"/>
    <p:sldId id="455" r:id="rId36"/>
    <p:sldId id="456" r:id="rId37"/>
    <p:sldId id="457" r:id="rId38"/>
    <p:sldId id="458" r:id="rId39"/>
    <p:sldId id="459" r:id="rId40"/>
    <p:sldId id="411" r:id="rId41"/>
    <p:sldId id="460" r:id="rId42"/>
    <p:sldId id="461" r:id="rId43"/>
    <p:sldId id="462" r:id="rId44"/>
    <p:sldId id="463" r:id="rId45"/>
    <p:sldId id="464" r:id="rId46"/>
    <p:sldId id="340" r:id="rId47"/>
    <p:sldId id="479" r:id="rId48"/>
    <p:sldId id="480" r:id="rId49"/>
    <p:sldId id="481" r:id="rId50"/>
    <p:sldId id="482" r:id="rId51"/>
    <p:sldId id="483" r:id="rId52"/>
    <p:sldId id="484" r:id="rId53"/>
    <p:sldId id="501" r:id="rId54"/>
    <p:sldId id="502" r:id="rId55"/>
    <p:sldId id="361" r:id="rId5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542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0671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037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321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6561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6574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8788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152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9445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303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450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1064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85713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492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286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52337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86194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76543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129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61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92904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5961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20506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ED396C9-D186-4AA0-8ED8-9C657F6A8C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EC9EA66-6CDC-4A83-B9CC-E53E80D70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73659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52056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6647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30331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26075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079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20014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07422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54720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6533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41111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0895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93042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901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301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645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57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04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18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7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15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67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96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661" r:id="rId20"/>
    <p:sldLayoutId id="2147483663" r:id="rId21"/>
    <p:sldLayoutId id="2147483668" r:id="rId22"/>
    <p:sldLayoutId id="2147483665" r:id="rId23"/>
    <p:sldLayoutId id="2147483667" r:id="rId24"/>
    <p:sldLayoutId id="2147483670" r:id="rId25"/>
    <p:sldLayoutId id="2147483671" r:id="rId26"/>
    <p:sldLayoutId id="2147483672" r:id="rId27"/>
    <p:sldLayoutId id="2147483707" r:id="rId28"/>
    <p:sldLayoutId id="2147483708" r:id="rId29"/>
    <p:sldLayoutId id="2147483709" r:id="rId30"/>
    <p:sldLayoutId id="2147483711" r:id="rId31"/>
    <p:sldLayoutId id="2147483712" r:id="rId32"/>
    <p:sldLayoutId id="2147483713" r:id="rId3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Fiskální politika státu, státní rozpočet</a:t>
            </a:r>
            <a:br>
              <a:rPr lang="cs-CZ" b="1" i="1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</a:t>
            </a:r>
            <a:r>
              <a:rPr lang="cs-CZ" b="1">
                <a:solidFill>
                  <a:srgbClr val="D10202"/>
                </a:solidFill>
              </a:rPr>
              <a:t>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18. 03.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lang="cs-CZ" sz="1800" b="1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Rozpočtová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starší pojem, upřednostňuje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 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funkci veřejných financí,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vyjadřuje veřejné finance ve finančním pojetí,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rozpočet, bez snahy ovlivnit reálné makroekonomické veličiny, soustřeďuje veřejné zdroje na: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financování produkce veřejných statků,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odstranění a vyrovnání efektů externalit,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 motivovanou redistribuci důchodu,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vyrovnanost rozpočtu vyjadřuje úspěšnost rozpočtové politiky, vypovídá o dobrém hospodaření státu,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provádí ji ministerstvo financí.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29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Schéma rozpočtové soustavy ČR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2D69588D-1BE0-4299-A0C5-0E08445271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895067"/>
              </p:ext>
            </p:extLst>
          </p:nvPr>
        </p:nvGraphicFramePr>
        <p:xfrm>
          <a:off x="1122924" y="1400499"/>
          <a:ext cx="6898151" cy="474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zentace" r:id="rId3" imgW="4570501" imgH="3427618" progId="PowerPoint.Show.8">
                  <p:embed/>
                </p:oleObj>
              </mc:Choice>
              <mc:Fallback>
                <p:oleObj name="Prezentace" r:id="rId3" imgW="4570501" imgH="3427618" progId="PowerPoint.Show.8">
                  <p:embed/>
                  <p:pic>
                    <p:nvPicPr>
                      <p:cNvPr id="13315" name="Objekt 2">
                        <a:extLst>
                          <a:ext uri="{FF2B5EF4-FFF2-40B4-BE49-F238E27FC236}">
                            <a16:creationId xmlns:a16="http://schemas.microsoft.com/office/drawing/2014/main" id="{913DB86B-CD66-4821-BD9C-A2847AC016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924" y="1400499"/>
                        <a:ext cx="6898151" cy="4741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5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Veřejné finance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peněžní vztahy vznikající v souvislosti s tvorbou, rozdělováním a použitím finančních fondů spojených s činností veřejných institucí,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nevýznamnějším subjektem je stát,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členíme je na relativně samostatné součásti: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rozpočty místní samosprávy,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speciální fondy,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finance státních podniků.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294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centralizovaný peněžní fond, který vytvářejí, rozdělují a používají státní orgány,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tvoří, rozděluje a používá na principu: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nenávratnosti,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neekvivalence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nedobrovolnosti,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schvalován zákonodárnými sbory,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má podobu rozpočtového zákona,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sestavován MF, které odpovídá i za jeho plnění.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413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plní funkce odvozené od funkce veřejných financí: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realizuje se pomocí financování potřeb veřejného sektoru,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-spojena s přerozdělováním části HDP a zmírňováním nerovností mezi subjekty, ke kterým plynou prostřednictvím transferů, progresivních daní, dotacemi určitého statku,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STABILIZAČNÍ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ovlivňování ekonomické stability pomocí příjmů a výdajů SR, veřejné finance  jako  součást hospodářské politiky, prorůstá do makroekonomické problematiky.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53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 SR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tvoří daně (přímé, nepřímé), poplatky, příjmy z privatizace apod.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Výdaje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tvoří transfery obyvatelstvu, mandatorní výdaje na jednotlivé politiky, výdaje na nákup výrobků a služeb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ČR se sestavuje na 1 kalendářní rok a má podobu zákona (v případě neschválení PS se hospodaří dle rozpočtového provizoria)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 systému veřejných financí se kromě SR řadí také rozpočty krajů a obcí a také státní fondy.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17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Státní rozpočet skončil v deficitu 271,4 miliardy - Novinky">
            <a:extLst>
              <a:ext uri="{FF2B5EF4-FFF2-40B4-BE49-F238E27FC236}">
                <a16:creationId xmlns:a16="http://schemas.microsoft.com/office/drawing/2014/main" id="{5E6819F6-E47A-563A-A82B-C4133F523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12914"/>
            <a:ext cx="7655100" cy="430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15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CFEF76-1184-0923-A692-F91662E1F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51" y="2691144"/>
            <a:ext cx="8644269" cy="164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6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F16DB2-9F8E-9B0D-328E-3DF46304F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07" y="1474385"/>
            <a:ext cx="8077693" cy="390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3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 - proces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příprava a projednávání návrhu rozpočtu ve vládě (orgánu moci výkonné),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projednávání a schvalování návrhu v parlamentu (orgánu moci zákonodárné),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realizace rozpočtu, tj. hospodaření podle rozpočtu v průběhu rozpočtového 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následná kontrola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38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hospodářská politika je činnost, při níž vláda používá určitých nástrojů, aby ovlivnila ekonomický a sociální vývoj dané země, přičemž se snaží dosáhnout určitých cílů.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může být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vyrovnaný, přebytkový, deficitní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deficitní: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strukturální deficit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 způsoben špatně nastavenými opatřeními FP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cyklický deficit 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 důsledek cyklického vývoje reálného produktu (v období recese klesá výběr daní, navíc se zvýší i transferové platby)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rozpočtový deficit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součet cyklického a strukturálního deficitu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9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Krátkodobý schodek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jeho účinky mohou být krátkodobě pozitivní, např. ve směru eliminace vlivu exogenních faktorů na objem veřejných výdajů (cenové šoky, přírodní katastrofy, ekonomická recese, nezaměstnanost). Je kryt emisí státních pokladničních poukázek a výsledný emisí střednědobých                   a dlouhodobých státních dluhopisů,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schodek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má negativní důsledky - vede k růstu veřejného dluhu a dluhová služba se stává pro rozpočet břemenem, dále vede k omezení možnosti využití nástrojů stabilizační fiskální politiky, přináší také inflační tlaky nebo dochází k omezování soukromých investic (tzv. vytěsňovací efekt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209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F28A4E56-22C4-490E-A910-BBF48036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324D9D1-93ED-462E-A18A-1E908717165A}"/>
              </a:ext>
            </a:extLst>
          </p:cNvPr>
          <p:cNvGraphicFramePr>
            <a:graphicFrameLocks noGrp="1"/>
          </p:cNvGraphicFramePr>
          <p:nvPr/>
        </p:nvGraphicFramePr>
        <p:xfrm>
          <a:off x="990836" y="2102293"/>
          <a:ext cx="7162328" cy="2653415"/>
        </p:xfrm>
        <a:graphic>
          <a:graphicData uri="http://schemas.openxmlformats.org/drawingml/2006/table">
            <a:tbl>
              <a:tblPr firstRow="1" firstCol="1" bandRow="1"/>
              <a:tblGrid>
                <a:gridCol w="1553465">
                  <a:extLst>
                    <a:ext uri="{9D8B030D-6E8A-4147-A177-3AD203B41FA5}">
                      <a16:colId xmlns:a16="http://schemas.microsoft.com/office/drawing/2014/main" val="2085183754"/>
                    </a:ext>
                  </a:extLst>
                </a:gridCol>
                <a:gridCol w="3544214">
                  <a:extLst>
                    <a:ext uri="{9D8B030D-6E8A-4147-A177-3AD203B41FA5}">
                      <a16:colId xmlns:a16="http://schemas.microsoft.com/office/drawing/2014/main" val="1328436347"/>
                    </a:ext>
                  </a:extLst>
                </a:gridCol>
                <a:gridCol w="2064649">
                  <a:extLst>
                    <a:ext uri="{9D8B030D-6E8A-4147-A177-3AD203B41FA5}">
                      <a16:colId xmlns:a16="http://schemas.microsoft.com/office/drawing/2014/main" val="366426182"/>
                    </a:ext>
                  </a:extLst>
                </a:gridCol>
              </a:tblGrid>
              <a:tr h="399415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Státní rozpočet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Celkové daně (celkové vládní příjmy)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 = Ta + t*Y                  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25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Čisté daně       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TN = T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1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Celkové vládní výdaje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 +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518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Saldo rozpočtu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 = T – (G + TR)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8868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 = Ta + t*Y – G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9709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Strukturální rozpočet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Ta + t*Y* - G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6410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Cyklický rozpočet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BS – 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192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t*(Y-Y*)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884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Y* je potencionální produktu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880098"/>
                  </a:ext>
                </a:extLst>
              </a:tr>
            </a:tbl>
          </a:graphicData>
        </a:graphic>
      </p:graphicFrame>
      <p:sp>
        <p:nvSpPr>
          <p:cNvPr id="9" name="Google Shape;99;p14">
            <a:extLst>
              <a:ext uri="{FF2B5EF4-FFF2-40B4-BE49-F238E27FC236}">
                <a16:creationId xmlns:a16="http://schemas.microsoft.com/office/drawing/2014/main" id="{27A8B55C-9CF2-4BA8-A838-02018D77F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29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 souhrnem závazků státu; subjektů územní samosprávy (obcí, krajů); mimorozpočtových finančních účelových fondů; veřejnoprávních institucí zřizovaných státem a územní samosprávou; státních podniků.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je výrazem dlouhodobé fiskální nerovnováhy, příčnou vzniku a prohlubování veřejného dluhu je kumulování rozpočtových deficitů, zejména státního rozpočtu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členíme na: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hrubý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(celkový objem závazků);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čistý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(hrubý dluh – pohledávky).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9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Způsoby krytí dluhu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peněžní krytí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vláda si vezme úvěr od centrální banky, což se projeví v růstu monetární báze, a tím i cenové hladiny, a proto je tato praxe v řadě zemí omezena či zakázána;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dluhové krytí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jedná se o transformaci deficitu do veřejného dluhu, což je uskutečněno: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(transformace deficitu do domácího dluhu), který je většinou       realizován v podobě vydání státních dluhopisů (státní pokladniční poukázky, střednědobé nebo dlouhodobé dluhopisy),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zahraniční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(transformace deficitu do zahraničního dluhu);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pomocí zvyšování daní;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prostřednictvím prodeje státních aktiv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v tranzitivních ekonomikách je běžné krytí rozpočtových deficitů prodejem státního majetku v privatizaci;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deficitu přebytkem z minulých let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což je bohužel málo častý případ.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241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veřejného dluhu lze charakterizovat takto: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dluh roste významně od roku 1997;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od roku 2004 roste vnější dluh;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klesá krytí státního dluhu prostřednictvím státních pokladničních poukázek;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zvyšují se náklady spojené s dluhovou službou;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podíl dluhu na HDP;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dluh obcí.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548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04" name="Picture 4" descr="Není k dispozici žádný popis fotky.">
            <a:extLst>
              <a:ext uri="{FF2B5EF4-FFF2-40B4-BE49-F238E27FC236}">
                <a16:creationId xmlns:a16="http://schemas.microsoft.com/office/drawing/2014/main" id="{37CDCAE5-EFFE-4015-95BF-22A6A98B4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33" y="1315233"/>
            <a:ext cx="7828767" cy="487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4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Státní dluh Česka – Wikipedie">
            <a:extLst>
              <a:ext uri="{FF2B5EF4-FFF2-40B4-BE49-F238E27FC236}">
                <a16:creationId xmlns:a16="http://schemas.microsoft.com/office/drawing/2014/main" id="{22494936-42FD-7B36-187E-027EC9B86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51" y="2037328"/>
            <a:ext cx="8540659" cy="296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85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Nástroje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Diskreční opatření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zpravidla vlády či parlamentu jsou jednorázovými rozhodnutími např. změny daňových sazeb či stanovení výše vládních výdajů v dané kapitole SR či další vědomé (záměrné) opatření za účelem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makroekon.stabilizace</a:t>
            </a: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Vestavěné stabilizátory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působí automaticky po svém zavedení, tj. nevyžadují žádná další rozhodnutí. Působí proticyklicky a patří sem zejména systém pojištění v nezaměstnanosti či progresivní zdanění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3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Vestavěné stabilizátory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dlouhodobá opatření, která po zabudování do systému působí proticyklicky (za podmínky relativně stabilní P; působí samočinně,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progresivní důchodové daně,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dávky v nezaměstnanosti a pojištění v nezaměstnanosti,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Mandatorní výdaje ze SR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Není-li cenová hladina stálá, působí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vzniká stagflace (důchod stagnuje nebo klesá a roste cenová hladina).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97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 pojmem stát je nutno si představit celý komplex institucí: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Zákonodárné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(parlament)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(vláda, ministerstva či další státní instituce)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Soudní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(zajišťují vymahatelnost práva)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Instituce protisměrných sil či nositelé vlivu, které nepatří k formální organizaci HP, ale přímo či nepřímo ji ovlivňují (odbory, politické strany, lobby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22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vláda působí pomocí fiskálních operací na zvyšování agregátní poptávky = fiskální expanze, cílem je zvýšit úroveň rovnovážného důchodu, a tím zvýšit úroveň zaměstnanosti,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vláda působí pomocí fiskálních operací na pokles agregátní poptávky = fiskální restrikce, za předpokladu nedostatečného využití zdrojů nebo při plném využití zdrojů.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Graficky vyjádříme pomocí: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modelu AS-AD,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modelu s linií 45⁰.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152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expanze: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vládních nákupů zboží a služeb (G),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transferových plateb (TR),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autonomních daních (Ta),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důchodové daně (t).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56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 fiskální politika: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vládních nákupů zboží a služeb (G),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TR,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Ta,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sazby důchodové daně.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817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DD63BA88-0926-453F-90BD-FFBC1E68D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2" name="Group 4">
            <a:extLst>
              <a:ext uri="{FF2B5EF4-FFF2-40B4-BE49-F238E27FC236}">
                <a16:creationId xmlns:a16="http://schemas.microsoft.com/office/drawing/2014/main" id="{72B6C5D8-124E-4F30-8A2F-3B6FDFA5DD7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2" name="Text Box 5">
              <a:extLst>
                <a:ext uri="{FF2B5EF4-FFF2-40B4-BE49-F238E27FC236}">
                  <a16:creationId xmlns:a16="http://schemas.microsoft.com/office/drawing/2014/main" id="{4827F08F-1510-4DE2-B34C-0EC27DA312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3" name="Text Box 6">
              <a:extLst>
                <a:ext uri="{FF2B5EF4-FFF2-40B4-BE49-F238E27FC236}">
                  <a16:creationId xmlns:a16="http://schemas.microsoft.com/office/drawing/2014/main" id="{4FAD234B-F727-466A-98AC-0A4F493BE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4" name="Group 7">
              <a:extLst>
                <a:ext uri="{FF2B5EF4-FFF2-40B4-BE49-F238E27FC236}">
                  <a16:creationId xmlns:a16="http://schemas.microsoft.com/office/drawing/2014/main" id="{F7B6BB7C-B235-42A3-B73A-BAB1D6F6AC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5" name="Line 8">
                <a:extLst>
                  <a:ext uri="{FF2B5EF4-FFF2-40B4-BE49-F238E27FC236}">
                    <a16:creationId xmlns:a16="http://schemas.microsoft.com/office/drawing/2014/main" id="{197F32F7-2398-4B1B-9EAD-3F9A31EF1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6" name="Freeform 9">
                <a:extLst>
                  <a:ext uri="{FF2B5EF4-FFF2-40B4-BE49-F238E27FC236}">
                    <a16:creationId xmlns:a16="http://schemas.microsoft.com/office/drawing/2014/main" id="{4B717F58-EB52-486E-975E-F25C6D888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394" name="Group 10">
            <a:extLst>
              <a:ext uri="{FF2B5EF4-FFF2-40B4-BE49-F238E27FC236}">
                <a16:creationId xmlns:a16="http://schemas.microsoft.com/office/drawing/2014/main" id="{FCF0B464-2743-4B77-9C22-D6C88DB45C9C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0" name="Freeform 11">
              <a:extLst>
                <a:ext uri="{FF2B5EF4-FFF2-40B4-BE49-F238E27FC236}">
                  <a16:creationId xmlns:a16="http://schemas.microsoft.com/office/drawing/2014/main" id="{7D3046FA-2DEA-4B19-B997-92BF6A1CE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1244 w 1632"/>
                <a:gd name="T3" fmla="*/ 628 h 1776"/>
                <a:gd name="T4" fmla="*/ 5280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1" name="Text Box 12">
              <a:extLst>
                <a:ext uri="{FF2B5EF4-FFF2-40B4-BE49-F238E27FC236}">
                  <a16:creationId xmlns:a16="http://schemas.microsoft.com/office/drawing/2014/main" id="{9B9EF88B-AE7D-4409-AE2C-5668A8018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6398" name="Group 14">
            <a:extLst>
              <a:ext uri="{FF2B5EF4-FFF2-40B4-BE49-F238E27FC236}">
                <a16:creationId xmlns:a16="http://schemas.microsoft.com/office/drawing/2014/main" id="{A7583449-DDEF-485D-A972-5F809960729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18" name="Text Box 15">
              <a:extLst>
                <a:ext uri="{FF2B5EF4-FFF2-40B4-BE49-F238E27FC236}">
                  <a16:creationId xmlns:a16="http://schemas.microsoft.com/office/drawing/2014/main" id="{1EEFC545-0442-4AAB-B8EE-A79DF27BE4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9" name="Freeform 16">
              <a:extLst>
                <a:ext uri="{FF2B5EF4-FFF2-40B4-BE49-F238E27FC236}">
                  <a16:creationId xmlns:a16="http://schemas.microsoft.com/office/drawing/2014/main" id="{77F6A0DC-4EC6-40E2-8A2C-4D165DE42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1811 w 1680"/>
                <a:gd name="T3" fmla="*/ 1344 h 1824"/>
                <a:gd name="T4" fmla="*/ 2534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6401" name="Text Box 17">
            <a:extLst>
              <a:ext uri="{FF2B5EF4-FFF2-40B4-BE49-F238E27FC236}">
                <a16:creationId xmlns:a16="http://schemas.microsoft.com/office/drawing/2014/main" id="{996C27A7-1C79-4567-9DA3-82471EDD5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C4E4CDAE-0EAE-4AE0-A395-80AD8AFA6642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7916" name="Line 19">
              <a:extLst>
                <a:ext uri="{FF2B5EF4-FFF2-40B4-BE49-F238E27FC236}">
                  <a16:creationId xmlns:a16="http://schemas.microsoft.com/office/drawing/2014/main" id="{4C103647-84BF-49A3-A406-D0C9F99A57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20">
              <a:extLst>
                <a:ext uri="{FF2B5EF4-FFF2-40B4-BE49-F238E27FC236}">
                  <a16:creationId xmlns:a16="http://schemas.microsoft.com/office/drawing/2014/main" id="{C5FA8588-034A-4580-92C4-E0A56857BA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6405" name="Text Box 21">
            <a:extLst>
              <a:ext uri="{FF2B5EF4-FFF2-40B4-BE49-F238E27FC236}">
                <a16:creationId xmlns:a16="http://schemas.microsoft.com/office/drawing/2014/main" id="{377E4D1A-9078-40AE-9656-5D3C7B631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068EC400-7903-4F50-8172-CB640779D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16407" name="Freeform 23">
            <a:extLst>
              <a:ext uri="{FF2B5EF4-FFF2-40B4-BE49-F238E27FC236}">
                <a16:creationId xmlns:a16="http://schemas.microsoft.com/office/drawing/2014/main" id="{604F73D5-B731-4AB3-9629-3963CE6DAA65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FF0000"/>
          </a:solidFill>
          <a:ln w="47625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16408" name="AutoShape 24">
            <a:extLst>
              <a:ext uri="{FF2B5EF4-FFF2-40B4-BE49-F238E27FC236}">
                <a16:creationId xmlns:a16="http://schemas.microsoft.com/office/drawing/2014/main" id="{51340C4D-2670-4895-81F0-CE106263026F}"/>
              </a:ext>
            </a:extLst>
          </p:cNvPr>
          <p:cNvCxnSpPr>
            <a:cxnSpLocks noChangeShapeType="1"/>
            <a:endCxn id="16407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9" name="Line 25">
            <a:extLst>
              <a:ext uri="{FF2B5EF4-FFF2-40B4-BE49-F238E27FC236}">
                <a16:creationId xmlns:a16="http://schemas.microsoft.com/office/drawing/2014/main" id="{25FEA65D-A194-49E1-B1B6-A5C156CCC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EB29D1AF-BCE5-4C0F-BAD2-C27FD0766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C8051CA9-4953-463B-BBF5-2504DC8A2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2" name="Rectangle 28">
            <a:extLst>
              <a:ext uri="{FF2B5EF4-FFF2-40B4-BE49-F238E27FC236}">
                <a16:creationId xmlns:a16="http://schemas.microsoft.com/office/drawing/2014/main" id="{D618BB16-13F8-43D0-8957-CE6D7887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6416" name="Group 32">
            <a:extLst>
              <a:ext uri="{FF2B5EF4-FFF2-40B4-BE49-F238E27FC236}">
                <a16:creationId xmlns:a16="http://schemas.microsoft.com/office/drawing/2014/main" id="{285079A4-7AF7-48C1-A899-D9499514822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286000"/>
            <a:ext cx="4267200" cy="2728913"/>
            <a:chOff x="1440" y="1440"/>
            <a:chExt cx="2688" cy="1719"/>
          </a:xfrm>
        </p:grpSpPr>
        <p:sp>
          <p:nvSpPr>
            <p:cNvPr id="37914" name="Freeform 30">
              <a:extLst>
                <a:ext uri="{FF2B5EF4-FFF2-40B4-BE49-F238E27FC236}">
                  <a16:creationId xmlns:a16="http://schemas.microsoft.com/office/drawing/2014/main" id="{A6066642-83D6-41E7-951F-95D4E2308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144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1244 w 1632"/>
                <a:gd name="T3" fmla="*/ 628 h 1776"/>
                <a:gd name="T4" fmla="*/ 5280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rnd" cmpd="sng">
              <a:solidFill>
                <a:srgbClr val="8000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Text Box 31">
              <a:extLst>
                <a:ext uri="{FF2B5EF4-FFF2-40B4-BE49-F238E27FC236}">
                  <a16:creationId xmlns:a16="http://schemas.microsoft.com/office/drawing/2014/main" id="{9B09674B-C7B4-42D3-90A9-7F0B33C7A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83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6417" name="Line 33">
            <a:extLst>
              <a:ext uri="{FF2B5EF4-FFF2-40B4-BE49-F238E27FC236}">
                <a16:creationId xmlns:a16="http://schemas.microsoft.com/office/drawing/2014/main" id="{AF08E111-E77A-4F90-85FC-A1AB60013B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029200"/>
            <a:ext cx="1524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8" name="Line 34">
            <a:extLst>
              <a:ext uri="{FF2B5EF4-FFF2-40B4-BE49-F238E27FC236}">
                <a16:creationId xmlns:a16="http://schemas.microsoft.com/office/drawing/2014/main" id="{C7E93024-75D5-4521-BB8E-705F14E20E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434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9" name="Line 35">
            <a:extLst>
              <a:ext uri="{FF2B5EF4-FFF2-40B4-BE49-F238E27FC236}">
                <a16:creationId xmlns:a16="http://schemas.microsoft.com/office/drawing/2014/main" id="{14B41771-FF77-4142-AE92-D41D8B9BFC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505200"/>
            <a:ext cx="68580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20" name="Line 36">
            <a:extLst>
              <a:ext uri="{FF2B5EF4-FFF2-40B4-BE49-F238E27FC236}">
                <a16:creationId xmlns:a16="http://schemas.microsoft.com/office/drawing/2014/main" id="{AECDC79E-DFF0-4693-9A68-7B1A73484C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800600"/>
            <a:ext cx="9144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21" name="Text Box 37">
            <a:extLst>
              <a:ext uri="{FF2B5EF4-FFF2-40B4-BE49-F238E27FC236}">
                <a16:creationId xmlns:a16="http://schemas.microsoft.com/office/drawing/2014/main" id="{E4AC12C9-5232-4260-8E7A-0FFE1820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Δ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+G</a:t>
            </a:r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2C7B6A99-4726-4499-8357-F72504B85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013325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6424" name="Text Box 40">
            <a:extLst>
              <a:ext uri="{FF2B5EF4-FFF2-40B4-BE49-F238E27FC236}">
                <a16:creationId xmlns:a16="http://schemas.microsoft.com/office/drawing/2014/main" id="{260C50A2-DD1D-48C7-9BD2-BF099EAE2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767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6425" name="Line 41">
            <a:extLst>
              <a:ext uri="{FF2B5EF4-FFF2-40B4-BE49-F238E27FC236}">
                <a16:creationId xmlns:a16="http://schemas.microsoft.com/office/drawing/2014/main" id="{4CC9DBA7-DFA1-40E0-95F1-EF8FB22D35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388" y="42211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6F8AA61-F0DC-46FD-8099-962110E2B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Expanzivní fiskální politika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12945767-0090-4431-A143-5F37E2434E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BFA0D79C-7F44-4D38-A7F9-096BC80175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3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64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64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3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 autoUpdateAnimBg="0"/>
      <p:bldP spid="16405" grpId="0" autoUpdateAnimBg="0"/>
      <p:bldP spid="16406" grpId="0" autoUpdateAnimBg="0"/>
      <p:bldP spid="16410" grpId="0" autoUpdateAnimBg="0"/>
      <p:bldP spid="16411" grpId="0" autoUpdateAnimBg="0"/>
      <p:bldP spid="16412" grpId="0" animBg="1"/>
      <p:bldP spid="16421" grpId="0"/>
      <p:bldP spid="16423" grpId="0"/>
      <p:bldP spid="164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262CF747-A0A5-4E6B-9B96-5D95D8C21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15" name="Text Box 4">
            <a:extLst>
              <a:ext uri="{FF2B5EF4-FFF2-40B4-BE49-F238E27FC236}">
                <a16:creationId xmlns:a16="http://schemas.microsoft.com/office/drawing/2014/main" id="{1B0869D0-8A63-488F-A30B-D35DF2422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8916" name="Text Box 5">
            <a:extLst>
              <a:ext uri="{FF2B5EF4-FFF2-40B4-BE49-F238E27FC236}">
                <a16:creationId xmlns:a16="http://schemas.microsoft.com/office/drawing/2014/main" id="{5B0ACC8A-70ED-4D13-966A-3AF59F80F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8917" name="Group 6">
            <a:extLst>
              <a:ext uri="{FF2B5EF4-FFF2-40B4-BE49-F238E27FC236}">
                <a16:creationId xmlns:a16="http://schemas.microsoft.com/office/drawing/2014/main" id="{DC6A9289-72D5-4BBA-8FFE-25E8EFC48FC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38948" name="Line 7">
              <a:extLst>
                <a:ext uri="{FF2B5EF4-FFF2-40B4-BE49-F238E27FC236}">
                  <a16:creationId xmlns:a16="http://schemas.microsoft.com/office/drawing/2014/main" id="{7E1FB7BD-CC95-4458-943E-29D051E02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9" name="Freeform 8">
              <a:extLst>
                <a:ext uri="{FF2B5EF4-FFF2-40B4-BE49-F238E27FC236}">
                  <a16:creationId xmlns:a16="http://schemas.microsoft.com/office/drawing/2014/main" id="{D3C1C1D2-1459-4E2E-A13A-5F88AF5C7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417" name="Group 9">
            <a:extLst>
              <a:ext uri="{FF2B5EF4-FFF2-40B4-BE49-F238E27FC236}">
                <a16:creationId xmlns:a16="http://schemas.microsoft.com/office/drawing/2014/main" id="{F4D2A792-7405-4997-B684-391BC6DECF2A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8946" name="Freeform 10">
              <a:extLst>
                <a:ext uri="{FF2B5EF4-FFF2-40B4-BE49-F238E27FC236}">
                  <a16:creationId xmlns:a16="http://schemas.microsoft.com/office/drawing/2014/main" id="{AE5B9E9C-1BC7-421B-BDFB-7E9833911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2153 w 1632"/>
                <a:gd name="T3" fmla="*/ 628 h 1776"/>
                <a:gd name="T4" fmla="*/ 9152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7" name="Text Box 11">
              <a:extLst>
                <a:ext uri="{FF2B5EF4-FFF2-40B4-BE49-F238E27FC236}">
                  <a16:creationId xmlns:a16="http://schemas.microsoft.com/office/drawing/2014/main" id="{25963D7D-BD6D-4964-ACF2-2A2AE485A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1" name="Group 13">
            <a:extLst>
              <a:ext uri="{FF2B5EF4-FFF2-40B4-BE49-F238E27FC236}">
                <a16:creationId xmlns:a16="http://schemas.microsoft.com/office/drawing/2014/main" id="{946CE2ED-5836-4B0A-A78F-3C30C572DEE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8944" name="Text Box 14">
              <a:extLst>
                <a:ext uri="{FF2B5EF4-FFF2-40B4-BE49-F238E27FC236}">
                  <a16:creationId xmlns:a16="http://schemas.microsoft.com/office/drawing/2014/main" id="{33B92B51-F520-44CF-8AF7-1D9297D07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5" name="Freeform 15">
              <a:extLst>
                <a:ext uri="{FF2B5EF4-FFF2-40B4-BE49-F238E27FC236}">
                  <a16:creationId xmlns:a16="http://schemas.microsoft.com/office/drawing/2014/main" id="{3111770B-E968-4172-BDF2-E4C062DF3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2357 h 1824"/>
                <a:gd name="T2" fmla="*/ 1039 w 1680"/>
                <a:gd name="T3" fmla="*/ 1736 h 1824"/>
                <a:gd name="T4" fmla="*/ 145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7424" name="Text Box 16">
            <a:extLst>
              <a:ext uri="{FF2B5EF4-FFF2-40B4-BE49-F238E27FC236}">
                <a16:creationId xmlns:a16="http://schemas.microsoft.com/office/drawing/2014/main" id="{3F9566EA-F78C-463F-8EBB-8F800703E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BC8F8E24-F0F4-4BEC-A18D-D5A1CF3BFC09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38942" name="Line 18">
              <a:extLst>
                <a:ext uri="{FF2B5EF4-FFF2-40B4-BE49-F238E27FC236}">
                  <a16:creationId xmlns:a16="http://schemas.microsoft.com/office/drawing/2014/main" id="{4EA08287-CC64-41F4-8C7B-AF8BB5FAEF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3" name="Text Box 19">
              <a:extLst>
                <a:ext uri="{FF2B5EF4-FFF2-40B4-BE49-F238E27FC236}">
                  <a16:creationId xmlns:a16="http://schemas.microsoft.com/office/drawing/2014/main" id="{A7573857-9F09-4799-8366-5B79E87C5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7428" name="Text Box 20">
            <a:extLst>
              <a:ext uri="{FF2B5EF4-FFF2-40B4-BE49-F238E27FC236}">
                <a16:creationId xmlns:a16="http://schemas.microsoft.com/office/drawing/2014/main" id="{9BEA5F31-4042-421B-BE27-956DE94F6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id="{EDCC35F0-CC2C-4CA6-A871-AFC4E5A72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17430" name="AutoShape 22">
            <a:extLst>
              <a:ext uri="{FF2B5EF4-FFF2-40B4-BE49-F238E27FC236}">
                <a16:creationId xmlns:a16="http://schemas.microsoft.com/office/drawing/2014/main" id="{DC306310-1E29-48FB-8971-C73EECF0639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1" name="Text Box 23">
            <a:extLst>
              <a:ext uri="{FF2B5EF4-FFF2-40B4-BE49-F238E27FC236}">
                <a16:creationId xmlns:a16="http://schemas.microsoft.com/office/drawing/2014/main" id="{61DFEF44-3F65-4CB8-9BC8-A7E3F587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7432" name="Text Box 24">
            <a:extLst>
              <a:ext uri="{FF2B5EF4-FFF2-40B4-BE49-F238E27FC236}">
                <a16:creationId xmlns:a16="http://schemas.microsoft.com/office/drawing/2014/main" id="{5206407C-2EF7-426E-A3B0-FA754130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DC565534-1E27-4760-A1D6-6CB520CE4F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4" name="Line 26">
            <a:extLst>
              <a:ext uri="{FF2B5EF4-FFF2-40B4-BE49-F238E27FC236}">
                <a16:creationId xmlns:a16="http://schemas.microsoft.com/office/drawing/2014/main" id="{A2FC5975-6E29-4C50-BAEA-C8D7DF1D46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5" name="Rectangle 27">
            <a:extLst>
              <a:ext uri="{FF2B5EF4-FFF2-40B4-BE49-F238E27FC236}">
                <a16:creationId xmlns:a16="http://schemas.microsoft.com/office/drawing/2014/main" id="{466C3BF1-E4AE-447C-B448-A8CDE510F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7439" name="Group 31">
            <a:extLst>
              <a:ext uri="{FF2B5EF4-FFF2-40B4-BE49-F238E27FC236}">
                <a16:creationId xmlns:a16="http://schemas.microsoft.com/office/drawing/2014/main" id="{848BC27D-B9E8-4847-99C8-CDD7748DEE31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505200"/>
            <a:ext cx="4724400" cy="2652713"/>
            <a:chOff x="1440" y="2208"/>
            <a:chExt cx="2976" cy="1671"/>
          </a:xfrm>
        </p:grpSpPr>
        <p:sp>
          <p:nvSpPr>
            <p:cNvPr id="38940" name="Freeform 29">
              <a:extLst>
                <a:ext uri="{FF2B5EF4-FFF2-40B4-BE49-F238E27FC236}">
                  <a16:creationId xmlns:a16="http://schemas.microsoft.com/office/drawing/2014/main" id="{A7B8AD45-6E1C-42A8-8EE9-ECB37F4B7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2208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2153 w 1632"/>
                <a:gd name="T3" fmla="*/ 628 h 1776"/>
                <a:gd name="T4" fmla="*/ 9152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rnd" cmpd="sng">
              <a:solidFill>
                <a:srgbClr val="8000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1" name="Text Box 30">
              <a:extLst>
                <a:ext uri="{FF2B5EF4-FFF2-40B4-BE49-F238E27FC236}">
                  <a16:creationId xmlns:a16="http://schemas.microsoft.com/office/drawing/2014/main" id="{E3464DD6-CD2B-4F96-8CBF-DF2A9334A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55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40" name="Line 32">
            <a:extLst>
              <a:ext uri="{FF2B5EF4-FFF2-40B4-BE49-F238E27FC236}">
                <a16:creationId xmlns:a16="http://schemas.microsoft.com/office/drawing/2014/main" id="{0F2D19BC-D068-436D-9035-E042F9EB49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006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1" name="Line 33">
            <a:extLst>
              <a:ext uri="{FF2B5EF4-FFF2-40B4-BE49-F238E27FC236}">
                <a16:creationId xmlns:a16="http://schemas.microsoft.com/office/drawing/2014/main" id="{F4F6B344-A968-4F23-8BE2-B9062F6E40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4864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2" name="Line 34">
            <a:extLst>
              <a:ext uri="{FF2B5EF4-FFF2-40B4-BE49-F238E27FC236}">
                <a16:creationId xmlns:a16="http://schemas.microsoft.com/office/drawing/2014/main" id="{73A45E7F-5C57-4EF1-B49D-14102793E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581400"/>
            <a:ext cx="6858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3" name="Line 35">
            <a:extLst>
              <a:ext uri="{FF2B5EF4-FFF2-40B4-BE49-F238E27FC236}">
                <a16:creationId xmlns:a16="http://schemas.microsoft.com/office/drawing/2014/main" id="{73CE6FBF-6CA1-4C2B-8908-B313AD95E4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5257800"/>
            <a:ext cx="83820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4" name="Text Box 36">
            <a:extLst>
              <a:ext uri="{FF2B5EF4-FFF2-40B4-BE49-F238E27FC236}">
                <a16:creationId xmlns:a16="http://schemas.microsoft.com/office/drawing/2014/main" id="{A27E68D6-55E2-4EA1-9DEF-60E358A7C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194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Δ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-G</a:t>
            </a:r>
          </a:p>
        </p:txBody>
      </p:sp>
      <p:sp>
        <p:nvSpPr>
          <p:cNvPr id="17445" name="Text Box 37">
            <a:extLst>
              <a:ext uri="{FF2B5EF4-FFF2-40B4-BE49-F238E27FC236}">
                <a16:creationId xmlns:a16="http://schemas.microsoft.com/office/drawing/2014/main" id="{C5906D36-2D6E-415A-831E-23255916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3006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7446" name="Text Box 38">
            <a:extLst>
              <a:ext uri="{FF2B5EF4-FFF2-40B4-BE49-F238E27FC236}">
                <a16:creationId xmlns:a16="http://schemas.microsoft.com/office/drawing/2014/main" id="{1D6C50AC-A355-43D1-8106-F2DB2591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7447" name="Line 39">
            <a:extLst>
              <a:ext uri="{FF2B5EF4-FFF2-40B4-BE49-F238E27FC236}">
                <a16:creationId xmlns:a16="http://schemas.microsoft.com/office/drawing/2014/main" id="{ECCEFE8F-3CCD-4842-B90B-9C2EFEB7F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465296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CF930F-1EBE-4635-9F8B-DE46DCC6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Restriktivní fiskální politika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CC579E-F581-449B-9F41-A9EE36341C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0" name="Google Shape;99;p14">
            <a:extLst>
              <a:ext uri="{FF2B5EF4-FFF2-40B4-BE49-F238E27FC236}">
                <a16:creationId xmlns:a16="http://schemas.microsoft.com/office/drawing/2014/main" id="{A1E72319-4B47-4B7B-9D11-02EF4CA3E5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74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74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2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autoUpdateAnimBg="0"/>
      <p:bldP spid="17428" grpId="0" autoUpdateAnimBg="0"/>
      <p:bldP spid="17429" grpId="0" autoUpdateAnimBg="0"/>
      <p:bldP spid="17431" grpId="0" autoUpdateAnimBg="0"/>
      <p:bldP spid="17432" grpId="0" autoUpdateAnimBg="0"/>
      <p:bldP spid="17435" grpId="0" animBg="1"/>
      <p:bldP spid="17444" grpId="0"/>
      <p:bldP spid="17445" grpId="0"/>
      <p:bldP spid="1744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ED4CCD-262B-44A8-BC86-E66C162E3E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87E51A95-E74B-4572-AFC9-71F5103FF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81300"/>
            <a:ext cx="0" cy="3168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49CADACA-E704-45CF-BF08-50BC38D5A6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5949950"/>
            <a:ext cx="54387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E24FA219-39FF-4F12-9C5A-8A002B203A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420938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D43C8065-FC9C-4249-BA2D-036EFC27B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80035B75-26B5-43E7-8DD4-5E5706A9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4209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A9FC8474-2C4E-44D3-91BF-EBFAD73F8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3813FFD5-B2C4-4C80-A43F-A995BCC708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5445125"/>
            <a:ext cx="0" cy="576263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7977478C-2111-4CE7-9C5A-0797DF4A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006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1922AB89-2769-4D0A-AFD8-C680D7C59BBF}"/>
              </a:ext>
            </a:extLst>
          </p:cNvPr>
          <p:cNvCxnSpPr/>
          <p:nvPr/>
        </p:nvCxnSpPr>
        <p:spPr>
          <a:xfrm rot="5400000">
            <a:off x="3031331" y="5545932"/>
            <a:ext cx="776287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ovéPole 21">
            <a:extLst>
              <a:ext uri="{FF2B5EF4-FFF2-40B4-BE49-F238E27FC236}">
                <a16:creationId xmlns:a16="http://schemas.microsoft.com/office/drawing/2014/main" id="{A55F1CF6-823C-4ADB-9CFD-E7CD41C09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E1 </a:t>
            </a:r>
          </a:p>
        </p:txBody>
      </p:sp>
      <p:sp>
        <p:nvSpPr>
          <p:cNvPr id="39949" name="Text Box 24">
            <a:extLst>
              <a:ext uri="{FF2B5EF4-FFF2-40B4-BE49-F238E27FC236}">
                <a16:creationId xmlns:a16="http://schemas.microsoft.com/office/drawing/2014/main" id="{4931D090-D1B1-495F-B89E-5497D246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353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F48BDA1A-507A-4421-B14C-EF87FF7299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786188"/>
            <a:ext cx="4945062" cy="15875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4506E64B-83EF-4C89-861B-5510F8DE6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7147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 + I +G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AF393E57-D7FA-4DEA-ACC8-B797454694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000375"/>
            <a:ext cx="4873625" cy="1724025"/>
          </a:xfrm>
          <a:prstGeom prst="line">
            <a:avLst/>
          </a:prstGeom>
          <a:noFill/>
          <a:ln w="5397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47330164-2B5A-498C-8831-959490E8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8238" y="264636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 I + G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E3612C21-A598-4E38-B71A-B9BC0054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4770438"/>
            <a:ext cx="863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</a:t>
            </a:r>
            <a:endParaRPr kumimoji="0" lang="en-US" altLang="cs-CZ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0" name="TextovéPole 21">
            <a:extLst>
              <a:ext uri="{FF2B5EF4-FFF2-40B4-BE49-F238E27FC236}">
                <a16:creationId xmlns:a16="http://schemas.microsoft.com/office/drawing/2014/main" id="{A9A00238-15F2-4710-B71F-5D6B9610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E2</a:t>
            </a:r>
          </a:p>
        </p:txBody>
      </p:sp>
      <p:sp>
        <p:nvSpPr>
          <p:cNvPr id="34853" name="AutoShape 37">
            <a:extLst>
              <a:ext uri="{FF2B5EF4-FFF2-40B4-BE49-F238E27FC236}">
                <a16:creationId xmlns:a16="http://schemas.microsoft.com/office/drawing/2014/main" id="{DB7E0B96-747E-462A-8D4C-A5F2841C6CC6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4549775" y="4044950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4" name="AutoShape 38">
            <a:extLst>
              <a:ext uri="{FF2B5EF4-FFF2-40B4-BE49-F238E27FC236}">
                <a16:creationId xmlns:a16="http://schemas.microsoft.com/office/drawing/2014/main" id="{9C1A7E10-B2A1-4FD9-BBF7-C37F984BB85C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6835775" y="3330575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51AE9B54-F083-4116-A306-080DDBDCC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00313"/>
            <a:ext cx="1857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Přírůstek G vyvolá posun křivky AE směrem nahoru</a:t>
            </a:r>
          </a:p>
        </p:txBody>
      </p:sp>
      <p:sp>
        <p:nvSpPr>
          <p:cNvPr id="29" name="Šrafovaná šipka doprava 28">
            <a:extLst>
              <a:ext uri="{FF2B5EF4-FFF2-40B4-BE49-F238E27FC236}">
                <a16:creationId xmlns:a16="http://schemas.microsoft.com/office/drawing/2014/main" id="{AE04FBE0-9327-47A0-AC4A-A675EA7D23A2}"/>
              </a:ext>
            </a:extLst>
          </p:cNvPr>
          <p:cNvSpPr/>
          <p:nvPr/>
        </p:nvSpPr>
        <p:spPr>
          <a:xfrm rot="2343961">
            <a:off x="609600" y="4211638"/>
            <a:ext cx="1500188" cy="428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25178076-4512-4537-848F-75284ED1F738}"/>
              </a:ext>
            </a:extLst>
          </p:cNvPr>
          <p:cNvCxnSpPr/>
          <p:nvPr/>
        </p:nvCxnSpPr>
        <p:spPr>
          <a:xfrm rot="5400000">
            <a:off x="3571081" y="5001419"/>
            <a:ext cx="1857375" cy="15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2">
            <a:extLst>
              <a:ext uri="{FF2B5EF4-FFF2-40B4-BE49-F238E27FC236}">
                <a16:creationId xmlns:a16="http://schemas.microsoft.com/office/drawing/2014/main" id="{87EDF29F-7D10-4448-9864-3D794B1EE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47148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4D41223A-7C2F-4CED-8615-F7FE8B167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643313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BAB3352E-42EE-4876-9D7A-0A647FF4C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643188"/>
            <a:ext cx="2643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Nový rovnovážný bod</a:t>
            </a:r>
          </a:p>
        </p:txBody>
      </p:sp>
      <p:cxnSp>
        <p:nvCxnSpPr>
          <p:cNvPr id="39" name="Přímá spojovací šipka 38">
            <a:extLst>
              <a:ext uri="{FF2B5EF4-FFF2-40B4-BE49-F238E27FC236}">
                <a16:creationId xmlns:a16="http://schemas.microsoft.com/office/drawing/2014/main" id="{683128AD-79FA-4776-85DF-F7403DFA98EA}"/>
              </a:ext>
            </a:extLst>
          </p:cNvPr>
          <p:cNvCxnSpPr/>
          <p:nvPr/>
        </p:nvCxnSpPr>
        <p:spPr>
          <a:xfrm rot="16200000" flipH="1">
            <a:off x="3643313" y="3071813"/>
            <a:ext cx="571500" cy="5715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>
            <a:extLst>
              <a:ext uri="{FF2B5EF4-FFF2-40B4-BE49-F238E27FC236}">
                <a16:creationId xmlns:a16="http://schemas.microsoft.com/office/drawing/2014/main" id="{EE9D31BA-17FB-4886-A2E3-8C473417A048}"/>
              </a:ext>
            </a:extLst>
          </p:cNvPr>
          <p:cNvCxnSpPr/>
          <p:nvPr/>
        </p:nvCxnSpPr>
        <p:spPr>
          <a:xfrm>
            <a:off x="3409786" y="6522299"/>
            <a:ext cx="1071562" cy="1588"/>
          </a:xfrm>
          <a:prstGeom prst="straightConnector1">
            <a:avLst/>
          </a:prstGeom>
          <a:ln w="508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FFA0844C-ECC1-4825-A03F-34AC74239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525" y="6164262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Došlo k nárůstu produktu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C1C97697-F592-448D-BF4A-81756D094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9104"/>
            <a:ext cx="8229600" cy="878533"/>
          </a:xfrm>
        </p:spPr>
        <p:txBody>
          <a:bodyPr>
            <a:noAutofit/>
          </a:bodyPr>
          <a:lstStyle/>
          <a:p>
            <a:r>
              <a:rPr lang="cs-CZ" sz="3200" b="1" dirty="0"/>
              <a:t>Expanzivní fiskální politika v modelu důchod – výdaje (45°)</a:t>
            </a:r>
          </a:p>
        </p:txBody>
      </p:sp>
      <p:sp>
        <p:nvSpPr>
          <p:cNvPr id="34" name="Google Shape;99;p14">
            <a:extLst>
              <a:ext uri="{FF2B5EF4-FFF2-40B4-BE49-F238E27FC236}">
                <a16:creationId xmlns:a16="http://schemas.microsoft.com/office/drawing/2014/main" id="{0386F7AD-7A4C-4173-8EA5-96861790F4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48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34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73" grpId="0"/>
      <p:bldP spid="34836" grpId="0"/>
      <p:bldP spid="3" grpId="0"/>
      <p:bldP spid="7" grpId="0"/>
      <p:bldP spid="34848" grpId="0"/>
      <p:bldP spid="34850" grpId="0"/>
      <p:bldP spid="34853" grpId="0" animBg="1"/>
      <p:bldP spid="34853" grpId="1" animBg="1"/>
      <p:bldP spid="34854" grpId="0" animBg="1"/>
      <p:bldP spid="34854" grpId="1" animBg="1"/>
      <p:bldP spid="28" grpId="0"/>
      <p:bldP spid="35" grpId="0"/>
      <p:bldP spid="36" grpId="0"/>
      <p:bldP spid="37" grpId="0"/>
      <p:bldP spid="4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2">
            <a:extLst>
              <a:ext uri="{FF2B5EF4-FFF2-40B4-BE49-F238E27FC236}">
                <a16:creationId xmlns:a16="http://schemas.microsoft.com/office/drawing/2014/main" id="{C733B025-B5DD-43CB-915E-B25AEAC0DF3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42011" name="Text Box 4">
              <a:extLst>
                <a:ext uri="{FF2B5EF4-FFF2-40B4-BE49-F238E27FC236}">
                  <a16:creationId xmlns:a16="http://schemas.microsoft.com/office/drawing/2014/main" id="{F52300F4-9D92-49EC-869D-E6379EB4E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2012" name="Text Box 5">
              <a:extLst>
                <a:ext uri="{FF2B5EF4-FFF2-40B4-BE49-F238E27FC236}">
                  <a16:creationId xmlns:a16="http://schemas.microsoft.com/office/drawing/2014/main" id="{D330CD4F-0190-4E9A-A883-1CAB15A00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2013" name="Group 7">
              <a:extLst>
                <a:ext uri="{FF2B5EF4-FFF2-40B4-BE49-F238E27FC236}">
                  <a16:creationId xmlns:a16="http://schemas.microsoft.com/office/drawing/2014/main" id="{69842350-F4E7-42E5-8D53-304D671794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42014" name="Line 8">
                <a:extLst>
                  <a:ext uri="{FF2B5EF4-FFF2-40B4-BE49-F238E27FC236}">
                    <a16:creationId xmlns:a16="http://schemas.microsoft.com/office/drawing/2014/main" id="{2D195280-DD77-47C2-A087-3716CCB4B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015" name="Freeform 9">
                <a:extLst>
                  <a:ext uri="{FF2B5EF4-FFF2-40B4-BE49-F238E27FC236}">
                    <a16:creationId xmlns:a16="http://schemas.microsoft.com/office/drawing/2014/main" id="{0A51967E-6FB1-4939-B110-C7BAB1697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B485BE53-114D-4A61-9B6A-481A61417BC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42009" name="Freeform 10">
              <a:extLst>
                <a:ext uri="{FF2B5EF4-FFF2-40B4-BE49-F238E27FC236}">
                  <a16:creationId xmlns:a16="http://schemas.microsoft.com/office/drawing/2014/main" id="{9A4974A8-19E1-4C87-84FF-EADE2C6C4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5089 w 1632"/>
                <a:gd name="T3" fmla="*/ 263 h 1776"/>
                <a:gd name="T4" fmla="*/ 21609 w 1632"/>
                <a:gd name="T5" fmla="*/ 3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10" name="Text Box 11">
              <a:extLst>
                <a:ext uri="{FF2B5EF4-FFF2-40B4-BE49-F238E27FC236}">
                  <a16:creationId xmlns:a16="http://schemas.microsoft.com/office/drawing/2014/main" id="{B3E4FC0F-2982-4989-984A-4228AF29A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4F0CF32-D687-41D2-9E90-640BE7AD85D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933950" cy="2741613"/>
            <a:chOff x="1200" y="1632"/>
            <a:chExt cx="2357" cy="1920"/>
          </a:xfrm>
        </p:grpSpPr>
        <p:sp>
          <p:nvSpPr>
            <p:cNvPr id="42007" name="Text Box 6">
              <a:extLst>
                <a:ext uri="{FF2B5EF4-FFF2-40B4-BE49-F238E27FC236}">
                  <a16:creationId xmlns:a16="http://schemas.microsoft.com/office/drawing/2014/main" id="{6E584212-D1F6-44A3-AA2E-F58CD3508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8" name="Freeform 13">
              <a:extLst>
                <a:ext uri="{FF2B5EF4-FFF2-40B4-BE49-F238E27FC236}">
                  <a16:creationId xmlns:a16="http://schemas.microsoft.com/office/drawing/2014/main" id="{17F03081-431F-4D1A-AB85-FCC9574DB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206 h 1824"/>
                <a:gd name="T2" fmla="*/ 316 w 1680"/>
                <a:gd name="T3" fmla="*/ 2361 h 1824"/>
                <a:gd name="T4" fmla="*/ 442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3DE188A1-E4B2-45CE-96EA-C374C4CD33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4860925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A757E16-3D38-44EE-A61F-AAE0A0C6F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6A32E8B-A2FB-4D82-93D0-98C6A6C0F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306B914F-77D1-459F-9899-9850B60EF738}"/>
              </a:ext>
            </a:extLst>
          </p:cNvPr>
          <p:cNvGrpSpPr>
            <a:grpSpLocks/>
          </p:cNvGrpSpPr>
          <p:nvPr/>
        </p:nvGrpSpPr>
        <p:grpSpPr bwMode="auto">
          <a:xfrm>
            <a:off x="2881313" y="2147888"/>
            <a:ext cx="1371600" cy="4024312"/>
            <a:chOff x="1802" y="1353"/>
            <a:chExt cx="864" cy="2535"/>
          </a:xfrm>
        </p:grpSpPr>
        <p:sp>
          <p:nvSpPr>
            <p:cNvPr id="42005" name="Line 18">
              <a:extLst>
                <a:ext uri="{FF2B5EF4-FFF2-40B4-BE49-F238E27FC236}">
                  <a16:creationId xmlns:a16="http://schemas.microsoft.com/office/drawing/2014/main" id="{1DAB0B90-4F06-4FA2-AF86-4FB8F0FBF1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6" name="Text Box 19">
              <a:extLst>
                <a:ext uri="{FF2B5EF4-FFF2-40B4-BE49-F238E27FC236}">
                  <a16:creationId xmlns:a16="http://schemas.microsoft.com/office/drawing/2014/main" id="{25BC1A35-CD01-4A29-836E-847246C7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35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35E2BA0-C200-460B-8375-6E96A2658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23703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FC06C9F2-E298-48BD-A0B5-693A898AD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87D9614E-DA7C-49D6-8152-EEB527EBFF6A}"/>
              </a:ext>
            </a:extLst>
          </p:cNvPr>
          <p:cNvGrpSpPr>
            <a:grpSpLocks/>
          </p:cNvGrpSpPr>
          <p:nvPr/>
        </p:nvGrpSpPr>
        <p:grpSpPr bwMode="auto">
          <a:xfrm>
            <a:off x="2725738" y="2057400"/>
            <a:ext cx="4419600" cy="2652713"/>
            <a:chOff x="1200" y="1680"/>
            <a:chExt cx="2784" cy="1671"/>
          </a:xfrm>
        </p:grpSpPr>
        <p:sp>
          <p:nvSpPr>
            <p:cNvPr id="42003" name="Freeform 10">
              <a:extLst>
                <a:ext uri="{FF2B5EF4-FFF2-40B4-BE49-F238E27FC236}">
                  <a16:creationId xmlns:a16="http://schemas.microsoft.com/office/drawing/2014/main" id="{EA70D904-AB37-4123-B9AB-71E6F1BF6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5089 w 1632"/>
                <a:gd name="T3" fmla="*/ 263 h 1776"/>
                <a:gd name="T4" fmla="*/ 21609 w 1632"/>
                <a:gd name="T5" fmla="*/ 3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4" name="Text Box 11">
              <a:extLst>
                <a:ext uri="{FF2B5EF4-FFF2-40B4-BE49-F238E27FC236}">
                  <a16:creationId xmlns:a16="http://schemas.microsoft.com/office/drawing/2014/main" id="{6CF343BB-267F-413D-84A2-2960F3231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99FA2C2E-806B-4709-A48A-25C0D43060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43000" y="4076700"/>
            <a:ext cx="2871788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1A93BA65-9AEF-402A-BF02-311541F8E4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00513" y="4076700"/>
            <a:ext cx="1587" cy="2030413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686DC33E-418D-4E22-AFC8-EE14BAE17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6077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A3480B5-59AA-435C-91B6-E67216CF437B}"/>
              </a:ext>
            </a:extLst>
          </p:cNvPr>
          <p:cNvCxnSpPr/>
          <p:nvPr/>
        </p:nvCxnSpPr>
        <p:spPr>
          <a:xfrm flipV="1">
            <a:off x="323850" y="3981450"/>
            <a:ext cx="0" cy="1028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E0C8BCC-727F-49F9-851C-2EFCFD0CAFF6}"/>
              </a:ext>
            </a:extLst>
          </p:cNvPr>
          <p:cNvCxnSpPr/>
          <p:nvPr/>
        </p:nvCxnSpPr>
        <p:spPr>
          <a:xfrm flipV="1">
            <a:off x="3463925" y="6700838"/>
            <a:ext cx="1101725" cy="15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7AD87D48-B7B2-4273-BA27-41B811EA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6893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05E842-1E54-49F0-A59D-5285289C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Expanzivní fiskální politika při plném využití zdrojů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155315-F4A9-48D1-90BC-5B910455B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" name="Google Shape;99;p14">
            <a:extLst>
              <a:ext uri="{FF2B5EF4-FFF2-40B4-BE49-F238E27FC236}">
                <a16:creationId xmlns:a16="http://schemas.microsoft.com/office/drawing/2014/main" id="{CB270F72-D60C-4AE9-9265-AD2DD99F0EE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Účinky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 dvou časových horizontech rozlišujeme: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účinky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 předpokladu, že v ekonomice nejsou plně využity zdroje a vláda s cílem zlepšit využití zdrojů uplatní expanzivní politiku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Dlouhodobé účinky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expanzivní fiskální politika neovlivní úroveň reálného produktu Y0 = Y1 = Y* a zaměstnanosti, zvýší se cenová hladina.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19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>
            <a:extLst>
              <a:ext uri="{FF2B5EF4-FFF2-40B4-BE49-F238E27FC236}">
                <a16:creationId xmlns:a16="http://schemas.microsoft.com/office/drawing/2014/main" id="{D399F81C-EC6E-4A9B-9C1C-EDF097F1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4035" name="Group 22">
            <a:extLst>
              <a:ext uri="{FF2B5EF4-FFF2-40B4-BE49-F238E27FC236}">
                <a16:creationId xmlns:a16="http://schemas.microsoft.com/office/drawing/2014/main" id="{71506FA4-A80D-4F89-9119-B17995DBCD7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44054" name="Text Box 4">
              <a:extLst>
                <a:ext uri="{FF2B5EF4-FFF2-40B4-BE49-F238E27FC236}">
                  <a16:creationId xmlns:a16="http://schemas.microsoft.com/office/drawing/2014/main" id="{50AE3844-A779-404B-82F9-57C4EC0FCE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4055" name="Text Box 5">
              <a:extLst>
                <a:ext uri="{FF2B5EF4-FFF2-40B4-BE49-F238E27FC236}">
                  <a16:creationId xmlns:a16="http://schemas.microsoft.com/office/drawing/2014/main" id="{2F0A5274-51E9-4868-9701-AC978FDBC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4056" name="Group 7">
              <a:extLst>
                <a:ext uri="{FF2B5EF4-FFF2-40B4-BE49-F238E27FC236}">
                  <a16:creationId xmlns:a16="http://schemas.microsoft.com/office/drawing/2014/main" id="{095D668A-FFEF-42EB-9412-C3B131B01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44057" name="Line 8">
                <a:extLst>
                  <a:ext uri="{FF2B5EF4-FFF2-40B4-BE49-F238E27FC236}">
                    <a16:creationId xmlns:a16="http://schemas.microsoft.com/office/drawing/2014/main" id="{0610D659-8C66-42E1-B7D1-674656F8C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058" name="Freeform 9">
                <a:extLst>
                  <a:ext uri="{FF2B5EF4-FFF2-40B4-BE49-F238E27FC236}">
                    <a16:creationId xmlns:a16="http://schemas.microsoft.com/office/drawing/2014/main" id="{05E17930-AD06-4B3C-B5F1-D1F96FC3C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4D22D90F-86D9-45B8-BF6A-6D05BFB52531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50"/>
            <a:ext cx="4419600" cy="2652713"/>
            <a:chOff x="1200" y="1680"/>
            <a:chExt cx="2784" cy="1671"/>
          </a:xfrm>
        </p:grpSpPr>
        <p:sp>
          <p:nvSpPr>
            <p:cNvPr id="44052" name="Freeform 10">
              <a:extLst>
                <a:ext uri="{FF2B5EF4-FFF2-40B4-BE49-F238E27FC236}">
                  <a16:creationId xmlns:a16="http://schemas.microsoft.com/office/drawing/2014/main" id="{2B85F0EE-BEA6-419F-B132-4216D38CB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8140 w 1632"/>
                <a:gd name="T3" fmla="*/ 196 h 1776"/>
                <a:gd name="T4" fmla="*/ 34563 w 1632"/>
                <a:gd name="T5" fmla="*/ 269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53" name="Text Box 11">
              <a:extLst>
                <a:ext uri="{FF2B5EF4-FFF2-40B4-BE49-F238E27FC236}">
                  <a16:creationId xmlns:a16="http://schemas.microsoft.com/office/drawing/2014/main" id="{ACAD44D3-09C8-4500-A033-EA1CBAEE0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5A165DF8-9229-4B77-92E2-F8247CE710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063D4A0-9435-460D-B9CB-0092149F7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24B9CE57-AAC0-46CF-BDA1-ADE6E51E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94802A4-57BD-4D1B-B91A-4454E4555E36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44050" name="Line 18">
              <a:extLst>
                <a:ext uri="{FF2B5EF4-FFF2-40B4-BE49-F238E27FC236}">
                  <a16:creationId xmlns:a16="http://schemas.microsoft.com/office/drawing/2014/main" id="{53433D53-5EA8-4F50-94C6-5D4CEA7B5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51" name="Text Box 19">
              <a:extLst>
                <a:ext uri="{FF2B5EF4-FFF2-40B4-BE49-F238E27FC236}">
                  <a16:creationId xmlns:a16="http://schemas.microsoft.com/office/drawing/2014/main" id="{21FED8DF-FC83-4C21-A626-274FC773A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C74406BE-99B6-40D2-B274-CEF2CFFF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134B066-B140-4A3B-85D7-999137861076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419600" cy="2652712"/>
            <a:chOff x="1200" y="1680"/>
            <a:chExt cx="2784" cy="1671"/>
          </a:xfrm>
        </p:grpSpPr>
        <p:sp>
          <p:nvSpPr>
            <p:cNvPr id="44048" name="Freeform 10">
              <a:extLst>
                <a:ext uri="{FF2B5EF4-FFF2-40B4-BE49-F238E27FC236}">
                  <a16:creationId xmlns:a16="http://schemas.microsoft.com/office/drawing/2014/main" id="{721F4EAD-5CF1-41E4-A2D4-FBE6652AF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8140 w 1632"/>
                <a:gd name="T3" fmla="*/ 196 h 1776"/>
                <a:gd name="T4" fmla="*/ 34563 w 1632"/>
                <a:gd name="T5" fmla="*/ 269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49" name="Text Box 11">
              <a:extLst>
                <a:ext uri="{FF2B5EF4-FFF2-40B4-BE49-F238E27FC236}">
                  <a16:creationId xmlns:a16="http://schemas.microsoft.com/office/drawing/2014/main" id="{D7806304-6042-4D77-A894-EB0542CE9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286D1822-9A7F-4B62-84BB-A96A226E6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996DCF9-673B-4E4F-87C2-F72E96607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16F73A5-E31C-4E23-B628-A9A636F05593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BAD8A95-55B5-4DEE-8D66-2D78B4A46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3B6234-9241-4A18-B271-8C58623B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Dlouhodobé účinky expanzivní fiskální politiky</a:t>
            </a:r>
          </a:p>
        </p:txBody>
      </p:sp>
      <p:sp>
        <p:nvSpPr>
          <p:cNvPr id="29" name="Google Shape;99;p14">
            <a:extLst>
              <a:ext uri="{FF2B5EF4-FFF2-40B4-BE49-F238E27FC236}">
                <a16:creationId xmlns:a16="http://schemas.microsoft.com/office/drawing/2014/main" id="{11C82690-67DD-4F85-B4C7-54E3C71963FC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Vytěsňovací efekt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 fiskální politika snižuje úroveň soukromých investičních výdajů,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pokles investičních výdajů odpovídá fiskální expanzi při nezměněné velikosti složek agregátní poptávky se nemění velikost produktu = ÚPLNÝ VYTĚSŇOVACÍ EFEKT,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dlouhodobého hlediska fiskální expanze nemění Y a zaměstnanosti, zvyšuje P a i, snižuje úroveň soukromých investičních výdajů.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7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Cíle hospodářské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29">
            <a:extLst>
              <a:ext uri="{FF2B5EF4-FFF2-40B4-BE49-F238E27FC236}">
                <a16:creationId xmlns:a16="http://schemas.microsoft.com/office/drawing/2014/main" id="{E1B59B44-326B-4649-A054-FAFEF879D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95" y="1489451"/>
            <a:ext cx="82010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72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058190F-D1E5-48F1-BC9E-997B7D85F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3BFECDD-B62D-4C10-B89A-E13C11701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988" y="2419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8A2605E-E2CA-4DAF-B34E-CEE71DA59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1662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173F5AE9-E8BB-4FB9-BECB-3D506743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347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6F51DD81-B3F7-4654-953F-0C173D9A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22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E88A79DD-6CE0-4940-A5BA-FEDABBCF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381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12E6C3B1-F2EF-4D28-A0B3-FB850651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2338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86F28C1D-CF5E-440F-AFEA-054A28B09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00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C02FFDEF-1F3B-4119-A168-14D64822C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24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64876" name="Object 12">
            <a:extLst>
              <a:ext uri="{FF2B5EF4-FFF2-40B4-BE49-F238E27FC236}">
                <a16:creationId xmlns:a16="http://schemas.microsoft.com/office/drawing/2014/main" id="{84D3F945-D547-4A58-BEAB-5115A0B270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566927"/>
              </p:ext>
            </p:extLst>
          </p:nvPr>
        </p:nvGraphicFramePr>
        <p:xfrm>
          <a:off x="927970" y="1177131"/>
          <a:ext cx="7848600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2" imgW="3962400" imgH="2724150" progId="Word.Picture.8">
                  <p:embed/>
                </p:oleObj>
              </mc:Choice>
              <mc:Fallback>
                <p:oleObj name="obrázek" r:id="rId2" imgW="3962400" imgH="2724150" progId="Word.Picture.8">
                  <p:embed/>
                  <p:pic>
                    <p:nvPicPr>
                      <p:cNvPr id="164876" name="Object 12">
                        <a:extLst>
                          <a:ext uri="{FF2B5EF4-FFF2-40B4-BE49-F238E27FC236}">
                            <a16:creationId xmlns:a16="http://schemas.microsoft.com/office/drawing/2014/main" id="{84D3F945-D547-4A58-BEAB-5115A0B270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970" y="1177131"/>
                        <a:ext cx="7848600" cy="537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E916F2DC-5444-4244-BDCC-F449E46E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8514"/>
            <a:ext cx="8229600" cy="929123"/>
          </a:xfrm>
        </p:spPr>
        <p:txBody>
          <a:bodyPr>
            <a:noAutofit/>
          </a:bodyPr>
          <a:lstStyle/>
          <a:p>
            <a:r>
              <a:rPr lang="cs-CZ" sz="2800" b="1" dirty="0"/>
              <a:t>Dlouhodobé účinky expanzivní fiskální politiky – vytěsňovací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72402-E58E-44C3-B386-A49431557A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3A5EB42D-A8F3-46AA-BDA3-B1616466C55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Vytěsňovací efekt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umožňuje makroekonomickou regulaci,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způsoby dosažení (ovlivněna časovým zpožděním):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ŘÍZENÍM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stimulací, vláda nebo CB sledují růst zaměstnanosti a produktu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OMEZOVÁNÍM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sleduje-li se snižování inflace - vláda provede fiskální expanzi a její účinnost může být zesílena expanzivní MP (efekt vytěsňování je minimalizován).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je-li expanzivní MP málo účinná, měla by být podporována expanzivní FP;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řízením struktury produktu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například vlivem fiskální expanze (růstem TR) spolu s monetární restrikcí způsobí zvýšení podílu C a pokles I. Došlo tedy ke zvýšení podílu TR a klesu podílu C.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435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změna míry zdanění ovlivňuje rozpočtové příjmy,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vysoké zdanění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nestimuluje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subjekty k ekonomické aktivitě, vede ke zpomalení růstu nebo k poklesu důchodu,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„t“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 určitou hranici může být doprovázen klesajícím množstvím vybraných daní = daňový výnos,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„t“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vede krátkodobě k poklesu množství vybraných daní a dlouhodobě v důsledku stimulace růstu důchodu k jejich růstu - vyjadřuje LAFFEROVA KŘIVKA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395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6" name="Group 4">
            <a:extLst>
              <a:ext uri="{FF2B5EF4-FFF2-40B4-BE49-F238E27FC236}">
                <a16:creationId xmlns:a16="http://schemas.microsoft.com/office/drawing/2014/main" id="{6723404B-AF6B-4D43-B599-DC00E02998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90800"/>
            <a:ext cx="7772400" cy="3657600"/>
            <a:chOff x="711" y="1584"/>
            <a:chExt cx="3033" cy="2305"/>
          </a:xfrm>
        </p:grpSpPr>
        <p:sp>
          <p:nvSpPr>
            <p:cNvPr id="49195" name="Line 5">
              <a:extLst>
                <a:ext uri="{FF2B5EF4-FFF2-40B4-BE49-F238E27FC236}">
                  <a16:creationId xmlns:a16="http://schemas.microsoft.com/office/drawing/2014/main" id="{F1D7A568-B9C2-4F2A-98FC-FCD01665C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9196" name="Freeform 6">
              <a:extLst>
                <a:ext uri="{FF2B5EF4-FFF2-40B4-BE49-F238E27FC236}">
                  <a16:creationId xmlns:a16="http://schemas.microsoft.com/office/drawing/2014/main" id="{3718F6AF-F94D-4B50-9850-EDB203359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8439" name="Text Box 7">
            <a:extLst>
              <a:ext uri="{FF2B5EF4-FFF2-40B4-BE49-F238E27FC236}">
                <a16:creationId xmlns:a16="http://schemas.microsoft.com/office/drawing/2014/main" id="{440A4680-97E1-4562-ADF0-01A0607E8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7" y="1628776"/>
            <a:ext cx="160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Výnos  z daní </a:t>
            </a:r>
          </a:p>
        </p:txBody>
      </p:sp>
      <p:sp>
        <p:nvSpPr>
          <p:cNvPr id="18440" name="Freeform 8">
            <a:extLst>
              <a:ext uri="{FF2B5EF4-FFF2-40B4-BE49-F238E27FC236}">
                <a16:creationId xmlns:a16="http://schemas.microsoft.com/office/drawing/2014/main" id="{3CBB0A3F-4011-45F9-89A7-F0BD16935F19}"/>
              </a:ext>
            </a:extLst>
          </p:cNvPr>
          <p:cNvSpPr>
            <a:spLocks/>
          </p:cNvSpPr>
          <p:nvPr/>
        </p:nvSpPr>
        <p:spPr bwMode="auto">
          <a:xfrm>
            <a:off x="838200" y="4191000"/>
            <a:ext cx="4876800" cy="2057400"/>
          </a:xfrm>
          <a:custGeom>
            <a:avLst/>
            <a:gdLst>
              <a:gd name="T0" fmla="*/ 0 w 3072"/>
              <a:gd name="T1" fmla="*/ 2147483646 h 1296"/>
              <a:gd name="T2" fmla="*/ 2147483646 w 3072"/>
              <a:gd name="T3" fmla="*/ 0 h 1296"/>
              <a:gd name="T4" fmla="*/ 2147483646 w 3072"/>
              <a:gd name="T5" fmla="*/ 2147483646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72" h="1296">
                <a:moveTo>
                  <a:pt x="0" y="1296"/>
                </a:moveTo>
                <a:cubicBezTo>
                  <a:pt x="344" y="648"/>
                  <a:pt x="688" y="0"/>
                  <a:pt x="1200" y="0"/>
                </a:cubicBezTo>
                <a:cubicBezTo>
                  <a:pt x="1712" y="0"/>
                  <a:pt x="2392" y="648"/>
                  <a:pt x="3072" y="1296"/>
                </a:cubicBezTo>
              </a:path>
            </a:pathLst>
          </a:custGeom>
          <a:noFill/>
          <a:ln w="508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24837162-F7C0-4052-BC46-2BA8A14EE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135" y="5768736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Daňová sazba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889F90A5-4CEB-40C3-9A2B-7AF875DD6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248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18444" name="Line 12">
            <a:extLst>
              <a:ext uri="{FF2B5EF4-FFF2-40B4-BE49-F238E27FC236}">
                <a16:creationId xmlns:a16="http://schemas.microsoft.com/office/drawing/2014/main" id="{B969333E-AB3B-44E2-A305-8D507748F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191000"/>
            <a:ext cx="0" cy="2057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5" name="Line 13">
            <a:extLst>
              <a:ext uri="{FF2B5EF4-FFF2-40B4-BE49-F238E27FC236}">
                <a16:creationId xmlns:a16="http://schemas.microsoft.com/office/drawing/2014/main" id="{4EC31814-792B-4216-A2A2-AA0463F7E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029200"/>
            <a:ext cx="35052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D427D06D-50DF-4312-B967-6AF8A8CFE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81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 </a:t>
            </a: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7366411B-D8BC-427D-9F91-E622DBE0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495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</a:t>
            </a: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3BDE42F1-0B72-481B-AB96-EF05BEF56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72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 </a:t>
            </a:r>
          </a:p>
        </p:txBody>
      </p:sp>
      <p:sp>
        <p:nvSpPr>
          <p:cNvPr id="18449" name="Line 17">
            <a:extLst>
              <a:ext uri="{FF2B5EF4-FFF2-40B4-BE49-F238E27FC236}">
                <a16:creationId xmlns:a16="http://schemas.microsoft.com/office/drawing/2014/main" id="{2DDC3E93-01F6-45CA-B86E-A3E08AF0A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1905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0" name="Line 18">
            <a:extLst>
              <a:ext uri="{FF2B5EF4-FFF2-40B4-BE49-F238E27FC236}">
                <a16:creationId xmlns:a16="http://schemas.microsoft.com/office/drawing/2014/main" id="{25D84426-8E41-4EEE-89E3-7CAF697FB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105400"/>
            <a:ext cx="0" cy="1143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1" name="Line 19">
            <a:extLst>
              <a:ext uri="{FF2B5EF4-FFF2-40B4-BE49-F238E27FC236}">
                <a16:creationId xmlns:a16="http://schemas.microsoft.com/office/drawing/2014/main" id="{E5D8B163-E1D0-4C3A-B54F-96A6A9DA0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029200"/>
            <a:ext cx="0" cy="12192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2" name="Text Box 20">
            <a:extLst>
              <a:ext uri="{FF2B5EF4-FFF2-40B4-BE49-F238E27FC236}">
                <a16:creationId xmlns:a16="http://schemas.microsoft.com/office/drawing/2014/main" id="{09481CCB-887A-4CFB-B6BE-C51361E14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248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75%</a:t>
            </a:r>
          </a:p>
        </p:txBody>
      </p:sp>
      <p:sp>
        <p:nvSpPr>
          <p:cNvPr id="18453" name="Text Box 21">
            <a:extLst>
              <a:ext uri="{FF2B5EF4-FFF2-40B4-BE49-F238E27FC236}">
                <a16:creationId xmlns:a16="http://schemas.microsoft.com/office/drawing/2014/main" id="{340A5D60-4FC1-4E83-B8DE-A4C048757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248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13%</a:t>
            </a:r>
          </a:p>
        </p:txBody>
      </p:sp>
      <p:sp>
        <p:nvSpPr>
          <p:cNvPr id="18454" name="Line 22">
            <a:extLst>
              <a:ext uri="{FF2B5EF4-FFF2-40B4-BE49-F238E27FC236}">
                <a16:creationId xmlns:a16="http://schemas.microsoft.com/office/drawing/2014/main" id="{A285A492-5C81-491F-820B-155E730AF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867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6" name="Line 24">
            <a:extLst>
              <a:ext uri="{FF2B5EF4-FFF2-40B4-BE49-F238E27FC236}">
                <a16:creationId xmlns:a16="http://schemas.microsoft.com/office/drawing/2014/main" id="{22B2AD1D-1527-41A4-B7CC-43CCD9B23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105400"/>
            <a:ext cx="1066800" cy="1066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7" name="Line 25">
            <a:extLst>
              <a:ext uri="{FF2B5EF4-FFF2-40B4-BE49-F238E27FC236}">
                <a16:creationId xmlns:a16="http://schemas.microsoft.com/office/drawing/2014/main" id="{FD3DB1E9-CA23-4A3B-925A-21CA4AF43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76800"/>
            <a:ext cx="91440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8" name="Line 26">
            <a:extLst>
              <a:ext uri="{FF2B5EF4-FFF2-40B4-BE49-F238E27FC236}">
                <a16:creationId xmlns:a16="http://schemas.microsoft.com/office/drawing/2014/main" id="{8CD0127D-AA93-4C01-A3C6-77AB9519B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648200"/>
            <a:ext cx="762000" cy="685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9" name="Line 27">
            <a:extLst>
              <a:ext uri="{FF2B5EF4-FFF2-40B4-BE49-F238E27FC236}">
                <a16:creationId xmlns:a16="http://schemas.microsoft.com/office/drawing/2014/main" id="{BA0BFB73-9B11-4037-9576-BB40A7636E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495800"/>
            <a:ext cx="533400" cy="533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0" name="Line 28">
            <a:extLst>
              <a:ext uri="{FF2B5EF4-FFF2-40B4-BE49-F238E27FC236}">
                <a16:creationId xmlns:a16="http://schemas.microsoft.com/office/drawing/2014/main" id="{D06BCC84-E6BE-4F24-8F24-999B84297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343400"/>
            <a:ext cx="381000" cy="38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1" name="Line 29">
            <a:extLst>
              <a:ext uri="{FF2B5EF4-FFF2-40B4-BE49-F238E27FC236}">
                <a16:creationId xmlns:a16="http://schemas.microsoft.com/office/drawing/2014/main" id="{8C068047-372D-455C-BE86-CFB3AA316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410200"/>
            <a:ext cx="762000" cy="762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2" name="Line 30">
            <a:extLst>
              <a:ext uri="{FF2B5EF4-FFF2-40B4-BE49-F238E27FC236}">
                <a16:creationId xmlns:a16="http://schemas.microsoft.com/office/drawing/2014/main" id="{E791AE1C-B20D-4FB5-B325-2F52BC967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638800"/>
            <a:ext cx="533400" cy="533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3" name="Line 31">
            <a:extLst>
              <a:ext uri="{FF2B5EF4-FFF2-40B4-BE49-F238E27FC236}">
                <a16:creationId xmlns:a16="http://schemas.microsoft.com/office/drawing/2014/main" id="{BA35E3B1-14C3-4E62-9BBD-8A0143B04E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4343400"/>
            <a:ext cx="3810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5" name="Line 33">
            <a:extLst>
              <a:ext uri="{FF2B5EF4-FFF2-40B4-BE49-F238E27FC236}">
                <a16:creationId xmlns:a16="http://schemas.microsoft.com/office/drawing/2014/main" id="{3B350CC9-C280-45D4-9734-7FE942D88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44196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6" name="Line 34">
            <a:extLst>
              <a:ext uri="{FF2B5EF4-FFF2-40B4-BE49-F238E27FC236}">
                <a16:creationId xmlns:a16="http://schemas.microsoft.com/office/drawing/2014/main" id="{A08B842B-57CD-4B3F-9EA9-8CBB13500D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4572000"/>
            <a:ext cx="685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7" name="Line 35">
            <a:extLst>
              <a:ext uri="{FF2B5EF4-FFF2-40B4-BE49-F238E27FC236}">
                <a16:creationId xmlns:a16="http://schemas.microsoft.com/office/drawing/2014/main" id="{89699671-2E80-4383-A3D0-6227E3F03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724400"/>
            <a:ext cx="990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8" name="Line 36">
            <a:extLst>
              <a:ext uri="{FF2B5EF4-FFF2-40B4-BE49-F238E27FC236}">
                <a16:creationId xmlns:a16="http://schemas.microsoft.com/office/drawing/2014/main" id="{04374F84-1759-491C-A1D4-6D231C3C69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876800"/>
            <a:ext cx="11430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9" name="Line 37">
            <a:extLst>
              <a:ext uri="{FF2B5EF4-FFF2-40B4-BE49-F238E27FC236}">
                <a16:creationId xmlns:a16="http://schemas.microsoft.com/office/drawing/2014/main" id="{B5AFF5DE-3460-4021-9C2F-864C566C6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029200"/>
            <a:ext cx="12954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0" name="Line 38">
            <a:extLst>
              <a:ext uri="{FF2B5EF4-FFF2-40B4-BE49-F238E27FC236}">
                <a16:creationId xmlns:a16="http://schemas.microsoft.com/office/drawing/2014/main" id="{FD6A97E1-F838-498B-8497-6B5ADFDBC7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181600"/>
            <a:ext cx="1447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1" name="Line 39">
            <a:extLst>
              <a:ext uri="{FF2B5EF4-FFF2-40B4-BE49-F238E27FC236}">
                <a16:creationId xmlns:a16="http://schemas.microsoft.com/office/drawing/2014/main" id="{63DCABC0-54D3-4412-BBE1-78A510FCF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334000"/>
            <a:ext cx="1600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2" name="Line 40">
            <a:extLst>
              <a:ext uri="{FF2B5EF4-FFF2-40B4-BE49-F238E27FC236}">
                <a16:creationId xmlns:a16="http://schemas.microsoft.com/office/drawing/2014/main" id="{8B1F913A-2A20-4CF9-8DB6-B9CD5F17A6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410200"/>
            <a:ext cx="1752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3" name="Line 41">
            <a:extLst>
              <a:ext uri="{FF2B5EF4-FFF2-40B4-BE49-F238E27FC236}">
                <a16:creationId xmlns:a16="http://schemas.microsoft.com/office/drawing/2014/main" id="{35CA3360-AA2E-4D9D-88D8-79F708069F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5562600"/>
            <a:ext cx="1524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4" name="Line 42">
            <a:extLst>
              <a:ext uri="{FF2B5EF4-FFF2-40B4-BE49-F238E27FC236}">
                <a16:creationId xmlns:a16="http://schemas.microsoft.com/office/drawing/2014/main" id="{6B707B21-B286-4589-A6D8-B1E7C32FF4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5715000"/>
            <a:ext cx="11430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6" name="Line 44">
            <a:extLst>
              <a:ext uri="{FF2B5EF4-FFF2-40B4-BE49-F238E27FC236}">
                <a16:creationId xmlns:a16="http://schemas.microsoft.com/office/drawing/2014/main" id="{BBADCE74-CE52-41AA-846E-33EA9B1816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6019800"/>
            <a:ext cx="3810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7" name="Line 45">
            <a:extLst>
              <a:ext uri="{FF2B5EF4-FFF2-40B4-BE49-F238E27FC236}">
                <a16:creationId xmlns:a16="http://schemas.microsoft.com/office/drawing/2014/main" id="{3C24C190-6225-4AEA-92F0-98022F8E0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8674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8" name="Text Box 46">
            <a:extLst>
              <a:ext uri="{FF2B5EF4-FFF2-40B4-BE49-F238E27FC236}">
                <a16:creationId xmlns:a16="http://schemas.microsoft.com/office/drawing/2014/main" id="{B962D277-829C-4913-8DC2-4DBFA7BE3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</a:t>
            </a:r>
            <a:endParaRPr kumimoji="0" lang="cs-CZ" altLang="cs-CZ" sz="24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9" name="Text Box 47">
            <a:extLst>
              <a:ext uri="{FF2B5EF4-FFF2-40B4-BE49-F238E27FC236}">
                <a16:creationId xmlns:a16="http://schemas.microsoft.com/office/drawing/2014/main" id="{4DFC7251-CFE9-404B-9E86-BCB2E1520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</a:t>
            </a:r>
            <a:r>
              <a:rPr kumimoji="0" lang="cs-CZ" altLang="cs-CZ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max</a:t>
            </a:r>
          </a:p>
        </p:txBody>
      </p:sp>
      <p:sp>
        <p:nvSpPr>
          <p:cNvPr id="18480" name="Text Box 48">
            <a:extLst>
              <a:ext uri="{FF2B5EF4-FFF2-40B4-BE49-F238E27FC236}">
                <a16:creationId xmlns:a16="http://schemas.microsoft.com/office/drawing/2014/main" id="{C35CD49F-58C4-4377-BC5C-8BEF0343A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472" y="6172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481" name="Text Box 49">
            <a:extLst>
              <a:ext uri="{FF2B5EF4-FFF2-40B4-BE49-F238E27FC236}">
                <a16:creationId xmlns:a16="http://schemas.microsoft.com/office/drawing/2014/main" id="{4C5392C1-4E7A-4A36-895D-C967F57C3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4559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Zakázaná zóna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112817-77AF-4A91-A58D-5ED64C56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err="1"/>
              <a:t>Lafferova</a:t>
            </a:r>
            <a:r>
              <a:rPr lang="cs-CZ" sz="3200" b="1" dirty="0"/>
              <a:t> křivka – ekonomie strany nabídky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1F51C35C-2412-4896-AA3F-8AE775F698C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1" grpId="0"/>
      <p:bldP spid="18443" grpId="0"/>
      <p:bldP spid="18446" grpId="0"/>
      <p:bldP spid="18447" grpId="0"/>
      <p:bldP spid="18448" grpId="0"/>
      <p:bldP spid="18452" grpId="0"/>
      <p:bldP spid="18453" grpId="0"/>
      <p:bldP spid="18478" grpId="0"/>
      <p:bldP spid="18479" grpId="0"/>
      <p:bldP spid="18480" grpId="0"/>
      <p:bldP spid="18480" grpId="1"/>
      <p:bldP spid="1848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A91984E7-941D-49CF-B4A2-90405358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421" y="1828539"/>
            <a:ext cx="5121158" cy="35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35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Lafferův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bod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umístěn ve středu daňové sazby (50 %), ale pouze „technicky“.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Optimální bod </a:t>
            </a:r>
            <a:r>
              <a:rPr kumimoji="0" lang="cs-CZ" altLang="cs-CZ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předmětem hledání v daňovém prostředí ve vztahu stát (a jeho státní pokladna) a na druhé straně daňový poplatník.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Vyšší zdanění začíná formovat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„stínovou (šedou) ekonomiku“ a je jedním z aspektů snižování výběru financí na daních.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Červená zóna </a:t>
            </a:r>
            <a:r>
              <a:rPr kumimoji="0" lang="cs-CZ" altLang="cs-CZ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znázorňuje tedy situaci, kterou by stát neměl připustit. Zóna „B“ je tedy zónou prohibitivní.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 nízkých daní –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zelená zóna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„A“ – lze tyto daně dále navyšovat, a to až do </a:t>
            </a:r>
            <a:r>
              <a:rPr kumimoji="0" lang="cs-CZ" altLang="cs-CZ" sz="1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Lafferova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bodu, pak výběr financí do státního rozpočtu klesá.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Daňový výnos nemusí být přímo úměrný míře zdanění, tedy vysoké zdanění rovnou nemusí přinášet vyšší výběr na daních.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A91984E7-941D-49CF-B4A2-90405358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91" y="3953730"/>
            <a:ext cx="3025036" cy="210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42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1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Určete výši důchodu v ekonomice, má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být státní rozpočet vyrovnaný pokud autonomní daně činí 20 mld. Kč, sazba důchodové daně je 15 %, vládní výdaje činí 60 mld. Kč a transfery 25 mld. Kč.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FED733-DB1C-4A8F-A59D-CD078CEFB537}"/>
              </a:ext>
            </a:extLst>
          </p:cNvPr>
          <p:cNvSpPr txBox="1"/>
          <p:nvPr/>
        </p:nvSpPr>
        <p:spPr>
          <a:xfrm>
            <a:off x="569934" y="2677874"/>
            <a:ext cx="5630449" cy="302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Pokud má být státní rozpočet vyrovnaný, tak BS = 0.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– G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20 + 0,15Y – 60 - 25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20 + 0,15Y – 85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0,15Y –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-0,15Y =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433, 33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Výše důchodu je 433, 33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36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Určete výši transferů v ekonomice, má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být státní rozpočet přebytkový na úrovni 50 mld. Kč při důchodu v ekonomice na úrovni 1 400 mld. Kč, pokud autonomní daně činí 30 mld. Kč, sazba důchodové daně je 11 % a vládní výdaje činí 65 mld. Kč.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FED733-DB1C-4A8F-A59D-CD078CEFB537}"/>
              </a:ext>
            </a:extLst>
          </p:cNvPr>
          <p:cNvSpPr txBox="1"/>
          <p:nvPr/>
        </p:nvSpPr>
        <p:spPr>
          <a:xfrm>
            <a:off x="569934" y="2677874"/>
            <a:ext cx="5630449" cy="302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dalším příkladu máme určit výši transferů (TR = ?). 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Státní rozpočet je přebytkový na hodnotě 50 (BS = 50). 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?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50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1 400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= 30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11 % (0,11)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= 65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5AC6D1-8EB0-4667-9164-6BD88EBB9B6D}"/>
              </a:ext>
            </a:extLst>
          </p:cNvPr>
          <p:cNvSpPr txBox="1"/>
          <p:nvPr/>
        </p:nvSpPr>
        <p:spPr>
          <a:xfrm>
            <a:off x="3457184" y="3636791"/>
            <a:ext cx="5474165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- G –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= 30 + 0,11 * 1 400 – 65 -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- 50 + 30 + 0,11 * 1 400 –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69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Transfery (TR) jsou na hodnotě 69 (TR = 69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9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55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Nástroje a cíle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politika je součást hospodářské politiky státu.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politikou rozumíme proces utváření daňové soustavy a veřejných výdajů s dvěma cíli.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to pomoc utlumit výkyvy hospodářského cyklu a přispět k zachování rostoucí ekonomiky s vysokou zaměstnaností bez vysoké a kolísavé inflace.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6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E2F0225-4934-4A61-B491-52C660466184}"/>
              </a:ext>
            </a:extLst>
          </p:cNvPr>
          <p:cNvSpPr txBox="1"/>
          <p:nvPr/>
        </p:nvSpPr>
        <p:spPr>
          <a:xfrm>
            <a:off x="457200" y="2788588"/>
            <a:ext cx="4572000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1  450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= 550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15 % (0,15)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= 1 860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?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7C6BD9-55DA-4AE9-8395-46DAEFEAD287}"/>
              </a:ext>
            </a:extLst>
          </p:cNvPr>
          <p:cNvSpPr/>
          <p:nvPr/>
        </p:nvSpPr>
        <p:spPr>
          <a:xfrm>
            <a:off x="1979113" y="2996337"/>
            <a:ext cx="7052153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 - (G + TR)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- G –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550 + 0,15 * 1 450 – 1 860 –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- 1 322, 5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Saldo státního rozpočtu je – 1 322, 5 mld. Kč (BS = - 1 322, 5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6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281EF7-EFB9-4EF3-B5F0-D25DB447E494}"/>
              </a:ext>
            </a:extLst>
          </p:cNvPr>
          <p:cNvSpPr txBox="1"/>
          <p:nvPr/>
        </p:nvSpPr>
        <p:spPr>
          <a:xfrm>
            <a:off x="457199" y="2827238"/>
            <a:ext cx="6256751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Y* = 1 800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Ta + t*Y* - G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550 + 0,15*1 800 – 1 860 –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- 1 270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Strukturální deficit je – 1 270 mld. Kč (BS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- 1 270 mld. Kč). 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4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522514" y="6367172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292D1E5-6C54-4227-ACF7-4D86B68EB3E1}"/>
              </a:ext>
            </a:extLst>
          </p:cNvPr>
          <p:cNvSpPr txBox="1"/>
          <p:nvPr/>
        </p:nvSpPr>
        <p:spPr>
          <a:xfrm>
            <a:off x="287080" y="2811448"/>
            <a:ext cx="4572000" cy="1894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Y* = 1 800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BS – 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t*(Y-Y*)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B658762-C5D2-4921-8858-AAF51ECCE6FB}"/>
              </a:ext>
            </a:extLst>
          </p:cNvPr>
          <p:cNvSpPr/>
          <p:nvPr/>
        </p:nvSpPr>
        <p:spPr>
          <a:xfrm>
            <a:off x="2276839" y="2742199"/>
            <a:ext cx="570223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Výpočty:</a:t>
            </a: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BS – 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(výpočty jsme již provedly v předchozím bodě)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(- 1 322,5) – ( - 1 270)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 5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Cyklický deficit je  - 52,5 mld. Kč (BS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C9363DA-D12E-4777-97C2-40440DADE63E}"/>
              </a:ext>
            </a:extLst>
          </p:cNvPr>
          <p:cNvSpPr/>
          <p:nvPr/>
        </p:nvSpPr>
        <p:spPr>
          <a:xfrm>
            <a:off x="4455336" y="4591156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Nyní zkusíme pomocí druhé možnosti: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t*(Y-Y*)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0,15*(1 450 – 1 800)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Pomocí druhého výpočtu nám také cyklický deficit vyšel – 52,5 mld. Kč (BS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 mld. Kč). 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61267D1-4465-48FA-B5D8-103BA716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Příklad č. 3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08B5D81-3480-4087-A3A9-7C7382AB1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52604"/>
            <a:ext cx="8229600" cy="487356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630F4-58C5-4545-A926-BBAC60B983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53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86F69D-805D-4C07-B9A3-4D8AF2422A9C}"/>
              </a:ext>
            </a:extLst>
          </p:cNvPr>
          <p:cNvSpPr txBox="1"/>
          <p:nvPr/>
        </p:nvSpPr>
        <p:spPr>
          <a:xfrm>
            <a:off x="624153" y="1305638"/>
            <a:ext cx="806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</a:pPr>
            <a:r>
              <a:rPr 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 modelu AS – AD nakreslete fiskální expanzi, kterou prostřednictvím svých nástrojů chce vláda odstranit recesní mezerou. Jakými konkrétními diskrečními nástroji toto může docílit?</a:t>
            </a:r>
          </a:p>
        </p:txBody>
      </p:sp>
      <p:sp>
        <p:nvSpPr>
          <p:cNvPr id="10" name="Google Shape;99;p14">
            <a:extLst>
              <a:ext uri="{FF2B5EF4-FFF2-40B4-BE49-F238E27FC236}">
                <a16:creationId xmlns:a16="http://schemas.microsoft.com/office/drawing/2014/main" id="{68AD1D9E-4497-4740-A7D5-2214B6694FE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587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61267D1-4465-48FA-B5D8-103BA716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Příklad č. 3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08B5D81-3480-4087-A3A9-7C7382AB1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52604"/>
            <a:ext cx="8229600" cy="487356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630F4-58C5-4545-A926-BBAC60B983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54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86F69D-805D-4C07-B9A3-4D8AF2422A9C}"/>
              </a:ext>
            </a:extLst>
          </p:cNvPr>
          <p:cNvSpPr txBox="1"/>
          <p:nvPr/>
        </p:nvSpPr>
        <p:spPr>
          <a:xfrm>
            <a:off x="624153" y="1305638"/>
            <a:ext cx="806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</a:pPr>
            <a:r>
              <a:rPr 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 modelu AS – AD nakreslete fiskální expanzi, kterou prostřednictvím svých nástrojů chce vláda odstranit recesní mezerou. Jakými konkrétními diskrečními nástroji toto může docílit?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9AC8F8-C186-4C0E-86E2-8E1A66769276}"/>
              </a:ext>
            </a:extLst>
          </p:cNvPr>
          <p:cNvPicPr/>
          <p:nvPr/>
        </p:nvPicPr>
        <p:blipFill rotWithShape="1">
          <a:blip r:embed="rId2"/>
          <a:srcRect l="33829" t="43413" r="18559" b="13530"/>
          <a:stretch/>
        </p:blipFill>
        <p:spPr bwMode="auto">
          <a:xfrm>
            <a:off x="1410520" y="2980975"/>
            <a:ext cx="6077605" cy="29066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Google Shape;99;p14">
            <a:extLst>
              <a:ext uri="{FF2B5EF4-FFF2-40B4-BE49-F238E27FC236}">
                <a16:creationId xmlns:a16="http://schemas.microsoft.com/office/drawing/2014/main" id="{175F9C74-F2C1-46F2-A530-F6EE24F6916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322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E7D37ECD-E38F-4F8A-AE1A-8933D8682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38400"/>
            <a:ext cx="1447800" cy="70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Vládní příjmy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E0DBBDC-B7E6-4DEF-A947-2C62BAD00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62400"/>
            <a:ext cx="1447800" cy="70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Vládní výdaje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48B026FD-D5ED-46E6-9AF3-46AB923B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2057400" cy="16312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6F298DB8-7C33-41E6-BEAA-1CE5094C4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438400"/>
            <a:ext cx="2667000" cy="2092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Ekonomický růst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Plná zaměstnanost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Stabilita cen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Vnější ekonomická rovnováha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6314DC5D-0AD6-4451-96BF-1F4434F79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19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D818033D-3588-4C5A-A83E-20C658C5D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6CAB60E3-F8DE-4E4D-ABDC-D480BF8D8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581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2" name="Text Box 12">
            <a:extLst>
              <a:ext uri="{FF2B5EF4-FFF2-40B4-BE49-F238E27FC236}">
                <a16:creationId xmlns:a16="http://schemas.microsoft.com/office/drawing/2014/main" id="{3CB6AC4C-3A96-41FE-A051-56161D0A3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9103"/>
            <a:ext cx="1447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nástroje</a:t>
            </a:r>
          </a:p>
        </p:txBody>
      </p:sp>
      <p:sp>
        <p:nvSpPr>
          <p:cNvPr id="8203" name="Text Box 13">
            <a:extLst>
              <a:ext uri="{FF2B5EF4-FFF2-40B4-BE49-F238E27FC236}">
                <a16:creationId xmlns:a16="http://schemas.microsoft.com/office/drawing/2014/main" id="{5B64F6BF-5751-4071-A2C2-8E120F6E3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517415"/>
            <a:ext cx="2362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zprostředkující cíle</a:t>
            </a:r>
          </a:p>
        </p:txBody>
      </p:sp>
      <p:sp>
        <p:nvSpPr>
          <p:cNvPr id="8204" name="Text Box 14">
            <a:extLst>
              <a:ext uri="{FF2B5EF4-FFF2-40B4-BE49-F238E27FC236}">
                <a16:creationId xmlns:a16="http://schemas.microsoft.com/office/drawing/2014/main" id="{7F7644A5-0A4A-49AD-AF50-025EBDEC5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5517415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hlavní cíle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051E8-54E6-432E-914E-0B47049F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Nástroje a cíle fiskální politiky</a:t>
            </a:r>
            <a:endParaRPr lang="cs-CZ" dirty="0"/>
          </a:p>
        </p:txBody>
      </p: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40FD6561-0A79-4E07-983A-3A45C02317E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Vláda a 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Základní cíle: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Utlumit výkyvy hospodářského cyklu,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Přispět k rychlému ekonomickému růstu při zachování vysoké zaměstnanosti a stabilní cenové úrovně.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Skrze FP se vlády často snaží ovlivňovat výši produktu společnosti, a to konkrétně stimulací či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destimulací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AD. Pro  snižování míry inflace se doporučuje omezovat vládní výdaje. Fiskální restrikce působí přes mechanismus multiplikátorů stejně jako expanze. Vyvolává snížení AD.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hlediska působení rozlišujeme tyto druhy FP: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 fiskální politiku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spadají sem jakákoliv opatření, která podporují růst AD a růst produktu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 fiskální politiku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spadají sem jakákoliv opatření, která přispívají k snižování AD a omezování růstu produktu, ale zároveň i ke snižování inflace.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Vláda a 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politika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vědomé využívání veřejných financí (státního rozpočtu) za účelem dosažení stanovených cílů, zejména udržení vyváženého ekonomického růstu a nízké míry nezaměstnanosti.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Funkce fiskální politiky: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stabilizační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(stabilizace ekonomického cyklu)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(poskytování veřejných statků)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(zajištění přerozdělování důchodů)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014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makroekonomicky pojaté využití systému veřejných financí, tj. změn objemu a struktury veřejných příjmů a výdajů, volby typu a objemu rozpočtového salda a způsobu jeho krytí k dosažení žádané úrovně nebo stabilizace úrovně reálných makroekonomických proměnných, především míry ekonomického růstu a zaměstnanosti,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důraz na stabilizační funkci veřejných financí,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 je využíván jako jeden z nástrojů hospodářské politiky,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pojmem novějším, vzniká později v souladu s konceptem aktivních veřejných financí ve vazbě na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keynesovsky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pojatou hospodářskou politiku (od 30.let 20 století)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541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3114</Words>
  <Application>Microsoft Office PowerPoint</Application>
  <PresentationFormat>Předvádění na obrazovce (4:3)</PresentationFormat>
  <Paragraphs>419</Paragraphs>
  <Slides>55</Slides>
  <Notes>46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55</vt:i4>
      </vt:variant>
    </vt:vector>
  </HeadingPairs>
  <TitlesOfParts>
    <vt:vector size="64" baseType="lpstr">
      <vt:lpstr>Arial</vt:lpstr>
      <vt:lpstr>Calibri</vt:lpstr>
      <vt:lpstr>Consolas</vt:lpstr>
      <vt:lpstr>Tahoma</vt:lpstr>
      <vt:lpstr>Times New Roman</vt:lpstr>
      <vt:lpstr>Wingdings</vt:lpstr>
      <vt:lpstr>1_Office Theme</vt:lpstr>
      <vt:lpstr>Prezentace</vt:lpstr>
      <vt:lpstr>obrázek</vt:lpstr>
      <vt:lpstr>Makroekonomie Fiskální politika státu, státní rozpočet XMAK</vt:lpstr>
      <vt:lpstr>Hospodářská politika</vt:lpstr>
      <vt:lpstr>Hospodářská politika</vt:lpstr>
      <vt:lpstr>Cíle hospodářské politiky</vt:lpstr>
      <vt:lpstr>Nástroje a cíle fiskální politiky</vt:lpstr>
      <vt:lpstr>Nástroje a cíle fiskální politiky</vt:lpstr>
      <vt:lpstr>Vláda a fiskální politika</vt:lpstr>
      <vt:lpstr>Vláda a fiskální politika</vt:lpstr>
      <vt:lpstr>Fiskální politika</vt:lpstr>
      <vt:lpstr>Rozpočtová politika</vt:lpstr>
      <vt:lpstr>Schéma rozpočtové soustavy ČR</vt:lpstr>
      <vt:lpstr>Veřejné finance</vt:lpstr>
      <vt:lpstr>Státní rozpočet</vt:lpstr>
      <vt:lpstr>Funkce státní rozpočtu</vt:lpstr>
      <vt:lpstr>Funkce státní rozpočtu</vt:lpstr>
      <vt:lpstr>Funkce státní rozpočtu</vt:lpstr>
      <vt:lpstr>Funkce státní rozpočtu</vt:lpstr>
      <vt:lpstr>Funkce státní rozpočtu</vt:lpstr>
      <vt:lpstr>Státní rozpočet - proces</vt:lpstr>
      <vt:lpstr>Státní rozpočet</vt:lpstr>
      <vt:lpstr>Státní rozpočet</vt:lpstr>
      <vt:lpstr>Státní rozpočet</vt:lpstr>
      <vt:lpstr>Dluh</vt:lpstr>
      <vt:lpstr>Způsoby krytí dluhu</vt:lpstr>
      <vt:lpstr>Dluh</vt:lpstr>
      <vt:lpstr>Dluh</vt:lpstr>
      <vt:lpstr>Dluh</vt:lpstr>
      <vt:lpstr>Nástroje fiskální politiky</vt:lpstr>
      <vt:lpstr>Vestavěné stabilizátory</vt:lpstr>
      <vt:lpstr>Typy fiskální politiky</vt:lpstr>
      <vt:lpstr>Typy fiskální politiky</vt:lpstr>
      <vt:lpstr>Typy fiskální politiky</vt:lpstr>
      <vt:lpstr>Expanzivní fiskální politika</vt:lpstr>
      <vt:lpstr>Restriktivní fiskální politika</vt:lpstr>
      <vt:lpstr>Expanzivní fiskální politika v modelu důchod – výdaje (45°)</vt:lpstr>
      <vt:lpstr>Expanzivní fiskální politika při plném využití zdrojů</vt:lpstr>
      <vt:lpstr>Účinky fiskální politiky</vt:lpstr>
      <vt:lpstr>Dlouhodobé účinky expanzivní fiskální politiky</vt:lpstr>
      <vt:lpstr>Vytěsňovací efekt</vt:lpstr>
      <vt:lpstr>Dlouhodobé účinky expanzivní fiskální politiky – vytěsňovací efekt</vt:lpstr>
      <vt:lpstr>Vytěsňovací efekt</vt:lpstr>
      <vt:lpstr>Lafferova křivka</vt:lpstr>
      <vt:lpstr>Lafferova křivka – ekonomie strany nabídky</vt:lpstr>
      <vt:lpstr>Lafferova křivka</vt:lpstr>
      <vt:lpstr>Lafferova křivka</vt:lpstr>
      <vt:lpstr>Příklady k procvičení</vt:lpstr>
      <vt:lpstr>Příklad č. 1</vt:lpstr>
      <vt:lpstr>Příklad č. 2</vt:lpstr>
      <vt:lpstr>Příklad č. 2</vt:lpstr>
      <vt:lpstr>Příklad č. 2</vt:lpstr>
      <vt:lpstr>Příklad č. 2</vt:lpstr>
      <vt:lpstr>Příklad č. 2</vt:lpstr>
      <vt:lpstr>Příklad č. 3</vt:lpstr>
      <vt:lpstr>Příklad č. 3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75</cp:revision>
  <dcterms:modified xsi:type="dcterms:W3CDTF">2025-03-11T13:54:41Z</dcterms:modified>
</cp:coreProperties>
</file>