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6" r:id="rId2"/>
  </p:sldMasterIdLst>
  <p:notesMasterIdLst>
    <p:notesMasterId r:id="rId4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80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340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361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497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61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24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86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531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31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42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86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1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52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778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67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21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27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83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25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05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6628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3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358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7214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84194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9733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315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2862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152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5021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0656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8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436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7512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45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5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49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81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8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151D912-22DB-4C57-9A8F-C1A5B308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C0B382A-D755-4582-A93C-237EC2BD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3D560C-8A7B-4E83-9D18-12098F52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959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Hospodářské cykly a ekonomický růst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03.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lang="cs-CZ" sz="1800" b="1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Externí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nedostatečné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informace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ekonomických subjektů;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nerovnoměrné tempo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 nových vynálezů a objevů;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cen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základních surovin na světových trzích;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měnové krize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problémy na mezinárodních kapitálových trzích;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regulace ekonomiky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nástroji fiskální a monetární politiky;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vládní politiky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(volební období);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politické příčiny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(války, revoluce).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7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Interní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agregátní nabídky a poptávky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uvnitř ekonomiky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firem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maximalizovat zisk úsporami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mzdových nákladů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úspory mezd vyvolávají zaostávání poptávky za nabídkou;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nestabilita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investičních výdajů;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bohatí nebo šetrní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získávají příliš velké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relaci k možným investicím ve společnosti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27">
            <a:extLst>
              <a:ext uri="{FF2B5EF4-FFF2-40B4-BE49-F238E27FC236}">
                <a16:creationId xmlns:a16="http://schemas.microsoft.com/office/drawing/2014/main" id="{B4540068-BF3F-42AD-AFF0-072469FF5E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4853" name="Text Box 4">
              <a:extLst>
                <a:ext uri="{FF2B5EF4-FFF2-40B4-BE49-F238E27FC236}">
                  <a16:creationId xmlns:a16="http://schemas.microsoft.com/office/drawing/2014/main" id="{F749E85D-4E22-4757-9FB1-D3B64FC46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4854" name="Text Box 5">
              <a:extLst>
                <a:ext uri="{FF2B5EF4-FFF2-40B4-BE49-F238E27FC236}">
                  <a16:creationId xmlns:a16="http://schemas.microsoft.com/office/drawing/2014/main" id="{993FC16F-243B-4F57-A3CA-1ABC0048D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4855" name="Group 7">
              <a:extLst>
                <a:ext uri="{FF2B5EF4-FFF2-40B4-BE49-F238E27FC236}">
                  <a16:creationId xmlns:a16="http://schemas.microsoft.com/office/drawing/2014/main" id="{9129D8EF-CB80-4B0F-86D2-68288374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4856" name="Line 8">
                <a:extLst>
                  <a:ext uri="{FF2B5EF4-FFF2-40B4-BE49-F238E27FC236}">
                    <a16:creationId xmlns:a16="http://schemas.microsoft.com/office/drawing/2014/main" id="{8D74659B-885F-44CA-BB2C-16E23E6BE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857" name="Freeform 9">
                <a:extLst>
                  <a:ext uri="{FF2B5EF4-FFF2-40B4-BE49-F238E27FC236}">
                    <a16:creationId xmlns:a16="http://schemas.microsoft.com/office/drawing/2014/main" id="{5B31B5B6-E63C-49E6-BF72-0C292DFB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25066BC-D096-46CF-A101-D4D13C9D25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4851" name="Freeform 10">
              <a:extLst>
                <a:ext uri="{FF2B5EF4-FFF2-40B4-BE49-F238E27FC236}">
                  <a16:creationId xmlns:a16="http://schemas.microsoft.com/office/drawing/2014/main" id="{2A359169-FBE4-47BA-AAC7-A166AC04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2" name="Text Box 11">
              <a:extLst>
                <a:ext uri="{FF2B5EF4-FFF2-40B4-BE49-F238E27FC236}">
                  <a16:creationId xmlns:a16="http://schemas.microsoft.com/office/drawing/2014/main" id="{51D8BC79-CE8D-4EC1-8136-F3CBC5B1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DED76F50-FD4F-4B8D-A0AF-DE1B1C42F23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4849" name="Text Box 6">
              <a:extLst>
                <a:ext uri="{FF2B5EF4-FFF2-40B4-BE49-F238E27FC236}">
                  <a16:creationId xmlns:a16="http://schemas.microsoft.com/office/drawing/2014/main" id="{4FBAADB5-91E4-4DC9-AD45-52ADB12C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0" name="Freeform 13">
              <a:extLst>
                <a:ext uri="{FF2B5EF4-FFF2-40B4-BE49-F238E27FC236}">
                  <a16:creationId xmlns:a16="http://schemas.microsoft.com/office/drawing/2014/main" id="{D055345C-79B4-4B19-87E0-2FF73272F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EEBE6F2C-CD02-4E1E-916B-150E093B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28A997F7-A6D0-4A63-AA80-E5C9DA7F1B9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4847" name="Line 18">
              <a:extLst>
                <a:ext uri="{FF2B5EF4-FFF2-40B4-BE49-F238E27FC236}">
                  <a16:creationId xmlns:a16="http://schemas.microsoft.com/office/drawing/2014/main" id="{F10F8BDD-B3B2-4420-88DE-4ABE49FBA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8" name="Text Box 19">
              <a:extLst>
                <a:ext uri="{FF2B5EF4-FFF2-40B4-BE49-F238E27FC236}">
                  <a16:creationId xmlns:a16="http://schemas.microsoft.com/office/drawing/2014/main" id="{A550A7A1-D599-4010-A9BD-21B46B0B9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9A554FD-AA5D-4192-AF8D-B906F5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0E15EB42-A45D-4C11-8FB0-C72F3E7A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65C9DAF-2B5B-48F3-925F-1DE3D1C44DEB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1E4BFE5F-285E-4265-B1A4-D07E7AAB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30D4A49C-AFE9-4475-BAF6-6C88572B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3C0805F2-434E-45A6-BCD0-0CC5560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BF60E81-BABB-453F-BF96-A12B19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1950CB9-F797-4BFA-B5C6-269EF23CB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9D56BC-EEA4-4F48-ACEC-163D9A3E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592D8258-2851-476E-8C46-23CC90B48A98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4845" name="Freeform 10">
              <a:extLst>
                <a:ext uri="{FF2B5EF4-FFF2-40B4-BE49-F238E27FC236}">
                  <a16:creationId xmlns:a16="http://schemas.microsoft.com/office/drawing/2014/main" id="{CA54E833-EF9F-42B7-AE2C-A037EC25C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6" name="Text Box 11">
              <a:extLst>
                <a:ext uri="{FF2B5EF4-FFF2-40B4-BE49-F238E27FC236}">
                  <a16:creationId xmlns:a16="http://schemas.microsoft.com/office/drawing/2014/main" id="{8348F906-ECBF-4D92-A477-EF65AC7E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89F4036-C971-45F4-9CB0-490BDBF28BD9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ED88DCC1-9BC7-4F00-BE1B-482B863066BF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88FE74D-923E-4322-BD2D-2AC2E155C4D8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242FEB24-58B0-404D-B7F2-9897FBAA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375928A9-271A-439F-9C07-D605D8C38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0794010F-A5E8-4506-9978-17E3B5501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69B7AF4A-92C9-480F-8E99-65148F94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B83FDC9C-9FF7-4EE8-B3EF-65799A99CC8C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DFDAF787-BBC9-4CC3-91EA-028D1904C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5AAC5AD4-4937-4BF3-808B-5BC54CA45517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D2975B8-78FA-4F2C-B6BA-5190935A5182}"/>
              </a:ext>
            </a:extLst>
          </p:cNvPr>
          <p:cNvSpPr txBox="1"/>
          <p:nvPr/>
        </p:nvSpPr>
        <p:spPr>
          <a:xfrm>
            <a:off x="1435893" y="685702"/>
            <a:ext cx="708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pozitivní poptávkové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75B9DF7D-435A-4EA9-9042-03F85DBF725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C138765B-535A-405D-8177-0563A184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5843" name="Group 22">
            <a:extLst>
              <a:ext uri="{FF2B5EF4-FFF2-40B4-BE49-F238E27FC236}">
                <a16:creationId xmlns:a16="http://schemas.microsoft.com/office/drawing/2014/main" id="{EAF1CAB1-9E15-4A03-B327-2E375CEC0CD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5870" name="Text Box 4">
              <a:extLst>
                <a:ext uri="{FF2B5EF4-FFF2-40B4-BE49-F238E27FC236}">
                  <a16:creationId xmlns:a16="http://schemas.microsoft.com/office/drawing/2014/main" id="{91CAA9F2-CCC8-40EC-9375-E87DBF6D3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5871" name="Text Box 5">
              <a:extLst>
                <a:ext uri="{FF2B5EF4-FFF2-40B4-BE49-F238E27FC236}">
                  <a16:creationId xmlns:a16="http://schemas.microsoft.com/office/drawing/2014/main" id="{49A3338D-4DF3-49FB-8278-E71A424E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5872" name="Group 7">
              <a:extLst>
                <a:ext uri="{FF2B5EF4-FFF2-40B4-BE49-F238E27FC236}">
                  <a16:creationId xmlns:a16="http://schemas.microsoft.com/office/drawing/2014/main" id="{08FAB85F-43B9-41C3-971A-959A295C4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5873" name="Line 8">
                <a:extLst>
                  <a:ext uri="{FF2B5EF4-FFF2-40B4-BE49-F238E27FC236}">
                    <a16:creationId xmlns:a16="http://schemas.microsoft.com/office/drawing/2014/main" id="{8E131500-66AD-4E42-B555-B0EF5F8E8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74" name="Freeform 9">
                <a:extLst>
                  <a:ext uri="{FF2B5EF4-FFF2-40B4-BE49-F238E27FC236}">
                    <a16:creationId xmlns:a16="http://schemas.microsoft.com/office/drawing/2014/main" id="{09A01E16-FAC1-444D-971D-970BC0F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55A3ACF2-6743-43B6-ACEE-B31296CED4A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5868" name="Freeform 10">
              <a:extLst>
                <a:ext uri="{FF2B5EF4-FFF2-40B4-BE49-F238E27FC236}">
                  <a16:creationId xmlns:a16="http://schemas.microsoft.com/office/drawing/2014/main" id="{9AB0245A-AB1C-4EEC-916E-675DC95F1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9" name="Text Box 11">
              <a:extLst>
                <a:ext uri="{FF2B5EF4-FFF2-40B4-BE49-F238E27FC236}">
                  <a16:creationId xmlns:a16="http://schemas.microsoft.com/office/drawing/2014/main" id="{6ACD4B94-6989-401E-8E50-CDCEA2F57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459CEDC0-57C9-41FC-A8F2-448DBA1045F5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5866" name="Text Box 6">
              <a:extLst>
                <a:ext uri="{FF2B5EF4-FFF2-40B4-BE49-F238E27FC236}">
                  <a16:creationId xmlns:a16="http://schemas.microsoft.com/office/drawing/2014/main" id="{1BA8A237-54AE-4503-9B12-91EA5180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7" name="Freeform 13">
              <a:extLst>
                <a:ext uri="{FF2B5EF4-FFF2-40B4-BE49-F238E27FC236}">
                  <a16:creationId xmlns:a16="http://schemas.microsoft.com/office/drawing/2014/main" id="{C9237497-54A4-4689-A9C7-58717F05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20DB36B1-ECDE-4FD4-83A4-7C8069B84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B5D4183-A345-4CBF-A754-EA3D3D87C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CA344267-86EA-43D2-A0C9-9DB51231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45FCEAF5-C3F4-4645-A2C7-5F0DE875880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5864" name="Line 18">
              <a:extLst>
                <a:ext uri="{FF2B5EF4-FFF2-40B4-BE49-F238E27FC236}">
                  <a16:creationId xmlns:a16="http://schemas.microsoft.com/office/drawing/2014/main" id="{A7CC2E82-B254-4330-9977-CCCFB751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5" name="Text Box 19">
              <a:extLst>
                <a:ext uri="{FF2B5EF4-FFF2-40B4-BE49-F238E27FC236}">
                  <a16:creationId xmlns:a16="http://schemas.microsoft.com/office/drawing/2014/main" id="{6B2FBAA1-C3E4-460C-95EA-94D4F04CD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BD3CE806-118D-4135-BB3A-ADBE80A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AA326C0-BA2F-4FD6-895D-5F5D3DBC89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3E4D481-0001-424B-A593-2ADFBD1E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10C0007-B8F5-438D-B25F-92515E8DA44A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5862" name="Freeform 10">
              <a:extLst>
                <a:ext uri="{FF2B5EF4-FFF2-40B4-BE49-F238E27FC236}">
                  <a16:creationId xmlns:a16="http://schemas.microsoft.com/office/drawing/2014/main" id="{9DC3AD2B-1FBD-4E39-ACED-71DD744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3" name="Text Box 11">
              <a:extLst>
                <a:ext uri="{FF2B5EF4-FFF2-40B4-BE49-F238E27FC236}">
                  <a16:creationId xmlns:a16="http://schemas.microsoft.com/office/drawing/2014/main" id="{CA8AF392-7067-4C8B-9D53-51FFCC79F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8789CAF6-BA89-4321-9616-E7AC571486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9CDCF5FA-B0E3-4913-834A-2A42A10F6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EBA4F4B9-3125-47F1-8D72-22D64FEF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C4744B63-AE27-4CBD-B239-617FE3D6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041B616-9DCF-4B4C-A99B-7F5F9C539ACE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D90FBE-8523-40FC-900D-CBB663D6078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273FE84-6A2A-4C2F-BB28-55FDD0CB6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025CFD3-DFAB-4C21-AFB2-999CDA9AC4D0}"/>
              </a:ext>
            </a:extLst>
          </p:cNvPr>
          <p:cNvSpPr txBox="1"/>
          <p:nvPr/>
        </p:nvSpPr>
        <p:spPr>
          <a:xfrm>
            <a:off x="0" y="643127"/>
            <a:ext cx="910907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snížení G)</a:t>
            </a:r>
          </a:p>
        </p:txBody>
      </p:sp>
      <p:sp>
        <p:nvSpPr>
          <p:cNvPr id="38" name="Google Shape;99;p14">
            <a:extLst>
              <a:ext uri="{FF2B5EF4-FFF2-40B4-BE49-F238E27FC236}">
                <a16:creationId xmlns:a16="http://schemas.microsoft.com/office/drawing/2014/main" id="{4C404323-7382-458D-8E3C-646D2C163BD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20DE77B7-73C0-44DA-B202-558E5A07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2">
            <a:extLst>
              <a:ext uri="{FF2B5EF4-FFF2-40B4-BE49-F238E27FC236}">
                <a16:creationId xmlns:a16="http://schemas.microsoft.com/office/drawing/2014/main" id="{16179397-E48D-4637-B88F-2525C70D26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892" name="Text Box 4">
              <a:extLst>
                <a:ext uri="{FF2B5EF4-FFF2-40B4-BE49-F238E27FC236}">
                  <a16:creationId xmlns:a16="http://schemas.microsoft.com/office/drawing/2014/main" id="{68CF1EA5-1778-4541-9A98-7450EF20E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893" name="Text Box 5">
              <a:extLst>
                <a:ext uri="{FF2B5EF4-FFF2-40B4-BE49-F238E27FC236}">
                  <a16:creationId xmlns:a16="http://schemas.microsoft.com/office/drawing/2014/main" id="{04C404C8-3C26-476A-99A3-C91E9058F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894" name="Group 7">
              <a:extLst>
                <a:ext uri="{FF2B5EF4-FFF2-40B4-BE49-F238E27FC236}">
                  <a16:creationId xmlns:a16="http://schemas.microsoft.com/office/drawing/2014/main" id="{E2E6DE72-A855-4CD1-B959-6C2188233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895" name="Line 8">
                <a:extLst>
                  <a:ext uri="{FF2B5EF4-FFF2-40B4-BE49-F238E27FC236}">
                    <a16:creationId xmlns:a16="http://schemas.microsoft.com/office/drawing/2014/main" id="{372DCE42-13C4-4A2D-A421-2378DC4B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96" name="Freeform 9">
                <a:extLst>
                  <a:ext uri="{FF2B5EF4-FFF2-40B4-BE49-F238E27FC236}">
                    <a16:creationId xmlns:a16="http://schemas.microsoft.com/office/drawing/2014/main" id="{FC5644A0-121D-4AA1-B566-F9C68AD44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D2B0834A-0862-4BDD-A31C-DC7FC7AD150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6890" name="Freeform 10">
              <a:extLst>
                <a:ext uri="{FF2B5EF4-FFF2-40B4-BE49-F238E27FC236}">
                  <a16:creationId xmlns:a16="http://schemas.microsoft.com/office/drawing/2014/main" id="{7821C038-34A2-4189-A6A3-64DD4290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1" name="Text Box 11">
              <a:extLst>
                <a:ext uri="{FF2B5EF4-FFF2-40B4-BE49-F238E27FC236}">
                  <a16:creationId xmlns:a16="http://schemas.microsoft.com/office/drawing/2014/main" id="{0AFC9B86-3181-43DF-BA54-2F03AC9AC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CFA5A9C-AE3B-4F1C-B26A-2A9FADF177B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076450"/>
            <a:ext cx="3713162" cy="3333750"/>
            <a:chOff x="1200" y="1452"/>
            <a:chExt cx="2339" cy="2100"/>
          </a:xfrm>
        </p:grpSpPr>
        <p:sp>
          <p:nvSpPr>
            <p:cNvPr id="36888" name="Text Box 6">
              <a:extLst>
                <a:ext uri="{FF2B5EF4-FFF2-40B4-BE49-F238E27FC236}">
                  <a16:creationId xmlns:a16="http://schemas.microsoft.com/office/drawing/2014/main" id="{39187227-BD86-48A4-A893-AF15E076D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45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889" name="Freeform 13">
              <a:extLst>
                <a:ext uri="{FF2B5EF4-FFF2-40B4-BE49-F238E27FC236}">
                  <a16:creationId xmlns:a16="http://schemas.microsoft.com/office/drawing/2014/main" id="{E7227878-5355-4259-9A25-BAC0DF2AB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2DF2B8A-0EC3-4AF8-8DEE-A3F0389CF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08AB8FE9-A3F3-4B94-90BC-AB94ADBEB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42529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97DCA7A0-DF00-4D7B-9DE5-92A174D6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B762B80-A02C-4C6D-8367-C8270C5D02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6886" name="Line 18">
              <a:extLst>
                <a:ext uri="{FF2B5EF4-FFF2-40B4-BE49-F238E27FC236}">
                  <a16:creationId xmlns:a16="http://schemas.microsoft.com/office/drawing/2014/main" id="{ABD14C42-1D8A-4186-BC6D-954837C56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87" name="Text Box 19">
              <a:extLst>
                <a:ext uri="{FF2B5EF4-FFF2-40B4-BE49-F238E27FC236}">
                  <a16:creationId xmlns:a16="http://schemas.microsoft.com/office/drawing/2014/main" id="{C9639CC1-810A-467A-AC87-8C3352FA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916732C-6720-4755-ACF1-CF5EDC8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39163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B805C9FE-9393-4F31-9B5C-E30135CFDE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C38ABD8-ABAA-46E2-8C66-50F560AB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95B044E3-C86E-457F-9FFD-55D3AD25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92675"/>
            <a:ext cx="2459038" cy="22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E51124A-9B9B-4F02-B092-FD92E2826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465772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5C6973F-E4DD-4458-BA93-4C4500660CC6}"/>
              </a:ext>
            </a:extLst>
          </p:cNvPr>
          <p:cNvCxnSpPr/>
          <p:nvPr/>
        </p:nvCxnSpPr>
        <p:spPr>
          <a:xfrm>
            <a:off x="487363" y="4575175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A2617B27-307F-43A7-80DC-30526B45E65D}"/>
              </a:ext>
            </a:extLst>
          </p:cNvPr>
          <p:cNvCxnSpPr/>
          <p:nvPr/>
        </p:nvCxnSpPr>
        <p:spPr>
          <a:xfrm>
            <a:off x="3055938" y="6697663"/>
            <a:ext cx="744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F03795CE-5A62-4A61-B429-33CCB023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8926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35" name="Group 23">
            <a:extLst>
              <a:ext uri="{FF2B5EF4-FFF2-40B4-BE49-F238E27FC236}">
                <a16:creationId xmlns:a16="http://schemas.microsoft.com/office/drawing/2014/main" id="{83B60364-99E2-4A0A-92DE-AC651D36BEB9}"/>
              </a:ext>
            </a:extLst>
          </p:cNvPr>
          <p:cNvGrpSpPr>
            <a:grpSpLocks/>
          </p:cNvGrpSpPr>
          <p:nvPr/>
        </p:nvGrpSpPr>
        <p:grpSpPr bwMode="auto">
          <a:xfrm>
            <a:off x="1897063" y="2620963"/>
            <a:ext cx="3741737" cy="3048000"/>
            <a:chOff x="1200" y="1632"/>
            <a:chExt cx="2357" cy="1920"/>
          </a:xfrm>
        </p:grpSpPr>
        <p:sp>
          <p:nvSpPr>
            <p:cNvPr id="36884" name="Text Box 6">
              <a:extLst>
                <a:ext uri="{FF2B5EF4-FFF2-40B4-BE49-F238E27FC236}">
                  <a16:creationId xmlns:a16="http://schemas.microsoft.com/office/drawing/2014/main" id="{46189529-76D4-4C39-B9F3-AD713782C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6885" name="Freeform 13">
              <a:extLst>
                <a:ext uri="{FF2B5EF4-FFF2-40B4-BE49-F238E27FC236}">
                  <a16:creationId xmlns:a16="http://schemas.microsoft.com/office/drawing/2014/main" id="{C4B226B6-D8E1-4D52-93F1-A68D4C11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54D2A68-B6EA-4801-87D8-16744F0A4ACA}"/>
              </a:ext>
            </a:extLst>
          </p:cNvPr>
          <p:cNvSpPr txBox="1"/>
          <p:nvPr/>
        </p:nvSpPr>
        <p:spPr>
          <a:xfrm>
            <a:off x="487363" y="639188"/>
            <a:ext cx="8530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pozitivní nabídkový šok</a:t>
            </a:r>
          </a:p>
        </p:txBody>
      </p: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6EB3A80E-2F8C-4640-8170-6112AECD1B1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EB860DAF-C617-4745-85D4-CDB5E765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7">
            <a:extLst>
              <a:ext uri="{FF2B5EF4-FFF2-40B4-BE49-F238E27FC236}">
                <a16:creationId xmlns:a16="http://schemas.microsoft.com/office/drawing/2014/main" id="{BCF5DB19-D6EA-4881-AFAD-23EB9D70C8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5" name="Text Box 4">
              <a:extLst>
                <a:ext uri="{FF2B5EF4-FFF2-40B4-BE49-F238E27FC236}">
                  <a16:creationId xmlns:a16="http://schemas.microsoft.com/office/drawing/2014/main" id="{38DAC952-8D32-4E03-83D8-446557396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6" name="Text Box 5">
              <a:extLst>
                <a:ext uri="{FF2B5EF4-FFF2-40B4-BE49-F238E27FC236}">
                  <a16:creationId xmlns:a16="http://schemas.microsoft.com/office/drawing/2014/main" id="{BAE34EE7-35CC-4FD7-B668-F22D9263D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7" name="Group 7">
              <a:extLst>
                <a:ext uri="{FF2B5EF4-FFF2-40B4-BE49-F238E27FC236}">
                  <a16:creationId xmlns:a16="http://schemas.microsoft.com/office/drawing/2014/main" id="{53A8F9C3-D599-4118-BE89-C15E34D8C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8" name="Line 8">
                <a:extLst>
                  <a:ext uri="{FF2B5EF4-FFF2-40B4-BE49-F238E27FC236}">
                    <a16:creationId xmlns:a16="http://schemas.microsoft.com/office/drawing/2014/main" id="{46F6C740-9CBA-44D6-82A1-0E32C8D9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9" name="Freeform 9">
                <a:extLst>
                  <a:ext uri="{FF2B5EF4-FFF2-40B4-BE49-F238E27FC236}">
                    <a16:creationId xmlns:a16="http://schemas.microsoft.com/office/drawing/2014/main" id="{2445F064-B760-4154-A2D9-51E1D44D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9D78C32-5F7A-46D5-9853-736498BFE32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3" name="Freeform 10">
              <a:extLst>
                <a:ext uri="{FF2B5EF4-FFF2-40B4-BE49-F238E27FC236}">
                  <a16:creationId xmlns:a16="http://schemas.microsoft.com/office/drawing/2014/main" id="{D230719D-A60E-4F47-A96D-148A3F484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4" name="Text Box 11">
              <a:extLst>
                <a:ext uri="{FF2B5EF4-FFF2-40B4-BE49-F238E27FC236}">
                  <a16:creationId xmlns:a16="http://schemas.microsoft.com/office/drawing/2014/main" id="{03C35B3F-BD09-4AC7-AAB0-6F71585B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E0ECFFA8-CC44-4E0D-8D09-18B4F2AD039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96EEEFE3-6F7C-4D86-B003-2F157BD75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7922" name="Freeform 13">
              <a:extLst>
                <a:ext uri="{FF2B5EF4-FFF2-40B4-BE49-F238E27FC236}">
                  <a16:creationId xmlns:a16="http://schemas.microsoft.com/office/drawing/2014/main" id="{7C3FD9AB-3362-4EDC-BACC-8B8752AD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0C206C9C-1D4F-4F35-8229-8C4ED561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A345E97F-78F7-4288-8E90-F626FEA33275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198688"/>
            <a:ext cx="1371600" cy="3968750"/>
            <a:chOff x="1530" y="1388"/>
            <a:chExt cx="864" cy="2500"/>
          </a:xfrm>
        </p:grpSpPr>
        <p:sp>
          <p:nvSpPr>
            <p:cNvPr id="37919" name="Line 18">
              <a:extLst>
                <a:ext uri="{FF2B5EF4-FFF2-40B4-BE49-F238E27FC236}">
                  <a16:creationId xmlns:a16="http://schemas.microsoft.com/office/drawing/2014/main" id="{D3803E05-F9BC-4EFD-8DCF-365A109BD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0" name="Text Box 19">
              <a:extLst>
                <a:ext uri="{FF2B5EF4-FFF2-40B4-BE49-F238E27FC236}">
                  <a16:creationId xmlns:a16="http://schemas.microsoft.com/office/drawing/2014/main" id="{06C57CC5-4596-4E34-8DA0-6F8BB8E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0" y="13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7B5D1DB1-CC4B-4BF7-9094-BF0508A74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8BC5973-BEDC-45ED-8A1C-06A0AC4BC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F893542-A43C-4B50-8601-B8CB108389B3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210C4590-ED3D-490F-895A-2756EC0D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F7215552-6BF3-49ED-BD46-408B1C61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410F2701-C4E3-4522-B843-80E5076C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0EE17C8-9A41-4F0A-BED6-981B77F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D0CEA9F-EF06-4708-81FF-7DD3D4EAF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A0640680-20EB-4FE5-860C-E80D001C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73A61790-5E7D-4DEF-B2AA-ED2D520373D8}"/>
              </a:ext>
            </a:extLst>
          </p:cNvPr>
          <p:cNvCxnSpPr/>
          <p:nvPr/>
        </p:nvCxnSpPr>
        <p:spPr>
          <a:xfrm flipH="1" flipV="1">
            <a:off x="3687763" y="2957513"/>
            <a:ext cx="266700" cy="182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172D141A-94E9-4423-B403-7F12DD32AFA1}"/>
              </a:ext>
            </a:extLst>
          </p:cNvPr>
          <p:cNvCxnSpPr/>
          <p:nvPr/>
        </p:nvCxnSpPr>
        <p:spPr>
          <a:xfrm flipH="1" flipV="1">
            <a:off x="2990850" y="4368800"/>
            <a:ext cx="398463" cy="282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5D7D517-F641-4673-9575-D52280216168}"/>
              </a:ext>
            </a:extLst>
          </p:cNvPr>
          <p:cNvCxnSpPr/>
          <p:nvPr/>
        </p:nvCxnSpPr>
        <p:spPr>
          <a:xfrm flipH="1" flipV="1">
            <a:off x="1566863" y="4968875"/>
            <a:ext cx="349250" cy="322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155FB67A-62F7-4B8F-9E46-5984C991B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4154488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0FE66B61-6F20-4E03-9414-E7879655A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989013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D2697E29-1AC5-4F3C-9479-26344A28CA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3125" y="4932363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A6BB97AD-B41E-4EB3-991F-E5533EDE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19C50E9D-C7A2-4DE1-A503-F4805D4E3DC0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CA41A6A8-895E-4160-ABD4-F919F315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170613"/>
            <a:ext cx="609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FB50EB4C-B034-4B1F-B8E5-C78F48A1B039}"/>
              </a:ext>
            </a:extLst>
          </p:cNvPr>
          <p:cNvCxnSpPr/>
          <p:nvPr/>
        </p:nvCxnSpPr>
        <p:spPr>
          <a:xfrm flipH="1">
            <a:off x="1958975" y="6627813"/>
            <a:ext cx="66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9">
            <a:extLst>
              <a:ext uri="{FF2B5EF4-FFF2-40B4-BE49-F238E27FC236}">
                <a16:creationId xmlns:a16="http://schemas.microsoft.com/office/drawing/2014/main" id="{18D8B3B4-C478-4791-A611-772F8C187F29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98650"/>
            <a:ext cx="4256087" cy="3168650"/>
            <a:chOff x="816" y="1412"/>
            <a:chExt cx="2681" cy="1996"/>
          </a:xfrm>
        </p:grpSpPr>
        <p:sp>
          <p:nvSpPr>
            <p:cNvPr id="37917" name="Text Box 6">
              <a:extLst>
                <a:ext uri="{FF2B5EF4-FFF2-40B4-BE49-F238E27FC236}">
                  <a16:creationId xmlns:a16="http://schemas.microsoft.com/office/drawing/2014/main" id="{3CBA5EF3-6DB4-4AD6-AB8B-9AA81A464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1412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7918" name="Freeform 13">
              <a:extLst>
                <a:ext uri="{FF2B5EF4-FFF2-40B4-BE49-F238E27FC236}">
                  <a16:creationId xmlns:a16="http://schemas.microsoft.com/office/drawing/2014/main" id="{354A994F-9A3A-4E6B-8288-2B70BBC4C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120B2CB6-60EF-4350-A8EA-2FDCCF4462A4}"/>
              </a:ext>
            </a:extLst>
          </p:cNvPr>
          <p:cNvSpPr txBox="1"/>
          <p:nvPr/>
        </p:nvSpPr>
        <p:spPr>
          <a:xfrm>
            <a:off x="383718" y="600010"/>
            <a:ext cx="85598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negativní nabídkové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342F354C-57C1-4B76-9B7C-9F7624F8E12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Pohledy na 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cyklus je nutný, přirozená selekce neefektivních výrob od efektivních;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recese je krajně nežádoucí prvek, existence disproporcí – aktivní účast státu – snaha o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tzv.zploštění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Hospodářský cyklus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autoregulační prvek tržního mechanismu.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9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hospodářských cyklů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Kitchinovy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krátkodobé,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36-40 měsíců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výkyvy v zásobách a rozpracované výrobě, označují se i jako sezónní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Juglarovy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střednědobé,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7-10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investicemi do strojů a zařízení, jsou označovány i jako podnikatelské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Kondratěvovy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dlouhodobé,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30-60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změnami ve výrobních technologiích, monetárními a politickými jevy, klimatickými změnami, inovacemi vyšších řádů,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ZVÝŠENÍ PRODUKTU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je po určité době vystřídáno poklesem, úroveň rovnovážného Y je dána změnami AD, které způsobují pohyb skutečného Y kolem Y*, jedná se o růst skutečného produktu ve smyslu jeho cyklického kolísání;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TREND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spojen se zvyšováním produkčních možností ekonomiky, dlouhodobý růst Y*, tzv. růst v pravém slova smyslu.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3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-  růst Y* lze vyjádřit: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MODELU AS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výše Y* je vyjádřena umístěním krátkodobé AS a dlouhodobé křivky agregátní nabídky LRAS; růst Y* znamená posun AS i LRAS doprava  (roste-li AS stejně rychle jako AD, pak je označován jako růst při stabilních cenách);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HRANICE PRODUKČNÍCH MOŽNOSTÍ (PPF)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vyjadřuje všechny kombinace výroby dvou statků při plném využití všech výrobních faktorů, při tzv.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plné 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0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v čase neustále kolísá, střídavě roste a klesá =&gt; probíhá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(krátkodobé změny agregátního výstupu ekonomiky)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je tedy kolísání celkové ekonomické aktivity v čase =&gt; opakující se nesoulad mezi potenciálním a skutečným produktem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posloupností pravidelně se opakujících fází vzestupu, poklesu nebo stagnace makroekonomické aktivity (reálného HDP, zaměstnanosti, spotřeby, investic, exportu atd.)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=&gt; vrchol </a:t>
            </a:r>
            <a:r>
              <a:rPr lang="cs-CZ" altLang="cs-CZ" sz="28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</a:t>
            </a:r>
            <a:r>
              <a:rPr lang="cs-CZ" altLang="cs-CZ" sz="28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</a:t>
            </a:r>
            <a:r>
              <a:rPr lang="cs-CZ" altLang="cs-CZ" sz="28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širší pojetí, výsledek změn dostupných VF a změn v intenzitě využívání VF (produktivitě)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 – model AS-AD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E3C71280-A60D-4D5E-8D85-5FC1F3F96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78" y="1351247"/>
            <a:ext cx="5791039" cy="46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0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</a:t>
            </a:r>
            <a:br>
              <a:rPr lang="cs-CZ" sz="3200" b="1" dirty="0"/>
            </a:br>
            <a:r>
              <a:rPr lang="cs-CZ" sz="3200" b="1" dirty="0"/>
              <a:t>hranice produkční možností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Hranice produkčních možností je ekonomický koncept, který ilustruje (obvykle v podobě grafu), zda určitá společnost využívá efektivně své zdroje či nikoli.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Ideální je stav, kdy firma vyrábí určitý produkt na maximum a je ve fázi, když už nemůže výrobu navýšit bez toho, aby snížila produkci něčeho jiného.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 pokrok, který je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využit při výrobě statku A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také statku B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posléze znamená posun celé hranice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produkčních možností.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91E690B3-023F-4DCB-B2D8-34F39F4C09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4"/>
          <a:stretch/>
        </p:blipFill>
        <p:spPr bwMode="auto">
          <a:xfrm>
            <a:off x="5487993" y="3481690"/>
            <a:ext cx="3406140" cy="261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vyjádříme ekonomický růst pomocí skutečného produktu a produktu v předchozím období (roce):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Y =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Y t-1   (vyjádřeno v peněžních jednotkách)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poměr skutečného produktu a produktu v předchozím období (roce);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k =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/ Y t-1) *100 (indexové číslo)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–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nejčastěji používaný ukazatel růstu (uvádí se v %, může vyjít i záporně!);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8E1211B9-F781-4746-BE54-EC7AFC2CB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49952"/>
              </p:ext>
            </p:extLst>
          </p:nvPr>
        </p:nvGraphicFramePr>
        <p:xfrm>
          <a:off x="6125881" y="5267414"/>
          <a:ext cx="2768252" cy="858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231366" imgH="482391" progId="Equation.3">
                  <p:embed/>
                </p:oleObj>
              </mc:Choice>
              <mc:Fallback>
                <p:oleObj name="Rovnice" r:id="rId3" imgW="1231366" imgH="482391" progId="Equation.3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41181D48-9B6D-40B7-B67A-68D79C1D7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81" y="5267414"/>
                        <a:ext cx="2768252" cy="858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 – tempo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skutečného produktu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neustále kolísá vlivem změn AD a AS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aktuálních temp růstu pak lze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vypočítat dlouhodobý trend tempa růstu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potencionálního produktu vypočteme jako součet dlouhodobého tempa růstu souhrnné produktivity a objemu výrobních faktorů při jejich plném využití;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závisí na tempu růstu výrobních faktorů a na tempu růstu souhrnné produktivity.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04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Ekonomická úroveň vs. ekonomická síla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ROZVOJ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 širším smyslu zahrnuje další aspekty vývoje ekonomiky, především strukturální změny, technologické změny, zvyšování životní úrovně obyvatelstva,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pojímán jako elementární předpoklad ekonomického rozvoje.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65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Složky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množství, kvalifikace, náklady na její získání, zvýšení a udržení a motivace lidských zdrojů jako předpoklad podnikání,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PŘÍRODNÍ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 půdy a nerostného bohatství a jejich kvalita,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kapitálové statky jako jsou stroje a zařízení, budovy, stavby, jejich technická úroveň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8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pl-PL" sz="3200" b="1" dirty="0"/>
              <a:t>Determinanty ekonomického rozvoje a růstu</a:t>
            </a:r>
            <a:endParaRPr lang="cs-CZ" sz="32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D03DFF88-6F27-4D12-8732-9EE95A98C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006017"/>
              </p:ext>
            </p:extLst>
          </p:nvPr>
        </p:nvGraphicFramePr>
        <p:xfrm>
          <a:off x="154387" y="1351249"/>
          <a:ext cx="8434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4688280" imgH="2274480" progId="Word.Picture.8">
                  <p:embed/>
                </p:oleObj>
              </mc:Choice>
              <mc:Fallback>
                <p:oleObj name="Picture" r:id="rId3" imgW="4688280" imgH="2274480" progId="Word.Picture.8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DFAFC8F2-F060-4169-B377-5C117A033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7" y="1351249"/>
                        <a:ext cx="8434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9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Zdroje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KVANTITATIVNÍ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kdy do výroby je zapojováno větší množství práce, přírodních zdrojů a kapitálu, označován také jako extenzivní růst;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KVALITATIVNÍ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dochází k lepšímu využívání VF, označován také jako intenzivní růst: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uskutečňuje se zvyšováním kvalifikace pracovníků,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využíváním kvalitnějších přírodních zdrojů,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technické úrovně kapitálu,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dělbou práce v národním i mezinárodním měřítku a s ní spojenou liberalizací mezinárodního pohybu statků i výrobních faktorů,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informačních technologií,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přístupem k informacím,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technologickými změnami.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2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Teoretické vymezení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znamenají rozdílný pohled na problematiku ekonomického vývoje: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řeší zejména problematiku kvantitativních změn nebo jejich racionální formy kombinace, ve vztahu ke zvětšování množství výrobních faktorů vychází teorie růstu z předpokladu, že množství pracovních sil je dáno exogenně,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ROZVOJE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zaměřuje na účelnost růstu reálného produktu z hlediska výroby a užití, zkoumá vliv neekonomických faktorů na pracovní sílu, zaměřuje se na původ příčin zlepšení, zda a do jaké míry jsou důsledkem sociální struktury společnosti nebo jsou důsledkem uplatnění technického pokroku,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5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ekonomické teorii jsou charakterizovány značnou rozdílností přístupů, které členíme do dvou skupin: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sociálně-historické modely,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matematicko-ekonomické modely.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Předpoklady ekonomického růstu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je stálá, a proto Y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Yn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dvousektorová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platí Y = C + S a  Y = C + I, 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v rovnováze,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YrS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YrD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 I = S,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míra nezaměstnanosti u = u*.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0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8B97CBDF-7F88-4EAF-9861-703C3F40C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81714"/>
              </p:ext>
            </p:extLst>
          </p:nvPr>
        </p:nvGraphicFramePr>
        <p:xfrm>
          <a:off x="504031" y="1419196"/>
          <a:ext cx="813593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6147" name="Objekt 2">
                        <a:extLst>
                          <a:ext uri="{FF2B5EF4-FFF2-40B4-BE49-F238E27FC236}">
                            <a16:creationId xmlns:a16="http://schemas.microsoft.com/office/drawing/2014/main" id="{6F31B8F7-BE23-4A36-A0A4-83813DE8E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" y="1419196"/>
                        <a:ext cx="8135937" cy="4722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5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Neoklasická 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Východiskem je neoklasická produkční funkce, kdy ekonomický růst lze vyjádřit: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 =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K.MPK +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L.MPL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reálného produktu je tak dán změnami množství kapitálu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K) a práce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L) násobený jejich mezní produktivitou, tj.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MPK a MPL,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kdy MPK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 a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MPL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Cobb-Douglasova</a:t>
            </a:r>
            <a:r>
              <a:rPr lang="cs-CZ" altLang="cs-CZ" sz="36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produkční funkce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Nejznámější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neoklasická funkce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Y = A* 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* 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= produktivita práce i kapitálu, charakterizuje vliv faktorů, které označujeme jako technologické změny,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a, b = pružnost reálného produktu na změnu práce a kapitálu, vyjadřují o kolik vzroste reálný produkt, vzroste-li množství kapitálu nebo práce o 1 %.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kde a = MPK*(K/Y), b = MPL*(L/Y).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Cobb-Douglasova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produkční funkci má tvar: Y = A*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*L1-b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růst množství práce a kapitálu o 1% zvýší reálný produkt o 1%, jedná se o konstantní výnosy z rozsahu výroby,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&gt; 1, jsou výnosy z rozsahu výroby rostoucí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&lt; 1, výnosy z rozsahu výroby jsou klesající.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51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Prorůstová hospodářská politika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Směr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teorie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ekonomie strany nabídky;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 ke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stimulaci ekonomického růstu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(růstu Y*), a to ve smyslu dlouhodobého udržení disponibilních zdrojů ve výrobě a jejich rozšiřování;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přístup k zabezpečení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stabilní vysoké zaměstnanosti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označován jako forma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proticyklické politiky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zkoumá faktory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ovlivňují množství práce (i její kvalifikaci), tvorbu úspor a ochotu investovat;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podstatným faktorem stimulace je míra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zdanění důchodu ekonomických subjektů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(vysoké zdanění nestimuluje subjekty k větší S práce, ani k vyšším úsporám, negativně ovlivňuje tvorbu kapitálu, a vede k poklesu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05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2022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produktu;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97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/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Aft>
                    <a:spcPts val="0"/>
                  </a:spcAft>
                  <a:buAutoNum type="alphaLcParenR"/>
                </a:pPr>
                <a:r>
                  <a:rPr lang="cs-CZ" sz="16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vzoreček pro výpočet tempa růstu reálného produktu:</a:t>
                </a:r>
              </a:p>
              <a:p>
                <a:pPr algn="just">
                  <a:spcAft>
                    <a:spcPts val="0"/>
                  </a:spcAft>
                </a:pPr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  <a:blipFill>
                <a:blip r:embed="rId3"/>
                <a:stretch>
                  <a:fillRect l="-448" t="-1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/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𝑎𝑘𝑡𝑢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/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115− 110</m:t>
                          </m:r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110</m:t>
                          </m:r>
                        </m:den>
                      </m:f>
                      <m:r>
                        <a:rPr lang="cs-CZ" sz="18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0C1776D4-6538-43EA-9388-0BADE9BF4499}"/>
              </a:ext>
            </a:extLst>
          </p:cNvPr>
          <p:cNvSpPr/>
          <p:nvPr/>
        </p:nvSpPr>
        <p:spPr>
          <a:xfrm>
            <a:off x="6487947" y="3335980"/>
            <a:ext cx="13179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4, 54 %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70D361-8653-4C63-93B5-2ADE0C291238}"/>
              </a:ext>
            </a:extLst>
          </p:cNvPr>
          <p:cNvSpPr/>
          <p:nvPr/>
        </p:nvSpPr>
        <p:spPr>
          <a:xfrm>
            <a:off x="6403149" y="3800173"/>
            <a:ext cx="2209259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</a:t>
            </a:r>
          </a:p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produktu bude 4, 54 %.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2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3EB9525-8C2B-4957-9335-DC00AAA52E0C}"/>
              </a:ext>
            </a:extLst>
          </p:cNvPr>
          <p:cNvSpPr/>
          <p:nvPr/>
        </p:nvSpPr>
        <p:spPr>
          <a:xfrm>
            <a:off x="249864" y="3287029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hodnota reálného produktu (115) * cenovou hladinou (1, 06)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121, 9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hodnota reálného produktu (110) * cenovou hladinou (1, 03)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113,3 (Y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t-1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/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/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121,9− 113,3</m:t>
                          </m:r>
                        </m:num>
                        <m:den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113,3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525EEED6-4EFE-4916-AF77-A949E72BCD0F}"/>
              </a:ext>
            </a:extLst>
          </p:cNvPr>
          <p:cNvSpPr/>
          <p:nvPr/>
        </p:nvSpPr>
        <p:spPr>
          <a:xfrm>
            <a:off x="5223196" y="4613442"/>
            <a:ext cx="1215397" cy="417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44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7, 59 %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410E8F-76CA-4E49-9768-E0373AAD577E}"/>
              </a:ext>
            </a:extLst>
          </p:cNvPr>
          <p:cNvSpPr/>
          <p:nvPr/>
        </p:nvSpPr>
        <p:spPr>
          <a:xfrm>
            <a:off x="1844067" y="5425150"/>
            <a:ext cx="4666662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7,59 %.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Předpokládejme, že přirozená míra nezaměstnanosti činí 4 %. Pokud reálný GDP dosahuje 5 mld. peněžních jednotek a míra nezaměstnanosti 12 %, jaký je hrubý odhad potenciálního GDP?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0C2C05-16D6-47C4-8C89-17E9F77D9869}"/>
              </a:ext>
            </a:extLst>
          </p:cNvPr>
          <p:cNvSpPr txBox="1"/>
          <p:nvPr/>
        </p:nvSpPr>
        <p:spPr>
          <a:xfrm>
            <a:off x="576196" y="2606975"/>
            <a:ext cx="7603299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Okunův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zákon, kdy na každý 2 % poklesu produktu pod svojí potencionální úroveň připadá růst nezaměstnanosti 1 %.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768DEA-8DBD-43E5-B61E-AAD8DCF8BA52}"/>
              </a:ext>
            </a:extLst>
          </p:cNvPr>
          <p:cNvSpPr txBox="1"/>
          <p:nvPr/>
        </p:nvSpPr>
        <p:spPr>
          <a:xfrm>
            <a:off x="576196" y="3513037"/>
            <a:ext cx="4572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u* = 4 %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12 %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∆u = 8 % (rozdíl mezi u* a 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klesl o 16 % </a:t>
            </a: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 x rychleji oproti míře nezaměstnanosti (8 %)).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………………….100 %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…………………. 84 %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5,95 mld. Kč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7F7F6F-E085-4B37-958F-E4A819C5AAF3}"/>
              </a:ext>
            </a:extLst>
          </p:cNvPr>
          <p:cNvSpPr txBox="1"/>
          <p:nvPr/>
        </p:nvSpPr>
        <p:spPr>
          <a:xfrm>
            <a:off x="4816929" y="3794053"/>
            <a:ext cx="3530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našem případě vzrostla nezaměstnanost nad svoji přirozenou míru o 8 %, což lze požadovat za důsledek snížení produktu o 16 %.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Potencionální odhad GDP je pak na úrovni 5,95 mld. Kč.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3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nominálního produktu;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8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/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/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=3 800</m:t>
                      </m:r>
                      <m:r>
                        <a:rPr lang="cs-CZ" sz="2800" b="0" i="0" smtClean="0">
                          <a:latin typeface="Cambria Math" panose="02040503050406030204" pitchFamily="18" charset="0"/>
                        </a:rPr>
                        <m:t>−3 500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/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19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 </a:t>
            </a:r>
            <a:br>
              <a:rPr lang="cs-CZ" altLang="cs-CZ" sz="3600" b="1" dirty="0"/>
            </a:br>
            <a:r>
              <a:rPr lang="cs-CZ" altLang="cs-CZ" sz="3600" b="1" dirty="0"/>
              <a:t>(fáze)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99180"/>
            <a:ext cx="8644269" cy="51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konjunktura, zotavení, rozmach;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domácnosti více poptávají spotřební statky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růst objemu výroby (firmy také najímají více L a K), mzdy zatím nerostou, je pouze více odpracovaných hodin;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této fázi dochází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 růstu reálného HDP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má za následek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zaměstnanosti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(pokles nezaměstnanosti), růst agregátní poptávky, větší využívání výrobních kapacit;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rostou investice do výroby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(skrze bankovní úvěry) a zpravidla dochází i k růstu cenové hladiny;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zakládají se i nové firmy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cenová bublina na realitním trhu;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následuje po dosažení dna a končí dosažením vrcholu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kdy se vyčerpávají VF (nutnost např. přeplácet pracovníky), prudce rostou konzumní aktivity domácností.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1B9B3781-B7AE-4E1B-8C4A-2E154476E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94849"/>
              </p:ext>
            </p:extLst>
          </p:nvPr>
        </p:nvGraphicFramePr>
        <p:xfrm>
          <a:off x="6432956" y="300114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8B97CBDF-7F88-4EAF-9861-703C3F40C7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6" y="300114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79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nominálního produktu;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/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/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3 800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/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𝟓𝟕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blipFill>
                <a:blip r:embed="rId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58B4B728-E53D-4355-A8BC-A77E11B4F731}"/>
              </a:ext>
            </a:extLst>
          </p:cNvPr>
          <p:cNvSpPr txBox="1"/>
          <p:nvPr/>
        </p:nvSpPr>
        <p:spPr>
          <a:xfrm>
            <a:off x="457200" y="5489855"/>
            <a:ext cx="5279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8, 57 %.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c) 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/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/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3 800</m:t>
                              </m:r>
                            </m:num>
                            <m:den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3 500</m:t>
                              </m:r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/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𝒊𝒏𝒅𝒆𝒙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blipFill>
                <a:blip r:embed="rId5"/>
                <a:stretch>
                  <a:fillRect l="-1772" r="-3291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8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14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D9C6AD-605E-4F21-9EAA-3203EA1F373D}"/>
              </a:ext>
            </a:extLst>
          </p:cNvPr>
          <p:cNvSpPr txBox="1"/>
          <p:nvPr/>
        </p:nvSpPr>
        <p:spPr>
          <a:xfrm>
            <a:off x="457200" y="2737355"/>
            <a:ext cx="4572000" cy="111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r2021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3 100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r2022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3 020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/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1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/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=3 020 −3 100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/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6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/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/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3 020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/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0338E2E4-DF88-4121-81EF-BF2799A715FA}"/>
              </a:ext>
            </a:extLst>
          </p:cNvPr>
          <p:cNvSpPr txBox="1"/>
          <p:nvPr/>
        </p:nvSpPr>
        <p:spPr>
          <a:xfrm>
            <a:off x="249863" y="5506752"/>
            <a:ext cx="73910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 produktu je – 2,58 % (mínus 2,58 %).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966721"/>
            <a:ext cx="8644269" cy="527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dosáhne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dále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již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neroste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dosahuje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rámci jednoho cyklu svého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maximálně jsou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využívány výrobní kapacity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(jejich cena roste),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 míra investic vyčerpává zdroje ekonomiky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(úspory), roste poptávka po kvalifikovaných pracovnících, kterých je nedostatek;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pracuje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nad své možnosti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vede k prudkému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nárůstu cenové hladiny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 nálada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enormně roste C, masivní poptávka po hypotékách (bublina na realitním trhu) a dalších spotřebních úvěrech;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konec vrcholu =&gt; ekonomika přechází do fáze poklesu (kontrakce).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61567"/>
              </p:ext>
            </p:extLst>
          </p:nvPr>
        </p:nvGraphicFramePr>
        <p:xfrm>
          <a:off x="6432954" y="194240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6" name="Objekt 2">
                        <a:extLst>
                          <a:ext uri="{FF2B5EF4-FFF2-40B4-BE49-F238E27FC236}">
                            <a16:creationId xmlns:a16="http://schemas.microsoft.com/office/drawing/2014/main" id="{1B9B3781-B7AE-4E1B-8C4A-2E154476E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94240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90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(někdy vnímáno jako jakási „ozdravná kůra“) -po vrcholu začíná reálný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klesat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nálada se mění v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pesimistickou;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produkce komodit, snižování důchodů ekonomických subjektů, růst nezaměstnanosti, nižší zisky firem, pokles investic, nepřiměřené snižování agregátní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 potíží se dostává automobilový průmysl;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reagují výprodejem své produkce a hledáním úspor (problém jsou mzdy);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nedobytné úvěry, propadá se realitní trh;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některé literatuře se tato fáze nazývá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50366"/>
              </p:ext>
            </p:extLst>
          </p:nvPr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4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podle délky trvání: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pokud klesne reálný HDP alespoň dvě čtvrtletí po sobě;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krize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prudká kontrakce (výrazný pokles HDP, např. krize v 30.letech nebo 2008-2009);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deprese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dlouhodobá recese;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stagnace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období, kdy produkt vykazuje nulové nebo nepatrné změny.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je bod, ve kterém 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produkt nejnižší ve vztahu k produktu potenciálnímu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nejnižší úroveň hospodářské aktivity, malé nebo nulové zisky firem, nízká úroveň spotřebitelské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nezaměstnanost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nízká spotřeba (jen to nejnutnější, odložení spotřeby), realitní trh stagnuje, banky nepůjčují;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krach neefektivních výrob;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relativně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nízká cenová hladina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riziko deflace;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 jisté době již produkce neklesá, začne stagnovat a posléze opět dochází k expanzi.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1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Příčiny hospodářského cyklu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rozbor příčin ekonomického cyklu je velmi složitý a nejednoznačný;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některé teorie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vidí příčinu ekonomického cyklu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 množství peněz v ekonomice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další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zásazích státu do tržního mechanismu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nabídkové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pak v oblasti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výrobních faktorů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příčinou vzniku cyklu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externí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jakmile ekonomika dostane prvotní impuls, začnou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působit 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interní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3001</Words>
  <Application>Microsoft Office PowerPoint</Application>
  <PresentationFormat>Předvádění na obrazovce (4:3)</PresentationFormat>
  <Paragraphs>350</Paragraphs>
  <Slides>45</Slides>
  <Notes>41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Tahoma</vt:lpstr>
      <vt:lpstr>Times New Roman</vt:lpstr>
      <vt:lpstr>Wingdings</vt:lpstr>
      <vt:lpstr>Office Theme</vt:lpstr>
      <vt:lpstr>1_Office Theme</vt:lpstr>
      <vt:lpstr>Visio</vt:lpstr>
      <vt:lpstr>Rovnice</vt:lpstr>
      <vt:lpstr>Picture</vt:lpstr>
      <vt:lpstr>Makroekonomie Hospodářské cykly a ekonomický růst XMAK</vt:lpstr>
      <vt:lpstr>Hospodářský cyklus</vt:lpstr>
      <vt:lpstr>Hospodářský cyklus</vt:lpstr>
      <vt:lpstr>Hospodářský cyklus  (fáze)</vt:lpstr>
      <vt:lpstr>Hospodářský cyklus  (fáze)</vt:lpstr>
      <vt:lpstr>Hospodářský cyklus  (fáze)</vt:lpstr>
      <vt:lpstr>Hospodářský cyklus  (fáze)</vt:lpstr>
      <vt:lpstr>Hospodářský cyklus  (fáze)</vt:lpstr>
      <vt:lpstr>Příčiny hospodářského cyklu</vt:lpstr>
      <vt:lpstr>Externí příčiny</vt:lpstr>
      <vt:lpstr>Interní příčiny</vt:lpstr>
      <vt:lpstr>Prezentace aplikace PowerPoint</vt:lpstr>
      <vt:lpstr>Prezentace aplikace PowerPoint</vt:lpstr>
      <vt:lpstr>Prezentace aplikace PowerPoint</vt:lpstr>
      <vt:lpstr>Prezentace aplikace PowerPoint</vt:lpstr>
      <vt:lpstr>Pohledy na hospodářský cyklus</vt:lpstr>
      <vt:lpstr>Typy hospodářských cyklů</vt:lpstr>
      <vt:lpstr>Pojetí ekonomického růstu</vt:lpstr>
      <vt:lpstr>Pojetí ekonomického růstu</vt:lpstr>
      <vt:lpstr>Pojetí ekonomického růstu – model AS-AD</vt:lpstr>
      <vt:lpstr>Pojetí ekonomického růstu hranice produkční možností</vt:lpstr>
      <vt:lpstr>Měření ekonomického růstu</vt:lpstr>
      <vt:lpstr>Měření ekonomického růstu – tempo růstu</vt:lpstr>
      <vt:lpstr>Ekonomická úroveň vs. ekonomická síla</vt:lpstr>
      <vt:lpstr>Složky ekonomického růstu</vt:lpstr>
      <vt:lpstr>Determinanty ekonomického rozvoje a růstu</vt:lpstr>
      <vt:lpstr>Zdroje ekonomického růstu</vt:lpstr>
      <vt:lpstr>Teoretické vymezení růstu</vt:lpstr>
      <vt:lpstr>Teorie ekonomického růstu</vt:lpstr>
      <vt:lpstr>Neoklasická teorie ekonomického růstu</vt:lpstr>
      <vt:lpstr>Cobb-Douglasova produkční funkce </vt:lpstr>
      <vt:lpstr>Prorůstová hospodářská politika</vt:lpstr>
      <vt:lpstr>Příklady k procvičení</vt:lpstr>
      <vt:lpstr>Příklad č. 1</vt:lpstr>
      <vt:lpstr>Příklad č. 1</vt:lpstr>
      <vt:lpstr>Příklad č. 1</vt:lpstr>
      <vt:lpstr>Příklad č. 2</vt:lpstr>
      <vt:lpstr>Příklad č. 3</vt:lpstr>
      <vt:lpstr>Příklad č. 3</vt:lpstr>
      <vt:lpstr>Příklad č. 3</vt:lpstr>
      <vt:lpstr>Příklad č. 3</vt:lpstr>
      <vt:lpstr>Příklad č. 4</vt:lpstr>
      <vt:lpstr>Příklad č. 4</vt:lpstr>
      <vt:lpstr>Příklad č. 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71</cp:revision>
  <dcterms:modified xsi:type="dcterms:W3CDTF">2025-03-04T11:03:50Z</dcterms:modified>
</cp:coreProperties>
</file>