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85" r:id="rId4"/>
    <p:sldId id="286" r:id="rId5"/>
    <p:sldId id="271" r:id="rId6"/>
    <p:sldId id="289" r:id="rId7"/>
    <p:sldId id="284" r:id="rId8"/>
    <p:sldId id="287" r:id="rId9"/>
    <p:sldId id="273" r:id="rId10"/>
    <p:sldId id="292" r:id="rId11"/>
    <p:sldId id="323" r:id="rId12"/>
    <p:sldId id="324" r:id="rId13"/>
    <p:sldId id="277" r:id="rId14"/>
    <p:sldId id="293" r:id="rId15"/>
    <p:sldId id="294" r:id="rId16"/>
    <p:sldId id="295" r:id="rId17"/>
    <p:sldId id="297" r:id="rId18"/>
    <p:sldId id="298" r:id="rId19"/>
    <p:sldId id="280" r:id="rId20"/>
    <p:sldId id="281" r:id="rId21"/>
    <p:sldId id="274" r:id="rId22"/>
    <p:sldId id="301" r:id="rId23"/>
    <p:sldId id="302" r:id="rId24"/>
    <p:sldId id="304" r:id="rId25"/>
    <p:sldId id="306" r:id="rId26"/>
    <p:sldId id="309" r:id="rId27"/>
    <p:sldId id="310" r:id="rId28"/>
    <p:sldId id="313" r:id="rId29"/>
    <p:sldId id="314" r:id="rId30"/>
    <p:sldId id="316" r:id="rId31"/>
    <p:sldId id="317" r:id="rId32"/>
    <p:sldId id="318" r:id="rId33"/>
    <p:sldId id="319" r:id="rId34"/>
    <p:sldId id="321" r:id="rId35"/>
    <p:sldId id="315" r:id="rId36"/>
    <p:sldId id="322" r:id="rId37"/>
    <p:sldId id="359" r:id="rId38"/>
    <p:sldId id="326" r:id="rId39"/>
    <p:sldId id="327" r:id="rId40"/>
    <p:sldId id="328" r:id="rId41"/>
    <p:sldId id="329" r:id="rId42"/>
    <p:sldId id="330" r:id="rId43"/>
    <p:sldId id="331" r:id="rId44"/>
    <p:sldId id="333" r:id="rId45"/>
    <p:sldId id="334" r:id="rId46"/>
    <p:sldId id="305" r:id="rId47"/>
    <p:sldId id="296" r:id="rId48"/>
    <p:sldId id="358" r:id="rId49"/>
    <p:sldId id="336" r:id="rId50"/>
    <p:sldId id="337" r:id="rId51"/>
    <p:sldId id="340" r:id="rId52"/>
    <p:sldId id="355" r:id="rId53"/>
    <p:sldId id="356" r:id="rId54"/>
    <p:sldId id="357" r:id="rId55"/>
    <p:sldId id="325" r:id="rId56"/>
    <p:sldId id="308" r:id="rId57"/>
    <p:sldId id="307" r:id="rId58"/>
    <p:sldId id="338" r:id="rId59"/>
    <p:sldId id="339" r:id="rId60"/>
    <p:sldId id="276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1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5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11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7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50711A-21A2-4FB1-AA07-01C675C5E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D6E9B-A77C-4886-A0BC-A12FCEB1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00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3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E8FF6F-A07A-42C4-A21C-DCB86A730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E5226-9E7B-417F-BDE9-2437CA80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DEFCF6-6C99-4D5D-BADB-AFA9810D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E434DA-FF7B-4C1F-A498-F2E019438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81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87CD4-1FBF-467A-B9A8-D8A5C501B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B99953-D39B-43FA-927A-47A7F541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0ECFCF-0BD8-49C6-92B2-31EFB44D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11282B-BDC2-4D30-9D3C-752C37E0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A5AA7-565B-4E7B-8E78-671AB0B47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C58DE8-D6D4-415C-B91E-1B4520D6C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48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73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608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3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1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6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49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597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74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4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27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70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08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15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6001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70934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94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59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5172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2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1AA9D0-FA8C-49DE-9A08-7DBFCC4B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EA18A7F-51A5-440F-9AAD-E6D16C8D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CDA02D-F342-4DDB-8A40-F26E9EE7B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EF5A53-C45A-4993-BDA3-BDBBA3FC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4896F9B-870E-437E-809F-FA576239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E451B4-6754-4F5C-8B0E-708ED425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7D4E66F-77DF-4D98-A3D6-05FD55D3E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DAD9D3-25CF-4378-8F64-D77B24A2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41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20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6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8" r:id="rId14"/>
    <p:sldLayoutId id="2147483665" r:id="rId15"/>
    <p:sldLayoutId id="2147483667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Spotřeba, úspory, investice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25. 02. 2025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200" b="1" dirty="0"/>
              <a:t>Autory</a:t>
            </a:r>
            <a:r>
              <a:rPr lang="cs-CZ" sz="3200" dirty="0"/>
              <a:t> tohoto modelu jsou: A. H. </a:t>
            </a:r>
            <a:r>
              <a:rPr lang="cs-CZ" sz="3200" dirty="0" err="1"/>
              <a:t>Hansen</a:t>
            </a:r>
            <a:r>
              <a:rPr lang="cs-CZ" sz="3200" dirty="0"/>
              <a:t>, L. R. Klein, P. A. </a:t>
            </a:r>
            <a:r>
              <a:rPr lang="cs-CZ" sz="3200" dirty="0" err="1"/>
              <a:t>Samuelson</a:t>
            </a:r>
            <a:r>
              <a:rPr lang="cs-CZ" sz="3200" dirty="0"/>
              <a:t>,</a:t>
            </a:r>
          </a:p>
          <a:p>
            <a:pPr lvl="0"/>
            <a:r>
              <a:rPr lang="cs-CZ" sz="3200" b="1" dirty="0"/>
              <a:t>Další označení tohoto modelu</a:t>
            </a:r>
            <a:r>
              <a:rPr lang="cs-CZ" sz="3200" dirty="0"/>
              <a:t>: model multiplikátoru, model jednoduché ekonomiky, model důchod – výdaje, model s linií 45°.</a:t>
            </a:r>
          </a:p>
          <a:p>
            <a:pPr lvl="0"/>
            <a:r>
              <a:rPr lang="cs-CZ" sz="3200" b="1" dirty="0"/>
              <a:t>Výdajový model popisuje</a:t>
            </a:r>
            <a:r>
              <a:rPr lang="cs-CZ" sz="3200" dirty="0"/>
              <a:t> mechanismus, kterým agregátní výdaje ovlivňují reálný produkt (důchod).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Určení</a:t>
            </a:r>
            <a:r>
              <a:rPr lang="cs-CZ" altLang="cs-CZ" sz="2800" dirty="0"/>
              <a:t> rovnovážného produktu</a:t>
            </a:r>
          </a:p>
          <a:p>
            <a:r>
              <a:rPr lang="cs-CZ" altLang="cs-CZ" sz="2800" dirty="0"/>
              <a:t>Tento výdajový model je tzv. poptávkově orientovaný, tj. </a:t>
            </a:r>
            <a:r>
              <a:rPr lang="cs-CZ" altLang="cs-CZ" sz="2800" b="1" dirty="0"/>
              <a:t>popisuje mechanismus, kterým agregátní výdaje ovlivňují reálný produkt</a:t>
            </a:r>
          </a:p>
          <a:p>
            <a:r>
              <a:rPr lang="cs-CZ" altLang="cs-CZ" sz="2800" b="1" dirty="0"/>
              <a:t>Agregátní výdaje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C00000"/>
                </a:solidFill>
              </a:rPr>
              <a:t>AE</a:t>
            </a:r>
            <a:r>
              <a:rPr lang="cs-CZ" altLang="cs-CZ" sz="2800" dirty="0"/>
              <a:t>) jsou stimulem růstu produktu</a:t>
            </a:r>
          </a:p>
          <a:p>
            <a:r>
              <a:rPr lang="cs-CZ" altLang="cs-CZ" sz="2800" dirty="0">
                <a:solidFill>
                  <a:srgbClr val="C00000"/>
                </a:solidFill>
              </a:rPr>
              <a:t>Dvou, tří a </a:t>
            </a:r>
            <a:r>
              <a:rPr lang="cs-CZ" altLang="cs-CZ" sz="2800" dirty="0" err="1">
                <a:solidFill>
                  <a:srgbClr val="C00000"/>
                </a:solidFill>
              </a:rPr>
              <a:t>čtyřsektorová</a:t>
            </a:r>
            <a:r>
              <a:rPr lang="cs-CZ" altLang="cs-CZ" sz="2800" dirty="0">
                <a:solidFill>
                  <a:srgbClr val="C00000"/>
                </a:solidFill>
              </a:rPr>
              <a:t> verze</a:t>
            </a:r>
          </a:p>
          <a:p>
            <a:r>
              <a:rPr lang="cs-CZ" altLang="cs-CZ" sz="2800" dirty="0"/>
              <a:t>Agregátní výdaje </a:t>
            </a:r>
            <a:r>
              <a:rPr lang="cs-CZ" altLang="cs-CZ" sz="2800" b="1" dirty="0"/>
              <a:t>AE=hodnota plánovaných výdajů na nákup výrobků a služeb</a:t>
            </a:r>
            <a:r>
              <a:rPr lang="cs-CZ" altLang="cs-CZ" sz="2800" dirty="0"/>
              <a:t>, jež jsou ekonomické subjekty ochotny vydat při určité úrovní reálného produktu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altLang="cs-CZ" b="1" dirty="0"/>
              <a:t>Předpoklady modelu:</a:t>
            </a:r>
          </a:p>
          <a:p>
            <a:pPr lvl="1"/>
            <a:r>
              <a:rPr lang="cs-CZ" altLang="cs-CZ" dirty="0"/>
              <a:t>cenová hladina je stálá,</a:t>
            </a:r>
          </a:p>
          <a:p>
            <a:pPr lvl="1"/>
            <a:r>
              <a:rPr lang="cs-CZ" altLang="cs-CZ" dirty="0"/>
              <a:t>zásoba kapitálu je dostatečná, může být vyrobena produkce, která je poptávaná, </a:t>
            </a:r>
          </a:p>
          <a:p>
            <a:pPr lvl="1"/>
            <a:r>
              <a:rPr lang="cs-CZ" altLang="cs-CZ" dirty="0"/>
              <a:t>existuje produkční mezera,</a:t>
            </a:r>
          </a:p>
          <a:p>
            <a:pPr lvl="1"/>
            <a:r>
              <a:rPr lang="cs-CZ" altLang="cs-CZ" dirty="0"/>
              <a:t>nabídka práce je dostatečná, může být vyrobena produkce, která je poptávaná při dané stálé nominální mzdě,</a:t>
            </a:r>
          </a:p>
          <a:p>
            <a:pPr lvl="1"/>
            <a:r>
              <a:rPr lang="cs-CZ" altLang="cs-CZ" dirty="0"/>
              <a:t>všechny nominální veličiny jsou reálnými veličinami,</a:t>
            </a:r>
          </a:p>
          <a:p>
            <a:pPr lvl="1"/>
            <a:r>
              <a:rPr lang="cs-CZ" altLang="cs-CZ" dirty="0"/>
              <a:t>ekonomika je uzavřená </a:t>
            </a:r>
            <a:r>
              <a:rPr lang="cs-CZ" sz="2800" dirty="0"/>
              <a:t>(→ platí pouze pro 2- a 3-sektorový model!)</a:t>
            </a: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b="1" dirty="0"/>
              <a:t>Investice firem:</a:t>
            </a:r>
          </a:p>
          <a:p>
            <a:pPr lvl="1"/>
            <a:r>
              <a:rPr lang="cs-CZ" altLang="cs-CZ" sz="2400" dirty="0"/>
              <a:t>Poměrně proměnlivé</a:t>
            </a:r>
          </a:p>
          <a:p>
            <a:pPr lvl="1"/>
            <a:r>
              <a:rPr lang="cs-CZ" altLang="cs-CZ" sz="2400" dirty="0"/>
              <a:t>Závisí např. na poptávce po produkci firem, očekáváních podnikatelů ohledně dalšího vývoje ekonomiky, na inflaci, nastavení podnikatelského prostředí, pohybu měnových kurzů, a v neposlední řadě také na politickém vývoji</a:t>
            </a:r>
          </a:p>
          <a:p>
            <a:pPr lvl="1"/>
            <a:r>
              <a:rPr lang="cs-CZ" altLang="cs-CZ" sz="2400" dirty="0"/>
              <a:t>Investice ovlivňuje i vláda prostřednictvím např. investičních pobídek, změnou sazby daně ze zisku, existencí minimální mzdy atd. </a:t>
            </a:r>
          </a:p>
          <a:p>
            <a:pPr lvl="1"/>
            <a:r>
              <a:rPr lang="cs-CZ" altLang="cs-CZ" sz="2400" dirty="0"/>
              <a:t>Investice se nemění se změnou reálného důchodu</a:t>
            </a:r>
          </a:p>
          <a:p>
            <a:pPr lvl="1"/>
            <a:r>
              <a:rPr lang="cs-CZ" altLang="cs-CZ" sz="2400" dirty="0"/>
              <a:t>Investice mají multiplikační efekt na produkt (produkt roste rychleji než investice, které jej vyvolaly)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EC9CB5C-E917-4EF0-8BD9-D74C7CDC4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629" y="393582"/>
            <a:ext cx="7158038" cy="141287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AB8060B3-2416-432D-BB0F-99715E19EEE6}"/>
              </a:ext>
            </a:extLst>
          </p:cNvPr>
          <p:cNvCxnSpPr/>
          <p:nvPr/>
        </p:nvCxnSpPr>
        <p:spPr>
          <a:xfrm rot="5400000">
            <a:off x="-1413667" y="3637430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24A6E0D8-D124-4B71-B04C-10E23C5FED3F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850ECE0F-4E18-4B9A-9605-2E85E620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BE37CCB5-28A4-4F55-943E-30A052FA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5626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A9F21DB0-B6C1-4C5B-BAC9-DCA4D8C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7" y="574007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Investiční výdaje jsou autonomní, tj. nezávislé na úrovni důchodu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BBD44A7A-963E-4D06-A99A-8D397FDA1AC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450BB87D-DB15-476A-A8A1-4D08AEC6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1" name="Přímá spojovací čára 23">
            <a:extLst>
              <a:ext uri="{FF2B5EF4-FFF2-40B4-BE49-F238E27FC236}">
                <a16:creationId xmlns:a16="http://schemas.microsoft.com/office/drawing/2014/main" id="{97F7AEA6-B8EA-4CB8-BFCB-110860A95E78}"/>
              </a:ext>
            </a:extLst>
          </p:cNvPr>
          <p:cNvCxnSpPr/>
          <p:nvPr/>
        </p:nvCxnSpPr>
        <p:spPr>
          <a:xfrm>
            <a:off x="900113" y="32131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1D33379-F33A-4EE5-8949-AD15FDCF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028950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</a:t>
            </a:r>
            <a:r>
              <a:rPr kumimoji="0" lang="el-GR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856D6D7C-8A85-4C5E-B916-ADAE944D55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8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557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b="1" dirty="0"/>
              <a:t>Skutečné agregátní výdaje:</a:t>
            </a:r>
          </a:p>
          <a:p>
            <a:pPr lvl="1"/>
            <a:r>
              <a:rPr lang="cs-CZ" altLang="cs-CZ" sz="2600" dirty="0"/>
              <a:t>skutečné spotřební výdaje = plánovaným spotřebním výdajům, </a:t>
            </a:r>
          </a:p>
          <a:p>
            <a:pPr lvl="1"/>
            <a:r>
              <a:rPr lang="cs-CZ" altLang="cs-CZ" sz="2600" dirty="0"/>
              <a:t>liší se plánované a skutečné investiční výdaje,</a:t>
            </a:r>
          </a:p>
          <a:p>
            <a:pPr lvl="1"/>
            <a:r>
              <a:rPr lang="cs-CZ" altLang="cs-CZ" sz="2600" dirty="0"/>
              <a:t>skutečné celkové investiční výdaje: investiční výdaje plánované I</a:t>
            </a:r>
            <a:r>
              <a:rPr lang="cs-CZ" altLang="cs-CZ" sz="2600" baseline="-25000" dirty="0"/>
              <a:t>P</a:t>
            </a:r>
            <a:r>
              <a:rPr lang="cs-CZ" altLang="cs-CZ" sz="2600" dirty="0"/>
              <a:t> a investiční výdaje neplánované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(mají charakter zásob). </a:t>
            </a:r>
          </a:p>
          <a:p>
            <a:pPr lvl="1"/>
            <a:r>
              <a:rPr lang="cs-CZ" altLang="cs-CZ" sz="2600" dirty="0"/>
              <a:t>vyrobí-li firmy více produktu, hromadí se vyrobená produkce v zásobách, dochází k neplánovanému hromadění zásob a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 &gt; 0. Pokud vyrobí firmy méně produkce, dochází k neplánovanému čerpání zásob,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&lt; 0. </a:t>
            </a:r>
          </a:p>
          <a:p>
            <a:pPr lvl="1"/>
            <a:r>
              <a:rPr lang="cs-CZ" altLang="cs-CZ" sz="2600" dirty="0"/>
              <a:t>celkový objem plánovaných výdajů zahrnuje výdaje tvořící </a:t>
            </a:r>
            <a:r>
              <a:rPr lang="cs-CZ" altLang="cs-CZ" sz="2600" b="1" dirty="0"/>
              <a:t>agregátní výdaje AE = C + 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/>
              <a:t>Popisuje proces utváření rovnovážného důchodu v ekonomice, která je představována pouze dvěma sektory, a to sektorem </a:t>
            </a:r>
            <a:r>
              <a:rPr lang="cs-CZ" sz="2800" b="1" dirty="0"/>
              <a:t>domácností</a:t>
            </a:r>
            <a:r>
              <a:rPr lang="cs-CZ" sz="2800" dirty="0"/>
              <a:t> a sektorem </a:t>
            </a:r>
            <a:r>
              <a:rPr lang="cs-CZ" sz="2800" b="1" dirty="0"/>
              <a:t>firem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Celkové </a:t>
            </a:r>
            <a:r>
              <a:rPr lang="cs-CZ" sz="2800" b="1" dirty="0"/>
              <a:t>agregátní výdaje </a:t>
            </a:r>
            <a:r>
              <a:rPr lang="cs-CZ" sz="2800" dirty="0"/>
              <a:t>na produkci (</a:t>
            </a:r>
            <a:r>
              <a:rPr lang="cs-CZ" sz="2800" b="1" dirty="0"/>
              <a:t>AE</a:t>
            </a:r>
            <a:r>
              <a:rPr lang="cs-CZ" sz="2800" dirty="0"/>
              <a:t>) jsou tvořeny výdaji na konečnou </a:t>
            </a:r>
            <a:r>
              <a:rPr lang="cs-CZ" sz="2800" b="1" dirty="0"/>
              <a:t>spotřebu</a:t>
            </a:r>
            <a:r>
              <a:rPr lang="cs-CZ" sz="2800" dirty="0"/>
              <a:t> </a:t>
            </a:r>
            <a:r>
              <a:rPr lang="cs-CZ" sz="2800" b="1" dirty="0"/>
              <a:t>domácností (C</a:t>
            </a:r>
            <a:r>
              <a:rPr lang="cs-CZ" sz="2800" dirty="0"/>
              <a:t>) a </a:t>
            </a:r>
            <a:r>
              <a:rPr lang="cs-CZ" sz="2800" b="1" dirty="0"/>
              <a:t>investičními výdaji </a:t>
            </a:r>
            <a:r>
              <a:rPr lang="cs-CZ" sz="2800" dirty="0"/>
              <a:t>soukromých firem </a:t>
            </a:r>
            <a:r>
              <a:rPr lang="cs-CZ" sz="2800" b="1" dirty="0"/>
              <a:t>(I).</a:t>
            </a:r>
          </a:p>
          <a:p>
            <a:pPr lvl="0"/>
            <a:r>
              <a:rPr lang="cs-CZ" sz="2800" b="1" dirty="0"/>
              <a:t>Agregátní výdaje (AE) </a:t>
            </a:r>
            <a:r>
              <a:rPr lang="cs-CZ" sz="2800" dirty="0"/>
              <a:t>jsou souhrnem výdajů všech sektorů ekonomiky při dané cenové úrovni. 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Keynesovská vs. neoklasická ekonomie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navazuje na klasickou ekonomii (neviditelná ruka trhu, volný trh bez zásahu státu - liberalismus, pružnost cen jakožto nástroj utváření rovnováhy)</a:t>
            </a:r>
          </a:p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marginalistický přístup a víra v samoregulační schopnosti ekonomiky</a:t>
            </a:r>
          </a:p>
          <a:p>
            <a:r>
              <a:rPr lang="cs-CZ" altLang="cs-CZ" sz="3200" b="1" dirty="0"/>
              <a:t>Keynesovská ekonomie</a:t>
            </a:r>
            <a:r>
              <a:rPr lang="cs-CZ" altLang="cs-CZ" sz="3200" dirty="0"/>
              <a:t> – vzniká v období hospodářské krize v 30.letech, neviditelná ruka trhu selhala, nutnost státní intervence (popření samoregulační schopnosti v krátkém období), ceny jsou nepružné, zejména směrem dolů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dirty="0"/>
              <a:t>Agregátní poptávka (AD) </a:t>
            </a:r>
            <a:r>
              <a:rPr lang="cs-CZ" sz="2800" dirty="0"/>
              <a:t>zachycuje různá množství reálného produktu, která jsou různé sektory ekonomiky ochotny a schopny koupit při různých úrovních cenové hladiny. </a:t>
            </a:r>
          </a:p>
          <a:p>
            <a:pPr lvl="0"/>
            <a:r>
              <a:rPr lang="cs-CZ" sz="2800" dirty="0"/>
              <a:t>Protože předpokladem modelu důchod – výdaje je fixní cenová hladina, agregátní výdaje se rovnají agregátní poptávce.  </a:t>
            </a:r>
            <a:br>
              <a:rPr lang="cs-CZ" sz="2800" dirty="0"/>
            </a:br>
            <a:r>
              <a:rPr lang="cs-CZ" sz="2800" b="1" dirty="0"/>
              <a:t>AE = 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3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E473A5-FE1A-4207-8C5D-947FC8A8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1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rovnovážného produktu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CFACB57-6CDC-4658-9404-80F720BE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F970E755-29A2-43DA-B10B-292D1E1F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0137D4A-55FC-4B46-B82D-B5A6C7B6E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E2EA12C-85E0-45C4-A90A-1A5F8EFA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0C91C7B4-6B82-47F4-A8C8-4295A340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156014B-9BB7-427B-97B1-D250CC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57E7F62-E44F-4751-977F-7AFCC6394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0FB4B07-52A8-4E2D-A8FF-9D2F9D16C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F31B463-4C67-4DDB-908E-8328A2C4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03E6F56-A02E-4F76-899B-84D2C4A5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C126CBA6-D08E-4829-8E35-160C08D31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931B2A1-FF02-4BF7-9CD7-6E458DD2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F7460BD7-6FD4-43D6-A1E1-0B996224C7EC}"/>
              </a:ext>
            </a:extLst>
          </p:cNvPr>
          <p:cNvSpPr>
            <a:spLocks noChangeArrowheads="1"/>
          </p:cNvSpPr>
          <p:nvPr/>
        </p:nvSpPr>
        <p:spPr bwMode="auto">
          <a:xfrm rot="3428043">
            <a:off x="1724819" y="3659982"/>
            <a:ext cx="654050" cy="2333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413D1E5-0770-488A-BC43-40E5ABB8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2857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jsou úspory nižší než investice. Bod E je rovnovážným, kdy se zamýšlené agregátní výdaje rovnají důchodu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8C49B77-5CA1-419D-8DAA-EB9E573FE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4D8A2DE2-7676-4078-BD30-FB221CFC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3ADAD689-FDFD-416D-A559-7F2C3A8D4AB1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7D99BE3E-01DD-4FD1-BFA9-B22A7276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16B7DE70-6AFC-4939-9E9B-26BC0EA34A09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3900671F-AF4C-425A-AC9D-F5348FBC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4120F843-BD5D-4D37-B21B-D9F5A8EF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97465"/>
            <a:ext cx="835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výdaje, tj. součet autonomní spotřeby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investičních výdajů</a:t>
            </a:r>
            <a:endParaRPr kumimoji="0" lang="en-US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39F8E700-2D1B-4B35-9C8C-05D55ACB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48088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8" grpId="0"/>
      <p:bldP spid="24" grpId="0"/>
      <p:bldP spid="9236" grpId="0"/>
      <p:bldP spid="3" grpId="0"/>
      <p:bldP spid="9240" grpId="0"/>
      <p:bldP spid="9240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BCBB9E7-B93A-4C74-A5D1-EAC89ABBF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880110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rovnovážného produktu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BC4E55B-B2FF-4760-83A0-EB6BCF34F86E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E20BED0F-8C86-41E7-ADBE-0EE3A87133DE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236C7010-8338-4B2B-80CC-9DB68B17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49E11FC9-CACA-4B9E-8B84-72985A35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716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48A041F1-C8BA-479D-A33E-634FBBC61D48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F9C29817-D545-45BC-BD90-0FA732AF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4572A7C-6668-48BB-9555-F604B3D37AB9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C9B752DA-7218-47DF-A5D6-E7DF6A66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54285E20-A228-4BD6-B97E-2B4E980FF757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4844257" y="3267868"/>
            <a:ext cx="673100" cy="360363"/>
          </a:xfrm>
          <a:prstGeom prst="rightArrow">
            <a:avLst>
              <a:gd name="adj1" fmla="val 50000"/>
              <a:gd name="adj2" fmla="val 29297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3CA82CAE-B503-48EF-BB81-305D051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CB018679-B202-4B35-BBBB-23B2BABC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03C66267-23FF-4F71-AAAA-BF5F499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143500"/>
            <a:ext cx="4857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Výše rovnovážného produktu je samozřejmě stejná jako v předchozím případě, tj. pomocí spotřební a úsporové funkce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1BA28A3-6472-4402-A939-AF615D5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0C32B01-723E-4128-997E-29791F4AFD5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A7A165F3-444A-42E1-BED3-78EACC8B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C8EE30-F91F-41FC-BF06-18688C4C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860800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854EFECB-282F-4DE4-B852-F85AFF4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378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5E785E67-1D9F-4498-823A-C4733C81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4528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06AD7A4-E90E-4CB1-85BF-54A827E9B353}"/>
              </a:ext>
            </a:extLst>
          </p:cNvPr>
          <p:cNvSpPr txBox="1"/>
          <p:nvPr/>
        </p:nvSpPr>
        <p:spPr>
          <a:xfrm>
            <a:off x="265832" y="637063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17" grpId="0" animBg="1"/>
      <p:bldP spid="32780" grpId="0"/>
      <p:bldP spid="32781" grpId="0"/>
      <p:bldP spid="32783" grpId="0"/>
      <p:bldP spid="32787" grpId="0"/>
      <p:bldP spid="3278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26D04-6354-4AF4-959B-B992AA04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37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recesní mezery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253A5FF-C5D0-4860-A798-2F31FC056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A044BE-F5A9-4847-B1CE-B8A1E875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D1C497F-BA5E-48DB-BC9E-D0BE0CC22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DCDDB42-C7CB-4189-8C5E-59CE22AE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1FF1CA6-C2C2-4C8F-9DF0-2E7DA7F6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4AA4DD5-9E9D-4636-AB06-B58B0AD7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74A3187-56D5-4FD3-83D0-B1CF6410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0B8B351F-BD58-4F22-9DF4-78E13F2E1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C6E74B4-473D-44FF-91DD-3A49769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937F861B-B480-4183-B940-16A0790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178B463-82D6-4B9E-A3DD-3846934CC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A26BCF4C-1B89-4DA7-AE93-F88EBB0D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F02CF0E-BDED-444F-87B7-D0C95D56C0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1E32DAA6-2E66-4F79-9688-074E314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75F9892-FA63-41C5-B9B5-33A8487288A0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61874DEC-5DC1-48CF-97F1-B5FC6BC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953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74FDB569-0788-4D26-BDD4-CCE2A089C5CA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A0C2496D-9542-424C-9FDA-1B52B21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čára 19">
            <a:extLst>
              <a:ext uri="{FF2B5EF4-FFF2-40B4-BE49-F238E27FC236}">
                <a16:creationId xmlns:a16="http://schemas.microsoft.com/office/drawing/2014/main" id="{73FE5F86-6FE1-4D80-B839-63D92B85F9D5}"/>
              </a:ext>
            </a:extLst>
          </p:cNvPr>
          <p:cNvCxnSpPr/>
          <p:nvPr/>
        </p:nvCxnSpPr>
        <p:spPr>
          <a:xfrm>
            <a:off x="3240088" y="3417888"/>
            <a:ext cx="0" cy="2525712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1">
            <a:extLst>
              <a:ext uri="{FF2B5EF4-FFF2-40B4-BE49-F238E27FC236}">
                <a16:creationId xmlns:a16="http://schemas.microsoft.com/office/drawing/2014/main" id="{C5930870-5C83-4813-9F6B-EA80C82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1878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ovéPole 21">
            <a:extLst>
              <a:ext uri="{FF2B5EF4-FFF2-40B4-BE49-F238E27FC236}">
                <a16:creationId xmlns:a16="http://schemas.microsoft.com/office/drawing/2014/main" id="{3AFDC548-9D65-4CF2-B7A9-4A33317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995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ovéPole 21">
            <a:extLst>
              <a:ext uri="{FF2B5EF4-FFF2-40B4-BE49-F238E27FC236}">
                <a16:creationId xmlns:a16="http://schemas.microsoft.com/office/drawing/2014/main" id="{1C5B7C4F-83E8-460C-AB5F-6BE52EDC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847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=potenciální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F8B36B0E-964F-42E6-B4B7-3F8237C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67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1" name="Přímá spojovací šipka 22">
            <a:extLst>
              <a:ext uri="{FF2B5EF4-FFF2-40B4-BE49-F238E27FC236}">
                <a16:creationId xmlns:a16="http://schemas.microsoft.com/office/drawing/2014/main" id="{0625FA06-0766-4959-8C2B-EE5696A487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6453188"/>
            <a:ext cx="8286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44975177-A36D-43F6-B6AD-5CD0586F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94463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36" name="TextovéPole 21">
            <a:extLst>
              <a:ext uri="{FF2B5EF4-FFF2-40B4-BE49-F238E27FC236}">
                <a16:creationId xmlns:a16="http://schemas.microsoft.com/office/drawing/2014/main" id="{480B5715-101A-4274-82DC-2BEED54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96582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8C5C0550-A2BF-4931-8E58-2F428AD43C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24" grpId="0"/>
      <p:bldP spid="9236" grpId="0"/>
      <p:bldP spid="3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9252BA96-A8BD-4D2F-8F66-4974DC27F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08685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recesní mezery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E00515A4-3B81-4132-8152-C4BE523644C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B92912D-D42A-4593-A1BE-F75FBFEE7F08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190BA3B1-E535-463C-AFA3-E87AB4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2D6AF97F-9834-42A0-9EC1-0890E23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272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C53B63D-BCC0-4033-B317-1E264C9F9C8C}"/>
              </a:ext>
            </a:extLst>
          </p:cNvPr>
          <p:cNvCxnSpPr/>
          <p:nvPr/>
        </p:nvCxnSpPr>
        <p:spPr>
          <a:xfrm flipV="1">
            <a:off x="900113" y="3043238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5CBC44E2-140E-465D-AFE9-C96D147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703513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F6FB2638-C49D-4633-B410-6A05EE7E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A8FBEC05-E2B3-48AF-900B-693CBC3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58EFDF78-FAAF-4822-9C77-355F9023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2CBF45B6-6E43-4EE6-B101-825297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6181725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Zvýšit reálný produkt jde v rámci této teorie např. politikou „levných peněz“ čili snížením úrokových sazeb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82EFB1EC-1F29-4126-8F26-D1F374F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4401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1EF9758-0D40-4BEC-B2B6-DE871F62C121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DC7CA2BD-A7BA-4B66-99A7-95246C9F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F8676AF-CE05-49B1-AE38-8069FFE20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F9065104-091D-457C-BCAE-9CE94AD2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=rovnovážný produkt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&lt; Y*=potenciální produkt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CD1C324-2657-4A76-82C8-74DE65D9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81375"/>
            <a:ext cx="0" cy="96837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710D29C9-082B-4FD5-8D0E-5005111C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3672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573C9B87-55D3-4248-AB1A-2073122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endParaRPr kumimoji="0" lang="cs-CZ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šipka 14">
            <a:extLst>
              <a:ext uri="{FF2B5EF4-FFF2-40B4-BE49-F238E27FC236}">
                <a16:creationId xmlns:a16="http://schemas.microsoft.com/office/drawing/2014/main" id="{1D229029-9427-40A2-A5D0-2D4F12D16891}"/>
              </a:ext>
            </a:extLst>
          </p:cNvPr>
          <p:cNvCxnSpPr/>
          <p:nvPr/>
        </p:nvCxnSpPr>
        <p:spPr>
          <a:xfrm flipH="1">
            <a:off x="4087813" y="4962525"/>
            <a:ext cx="12763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29095A05-667B-40FB-A5BE-99D9D272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98157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4150DA21-E5B6-40EF-B5F9-2C7C4E431888}"/>
              </a:ext>
            </a:extLst>
          </p:cNvPr>
          <p:cNvSpPr txBox="1"/>
          <p:nvPr/>
        </p:nvSpPr>
        <p:spPr>
          <a:xfrm>
            <a:off x="334735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1" grpId="0"/>
      <p:bldP spid="32783" grpId="0"/>
      <p:bldP spid="32787" grpId="0"/>
      <p:bldP spid="32789" grpId="0"/>
      <p:bldP spid="22" grpId="0"/>
      <p:bldP spid="23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930C627-100A-4C6B-B771-5416A3BFD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596901"/>
            <a:ext cx="7158038" cy="889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Paradox spořivosti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118DF1F-EC19-4E93-9C11-B9F1B5093546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120D489A-0D44-48FC-BF31-CFB07952D4BA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C8A4607C-4ED8-4720-B545-601B56C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02841E06-9A11-403E-9113-599205A6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7A9C92-52D5-49D4-8377-0C8D86CC41FE}"/>
              </a:ext>
            </a:extLst>
          </p:cNvPr>
          <p:cNvCxnSpPr/>
          <p:nvPr/>
        </p:nvCxnSpPr>
        <p:spPr>
          <a:xfrm flipV="1">
            <a:off x="914400" y="327501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29C2798E-9115-429E-90CB-53285A24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148013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EECE45CE-35D9-4B2D-81F1-14603273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82F11E24-C812-44C5-A601-8CB5062B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D7B33F56-44C3-4B98-83AA-A67CFE4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" y="6162674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Spořivost může vést i k tomu, že ekonomika se dostane do recese nebo ji prohloubí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11770AD9-45FF-4D07-958E-CC78A530EE04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8F108B9F-23A7-4E1A-915C-BB8B846D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01E045C0-17AA-4EE1-B900-50E8A7DB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9C2EA853-1C2F-450C-9572-C3872D32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Domácnosti více spoří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=&gt;část produkce není nakoupena=&gt;hromadění zásob =&gt;firmy snižují výstup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7EB4BD1-1937-4367-89D2-189F5DAB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876675"/>
            <a:ext cx="0" cy="566738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5615D8D-0426-4AC7-933B-B2B5587C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4164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AF7C8031-54C9-47F5-AEC4-BE859ACE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4434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cxnSp>
        <p:nvCxnSpPr>
          <p:cNvPr id="26" name="Přímá spojovací čára 10">
            <a:extLst>
              <a:ext uri="{FF2B5EF4-FFF2-40B4-BE49-F238E27FC236}">
                <a16:creationId xmlns:a16="http://schemas.microsoft.com/office/drawing/2014/main" id="{A2B821EA-5DA0-48E0-92E4-A29573E356A7}"/>
              </a:ext>
            </a:extLst>
          </p:cNvPr>
          <p:cNvCxnSpPr/>
          <p:nvPr/>
        </p:nvCxnSpPr>
        <p:spPr>
          <a:xfrm flipV="1">
            <a:off x="885825" y="2851150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2">
            <a:extLst>
              <a:ext uri="{FF2B5EF4-FFF2-40B4-BE49-F238E27FC236}">
                <a16:creationId xmlns:a16="http://schemas.microsoft.com/office/drawing/2014/main" id="{26E49AE1-DF32-4845-9D13-4C7773A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530475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9BF18F8-8043-4822-8CAA-C0D7ACA4548D}"/>
              </a:ext>
            </a:extLst>
          </p:cNvPr>
          <p:cNvCxnSpPr/>
          <p:nvPr/>
        </p:nvCxnSpPr>
        <p:spPr>
          <a:xfrm flipH="1">
            <a:off x="3629025" y="4962525"/>
            <a:ext cx="1096963" cy="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2">
            <a:extLst>
              <a:ext uri="{FF2B5EF4-FFF2-40B4-BE49-F238E27FC236}">
                <a16:creationId xmlns:a16="http://schemas.microsoft.com/office/drawing/2014/main" id="{D71F2000-6E34-41A1-8FCE-8F8F96A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47345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27A3FF84-8D9A-483E-B617-6DE95D74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497263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99;p14">
            <a:extLst>
              <a:ext uri="{FF2B5EF4-FFF2-40B4-BE49-F238E27FC236}">
                <a16:creationId xmlns:a16="http://schemas.microsoft.com/office/drawing/2014/main" id="{5335401F-07B7-4AC7-B03E-FB50D23F8824}"/>
              </a:ext>
            </a:extLst>
          </p:cNvPr>
          <p:cNvSpPr txBox="1"/>
          <p:nvPr/>
        </p:nvSpPr>
        <p:spPr>
          <a:xfrm>
            <a:off x="234950" y="631033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7" grpId="0"/>
      <p:bldP spid="32789" grpId="0"/>
      <p:bldP spid="22" grpId="0"/>
      <p:bldP spid="23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Jednoduchý výdajový multiplikátor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Jednoduchý výdajový multiplikátor - komentář</a:t>
            </a:r>
            <a:endParaRPr lang="en-US" altLang="cs-CZ" sz="36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 - komentář</a:t>
            </a:r>
            <a:endParaRPr lang="en-US" altLang="cs-CZ" sz="32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</a:t>
            </a:r>
            <a:endParaRPr lang="en-US" altLang="cs-CZ" sz="32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Potencionální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87929"/>
            <a:ext cx="8644269" cy="475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takový produkt ekonomiky, pro jehož produkci jsou </a:t>
            </a:r>
            <a:r>
              <a:rPr lang="cs-CZ" altLang="cs-CZ" b="1" dirty="0"/>
              <a:t>využity všechny disponibilní výrobní faktory</a:t>
            </a:r>
            <a:r>
              <a:rPr lang="cs-CZ" altLang="cs-CZ" dirty="0"/>
              <a:t>, avšak v míře, jež ještě </a:t>
            </a:r>
            <a:r>
              <a:rPr lang="cs-CZ" altLang="cs-CZ" b="1" dirty="0"/>
              <a:t>nevyvolává inflační tlaky</a:t>
            </a:r>
            <a:r>
              <a:rPr lang="cs-CZ" altLang="cs-CZ" dirty="0"/>
              <a:t>, tj. tlaky </a:t>
            </a:r>
            <a:r>
              <a:rPr lang="cs-CZ" altLang="cs-CZ" b="1" dirty="0"/>
              <a:t>zejména v podobě růstu cen VF</a:t>
            </a:r>
            <a:r>
              <a:rPr lang="cs-CZ" altLang="cs-CZ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Ekonomika</a:t>
            </a:r>
            <a:r>
              <a:rPr lang="cs-CZ" altLang="cs-CZ" dirty="0"/>
              <a:t> </a:t>
            </a:r>
            <a:r>
              <a:rPr lang="cs-CZ" altLang="cs-CZ" b="1" dirty="0"/>
              <a:t>nefunguje</a:t>
            </a:r>
            <a:r>
              <a:rPr lang="cs-CZ" altLang="cs-CZ" dirty="0"/>
              <a:t> tzv. „</a:t>
            </a:r>
            <a:r>
              <a:rPr lang="cs-CZ" altLang="cs-CZ" b="1" dirty="0"/>
              <a:t>nadoraz</a:t>
            </a:r>
            <a:r>
              <a:rPr lang="cs-CZ" altLang="cs-CZ" dirty="0"/>
              <a:t>“, nýbrž jde o dlouhodobě udržitelný stav a nejsou vyvolávány ani inflační, ani deflační procesy.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Současně na trhu práce existuje tzv. přirozená míra nezaměstnanosti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C3ED8AE4-E478-415D-B42C-01B11BB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altLang="cs-CZ" sz="3600" b="1" dirty="0">
              <a:latin typeface="Corbel" panose="020B0503020204020204" pitchFamily="34" charset="0"/>
            </a:endParaRP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A9E53A32-35DA-453F-8172-D00F629B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497887" cy="4114800"/>
          </a:xfrm>
        </p:spPr>
        <p:txBody>
          <a:bodyPr/>
          <a:lstStyle/>
          <a:p>
            <a:r>
              <a:rPr lang="cs-CZ" altLang="cs-CZ" b="1" dirty="0"/>
              <a:t>posune</a:t>
            </a:r>
            <a:r>
              <a:rPr lang="cs-CZ" altLang="cs-CZ" dirty="0"/>
              <a:t> se směrem nahoru, když se </a:t>
            </a:r>
            <a:r>
              <a:rPr lang="cs-CZ" altLang="cs-CZ" b="1" dirty="0"/>
              <a:t>zvýší </a:t>
            </a:r>
            <a:r>
              <a:rPr lang="cs-CZ" altLang="cs-CZ" dirty="0"/>
              <a:t>C</a:t>
            </a:r>
            <a:r>
              <a:rPr lang="cs-CZ" altLang="cs-CZ" baseline="-25000" dirty="0"/>
              <a:t>A</a:t>
            </a:r>
            <a:r>
              <a:rPr lang="cs-CZ" altLang="cs-CZ" dirty="0"/>
              <a:t>,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zvýší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zvýší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r>
              <a:rPr lang="cs-CZ" altLang="cs-CZ" b="1" dirty="0"/>
              <a:t>posune</a:t>
            </a:r>
            <a:r>
              <a:rPr lang="cs-CZ" altLang="cs-CZ" dirty="0"/>
              <a:t> se směrem dolů, pokud se sníží C</a:t>
            </a:r>
            <a:r>
              <a:rPr lang="cs-CZ" altLang="cs-CZ" baseline="-25000" dirty="0"/>
              <a:t>A</a:t>
            </a:r>
            <a:r>
              <a:rPr lang="cs-CZ" altLang="cs-CZ" dirty="0"/>
              <a:t> nebo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sníží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sníží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AA3B0F-1402-42D9-82C4-5572AD76DA22}"/>
              </a:ext>
            </a:extLst>
          </p:cNvPr>
          <p:cNvSpPr txBox="1"/>
          <p:nvPr/>
        </p:nvSpPr>
        <p:spPr>
          <a:xfrm>
            <a:off x="0" y="1792288"/>
            <a:ext cx="9144000" cy="585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Křivka Agregátních Výdajů 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C96085C6-FDBC-40A0-B301-590E0DA87E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0" y="1077238"/>
            <a:ext cx="8686800" cy="50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Předpokládejme případ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dvousektorové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ekonomiky. Plánované investice jsou 400 mld. peněžních jednotek a rovnovážný HDP je 1500 mld. peněžních jednotek. Určete výši spotřeby a úspor v této ekonomice.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809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?	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3450" y="3152500"/>
            <a:ext cx="106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 = C + I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7060" y="352183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1 500 = C + 400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3450" y="389116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1 100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1055" y="4281858"/>
            <a:ext cx="111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C + 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1157" y="4606064"/>
            <a:ext cx="184217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1 100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5509" y="506876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 = 400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49925" y="2678626"/>
            <a:ext cx="119776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Podmínky: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51996" y="3027784"/>
            <a:ext cx="3037498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(agregátní poptávka) = C + I</a:t>
            </a:r>
            <a:endParaRPr lang="cs-CZ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220540" y="3440413"/>
            <a:ext cx="187423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73328" y="3774028"/>
            <a:ext cx="212429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1 500 mld. Kč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03266" y="4143360"/>
            <a:ext cx="308622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rovnováhy AD = Y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220539" y="4470448"/>
            <a:ext cx="143340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+ I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82090" y="4828843"/>
            <a:ext cx="265168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1 100 + 400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173327" y="5194532"/>
            <a:ext cx="146867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652121" y="2642430"/>
            <a:ext cx="64953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S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414875" y="3036714"/>
            <a:ext cx="112402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= 400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14875" y="3341528"/>
            <a:ext cx="127470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94512" y="3786710"/>
            <a:ext cx="111543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452194" y="4180994"/>
            <a:ext cx="169892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459081" y="4586777"/>
            <a:ext cx="110741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414875" y="5027468"/>
            <a:ext cx="152798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1 500</a:t>
            </a:r>
            <a:r>
              <a:rPr lang="cs-CZ" sz="1800" b="1" kern="1200" dirty="0">
                <a:solidFill>
                  <a:srgbClr val="3078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AF66EC11-3033-49E2-B88C-2A03002B2F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2: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Uvažujte následující spotřební funkci: C =300 + 0, 85 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určete rovnici příslušné spotřební funkce úspor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323528" y="2231398"/>
            <a:ext cx="178446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Ca + s *Y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2656624"/>
            <a:ext cx="2044149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3109687"/>
            <a:ext cx="864096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určete výši důchodu, při kterém budou při uvedeném charakteru spotřeby nulové úspory</a:t>
            </a:r>
            <a:endParaRPr lang="cs-CZ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8899" y="4028416"/>
            <a:ext cx="2725426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Nulové úspory = S = &gt; 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5769" y="4434789"/>
            <a:ext cx="204094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19394" y="4724175"/>
            <a:ext cx="202651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33096" y="5027468"/>
            <a:ext cx="2026645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ClrTx/>
              <a:buFont typeface="Times New Roman" panose="02020603050405020304" pitchFamily="18" charset="0"/>
              <a:buChar char="-"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15Y = - 300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012306" y="4492666"/>
            <a:ext cx="2207784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2 000 mld. Kč 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BF6737FB-103E-4E46-9E74-55CEE14C7F1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7682" y="1166018"/>
            <a:ext cx="850195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114300" algn="just">
              <a:lnSpc>
                <a:spcPct val="150000"/>
              </a:lnSpc>
              <a:buAutoNum type="alphaLcParenR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hodnota mezního sklonu k úsporám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1 - 0,8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součet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musí rovnat 1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67200" y="2743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Napište rovnici spotřebních výdajů a rovnici funkce úspor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38661" y="3348663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8661" y="368084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 + 0,8Y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348792" y="4068365"/>
            <a:ext cx="110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48792" y="4394412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-Ca + s*Y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48792" y="4712011"/>
            <a:ext cx="142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 + 0,2Y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376654" y="510083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ED55F7C4-FE76-4986-9A14-029AE8BFB89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63083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Najděte rovnovážnou úroveň důchodu v zemi krále Honzy (v této 2 sektorové ekonomice)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= 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C + I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0,8Y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75 000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66585" y="325972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Nebo přes multiplikátor: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 </m:t>
                      </m:r>
                      <m:sSub>
                        <m:sSub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1−0,8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∗15 000</m:t>
                      </m:r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𝟕𝟓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tis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.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zla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ťá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k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ů</m:t>
                      </m:r>
                    </m:oMath>
                  </m:oMathPara>
                </a14:m>
                <a:endParaRPr lang="cs-CZ" sz="2000" b="1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blipFill>
                <a:blip r:embed="rId5"/>
                <a:stretch>
                  <a:fillRect l="-1587" r="-2041" b="-1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4B42124B-E602-4CA9-B284-93B997D61FA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1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0400" y="1051389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Jaká bude při tomto Y velikost spotřeby a úspor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3603" y="4144034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 * 75 000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53603" y="34290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?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3748" y="379833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53603" y="450504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60 000 tis. zlaťáků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3311781" y="376638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02686" y="339705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2686" y="4135714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 * 75 000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302686" y="450504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15 000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Google Shape;99;p14">
            <a:extLst>
              <a:ext uri="{FF2B5EF4-FFF2-40B4-BE49-F238E27FC236}">
                <a16:creationId xmlns:a16="http://schemas.microsoft.com/office/drawing/2014/main" id="{E605C425-2B52-4F8C-9649-06CA9C428F3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9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Spotřební funkce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Spotřební funkce ve </a:t>
            </a:r>
            <a:r>
              <a:rPr lang="cs-CZ" altLang="cs-CZ" sz="3200" dirty="0" err="1"/>
              <a:t>dvousektorové</a:t>
            </a:r>
            <a:r>
              <a:rPr lang="cs-CZ" altLang="cs-CZ" sz="3200" dirty="0"/>
              <a:t> ekonomice: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C = C</a:t>
            </a:r>
            <a:r>
              <a:rPr lang="cs-CZ" altLang="cs-CZ" b="1" baseline="-25000" dirty="0">
                <a:solidFill>
                  <a:srgbClr val="C00000"/>
                </a:solidFill>
              </a:rPr>
              <a:t>A </a:t>
            </a:r>
            <a:r>
              <a:rPr lang="cs-CZ" altLang="cs-CZ" b="1" dirty="0">
                <a:solidFill>
                  <a:srgbClr val="C00000"/>
                </a:solidFill>
              </a:rPr>
              <a:t>+ </a:t>
            </a:r>
            <a:r>
              <a:rPr lang="cs-CZ" altLang="cs-CZ" b="1" dirty="0" err="1">
                <a:solidFill>
                  <a:srgbClr val="C00000"/>
                </a:solidFill>
              </a:rPr>
              <a:t>mpc</a:t>
            </a:r>
            <a:r>
              <a:rPr lang="cs-CZ" altLang="cs-CZ" b="1" dirty="0">
                <a:solidFill>
                  <a:srgbClr val="C00000"/>
                </a:solidFill>
              </a:rPr>
              <a:t> * Y</a:t>
            </a:r>
            <a:endParaRPr lang="en-US" altLang="cs-CZ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A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autonomní</a:t>
            </a:r>
            <a:r>
              <a:rPr lang="cs-CZ" altLang="cs-CZ" sz="3200" dirty="0"/>
              <a:t> spotřební výdaje, které </a:t>
            </a:r>
            <a:r>
              <a:rPr lang="cs-CZ" altLang="cs-CZ" sz="3200" b="1" u="sng" dirty="0"/>
              <a:t>nezávisí</a:t>
            </a:r>
            <a:r>
              <a:rPr lang="cs-CZ" altLang="cs-CZ" sz="3200" dirty="0"/>
              <a:t> na velikosti důchodu, autonomní spotřeba vyjadřuje spotřební výdaje, když je důchod roven nule</a:t>
            </a: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I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indukovaná</a:t>
            </a:r>
            <a:r>
              <a:rPr lang="cs-CZ" altLang="cs-CZ" sz="3200" dirty="0"/>
              <a:t> spotřeba (spotřební výdaje), která je funkcí důchodu a je násobkem mezního sklonu ke spotřebě (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) a důchodu (Y)  C</a:t>
            </a:r>
            <a:r>
              <a:rPr lang="cs-CZ" altLang="cs-CZ" sz="3200" baseline="-25000" dirty="0"/>
              <a:t>I</a:t>
            </a:r>
            <a:r>
              <a:rPr lang="cs-CZ" altLang="cs-CZ" sz="3200" dirty="0"/>
              <a:t>=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*Y</a:t>
            </a:r>
          </a:p>
          <a:p>
            <a:pPr>
              <a:defRPr/>
            </a:pPr>
            <a:r>
              <a:rPr lang="cs-CZ" altLang="cs-CZ" sz="3200" b="1" dirty="0" err="1"/>
              <a:t>mpc</a:t>
            </a:r>
            <a:r>
              <a:rPr lang="cs-CZ" altLang="cs-CZ" sz="3200" dirty="0"/>
              <a:t> – mezní sklon ke spotřebě, vyjadřuje velikost, o kterou se zvýší spotřební výdaje při zvýšení důchodu o každou dodatečnou jednotku. 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pPr lvl="1"/>
            <a:r>
              <a:rPr lang="cs-CZ" altLang="cs-CZ" sz="2400" b="1" dirty="0" err="1">
                <a:solidFill>
                  <a:srgbClr val="C00000"/>
                </a:solidFill>
              </a:rPr>
              <a:t>mpc</a:t>
            </a:r>
            <a:r>
              <a:rPr lang="cs-CZ" altLang="cs-CZ" sz="2400" dirty="0"/>
              <a:t> ukazuje, kolik z každé vydělané koruny utratíme, zatímco </a:t>
            </a:r>
            <a:r>
              <a:rPr lang="cs-CZ" altLang="cs-CZ" sz="2400" b="1" dirty="0" err="1">
                <a:solidFill>
                  <a:schemeClr val="bg2"/>
                </a:solidFill>
              </a:rPr>
              <a:t>mps</a:t>
            </a:r>
            <a:r>
              <a:rPr lang="cs-CZ" altLang="cs-CZ" sz="2400" dirty="0"/>
              <a:t> udává, kolik si z ní ušetříme. </a:t>
            </a:r>
          </a:p>
          <a:p>
            <a:pPr lvl="1"/>
            <a:r>
              <a:rPr lang="cs-CZ" altLang="cs-CZ" sz="2400" dirty="0"/>
              <a:t>Celkem je suma 1, protože každá koruna je buď utracena, nebo uschována.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Důchod a zdanění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2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Spotřební funkce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třísektorové ekonomice 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Křivka agregátních výdajů v třísektorovém modelu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chemeClr val="tx1"/>
                </a:solidFill>
              </a:rPr>
              <a:t>Změny křivky AE v třísektorovém modelu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/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417638"/>
            <a:ext cx="8607425" cy="46783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Spotřební funkce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/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45030"/>
            <a:ext cx="8229600" cy="508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Jaká je úroveň rovnovážného důchodu (zaokrouhlete na celé číslo)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5798" y="2617739"/>
            <a:ext cx="6017401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Ca + c * (Y + TR – Ta – t * Y) + G + I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300 + 0,7 * (Y + 200 – 300 – 0,3Y) + 500 + 100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– 0,49Y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0,51Y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Y= 1 628 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FEF62D5-647E-4F6A-9AC1-05423893EC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6993" y="1069521"/>
            <a:ext cx="8469807" cy="5056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Jaká je velikost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transferových plateb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 vládních výdajů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důchodové daně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𝑻𝑹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blipFill>
                <a:blip r:embed="rId5"/>
                <a:stretch>
                  <a:fillRect l="-1961" r="-441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𝑻𝑨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blipFill>
                <a:blip r:embed="rId8"/>
                <a:stretch>
                  <a:fillRect l="-1717" r="-3433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=1,96</m:t>
                      </m:r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blipFill>
                <a:blip r:embed="rId11"/>
                <a:stretch>
                  <a:fillRect l="-2890" r="-4624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E779997D-587E-4581-B130-B954BC1008A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0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126672"/>
            <a:ext cx="8229600" cy="4999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Jaká je velikost celkové spotřeby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9186" y="2472256"/>
            <a:ext cx="4572000" cy="336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Y + TR – (T</a:t>
            </a: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</a:t>
            </a: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+ t*Y)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1 628 + 200 – (300 + 0,3*1 628)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1039,6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1 027,7 Kč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BF8C46CA-50E9-4808-A2CE-F8E1853BD73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</a:t>
            </a:r>
            <a:r>
              <a:rPr lang="cs-CZ" sz="4000" b="1" dirty="0" err="1">
                <a:solidFill>
                  <a:srgbClr val="C00000"/>
                </a:solidFill>
              </a:rPr>
              <a:t>čtyřsektorové</a:t>
            </a:r>
            <a:r>
              <a:rPr lang="cs-CZ" sz="4000" b="1" dirty="0">
                <a:solidFill>
                  <a:srgbClr val="C00000"/>
                </a:solidFill>
              </a:rPr>
              <a:t>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55EE485-2B02-4E22-A7B8-8E517B4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C6348F9-24E7-475D-84AD-0614F808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49136"/>
            <a:ext cx="8607425" cy="484686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Existence zahraničí, tj. ekonomika je </a:t>
            </a:r>
            <a:r>
              <a:rPr lang="cs-CZ" altLang="cs-CZ" sz="2000" b="1" dirty="0"/>
              <a:t>OTEVŘENÁ</a:t>
            </a:r>
          </a:p>
          <a:p>
            <a:r>
              <a:rPr lang="cs-CZ" altLang="cs-CZ" sz="2000" dirty="0"/>
              <a:t>část agregátních výdajů je vynaloženo na produkci vyrobenou v zahraničí - </a:t>
            </a:r>
            <a:r>
              <a:rPr lang="cs-CZ" altLang="cs-CZ" sz="2000" b="1" dirty="0"/>
              <a:t>Import (</a:t>
            </a:r>
            <a:r>
              <a:rPr lang="cs-CZ" altLang="cs-CZ" sz="2000" b="1" dirty="0" err="1"/>
              <a:t>Im</a:t>
            </a:r>
            <a:r>
              <a:rPr lang="cs-CZ" altLang="cs-CZ" sz="2000" b="1" dirty="0"/>
              <a:t>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část domácí produkce je prodáno do zahraničí - </a:t>
            </a:r>
            <a:r>
              <a:rPr lang="cs-CZ" altLang="cs-CZ" sz="2000" b="1" dirty="0"/>
              <a:t>Export (Ex)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Agregátní výdaje jsou v tomto modelu definovány: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AE = C + I + G + NX</a:t>
            </a:r>
          </a:p>
          <a:p>
            <a:endParaRPr lang="cs-CZ" altLang="cs-CZ" sz="2000" dirty="0"/>
          </a:p>
          <a:p>
            <a:r>
              <a:rPr lang="cs-CZ" altLang="cs-CZ" sz="2000" dirty="0"/>
              <a:t>Čistý export NX= EX – IM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považujeme za </a:t>
            </a:r>
            <a:r>
              <a:rPr lang="cs-CZ" altLang="cs-CZ" sz="2000" b="1" u="sng" dirty="0"/>
              <a:t>autonomní veličinu</a:t>
            </a:r>
            <a:r>
              <a:rPr lang="cs-CZ" altLang="cs-CZ" sz="2000" dirty="0"/>
              <a:t>, tj. nezávisí na velikosti reálného důchodu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je ovlivňován jinými faktory (úroveň zahraničního důchodu, poměr tuzemské a zahraniční cenové hladiny, podpora nebo restrikce vývozu ze strany vlády, preference spotřebitelů, úroveň nominálního měnového kurzu)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F23937B-E5A0-449D-90AF-961650FB5CB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8873C67-DBB0-4594-9E6F-5B3908C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1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7FC8FE8-4915-4EE6-8248-C9DC6B47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3629"/>
            <a:ext cx="8215313" cy="4822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Dovoz</a:t>
            </a:r>
            <a:r>
              <a:rPr lang="cs-CZ" sz="2400" dirty="0"/>
              <a:t> statků je </a:t>
            </a:r>
            <a:r>
              <a:rPr lang="cs-CZ" sz="2400" b="1" dirty="0"/>
              <a:t>závislý</a:t>
            </a:r>
            <a:r>
              <a:rPr lang="cs-CZ" sz="2400" dirty="0"/>
              <a:t> zejména na úrovni tuzemského důchodu, částečně také na poměru tuzemské a zahraniční cenové úrovně statků, měnovém kurzu, spotřebitelských preferencích, na uplatňovaných obchodních omezeních apod. </a:t>
            </a: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Citlivost změny dovozu na změny úrovně tuzemského reálného důchodu vyjadřuje </a:t>
            </a:r>
            <a:r>
              <a:rPr lang="cs-CZ" altLang="cs-CZ" sz="2400" b="1" dirty="0">
                <a:solidFill>
                  <a:srgbClr val="7030A0"/>
                </a:solidFill>
              </a:rPr>
              <a:t>mezním sklonem k dovozu</a:t>
            </a:r>
            <a:r>
              <a:rPr lang="cs-CZ" altLang="cs-CZ" sz="2400" dirty="0"/>
              <a:t> (</a:t>
            </a:r>
            <a:r>
              <a:rPr lang="cs-CZ" altLang="cs-CZ" sz="2400" b="1" dirty="0" err="1">
                <a:solidFill>
                  <a:srgbClr val="7030A0"/>
                </a:solidFill>
              </a:rPr>
              <a:t>mpm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dirty="0"/>
              <a:t>Funkce dovozu lze potom vyjádřit jako: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IM = IM</a:t>
            </a:r>
            <a:r>
              <a:rPr lang="cs-CZ" altLang="cs-CZ" sz="24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 + </a:t>
            </a:r>
            <a:r>
              <a:rPr lang="cs-CZ" altLang="cs-CZ" sz="2400" b="1" dirty="0" err="1">
                <a:solidFill>
                  <a:srgbClr val="FF0000"/>
                </a:solidFill>
              </a:rPr>
              <a:t>mpm</a:t>
            </a:r>
            <a:r>
              <a:rPr lang="cs-CZ" altLang="cs-CZ" sz="2400" b="1" dirty="0">
                <a:solidFill>
                  <a:srgbClr val="FF0000"/>
                </a:solidFill>
              </a:rPr>
              <a:t> * Y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D0FFA24-EC54-4374-AF20-19298660BB6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7E05E71-BC53-4B8F-B8C8-69A1C4E8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0BA98CE8-6A6A-4FC0-93C4-65BC650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67493"/>
            <a:ext cx="8215313" cy="492850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NX= EX – IM</a:t>
            </a:r>
            <a:r>
              <a:rPr lang="cs-CZ" sz="2400" dirty="0"/>
              <a:t>, potom lze zapsat rovnici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NX = EX - IM</a:t>
            </a:r>
            <a:r>
              <a:rPr lang="cs-CZ" alt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800" b="1" dirty="0">
                <a:solidFill>
                  <a:srgbClr val="FF0000"/>
                </a:solidFill>
              </a:rPr>
              <a:t> - </a:t>
            </a:r>
            <a:r>
              <a:rPr lang="cs-CZ" altLang="cs-CZ" sz="2800" b="1" dirty="0" err="1">
                <a:solidFill>
                  <a:srgbClr val="FF0000"/>
                </a:solidFill>
              </a:rPr>
              <a:t>mpm</a:t>
            </a:r>
            <a:r>
              <a:rPr lang="cs-CZ" altLang="cs-CZ" sz="2800" b="1" dirty="0">
                <a:solidFill>
                  <a:srgbClr val="FF0000"/>
                </a:solidFill>
              </a:rPr>
              <a:t> * Y</a:t>
            </a:r>
          </a:p>
          <a:p>
            <a:pPr>
              <a:spcBef>
                <a:spcPts val="1200"/>
              </a:spcBef>
              <a:defRPr/>
            </a:pPr>
            <a:r>
              <a:rPr lang="cs-CZ" sz="2200" dirty="0"/>
              <a:t>Pokud roste v zahraničí důchod, autonomní vývozy rostou a za jinak nezměněných podmínek se čisté vývozy zvyšují, což v konečném důsledku zvyšuje agregátní výdaje</a:t>
            </a:r>
          </a:p>
          <a:p>
            <a:pPr>
              <a:defRPr/>
            </a:pPr>
            <a:r>
              <a:rPr lang="cs-CZ" sz="2200" dirty="0"/>
              <a:t>Pokud roste reálný měnový kurz, rostou za jinak stejných podmínek také čisté vývozy a následně rostou agregátní výdaje</a:t>
            </a:r>
          </a:p>
          <a:p>
            <a:pPr>
              <a:defRPr/>
            </a:pPr>
            <a:r>
              <a:rPr lang="cs-CZ" sz="2200" dirty="0"/>
              <a:t>Pokud roste domácí důchod, čisté vývozy se za jinak nezměněných podmínek snižují, což ve svém důsledku snižuje i úroveň agregátních výdajů </a:t>
            </a:r>
          </a:p>
          <a:p>
            <a:pPr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B23FC9-4752-4434-88C1-FC79683052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61A63A5-BB1E-49F0-9A73-D0FF76B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4107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23F824C4-499F-4D0C-BD4D-60B550C8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09750"/>
            <a:ext cx="9144000" cy="5040313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Agregátní výdaje </a:t>
            </a:r>
            <a:r>
              <a:rPr lang="cs-CZ" altLang="cs-CZ" sz="2200" dirty="0"/>
              <a:t>= výdaje domácností, firem, státu a zahraničí: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1" dirty="0"/>
              <a:t>AE = C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Y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 * Y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TR + I + G + EX – IM</a:t>
            </a:r>
            <a:r>
              <a:rPr lang="cs-CZ" altLang="cs-CZ" sz="1800" b="1" baseline="-25000" dirty="0"/>
              <a:t>A 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mpm</a:t>
            </a:r>
            <a:r>
              <a:rPr lang="cs-CZ" altLang="cs-CZ" sz="1800" b="1" dirty="0"/>
              <a:t> * Y</a:t>
            </a:r>
            <a:r>
              <a:rPr lang="cs-CZ" altLang="cs-CZ" sz="1800" b="1" baseline="-25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Což můžeme zjednodušit na: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EX – IM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(1 - t)* Y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*Y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Pokud vytkneme Y,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Y* (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– t)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en-US" altLang="cs-CZ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9F87C53-93B9-44E7-94FB-5787BCD350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/>
              <a:t>Úsporová</a:t>
            </a:r>
            <a:r>
              <a:rPr lang="cs-CZ" altLang="cs-CZ" sz="3600" b="1" dirty="0"/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4404</Words>
  <Application>Microsoft Office PowerPoint</Application>
  <PresentationFormat>Předvádění na obrazovce (4:3)</PresentationFormat>
  <Paragraphs>674</Paragraphs>
  <Slides>60</Slides>
  <Notes>59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Office Theme</vt:lpstr>
      <vt:lpstr>Makroekonomie Spotřeba, úspory, investice XMAK</vt:lpstr>
      <vt:lpstr>Keynesovská vs. neoklasická ekonomie</vt:lpstr>
      <vt:lpstr>Potencionální produkt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Model s linií 45º  (jednoduchá keynesiánský model)</vt:lpstr>
      <vt:lpstr>Investiční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Určení rovnovážného produktu pomocí křivky spotřeby a investic</vt:lpstr>
      <vt:lpstr>Určení rovnovážného produktu pomocí úsporové  a investiční funkce</vt:lpstr>
      <vt:lpstr>Určení recesní mezery pomocí křivky spotřeby a investic</vt:lpstr>
      <vt:lpstr>Určení recesní mezery pomocí úsporové a investiční funkce</vt:lpstr>
      <vt:lpstr>Paradox spořivosti</vt:lpstr>
      <vt:lpstr>Jednoduchý výdajový multiplikátor</vt:lpstr>
      <vt:lpstr>Jednoduchý výdajový multiplikátor - komentář</vt:lpstr>
      <vt:lpstr>Jednoduchý výdajový multiplikátor - komentář</vt:lpstr>
      <vt:lpstr>Jednoduchý výdajový multiplikátor</vt:lpstr>
      <vt:lpstr>Model s linií 45º  (jednoduchá keynesiánský model)</vt:lpstr>
      <vt:lpstr>Příklady k procvičení</vt:lpstr>
      <vt:lpstr>Příklad č. 1:</vt:lpstr>
      <vt:lpstr>Příklad č. 2:</vt:lpstr>
      <vt:lpstr>Příklad č. 3:</vt:lpstr>
      <vt:lpstr>Příklad č. 3:</vt:lpstr>
      <vt:lpstr>Příklad č. 3:</vt:lpstr>
      <vt:lpstr>Vymezení třísektorové ekonomiky</vt:lpstr>
      <vt:lpstr>Vymezení třísektorové ekonomiky</vt:lpstr>
      <vt:lpstr>Spotřební funkce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Příklady k procvičení</vt:lpstr>
      <vt:lpstr>Příklad č. 1:</vt:lpstr>
      <vt:lpstr>Příklad č. 1:</vt:lpstr>
      <vt:lpstr>Příklad č. 1:</vt:lpstr>
      <vt:lpstr>Vymezení čtyřsektorové ekonomiky</vt:lpstr>
      <vt:lpstr>Vymezení čtyřsektorové ekonomiky</vt:lpstr>
      <vt:lpstr>Vymezení čtyřsektorové ekonomiky</vt:lpstr>
      <vt:lpstr>Vymezení čtyřsektorové ekonomiky</vt:lpstr>
      <vt:lpstr>Agregátní výdaje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65</cp:revision>
  <dcterms:modified xsi:type="dcterms:W3CDTF">2025-02-24T11:53:07Z</dcterms:modified>
</cp:coreProperties>
</file>