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2" r:id="rId4"/>
    <p:sldId id="258" r:id="rId5"/>
    <p:sldId id="259" r:id="rId6"/>
    <p:sldId id="266" r:id="rId7"/>
    <p:sldId id="267" r:id="rId8"/>
    <p:sldId id="268" r:id="rId9"/>
    <p:sldId id="269" r:id="rId10"/>
    <p:sldId id="265" r:id="rId11"/>
    <p:sldId id="264" r:id="rId12"/>
    <p:sldId id="261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7211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8045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8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0127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1499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3313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284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6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Základní literatura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66800"/>
            <a:ext cx="8697951" cy="511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endParaRPr lang="cs-CZ" sz="2400" dirty="0">
              <a:solidFill>
                <a:schemeClr val="tx1"/>
              </a:solidFill>
            </a:endParaRP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JUREČKA, V. a kol. </a:t>
            </a:r>
            <a:r>
              <a:rPr lang="cs-CZ" sz="2400" i="1" dirty="0">
                <a:solidFill>
                  <a:schemeClr val="tx1"/>
                </a:solidFill>
              </a:rPr>
              <a:t>Makroekonomie</a:t>
            </a:r>
            <a:r>
              <a:rPr lang="cs-CZ" sz="2400" dirty="0">
                <a:solidFill>
                  <a:schemeClr val="tx1"/>
                </a:solidFill>
              </a:rPr>
              <a:t>. 4. vydání. Praha: Grada </a:t>
            </a:r>
            <a:r>
              <a:rPr lang="cs-CZ" sz="2400" dirty="0" err="1">
                <a:solidFill>
                  <a:schemeClr val="tx1"/>
                </a:solidFill>
              </a:rPr>
              <a:t>Publishing</a:t>
            </a:r>
            <a:r>
              <a:rPr lang="cs-CZ" sz="2400" dirty="0">
                <a:solidFill>
                  <a:schemeClr val="tx1"/>
                </a:solidFill>
              </a:rPr>
              <a:t>, 2023. ISBN 978-80-271-3635-3.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41C523-76A0-F375-267C-5649A2F5B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581" y="2326821"/>
            <a:ext cx="2648351" cy="369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42862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Základní literatura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66800"/>
            <a:ext cx="8697951" cy="511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endParaRPr lang="cs-CZ" sz="2400" dirty="0">
              <a:solidFill>
                <a:schemeClr val="tx1"/>
              </a:solidFill>
            </a:endParaRP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HOLMAN, R. </a:t>
            </a:r>
            <a:r>
              <a:rPr lang="cs-CZ" sz="2400" i="1" dirty="0">
                <a:solidFill>
                  <a:schemeClr val="tx1"/>
                </a:solidFill>
              </a:rPr>
              <a:t>Ekonomie.</a:t>
            </a:r>
            <a:r>
              <a:rPr lang="cs-CZ" sz="2400" dirty="0">
                <a:solidFill>
                  <a:schemeClr val="tx1"/>
                </a:solidFill>
              </a:rPr>
              <a:t> 6. vydání Praha: C. H. Beck, 2016. ISBN 978-80-7400-278-6.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1964" t="26190" r="66964" b="14445"/>
          <a:stretch/>
        </p:blipFill>
        <p:spPr>
          <a:xfrm>
            <a:off x="1939159" y="2315792"/>
            <a:ext cx="2439225" cy="386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25627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Ústav: UEHR </a:t>
            </a:r>
            <a:r>
              <a:rPr lang="cs-CZ" dirty="0"/>
              <a:t>(Ústav ekonomie a hospodářství regionu)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e-mail: jaroslav.skrabal@mvso.cz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hodiny:</a:t>
            </a:r>
          </a:p>
          <a:p>
            <a:pPr marL="800100" lvl="1">
              <a:spcBef>
                <a:spcPts val="640"/>
              </a:spcBef>
              <a:buSzPts val="3200"/>
              <a:buChar char="•"/>
            </a:pPr>
            <a:r>
              <a:rPr lang="cs-CZ" b="1" dirty="0"/>
              <a:t>Úterý: 09:00 - 11:00 </a:t>
            </a:r>
            <a:r>
              <a:rPr lang="cs-CZ" dirty="0"/>
              <a:t>(dle dohody – e-mailem) K2 – 224, </a:t>
            </a:r>
          </a:p>
          <a:p>
            <a:pPr marL="800100" lvl="1">
              <a:spcBef>
                <a:spcPts val="640"/>
              </a:spcBef>
              <a:buSzPts val="3200"/>
              <a:buChar char="•"/>
            </a:pPr>
            <a:r>
              <a:rPr lang="cs-CZ" b="1" dirty="0"/>
              <a:t>Čtvrtek: 09:00 - 11:00 </a:t>
            </a:r>
            <a:r>
              <a:rPr lang="cs-CZ" dirty="0"/>
              <a:t>(dle dohody – e-mailem) K2 – 224, </a:t>
            </a:r>
          </a:p>
          <a:p>
            <a:pPr marL="800100" lvl="1">
              <a:spcBef>
                <a:spcPts val="640"/>
              </a:spcBef>
              <a:buSzPts val="3200"/>
              <a:buChar char="•"/>
            </a:pPr>
            <a:r>
              <a:rPr lang="cs-CZ" dirty="0"/>
              <a:t>Konzultační hodiny jsou platné v době výuky 10.2.2025 – 10.5.2025.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</a:t>
            </a:r>
            <a:r>
              <a:rPr lang="cs-CZ" dirty="0"/>
              <a:t>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Informace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Přednášející:</a:t>
            </a:r>
          </a:p>
          <a:p>
            <a:pPr marL="800100" lvl="1">
              <a:spcBef>
                <a:spcPts val="0"/>
              </a:spcBef>
              <a:buSzPts val="3200"/>
              <a:buFont typeface="Arial"/>
              <a:buChar char="•"/>
            </a:pPr>
            <a:r>
              <a:rPr lang="cs-CZ" dirty="0"/>
              <a:t>Ing. Jaroslav Škrabal, Ph.D.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Cvičící: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/>
              <a:t>MUDr. RNDr. Ing. Miroslav Rössler, CSc., MBA</a:t>
            </a:r>
          </a:p>
          <a:p>
            <a:pPr marL="45720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3200" b="1" dirty="0"/>
              <a:t>Přednášky: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Úterý od 12:55 -14:25</a:t>
            </a:r>
          </a:p>
          <a:p>
            <a:pPr marL="45720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3200" b="1" dirty="0"/>
              <a:t>Cvičení: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dle rozvrhu</a:t>
            </a:r>
            <a:endParaRPr sz="2800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36921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docházka na cvičení (min. 80 %), aktivní účast </a:t>
            </a:r>
            <a:br>
              <a:rPr lang="cs-CZ" dirty="0"/>
            </a:br>
            <a:r>
              <a:rPr lang="cs-CZ" dirty="0"/>
              <a:t>na cvičení, závěrečný zápočtový test (min. na 70 %).</a:t>
            </a:r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Zkouška: 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b="1" dirty="0">
                <a:solidFill>
                  <a:srgbClr val="C00000"/>
                </a:solidFill>
              </a:rPr>
              <a:t>ústní zkouška;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otázky k ústní zkoušce vychází z okruhů témat z předmětu Makroekonomie.</a:t>
            </a: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přednášek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Úvod do makroekonomie.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Domácí produkt, měření produktu.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Spotřeba, úspory, investice.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Agregátní poptávka, agregátní nabídka a potenciální produkt.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Hospodářské cykly a ekonomický růst.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Fiskální politika státu, státní rozpočet.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Rovnováha peněžního trhu a monetární politika státu.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Poruchy makroekonomické rovnováhy - inflace.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Poruchy makroekonomické rovnováhy - nezaměstnanost.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Účinnost a dopady hospodářské politiky.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Měnový kurz, mezinárodní obchod a směna.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Platební bilance a zahraniční dluh.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Otázky k ústní zkoušce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00149"/>
            <a:ext cx="8697951" cy="5140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Makroekonomické ukazatele</a:t>
            </a: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Definujte základní makroekonomické ukazatele, jejich praktickou využitelnost a limitace.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metody výpočtu HDP a ostatních makroekonomických agregátů.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aktuální vývoj makroekonomických ukazatelů v posledních dvou letech v české ekonomice.</a:t>
            </a:r>
          </a:p>
          <a:p>
            <a:pPr marL="342900" indent="0" algn="just">
              <a:lnSpc>
                <a:spcPct val="150000"/>
              </a:lnSpc>
              <a:buNone/>
            </a:pP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2"/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Spotřeba, úspory, makroekonomická rovnováha</a:t>
            </a: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základní pojmy: spotřeba, úspory, investice a úrok.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podstatu spotřební funkce a funkce úspor.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rovnováhu ve 2-sektorové, 3-sektorové a 4-sektorové ekonomice. </a:t>
            </a:r>
          </a:p>
          <a:p>
            <a:pPr marL="342900" indent="0" algn="just">
              <a:lnSpc>
                <a:spcPct val="150000"/>
              </a:lnSpc>
              <a:buNone/>
            </a:pP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Agregátní nabídka a poptávka</a:t>
            </a: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pojmy agregátní poptávka a agregátní nabídka a jmenujte jejich jednotlivé komponenty.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Vyjmenujte faktory ovlivňující agregátní nabídku (alespoň tři) a agregátní poptávku (alespoň tři).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Graficky znázorněte a popište model AS-AD.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973152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Otázky k ústní zkoušce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77687"/>
            <a:ext cx="8697951" cy="526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4"/>
            </a:pPr>
            <a:r>
              <a:rPr lang="cs-CZ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Hospodářský cyklus a ekonomický růst</a:t>
            </a: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pojmy hospodářský cyklus a ekonomický růst.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Objasněte zdroje ekonomického růstu a výkyvy hospodářských cyklů.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typy hospodářských cyklů a zasaďte aktuální pozici tuzemské ekonomiky do jejich rámce.</a:t>
            </a:r>
          </a:p>
          <a:p>
            <a:pPr marL="342900" indent="0" algn="just">
              <a:lnSpc>
                <a:spcPct val="150000"/>
              </a:lnSpc>
              <a:buNone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</a:t>
            </a: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cs-CZ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Fiskální politika</a:t>
            </a: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cíle a nástroje fiskální politiky, klíčové položky příjmové a výdajové stránky státního rozpočtu ČR.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Interpretujte podstatu a vznik deficitu státního rozpočtu, vysvětlete jeho strukturální a cyklickou složku a navrhněte možná řešení strukturálního deficitu státního rozpočtu ČR.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a graficky znázorněte krátkodobé a dlouhodobé účinky expanzivní/restriktivní fiskální politiky v ekonomice.</a:t>
            </a:r>
          </a:p>
          <a:p>
            <a:pPr marL="342900" indent="0" algn="just">
              <a:lnSpc>
                <a:spcPct val="150000"/>
              </a:lnSpc>
              <a:buNone/>
            </a:pP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6"/>
            </a:pPr>
            <a:r>
              <a:rPr lang="cs-CZ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Monetární politika</a:t>
            </a: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cíle a nástroje monetární politiky a definujte úlohu centrální banky v ekonomice.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specifika trhu peněz v tuzemské ekonomice a jeho klíčové změny v posledních pěti letech.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Popište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a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graficky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znázorněte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krátkodobé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a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dlouhodobé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účinky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expanzivní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/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restriktivní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monetární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politiky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v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ekonomice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.</a:t>
            </a: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666700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Otázky k ústní zkoušce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191985"/>
            <a:ext cx="8697951" cy="5148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cs-CZ" sz="15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Inflace jako důsledek makroekonomické nerovnováhy</a:t>
            </a:r>
            <a:endParaRPr lang="cs-CZ" sz="15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podstatu a formy inflace a metody jejího léčení.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 využitím grafického znázornění vysvětlete poptávkovou inflaci, nabídkovou inflaci a jejich příčiny.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pojem „inflační očekávání“ a diskutujte ekonomické a sociální důsledky inflace.</a:t>
            </a:r>
          </a:p>
          <a:p>
            <a:pPr marL="342900" indent="0" algn="just">
              <a:lnSpc>
                <a:spcPct val="150000"/>
              </a:lnSpc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</a:t>
            </a: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8"/>
            </a:pPr>
            <a:r>
              <a:rPr lang="cs-CZ" sz="15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Nezaměstnanost jako důsledek makroekonomické nerovnováhy</a:t>
            </a:r>
            <a:endParaRPr lang="cs-CZ" sz="15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Objasněte pojem nezaměstnanost, jmenujte její formy a vysvětlete způsob měření.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Definujte </a:t>
            </a:r>
            <a:r>
              <a:rPr lang="cs-CZ" sz="15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Phillipsovu</a:t>
            </a: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křivku a diskutujte vztah mezi nezaměstnaností a inflací. 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dopady nezaměstnanosti v kontextu aktuální domácí situace na trhu práce.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4066942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Otázky k ústní zkoušce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306286"/>
            <a:ext cx="8697951" cy="503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9"/>
            </a:pPr>
            <a:r>
              <a:rPr lang="cs-CZ" sz="15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Hospodářská politika státu</a:t>
            </a:r>
            <a:endParaRPr lang="cs-CZ" sz="15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Pojednejte o cílech, nástrojích a nositelích hospodářské politiky.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typy hospodářské politiky.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Objasněte účinnost hospodářské politiky pomocí magického n-úhelníku. </a:t>
            </a:r>
          </a:p>
          <a:p>
            <a:pPr marL="0" lvl="0" indent="0" algn="just">
              <a:lnSpc>
                <a:spcPct val="115000"/>
              </a:lnSpc>
              <a:spcAft>
                <a:spcPts val="600"/>
              </a:spcAft>
              <a:buNone/>
            </a:pPr>
            <a:endParaRPr lang="cs-CZ" sz="15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0"/>
            </a:pPr>
            <a:r>
              <a:rPr lang="cs-CZ" sz="15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Mezinárodní obchod a jeho význam</a:t>
            </a:r>
            <a:endParaRPr lang="cs-CZ" sz="15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mezinárodní obchod; výhody a nevýhody globalizace.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pojmy absolutní a komparativní výhoda a parita kupní síly.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Pojednejte o kurzovém režimu České koruny a ovlivňování měnového kurzu ČNB.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37912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738</Words>
  <Application>Microsoft Office PowerPoint</Application>
  <PresentationFormat>Předvádění na obrazovce (4:3)</PresentationFormat>
  <Paragraphs>110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Makroekonomie XMAK</vt:lpstr>
      <vt:lpstr>Kontakt</vt:lpstr>
      <vt:lpstr>Informace</vt:lpstr>
      <vt:lpstr>Podmínky</vt:lpstr>
      <vt:lpstr>Témata přednášek</vt:lpstr>
      <vt:lpstr>Otázky k ústní zkoušce</vt:lpstr>
      <vt:lpstr>Otázky k ústní zkoušce</vt:lpstr>
      <vt:lpstr>Otázky k ústní zkoušce</vt:lpstr>
      <vt:lpstr>Otázky k ústní zkoušce</vt:lpstr>
      <vt:lpstr>Základní literatura</vt:lpstr>
      <vt:lpstr>Základní literatura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9</cp:revision>
  <dcterms:modified xsi:type="dcterms:W3CDTF">2025-01-31T14:43:52Z</dcterms:modified>
</cp:coreProperties>
</file>