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256" r:id="rId2"/>
    <p:sldId id="363" r:id="rId3"/>
    <p:sldId id="257" r:id="rId4"/>
    <p:sldId id="403" r:id="rId5"/>
    <p:sldId id="404" r:id="rId6"/>
    <p:sldId id="405" r:id="rId7"/>
    <p:sldId id="406" r:id="rId8"/>
    <p:sldId id="407" r:id="rId9"/>
    <p:sldId id="408" r:id="rId10"/>
    <p:sldId id="409" r:id="rId11"/>
    <p:sldId id="488" r:id="rId12"/>
    <p:sldId id="301" r:id="rId13"/>
    <p:sldId id="302" r:id="rId14"/>
    <p:sldId id="303" r:id="rId15"/>
    <p:sldId id="304" r:id="rId16"/>
    <p:sldId id="489" r:id="rId17"/>
    <p:sldId id="490" r:id="rId18"/>
    <p:sldId id="321" r:id="rId19"/>
    <p:sldId id="491" r:id="rId20"/>
    <p:sldId id="323" r:id="rId21"/>
    <p:sldId id="324" r:id="rId22"/>
    <p:sldId id="325" r:id="rId23"/>
    <p:sldId id="450" r:id="rId24"/>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EF25604E-0974-4F89-A81C-0800E775AA1B}">
          <p14:sldIdLst>
            <p14:sldId id="256"/>
          </p14:sldIdLst>
        </p14:section>
        <p14:section name="Výchozí oddíl" id="{360ABB52-C716-4BA6-915B-0C45D4B09426}">
          <p14:sldIdLst/>
        </p14:section>
        <p14:section name="Oddíl bez názvu" id="{6EE3EFD0-40C4-4121-8DD2-30975C2399B9}">
          <p14:sldIdLst>
            <p14:sldId id="363"/>
            <p14:sldId id="257"/>
            <p14:sldId id="403"/>
            <p14:sldId id="404"/>
            <p14:sldId id="405"/>
            <p14:sldId id="406"/>
            <p14:sldId id="407"/>
            <p14:sldId id="408"/>
            <p14:sldId id="409"/>
            <p14:sldId id="488"/>
            <p14:sldId id="301"/>
            <p14:sldId id="302"/>
            <p14:sldId id="303"/>
            <p14:sldId id="304"/>
            <p14:sldId id="489"/>
            <p14:sldId id="490"/>
            <p14:sldId id="321"/>
            <p14:sldId id="491"/>
            <p14:sldId id="323"/>
            <p14:sldId id="324"/>
            <p14:sldId id="325"/>
            <p14:sldId id="45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649" autoAdjust="0"/>
  </p:normalViewPr>
  <p:slideViewPr>
    <p:cSldViewPr>
      <p:cViewPr varScale="1">
        <p:scale>
          <a:sx n="109" d="100"/>
          <a:sy n="109" d="100"/>
        </p:scale>
        <p:origin x="171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Se&#353;it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Se&#353;it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Se&#353;it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Se&#353;it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Se&#353;it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7.6108079060722922E-2"/>
          <c:y val="0.1901738845144357"/>
          <c:w val="0.81909404546362397"/>
          <c:h val="0.68921660834062404"/>
        </c:manualLayout>
      </c:layout>
      <c:scatterChart>
        <c:scatterStyle val="lineMarker"/>
        <c:varyColors val="0"/>
        <c:ser>
          <c:idx val="0"/>
          <c:order val="0"/>
          <c:tx>
            <c:strRef>
              <c:f>List1!$C$5</c:f>
              <c:strCache>
                <c:ptCount val="1"/>
                <c:pt idx="0">
                  <c:v>běžná zásoba, ks</c:v>
                </c:pt>
              </c:strCache>
            </c:strRef>
          </c:tx>
          <c:marker>
            <c:symbol val="none"/>
          </c:marker>
          <c:xVal>
            <c:numRef>
              <c:f>List1!$B$6:$B$17</c:f>
              <c:numCache>
                <c:formatCode>General</c:formatCode>
                <c:ptCount val="12"/>
                <c:pt idx="0">
                  <c:v>1</c:v>
                </c:pt>
                <c:pt idx="1">
                  <c:v>2</c:v>
                </c:pt>
                <c:pt idx="2">
                  <c:v>3</c:v>
                </c:pt>
                <c:pt idx="3">
                  <c:v>4</c:v>
                </c:pt>
                <c:pt idx="4">
                  <c:v>4</c:v>
                </c:pt>
                <c:pt idx="5">
                  <c:v>5</c:v>
                </c:pt>
                <c:pt idx="6">
                  <c:v>6</c:v>
                </c:pt>
                <c:pt idx="7">
                  <c:v>7</c:v>
                </c:pt>
                <c:pt idx="8">
                  <c:v>7</c:v>
                </c:pt>
                <c:pt idx="9">
                  <c:v>8</c:v>
                </c:pt>
                <c:pt idx="10">
                  <c:v>9</c:v>
                </c:pt>
                <c:pt idx="11">
                  <c:v>10</c:v>
                </c:pt>
              </c:numCache>
            </c:numRef>
          </c:xVal>
          <c:yVal>
            <c:numRef>
              <c:f>List1!$C$6:$C$17</c:f>
              <c:numCache>
                <c:formatCode>General</c:formatCode>
                <c:ptCount val="12"/>
                <c:pt idx="0">
                  <c:v>5</c:v>
                </c:pt>
                <c:pt idx="1">
                  <c:v>3</c:v>
                </c:pt>
                <c:pt idx="2">
                  <c:v>1</c:v>
                </c:pt>
                <c:pt idx="3">
                  <c:v>0</c:v>
                </c:pt>
                <c:pt idx="4">
                  <c:v>5</c:v>
                </c:pt>
                <c:pt idx="5">
                  <c:v>3</c:v>
                </c:pt>
                <c:pt idx="6">
                  <c:v>1</c:v>
                </c:pt>
                <c:pt idx="7">
                  <c:v>0</c:v>
                </c:pt>
                <c:pt idx="8">
                  <c:v>5</c:v>
                </c:pt>
                <c:pt idx="9">
                  <c:v>3</c:v>
                </c:pt>
                <c:pt idx="10">
                  <c:v>1</c:v>
                </c:pt>
                <c:pt idx="11">
                  <c:v>0</c:v>
                </c:pt>
              </c:numCache>
            </c:numRef>
          </c:yVal>
          <c:smooth val="0"/>
          <c:extLst>
            <c:ext xmlns:c16="http://schemas.microsoft.com/office/drawing/2014/chart" uri="{C3380CC4-5D6E-409C-BE32-E72D297353CC}">
              <c16:uniqueId val="{00000000-CB9B-4937-9857-63B2C2752650}"/>
            </c:ext>
          </c:extLst>
        </c:ser>
        <c:dLbls>
          <c:showLegendKey val="0"/>
          <c:showVal val="0"/>
          <c:showCatName val="0"/>
          <c:showSerName val="0"/>
          <c:showPercent val="0"/>
          <c:showBubbleSize val="0"/>
        </c:dLbls>
        <c:axId val="63090048"/>
        <c:axId val="65979520"/>
      </c:scatterChart>
      <c:valAx>
        <c:axId val="63090048"/>
        <c:scaling>
          <c:orientation val="minMax"/>
          <c:max val="10"/>
          <c:min val="1"/>
        </c:scaling>
        <c:delete val="0"/>
        <c:axPos val="b"/>
        <c:minorGridlines/>
        <c:numFmt formatCode="General" sourceLinked="1"/>
        <c:majorTickMark val="out"/>
        <c:minorTickMark val="out"/>
        <c:tickLblPos val="nextTo"/>
        <c:crossAx val="65979520"/>
        <c:crosses val="autoZero"/>
        <c:crossBetween val="midCat"/>
        <c:majorUnit val="1"/>
      </c:valAx>
      <c:valAx>
        <c:axId val="65979520"/>
        <c:scaling>
          <c:orientation val="minMax"/>
          <c:min val="0"/>
        </c:scaling>
        <c:delete val="0"/>
        <c:axPos val="l"/>
        <c:majorGridlines/>
        <c:numFmt formatCode="General" sourceLinked="1"/>
        <c:majorTickMark val="out"/>
        <c:minorTickMark val="none"/>
        <c:tickLblPos val="nextTo"/>
        <c:crossAx val="63090048"/>
        <c:crosses val="autoZero"/>
        <c:crossBetween val="midCat"/>
      </c:valAx>
    </c:plotArea>
    <c:legend>
      <c:legendPos val="r"/>
      <c:overlay val="0"/>
    </c:legend>
    <c:plotVisOnly val="1"/>
    <c:dispBlanksAs val="gap"/>
    <c:showDLblsOverMax val="0"/>
  </c:chart>
  <c:spPr>
    <a:noFill/>
    <a:ln>
      <a:solidFill>
        <a:schemeClr val="accent1"/>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9.4966878680146652E-2"/>
          <c:y val="0.20869240303295422"/>
          <c:w val="0.86435795328296861"/>
          <c:h val="0.68921660834062404"/>
        </c:manualLayout>
      </c:layout>
      <c:scatterChart>
        <c:scatterStyle val="lineMarker"/>
        <c:varyColors val="0"/>
        <c:ser>
          <c:idx val="2"/>
          <c:order val="0"/>
          <c:tx>
            <c:strRef>
              <c:f>List1!$D$5</c:f>
              <c:strCache>
                <c:ptCount val="1"/>
                <c:pt idx="0">
                  <c:v>pojistná zásoba</c:v>
                </c:pt>
              </c:strCache>
            </c:strRef>
          </c:tx>
          <c:marker>
            <c:symbol val="none"/>
          </c:marker>
          <c:yVal>
            <c:numRef>
              <c:f>List1!$D$6:$D$17</c:f>
              <c:numCache>
                <c:formatCode>General</c:formatCode>
                <c:ptCount val="12"/>
                <c:pt idx="0">
                  <c:v>5</c:v>
                </c:pt>
                <c:pt idx="1">
                  <c:v>5</c:v>
                </c:pt>
                <c:pt idx="2">
                  <c:v>5</c:v>
                </c:pt>
                <c:pt idx="3">
                  <c:v>5</c:v>
                </c:pt>
                <c:pt idx="4">
                  <c:v>5</c:v>
                </c:pt>
                <c:pt idx="5">
                  <c:v>5</c:v>
                </c:pt>
                <c:pt idx="6">
                  <c:v>5</c:v>
                </c:pt>
                <c:pt idx="7">
                  <c:v>5</c:v>
                </c:pt>
                <c:pt idx="8">
                  <c:v>5</c:v>
                </c:pt>
                <c:pt idx="9">
                  <c:v>5</c:v>
                </c:pt>
                <c:pt idx="10">
                  <c:v>5</c:v>
                </c:pt>
                <c:pt idx="11">
                  <c:v>5</c:v>
                </c:pt>
              </c:numCache>
            </c:numRef>
          </c:yVal>
          <c:smooth val="0"/>
          <c:extLst>
            <c:ext xmlns:c16="http://schemas.microsoft.com/office/drawing/2014/chart" uri="{C3380CC4-5D6E-409C-BE32-E72D297353CC}">
              <c16:uniqueId val="{00000000-2702-49ED-A156-BB49031F3523}"/>
            </c:ext>
          </c:extLst>
        </c:ser>
        <c:dLbls>
          <c:showLegendKey val="0"/>
          <c:showVal val="0"/>
          <c:showCatName val="0"/>
          <c:showSerName val="0"/>
          <c:showPercent val="0"/>
          <c:showBubbleSize val="0"/>
        </c:dLbls>
        <c:axId val="66277376"/>
        <c:axId val="66278912"/>
      </c:scatterChart>
      <c:valAx>
        <c:axId val="66277376"/>
        <c:scaling>
          <c:orientation val="minMax"/>
          <c:max val="10"/>
          <c:min val="1"/>
        </c:scaling>
        <c:delete val="0"/>
        <c:axPos val="b"/>
        <c:majorTickMark val="out"/>
        <c:minorTickMark val="none"/>
        <c:tickLblPos val="nextTo"/>
        <c:crossAx val="66278912"/>
        <c:crosses val="autoZero"/>
        <c:crossBetween val="midCat"/>
        <c:majorUnit val="1"/>
      </c:valAx>
      <c:valAx>
        <c:axId val="66278912"/>
        <c:scaling>
          <c:orientation val="minMax"/>
        </c:scaling>
        <c:delete val="0"/>
        <c:axPos val="l"/>
        <c:majorGridlines/>
        <c:numFmt formatCode="General" sourceLinked="1"/>
        <c:majorTickMark val="out"/>
        <c:minorTickMark val="none"/>
        <c:tickLblPos val="nextTo"/>
        <c:crossAx val="66277376"/>
        <c:crosses val="autoZero"/>
        <c:crossBetween val="midCat"/>
      </c:valAx>
    </c:plotArea>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scatterChart>
        <c:scatterStyle val="lineMarker"/>
        <c:varyColors val="0"/>
        <c:ser>
          <c:idx val="1"/>
          <c:order val="0"/>
          <c:tx>
            <c:strRef>
              <c:f>List1!$F$5</c:f>
              <c:strCache>
                <c:ptCount val="1"/>
                <c:pt idx="0">
                  <c:v>pojistná zásoba 2</c:v>
                </c:pt>
              </c:strCache>
            </c:strRef>
          </c:tx>
          <c:marker>
            <c:symbol val="none"/>
          </c:marker>
          <c:xVal>
            <c:numRef>
              <c:f>List1!$B$6:$B$17</c:f>
              <c:numCache>
                <c:formatCode>General</c:formatCode>
                <c:ptCount val="12"/>
                <c:pt idx="0">
                  <c:v>1</c:v>
                </c:pt>
                <c:pt idx="1">
                  <c:v>2</c:v>
                </c:pt>
                <c:pt idx="2">
                  <c:v>3</c:v>
                </c:pt>
                <c:pt idx="3">
                  <c:v>4</c:v>
                </c:pt>
                <c:pt idx="4">
                  <c:v>4</c:v>
                </c:pt>
                <c:pt idx="5">
                  <c:v>5</c:v>
                </c:pt>
                <c:pt idx="6">
                  <c:v>6</c:v>
                </c:pt>
                <c:pt idx="7">
                  <c:v>7</c:v>
                </c:pt>
                <c:pt idx="8">
                  <c:v>7</c:v>
                </c:pt>
                <c:pt idx="9">
                  <c:v>8</c:v>
                </c:pt>
                <c:pt idx="10">
                  <c:v>9</c:v>
                </c:pt>
                <c:pt idx="11">
                  <c:v>10</c:v>
                </c:pt>
              </c:numCache>
            </c:numRef>
          </c:xVal>
          <c:yVal>
            <c:numRef>
              <c:f>List1!$F$6:$F$17</c:f>
              <c:numCache>
                <c:formatCode>General</c:formatCode>
                <c:ptCount val="12"/>
                <c:pt idx="0">
                  <c:v>5</c:v>
                </c:pt>
                <c:pt idx="1">
                  <c:v>5</c:v>
                </c:pt>
                <c:pt idx="2">
                  <c:v>5</c:v>
                </c:pt>
                <c:pt idx="3">
                  <c:v>5</c:v>
                </c:pt>
                <c:pt idx="4">
                  <c:v>5</c:v>
                </c:pt>
                <c:pt idx="5">
                  <c:v>5</c:v>
                </c:pt>
                <c:pt idx="6">
                  <c:v>5</c:v>
                </c:pt>
                <c:pt idx="7">
                  <c:v>3</c:v>
                </c:pt>
                <c:pt idx="8">
                  <c:v>5</c:v>
                </c:pt>
                <c:pt idx="9">
                  <c:v>5</c:v>
                </c:pt>
                <c:pt idx="10">
                  <c:v>5</c:v>
                </c:pt>
                <c:pt idx="11">
                  <c:v>5</c:v>
                </c:pt>
              </c:numCache>
            </c:numRef>
          </c:yVal>
          <c:smooth val="0"/>
          <c:extLst>
            <c:ext xmlns:c16="http://schemas.microsoft.com/office/drawing/2014/chart" uri="{C3380CC4-5D6E-409C-BE32-E72D297353CC}">
              <c16:uniqueId val="{00000000-602C-46FC-A5EA-27C539C85C67}"/>
            </c:ext>
          </c:extLst>
        </c:ser>
        <c:dLbls>
          <c:showLegendKey val="0"/>
          <c:showVal val="0"/>
          <c:showCatName val="0"/>
          <c:showSerName val="0"/>
          <c:showPercent val="0"/>
          <c:showBubbleSize val="0"/>
        </c:dLbls>
        <c:axId val="66311296"/>
        <c:axId val="66312832"/>
      </c:scatterChart>
      <c:valAx>
        <c:axId val="66311296"/>
        <c:scaling>
          <c:orientation val="minMax"/>
          <c:max val="10"/>
          <c:min val="1"/>
        </c:scaling>
        <c:delete val="0"/>
        <c:axPos val="b"/>
        <c:numFmt formatCode="General" sourceLinked="1"/>
        <c:majorTickMark val="out"/>
        <c:minorTickMark val="none"/>
        <c:tickLblPos val="nextTo"/>
        <c:crossAx val="66312832"/>
        <c:crosses val="autoZero"/>
        <c:crossBetween val="midCat"/>
        <c:majorUnit val="1"/>
      </c:valAx>
      <c:valAx>
        <c:axId val="66312832"/>
        <c:scaling>
          <c:orientation val="minMax"/>
        </c:scaling>
        <c:delete val="0"/>
        <c:axPos val="l"/>
        <c:majorGridlines/>
        <c:numFmt formatCode="General" sourceLinked="1"/>
        <c:majorTickMark val="out"/>
        <c:minorTickMark val="none"/>
        <c:tickLblPos val="nextTo"/>
        <c:crossAx val="66311296"/>
        <c:crosses val="autoZero"/>
        <c:crossBetween val="midCat"/>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scatterChart>
        <c:scatterStyle val="lineMarker"/>
        <c:varyColors val="0"/>
        <c:ser>
          <c:idx val="0"/>
          <c:order val="0"/>
          <c:tx>
            <c:strRef>
              <c:f>List1!$E$5</c:f>
              <c:strCache>
                <c:ptCount val="1"/>
                <c:pt idx="0">
                  <c:v>technická zásoba</c:v>
                </c:pt>
              </c:strCache>
            </c:strRef>
          </c:tx>
          <c:marker>
            <c:symbol val="none"/>
          </c:marker>
          <c:yVal>
            <c:numRef>
              <c:f>List1!$E$6:$E$17</c:f>
              <c:numCache>
                <c:formatCode>General</c:formatCode>
                <c:ptCount val="12"/>
                <c:pt idx="0">
                  <c:v>5</c:v>
                </c:pt>
                <c:pt idx="1">
                  <c:v>5</c:v>
                </c:pt>
                <c:pt idx="2">
                  <c:v>5</c:v>
                </c:pt>
                <c:pt idx="3">
                  <c:v>5</c:v>
                </c:pt>
                <c:pt idx="4">
                  <c:v>5</c:v>
                </c:pt>
                <c:pt idx="5">
                  <c:v>5</c:v>
                </c:pt>
                <c:pt idx="6">
                  <c:v>5</c:v>
                </c:pt>
                <c:pt idx="7">
                  <c:v>5</c:v>
                </c:pt>
                <c:pt idx="8">
                  <c:v>5</c:v>
                </c:pt>
                <c:pt idx="9">
                  <c:v>5</c:v>
                </c:pt>
                <c:pt idx="10">
                  <c:v>5</c:v>
                </c:pt>
                <c:pt idx="11">
                  <c:v>5</c:v>
                </c:pt>
              </c:numCache>
            </c:numRef>
          </c:yVal>
          <c:smooth val="0"/>
          <c:extLst>
            <c:ext xmlns:c16="http://schemas.microsoft.com/office/drawing/2014/chart" uri="{C3380CC4-5D6E-409C-BE32-E72D297353CC}">
              <c16:uniqueId val="{00000000-6908-40C4-BD97-773B5BD0142E}"/>
            </c:ext>
          </c:extLst>
        </c:ser>
        <c:dLbls>
          <c:showLegendKey val="0"/>
          <c:showVal val="0"/>
          <c:showCatName val="0"/>
          <c:showSerName val="0"/>
          <c:showPercent val="0"/>
          <c:showBubbleSize val="0"/>
        </c:dLbls>
        <c:axId val="66430080"/>
        <c:axId val="66431616"/>
      </c:scatterChart>
      <c:valAx>
        <c:axId val="66430080"/>
        <c:scaling>
          <c:orientation val="minMax"/>
          <c:max val="10"/>
          <c:min val="1"/>
        </c:scaling>
        <c:delete val="0"/>
        <c:axPos val="b"/>
        <c:majorTickMark val="out"/>
        <c:minorTickMark val="none"/>
        <c:tickLblPos val="nextTo"/>
        <c:crossAx val="66431616"/>
        <c:crosses val="autoZero"/>
        <c:crossBetween val="midCat"/>
        <c:majorUnit val="1"/>
      </c:valAx>
      <c:valAx>
        <c:axId val="66431616"/>
        <c:scaling>
          <c:orientation val="minMax"/>
        </c:scaling>
        <c:delete val="0"/>
        <c:axPos val="l"/>
        <c:majorGridlines/>
        <c:numFmt formatCode="General" sourceLinked="1"/>
        <c:majorTickMark val="out"/>
        <c:minorTickMark val="none"/>
        <c:tickLblPos val="nextTo"/>
        <c:crossAx val="66430080"/>
        <c:crosses val="autoZero"/>
        <c:crossBetween val="midCat"/>
      </c:valAx>
    </c:plotArea>
    <c:legend>
      <c:legendPos val="r"/>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0.25268795435045371"/>
          <c:y val="0.13777571832452987"/>
          <c:w val="0.70435597517277193"/>
          <c:h val="0.74364187243992486"/>
        </c:manualLayout>
      </c:layout>
      <c:scatterChart>
        <c:scatterStyle val="lineMarker"/>
        <c:varyColors val="0"/>
        <c:ser>
          <c:idx val="4"/>
          <c:order val="0"/>
          <c:tx>
            <c:strRef>
              <c:f>List1!$G$5</c:f>
              <c:strCache>
                <c:ptCount val="1"/>
                <c:pt idx="0">
                  <c:v>sezonní zásoba</c:v>
                </c:pt>
              </c:strCache>
            </c:strRef>
          </c:tx>
          <c:marker>
            <c:symbol val="none"/>
          </c:marker>
          <c:xVal>
            <c:numRef>
              <c:f>List1!$B$6:$B$17</c:f>
              <c:numCache>
                <c:formatCode>General</c:formatCode>
                <c:ptCount val="12"/>
                <c:pt idx="0">
                  <c:v>1</c:v>
                </c:pt>
                <c:pt idx="1">
                  <c:v>2</c:v>
                </c:pt>
                <c:pt idx="2">
                  <c:v>3</c:v>
                </c:pt>
                <c:pt idx="3">
                  <c:v>4</c:v>
                </c:pt>
                <c:pt idx="4">
                  <c:v>4</c:v>
                </c:pt>
                <c:pt idx="5">
                  <c:v>5</c:v>
                </c:pt>
                <c:pt idx="6">
                  <c:v>6</c:v>
                </c:pt>
                <c:pt idx="7">
                  <c:v>7</c:v>
                </c:pt>
                <c:pt idx="8">
                  <c:v>7</c:v>
                </c:pt>
                <c:pt idx="9">
                  <c:v>8</c:v>
                </c:pt>
                <c:pt idx="10">
                  <c:v>9</c:v>
                </c:pt>
                <c:pt idx="11">
                  <c:v>10</c:v>
                </c:pt>
              </c:numCache>
            </c:numRef>
          </c:xVal>
          <c:yVal>
            <c:numRef>
              <c:f>List1!$G$6:$G$17</c:f>
              <c:numCache>
                <c:formatCode>General</c:formatCode>
                <c:ptCount val="12"/>
                <c:pt idx="0">
                  <c:v>5</c:v>
                </c:pt>
                <c:pt idx="1">
                  <c:v>10</c:v>
                </c:pt>
                <c:pt idx="2">
                  <c:v>30</c:v>
                </c:pt>
                <c:pt idx="3">
                  <c:v>80</c:v>
                </c:pt>
                <c:pt idx="4">
                  <c:v>80</c:v>
                </c:pt>
                <c:pt idx="5">
                  <c:v>75</c:v>
                </c:pt>
                <c:pt idx="6">
                  <c:v>70</c:v>
                </c:pt>
                <c:pt idx="7">
                  <c:v>68</c:v>
                </c:pt>
                <c:pt idx="8">
                  <c:v>68</c:v>
                </c:pt>
                <c:pt idx="9">
                  <c:v>63</c:v>
                </c:pt>
                <c:pt idx="10">
                  <c:v>52</c:v>
                </c:pt>
                <c:pt idx="11">
                  <c:v>51</c:v>
                </c:pt>
              </c:numCache>
            </c:numRef>
          </c:yVal>
          <c:smooth val="0"/>
          <c:extLst>
            <c:ext xmlns:c16="http://schemas.microsoft.com/office/drawing/2014/chart" uri="{C3380CC4-5D6E-409C-BE32-E72D297353CC}">
              <c16:uniqueId val="{00000000-3000-42BC-8CB1-45CBA502B939}"/>
            </c:ext>
          </c:extLst>
        </c:ser>
        <c:dLbls>
          <c:showLegendKey val="0"/>
          <c:showVal val="0"/>
          <c:showCatName val="0"/>
          <c:showSerName val="0"/>
          <c:showPercent val="0"/>
          <c:showBubbleSize val="0"/>
        </c:dLbls>
        <c:axId val="67322624"/>
        <c:axId val="67324160"/>
      </c:scatterChart>
      <c:valAx>
        <c:axId val="67322624"/>
        <c:scaling>
          <c:orientation val="minMax"/>
          <c:max val="10"/>
          <c:min val="1"/>
        </c:scaling>
        <c:delete val="0"/>
        <c:axPos val="b"/>
        <c:numFmt formatCode="General" sourceLinked="1"/>
        <c:majorTickMark val="out"/>
        <c:minorTickMark val="none"/>
        <c:tickLblPos val="nextTo"/>
        <c:crossAx val="67324160"/>
        <c:crosses val="autoZero"/>
        <c:crossBetween val="midCat"/>
        <c:majorUnit val="1"/>
      </c:valAx>
      <c:valAx>
        <c:axId val="67324160"/>
        <c:scaling>
          <c:orientation val="minMax"/>
        </c:scaling>
        <c:delete val="0"/>
        <c:axPos val="l"/>
        <c:majorGridlines/>
        <c:numFmt formatCode="General" sourceLinked="1"/>
        <c:majorTickMark val="out"/>
        <c:minorTickMark val="none"/>
        <c:tickLblPos val="nextTo"/>
        <c:crossAx val="67322624"/>
        <c:crosses val="autoZero"/>
        <c:crossBetween val="midCat"/>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01.04.2025</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01.04.2025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cs typeface="Lucida Sans Unicode" charset="0"/>
              </a:defRPr>
            </a:lvl1pPr>
            <a:lvl2pPr eaLnBrk="0">
              <a:tabLst>
                <a:tab pos="723900" algn="l"/>
                <a:tab pos="1447800" algn="l"/>
                <a:tab pos="2171700" algn="l"/>
                <a:tab pos="2895600" algn="l"/>
              </a:tabLst>
              <a:defRPr>
                <a:solidFill>
                  <a:schemeClr val="bg1"/>
                </a:solidFill>
                <a:latin typeface="Arial" charset="0"/>
                <a:cs typeface="Lucida Sans Unicode" charset="0"/>
              </a:defRPr>
            </a:lvl2pPr>
            <a:lvl3pPr eaLnBrk="0">
              <a:tabLst>
                <a:tab pos="723900" algn="l"/>
                <a:tab pos="1447800" algn="l"/>
                <a:tab pos="2171700" algn="l"/>
                <a:tab pos="2895600" algn="l"/>
              </a:tabLst>
              <a:defRPr>
                <a:solidFill>
                  <a:schemeClr val="bg1"/>
                </a:solidFill>
                <a:latin typeface="Arial" charset="0"/>
                <a:cs typeface="Lucida Sans Unicode" charset="0"/>
              </a:defRPr>
            </a:lvl3pPr>
            <a:lvl4pPr eaLnBrk="0">
              <a:tabLst>
                <a:tab pos="723900" algn="l"/>
                <a:tab pos="1447800" algn="l"/>
                <a:tab pos="2171700" algn="l"/>
                <a:tab pos="2895600" algn="l"/>
              </a:tabLst>
              <a:defRPr>
                <a:solidFill>
                  <a:schemeClr val="bg1"/>
                </a:solidFill>
                <a:latin typeface="Arial" charset="0"/>
                <a:cs typeface="Lucida Sans Unicode" charset="0"/>
              </a:defRPr>
            </a:lvl4pPr>
            <a:lvl5pPr eaLnBrk="0">
              <a:tabLst>
                <a:tab pos="723900" algn="l"/>
                <a:tab pos="1447800" algn="l"/>
                <a:tab pos="2171700" algn="l"/>
                <a:tab pos="2895600" algn="l"/>
              </a:tabLst>
              <a:defRPr>
                <a:solidFill>
                  <a:schemeClr val="bg1"/>
                </a:solidFill>
                <a:latin typeface="Arial" charset="0"/>
                <a:cs typeface="Lucida Sans Unicode"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cs typeface="Lucida Sans Unicode"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cs typeface="Lucida Sans Unicode"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cs typeface="Lucida Sans Unicode"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cs typeface="Lucida Sans Unicode" charset="0"/>
              </a:defRPr>
            </a:lvl9pPr>
          </a:lstStyle>
          <a:p>
            <a:pPr eaLnBrk="1"/>
            <a:fld id="{E27E7F7A-D7FA-46BF-A243-074DACAAD4E2}" type="slidenum">
              <a:rPr lang="cs-CZ">
                <a:solidFill>
                  <a:srgbClr val="000000"/>
                </a:solidFill>
                <a:latin typeface="Times New Roman" pitchFamily="16" charset="0"/>
              </a:rPr>
              <a:pPr eaLnBrk="1"/>
              <a:t>18</a:t>
            </a:fld>
            <a:endParaRPr lang="cs-CZ">
              <a:solidFill>
                <a:srgbClr val="000000"/>
              </a:solidFill>
              <a:latin typeface="Times New Roman" pitchFamily="16" charset="0"/>
            </a:endParaRPr>
          </a:p>
        </p:txBody>
      </p:sp>
      <p:sp>
        <p:nvSpPr>
          <p:cNvPr id="76803" name="Rectangle 1"/>
          <p:cNvSpPr txBox="1">
            <a:spLocks noGrp="1" noRot="1" noChangeAspect="1" noChangeArrowheads="1" noTextEdit="1"/>
          </p:cNvSpPr>
          <p:nvPr>
            <p:ph type="sldImg"/>
          </p:nvPr>
        </p:nvSpPr>
        <p:spPr>
          <a:xfrm>
            <a:off x="1106488" y="815975"/>
            <a:ext cx="5351462" cy="40147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4" name="Rectangle 2"/>
          <p:cNvSpPr txBox="1">
            <a:spLocks noGrp="1" noChangeArrowheads="1"/>
          </p:cNvSpPr>
          <p:nvPr>
            <p:ph type="body" idx="1"/>
          </p:nvPr>
        </p:nvSpPr>
        <p:spPr>
          <a:xfrm>
            <a:off x="756180" y="5088992"/>
            <a:ext cx="6052615" cy="4821734"/>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cs-CZ" sz="1200" kern="1200" dirty="0">
                <a:solidFill>
                  <a:schemeClr val="tx1"/>
                </a:solidFill>
                <a:effectLst/>
                <a:latin typeface="+mn-lt"/>
                <a:ea typeface="+mn-ea"/>
                <a:cs typeface="+mn-cs"/>
              </a:rPr>
              <a:t>V tomto systému se používá objednací úroveň „B“ a pevné objednací množství „Q“. Objednávka se podává v tom okamžiku, kdy se zásoba sníží na objednací úroveň „B“ nebo těsně pod ní (záleží na velikosti posledního odběru). Stav zásoby se s úrovní „B“ porovnává při každém výdeji položky.</a:t>
            </a:r>
          </a:p>
          <a:p>
            <a:r>
              <a:rPr lang="cs-CZ" sz="1200" kern="1200" dirty="0">
                <a:solidFill>
                  <a:schemeClr val="tx1"/>
                </a:solidFill>
                <a:effectLst/>
                <a:latin typeface="+mn-lt"/>
                <a:ea typeface="+mn-ea"/>
                <a:cs typeface="+mn-cs"/>
              </a:rPr>
              <a:t>Ke stanovení výše pevného objednacího množství „Q“ se používá většinou </a:t>
            </a:r>
            <a:r>
              <a:rPr lang="cs-CZ" sz="1200" kern="1200" dirty="0" err="1">
                <a:solidFill>
                  <a:schemeClr val="tx1"/>
                </a:solidFill>
                <a:effectLst/>
                <a:latin typeface="+mn-lt"/>
                <a:ea typeface="+mn-ea"/>
                <a:cs typeface="+mn-cs"/>
              </a:rPr>
              <a:t>Campův</a:t>
            </a:r>
            <a:r>
              <a:rPr lang="cs-CZ" sz="1200" kern="1200" dirty="0">
                <a:solidFill>
                  <a:schemeClr val="tx1"/>
                </a:solidFill>
                <a:effectLst/>
                <a:latin typeface="+mn-lt"/>
                <a:ea typeface="+mn-ea"/>
                <a:cs typeface="+mn-cs"/>
              </a:rPr>
              <a:t> vzorec. </a:t>
            </a:r>
          </a:p>
          <a:p>
            <a:r>
              <a:rPr lang="cs-CZ" sz="1200" kern="1200" dirty="0">
                <a:solidFill>
                  <a:schemeClr val="tx1"/>
                </a:solidFill>
                <a:effectLst/>
                <a:latin typeface="+mn-lt"/>
                <a:ea typeface="+mn-ea"/>
                <a:cs typeface="+mn-cs"/>
              </a:rPr>
              <a:t> </a:t>
            </a:r>
          </a:p>
          <a:p>
            <a:r>
              <a:rPr lang="cs-CZ" sz="1200" kern="1200" dirty="0">
                <a:solidFill>
                  <a:schemeClr val="tx1"/>
                </a:solidFill>
                <a:effectLst/>
                <a:latin typeface="+mn-lt"/>
                <a:ea typeface="+mn-ea"/>
                <a:cs typeface="+mn-cs"/>
              </a:rPr>
              <a:t> </a:t>
            </a:r>
          </a:p>
          <a:p>
            <a:r>
              <a:rPr lang="cs-CZ" sz="1200" kern="1200" dirty="0">
                <a:solidFill>
                  <a:schemeClr val="tx1"/>
                </a:solidFill>
                <a:effectLst/>
                <a:latin typeface="+mn-lt"/>
                <a:ea typeface="+mn-ea"/>
                <a:cs typeface="+mn-cs"/>
              </a:rPr>
              <a:t> </a:t>
            </a:r>
          </a:p>
          <a:p>
            <a:r>
              <a:rPr lang="cs-CZ" sz="1200" kern="1200" dirty="0">
                <a:solidFill>
                  <a:schemeClr val="tx1"/>
                </a:solidFill>
                <a:effectLst/>
                <a:latin typeface="+mn-lt"/>
                <a:ea typeface="+mn-ea"/>
                <a:cs typeface="+mn-cs"/>
              </a:rPr>
              <a:t> </a:t>
            </a:r>
          </a:p>
          <a:p>
            <a:r>
              <a:rPr lang="cs-CZ" sz="1200" kern="1200" dirty="0">
                <a:solidFill>
                  <a:schemeClr val="tx1"/>
                </a:solidFill>
                <a:effectLst/>
                <a:latin typeface="+mn-lt"/>
                <a:ea typeface="+mn-ea"/>
                <a:cs typeface="+mn-cs"/>
              </a:rPr>
              <a:t>, kde</a:t>
            </a:r>
          </a:p>
          <a:p>
            <a:r>
              <a:rPr lang="cs-CZ" sz="1200" kern="1200" dirty="0">
                <a:solidFill>
                  <a:schemeClr val="tx1"/>
                </a:solidFill>
                <a:effectLst/>
                <a:latin typeface="+mn-lt"/>
                <a:ea typeface="+mn-ea"/>
                <a:cs typeface="+mn-cs"/>
              </a:rPr>
              <a:t>Q- objednací množství (ks),</a:t>
            </a:r>
          </a:p>
          <a:p>
            <a:r>
              <a:rPr lang="cs-CZ" sz="1200" kern="1200" dirty="0">
                <a:solidFill>
                  <a:schemeClr val="tx1"/>
                </a:solidFill>
                <a:effectLst/>
                <a:latin typeface="+mn-lt"/>
                <a:ea typeface="+mn-ea"/>
                <a:cs typeface="+mn-cs"/>
              </a:rPr>
              <a:t>D- poptávka za období (ks/období)</a:t>
            </a:r>
          </a:p>
          <a:p>
            <a:r>
              <a:rPr lang="cs-CZ" sz="1200" kern="1200" dirty="0" err="1">
                <a:solidFill>
                  <a:schemeClr val="tx1"/>
                </a:solidFill>
                <a:effectLst/>
                <a:latin typeface="+mn-lt"/>
                <a:ea typeface="+mn-ea"/>
                <a:cs typeface="+mn-cs"/>
              </a:rPr>
              <a:t>N</a:t>
            </a:r>
            <a:r>
              <a:rPr lang="cs-CZ" sz="1200" kern="1200" baseline="-25000" dirty="0" err="1">
                <a:solidFill>
                  <a:schemeClr val="tx1"/>
                </a:solidFill>
                <a:effectLst/>
                <a:latin typeface="+mn-lt"/>
                <a:ea typeface="+mn-ea"/>
                <a:cs typeface="+mn-cs"/>
              </a:rPr>
              <a:t>ob</a:t>
            </a:r>
            <a:r>
              <a:rPr lang="cs-CZ" sz="1200" kern="1200" dirty="0">
                <a:solidFill>
                  <a:schemeClr val="tx1"/>
                </a:solidFill>
                <a:effectLst/>
                <a:latin typeface="+mn-lt"/>
                <a:ea typeface="+mn-ea"/>
                <a:cs typeface="+mn-cs"/>
              </a:rPr>
              <a:t>- objednací náklady (Kč</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obdob</a:t>
            </a:r>
            <a:r>
              <a:rPr lang="cs-CZ" sz="1200" kern="1200" dirty="0">
                <a:solidFill>
                  <a:schemeClr val="tx1"/>
                </a:solidFill>
                <a:effectLst/>
                <a:latin typeface="+mn-lt"/>
                <a:ea typeface="+mn-ea"/>
                <a:cs typeface="+mn-cs"/>
              </a:rPr>
              <a:t>í)</a:t>
            </a:r>
          </a:p>
          <a:p>
            <a:r>
              <a:rPr lang="cs-CZ" sz="1200" kern="1200" dirty="0" err="1">
                <a:solidFill>
                  <a:schemeClr val="tx1"/>
                </a:solidFill>
                <a:effectLst/>
                <a:latin typeface="+mn-lt"/>
                <a:ea typeface="+mn-ea"/>
                <a:cs typeface="+mn-cs"/>
              </a:rPr>
              <a:t>n</a:t>
            </a:r>
            <a:r>
              <a:rPr lang="cs-CZ" sz="1200" kern="1200" baseline="-25000" dirty="0" err="1">
                <a:solidFill>
                  <a:schemeClr val="tx1"/>
                </a:solidFill>
                <a:effectLst/>
                <a:latin typeface="+mn-lt"/>
                <a:ea typeface="+mn-ea"/>
                <a:cs typeface="+mn-cs"/>
              </a:rPr>
              <a:t>skl</a:t>
            </a:r>
            <a:r>
              <a:rPr lang="cs-CZ" sz="1200" kern="1200" dirty="0">
                <a:solidFill>
                  <a:schemeClr val="tx1"/>
                </a:solidFill>
                <a:effectLst/>
                <a:latin typeface="+mn-lt"/>
                <a:ea typeface="+mn-ea"/>
                <a:cs typeface="+mn-cs"/>
              </a:rPr>
              <a:t>- náklady na skladování jednotky produktu během období (Kč/ks/období)</a:t>
            </a:r>
          </a:p>
          <a:p>
            <a:r>
              <a:rPr lang="cs-CZ" sz="1200" kern="1200" dirty="0">
                <a:solidFill>
                  <a:schemeClr val="tx1"/>
                </a:solidFill>
                <a:effectLst/>
                <a:latin typeface="+mn-lt"/>
                <a:ea typeface="+mn-ea"/>
                <a:cs typeface="+mn-cs"/>
              </a:rPr>
              <a:t>Použití tohoto systému je vhodné tehdy, když se jedná o pravidelný odběr a položky mají velkou odbytovou hodnotu. Je totiž nutné průběžně sledovat výši zásob a doobjednat ihned při dosažení objednací úrovně „B“.</a:t>
            </a:r>
          </a:p>
          <a:p>
            <a:r>
              <a:rPr lang="cs-CZ" sz="1200" kern="1200" dirty="0">
                <a:solidFill>
                  <a:schemeClr val="tx1"/>
                </a:solidFill>
                <a:effectLst/>
                <a:latin typeface="+mn-lt"/>
                <a:ea typeface="+mn-ea"/>
                <a:cs typeface="+mn-cs"/>
              </a:rPr>
              <a:t>Systém B, S</a:t>
            </a:r>
          </a:p>
          <a:p>
            <a:r>
              <a:rPr lang="cs-CZ" sz="1200" kern="1200" dirty="0">
                <a:solidFill>
                  <a:schemeClr val="tx1"/>
                </a:solidFill>
                <a:effectLst/>
                <a:latin typeface="+mn-lt"/>
                <a:ea typeface="+mn-ea"/>
                <a:cs typeface="+mn-cs"/>
              </a:rPr>
              <a:t>Je to podobný systém jako B,Q. Rozdíl je v tom, že se neobjednává pevné množství „Q“, ale vždy se doobjednává do cílové úrovně „S“. </a:t>
            </a:r>
          </a:p>
          <a:p>
            <a:r>
              <a:rPr lang="cs-CZ" sz="1200" kern="1200" dirty="0">
                <a:solidFill>
                  <a:schemeClr val="tx1"/>
                </a:solidFill>
                <a:effectLst/>
                <a:latin typeface="+mn-lt"/>
                <a:ea typeface="+mn-ea"/>
                <a:cs typeface="+mn-cs"/>
              </a:rPr>
              <a:t>Cílová úroveň S se vypočte následovně:</a:t>
            </a:r>
          </a:p>
          <a:p>
            <a:r>
              <a:rPr lang="cs-CZ" sz="1200" kern="1200" dirty="0">
                <a:solidFill>
                  <a:schemeClr val="tx1"/>
                </a:solidFill>
                <a:effectLst/>
                <a:latin typeface="+mn-lt"/>
                <a:ea typeface="+mn-ea"/>
                <a:cs typeface="+mn-cs"/>
              </a:rPr>
              <a:t>	S = B + Q</a:t>
            </a:r>
          </a:p>
          <a:p>
            <a:r>
              <a:rPr lang="cs-CZ" sz="1200" kern="1200" dirty="0">
                <a:solidFill>
                  <a:schemeClr val="tx1"/>
                </a:solidFill>
                <a:effectLst/>
                <a:latin typeface="+mn-lt"/>
                <a:ea typeface="+mn-ea"/>
                <a:cs typeface="+mn-cs"/>
              </a:rPr>
              <a:t>Přičemž „B“ se počítá stejně jako v systému B.Q.</a:t>
            </a:r>
          </a:p>
          <a:p>
            <a:r>
              <a:rPr lang="cs-CZ" sz="1200" kern="1200" dirty="0">
                <a:solidFill>
                  <a:schemeClr val="tx1"/>
                </a:solidFill>
                <a:effectLst/>
                <a:latin typeface="+mn-lt"/>
                <a:ea typeface="+mn-ea"/>
                <a:cs typeface="+mn-cs"/>
              </a:rPr>
              <a:t>Tento systém má použití pro následující podmínky:</a:t>
            </a:r>
          </a:p>
          <a:p>
            <a:pPr lvl="0"/>
            <a:r>
              <a:rPr lang="cs-CZ" sz="1200" kern="1200" dirty="0">
                <a:solidFill>
                  <a:schemeClr val="tx1"/>
                </a:solidFill>
                <a:effectLst/>
                <a:latin typeface="+mn-lt"/>
                <a:ea typeface="+mn-ea"/>
                <a:cs typeface="+mn-cs"/>
              </a:rPr>
              <a:t>položky mají velkou odbytovou hodnotu;</a:t>
            </a:r>
          </a:p>
          <a:p>
            <a:pPr lvl="0"/>
            <a:r>
              <a:rPr lang="cs-CZ" sz="1200" kern="1200" dirty="0">
                <a:solidFill>
                  <a:schemeClr val="tx1"/>
                </a:solidFill>
                <a:effectLst/>
                <a:latin typeface="+mn-lt"/>
                <a:ea typeface="+mn-ea"/>
                <a:cs typeface="+mn-cs"/>
              </a:rPr>
              <a:t>Odběr je většinou nepravidelný;</a:t>
            </a:r>
          </a:p>
          <a:p>
            <a:pPr lvl="0"/>
            <a:r>
              <a:rPr lang="cs-CZ" sz="1200" kern="1200" dirty="0">
                <a:solidFill>
                  <a:schemeClr val="tx1"/>
                </a:solidFill>
                <a:effectLst/>
                <a:latin typeface="+mn-lt"/>
                <a:ea typeface="+mn-ea"/>
                <a:cs typeface="+mn-cs"/>
              </a:rPr>
              <a:t>Doba spotřeby je několikrát delší než objednací interval.</a:t>
            </a:r>
          </a:p>
          <a:p>
            <a:r>
              <a:rPr lang="cs-CZ" sz="1200" kern="1200" dirty="0">
                <a:solidFill>
                  <a:schemeClr val="tx1"/>
                </a:solidFill>
                <a:effectLst/>
                <a:latin typeface="+mn-lt"/>
                <a:ea typeface="+mn-ea"/>
                <a:cs typeface="+mn-cs"/>
              </a:rPr>
              <a:t> </a:t>
            </a:r>
          </a:p>
          <a:p>
            <a:r>
              <a:rPr lang="cs-CZ" sz="1200" kern="1200" dirty="0">
                <a:solidFill>
                  <a:schemeClr val="tx1"/>
                </a:solidFill>
                <a:effectLst/>
                <a:latin typeface="+mn-lt"/>
                <a:ea typeface="+mn-ea"/>
                <a:cs typeface="+mn-cs"/>
              </a:rPr>
              <a:t> Systém </a:t>
            </a:r>
            <a:r>
              <a:rPr lang="cs-CZ" sz="1200" kern="1200" dirty="0" err="1">
                <a:solidFill>
                  <a:schemeClr val="tx1"/>
                </a:solidFill>
                <a:effectLst/>
                <a:latin typeface="+mn-lt"/>
                <a:ea typeface="+mn-ea"/>
                <a:cs typeface="+mn-cs"/>
              </a:rPr>
              <a:t>s,Q</a:t>
            </a:r>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Systém je charakterizován pevným okamžikem objednávání (například každý první den v měsíci nebo každé pondělí), pevným objednacím množstvím „Q“ a objednací úrovní „s“. Jestliže u B-systémů se doobjednává ihned po dosažení nebo podkročení objednací úrovně „B“, u s-systémů se porovnává rozdíl mezi výší zásoby a objednací úrovní „s“ pouze ve zvolených periodických obdobích po periodické kontrole stavu zásob. Objednává se to zboží, jehož zásoba klesla na úroveň „s“ nebo pod ni.</a:t>
            </a:r>
          </a:p>
          <a:p>
            <a:r>
              <a:rPr lang="cs-CZ" sz="1200" kern="1200" dirty="0">
                <a:solidFill>
                  <a:schemeClr val="tx1"/>
                </a:solidFill>
                <a:effectLst/>
                <a:latin typeface="+mn-lt"/>
                <a:ea typeface="+mn-ea"/>
                <a:cs typeface="+mn-cs"/>
              </a:rPr>
              <a:t>Systém </a:t>
            </a:r>
            <a:r>
              <a:rPr lang="cs-CZ" sz="1200" kern="1200" dirty="0" err="1">
                <a:solidFill>
                  <a:schemeClr val="tx1"/>
                </a:solidFill>
                <a:effectLst/>
                <a:latin typeface="+mn-lt"/>
                <a:ea typeface="+mn-ea"/>
                <a:cs typeface="+mn-cs"/>
              </a:rPr>
              <a:t>s,S</a:t>
            </a:r>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Je to rovněž periodický systém doplňování zásob, ale s proměnným objednacím množstvím. Do cílové úrovně „S“ se objednávají pouze ty položky, jejichž výše klesla pod úroveň „s“. Výše s, S, se stanoví stejným způsobem, jako v předchozích případech. Uvedený systém je vhodný v těch případech, jestliže se v nepravidelných okamžicích odebírají velká množství.</a:t>
            </a:r>
          </a:p>
          <a:p>
            <a:endParaRPr lang="cs-CZ" dirty="0"/>
          </a:p>
        </p:txBody>
      </p:sp>
    </p:spTree>
    <p:extLst>
      <p:ext uri="{BB962C8B-B14F-4D97-AF65-F5344CB8AC3E}">
        <p14:creationId xmlns:p14="http://schemas.microsoft.com/office/powerpoint/2010/main" val="175265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EDE74F4-17DA-4A30-82A6-4530BD01909E}" type="slidenum">
              <a:rPr lang="cs-CZ" smtClean="0"/>
              <a:t>19</a:t>
            </a:fld>
            <a:endParaRPr lang="cs-CZ"/>
          </a:p>
        </p:txBody>
      </p:sp>
    </p:spTree>
    <p:extLst>
      <p:ext uri="{BB962C8B-B14F-4D97-AF65-F5344CB8AC3E}">
        <p14:creationId xmlns:p14="http://schemas.microsoft.com/office/powerpoint/2010/main" val="1145365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None/>
            </a:pPr>
            <a:r>
              <a:rPr lang="cs-CZ" sz="1200" b="1" dirty="0"/>
              <a:t>Tento systém má použití pro následující podmínky:</a:t>
            </a:r>
          </a:p>
          <a:p>
            <a:pPr lvl="0"/>
            <a:r>
              <a:rPr lang="cs-CZ" sz="1200" b="1" dirty="0"/>
              <a:t>Položky mají velkou odbytovou hodnotu,</a:t>
            </a:r>
          </a:p>
          <a:p>
            <a:pPr lvl="0"/>
            <a:r>
              <a:rPr lang="cs-CZ" sz="1200" b="1" dirty="0"/>
              <a:t>Odběr je nepravidelný,</a:t>
            </a:r>
          </a:p>
          <a:p>
            <a:pPr lvl="0"/>
            <a:r>
              <a:rPr lang="cs-CZ" sz="1200" b="1" dirty="0"/>
              <a:t>Doba spotřeby „Q“ je několikrát delší než objednací interval</a:t>
            </a:r>
          </a:p>
          <a:p>
            <a:pPr marL="0" indent="0">
              <a:buNone/>
            </a:pPr>
            <a:r>
              <a:rPr lang="cs-CZ" sz="1200" b="1" dirty="0"/>
              <a:t>Přičemž „B“ se počítá stejně jako v systému B.Q.</a:t>
            </a:r>
          </a:p>
          <a:p>
            <a:pPr marL="0" indent="0">
              <a:buNone/>
            </a:pPr>
            <a:r>
              <a:rPr lang="cs-CZ" sz="1200" b="1" dirty="0"/>
              <a:t>.</a:t>
            </a:r>
            <a:endParaRPr lang="cs-CZ" sz="1200" dirty="0"/>
          </a:p>
          <a:p>
            <a:pPr lvl="0"/>
            <a:endParaRPr lang="cs-CZ" dirty="0"/>
          </a:p>
        </p:txBody>
      </p:sp>
      <p:sp>
        <p:nvSpPr>
          <p:cNvPr id="4" name="Zástupný symbol pro číslo snímku 3"/>
          <p:cNvSpPr>
            <a:spLocks noGrp="1"/>
          </p:cNvSpPr>
          <p:nvPr>
            <p:ph type="sldNum" sz="quarter" idx="10"/>
          </p:nvPr>
        </p:nvSpPr>
        <p:spPr/>
        <p:txBody>
          <a:bodyPr/>
          <a:lstStyle/>
          <a:p>
            <a:fld id="{4EDE74F4-17DA-4A30-82A6-4530BD01909E}" type="slidenum">
              <a:rPr lang="cs-CZ" smtClean="0"/>
              <a:t>20</a:t>
            </a:fld>
            <a:endParaRPr lang="cs-CZ"/>
          </a:p>
        </p:txBody>
      </p:sp>
    </p:spTree>
    <p:extLst>
      <p:ext uri="{BB962C8B-B14F-4D97-AF65-F5344CB8AC3E}">
        <p14:creationId xmlns:p14="http://schemas.microsoft.com/office/powerpoint/2010/main" val="444655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None/>
            </a:pPr>
            <a:r>
              <a:rPr lang="cs-CZ" b="1" dirty="0"/>
              <a:t>Je charakterizován pevným okamžikem objednávání „t“ ( například každý první den v měsíci nebo každé pondělí), pevným objednacím množstvím „Q“ a objednací úrovní „s“. Jestliže u B - systému  se doobjednává ihned po dosažení nebo podkročení objednací úrovně „B“, u s – systému se porovnává rozdíl mezi výši zásoby a objednací úrovni „s“ pouze ve zvolených periodických obdobích po periodické kontrole stavu zásob. Objednává se to zboží, jehož zásoba klesla na úroveň „s“ nebo pod ni. Pro stanovení výše „s“ se doporučuje  tento výpočet:</a:t>
            </a:r>
          </a:p>
          <a:p>
            <a:pPr marL="0" indent="0">
              <a:buNone/>
            </a:pPr>
            <a:endParaRPr lang="cs-CZ" b="1" dirty="0"/>
          </a:p>
          <a:p>
            <a:pPr marL="0" indent="0">
              <a:buNone/>
            </a:pPr>
            <a:r>
              <a:rPr lang="cs-CZ" b="1" dirty="0"/>
              <a:t>Pro stanovení výše „s“ se doporučuje  tento výpočet:</a:t>
            </a:r>
          </a:p>
          <a:p>
            <a:pPr marL="0" indent="0">
              <a:buNone/>
            </a:pPr>
            <a:endParaRPr lang="cs-CZ" b="1" dirty="0"/>
          </a:p>
          <a:p>
            <a:pPr marL="0" indent="0" algn="ctr">
              <a:buNone/>
            </a:pPr>
            <a:r>
              <a:rPr lang="cs-CZ" b="1" dirty="0"/>
              <a:t>S = ( </a:t>
            </a:r>
            <a:r>
              <a:rPr lang="cs-CZ" b="1" dirty="0" err="1"/>
              <a:t>t</a:t>
            </a:r>
            <a:r>
              <a:rPr lang="cs-CZ" b="1" baseline="-25000" dirty="0" err="1"/>
              <a:t>L</a:t>
            </a:r>
            <a:r>
              <a:rPr lang="cs-CZ" b="1" dirty="0"/>
              <a:t>+ 0,7*I) * + </a:t>
            </a:r>
            <a:r>
              <a:rPr lang="cs-CZ" b="1" dirty="0" err="1"/>
              <a:t>P</a:t>
            </a:r>
            <a:r>
              <a:rPr lang="cs-CZ" b="1" baseline="-25000" dirty="0" err="1"/>
              <a:t>z</a:t>
            </a:r>
            <a:endParaRPr lang="cs-CZ" b="1" dirty="0"/>
          </a:p>
          <a:p>
            <a:pPr marL="0" indent="0">
              <a:buNone/>
            </a:pPr>
            <a:endParaRPr lang="cs-CZ" b="1" dirty="0"/>
          </a:p>
          <a:p>
            <a:pPr marL="0" indent="0">
              <a:buNone/>
            </a:pPr>
            <a:r>
              <a:rPr lang="cs-CZ" b="1" dirty="0"/>
              <a:t>Kde: d  =  průměrná spotřeba za časovou jednotku</a:t>
            </a:r>
          </a:p>
          <a:p>
            <a:r>
              <a:rPr lang="cs-CZ" b="1" dirty="0"/>
              <a:t>	</a:t>
            </a:r>
            <a:r>
              <a:rPr lang="cs-CZ" b="1" dirty="0" err="1"/>
              <a:t>t</a:t>
            </a:r>
            <a:r>
              <a:rPr lang="cs-CZ" b="1" baseline="-25000" dirty="0" err="1"/>
              <a:t>L</a:t>
            </a:r>
            <a:r>
              <a:rPr lang="cs-CZ" b="1" baseline="-25000" dirty="0"/>
              <a:t>  </a:t>
            </a:r>
            <a:r>
              <a:rPr lang="cs-CZ" b="1" dirty="0"/>
              <a:t>= dodací lhůta v čase</a:t>
            </a:r>
          </a:p>
          <a:p>
            <a:r>
              <a:rPr lang="cs-CZ" b="1" dirty="0"/>
              <a:t>	</a:t>
            </a:r>
            <a:r>
              <a:rPr lang="cs-CZ" b="1" dirty="0" err="1"/>
              <a:t>P</a:t>
            </a:r>
            <a:r>
              <a:rPr lang="cs-CZ" b="1" baseline="-25000" dirty="0" err="1"/>
              <a:t>z</a:t>
            </a:r>
            <a:r>
              <a:rPr lang="cs-CZ" b="1" dirty="0"/>
              <a:t> = výše pojistné zásoby</a:t>
            </a:r>
          </a:p>
          <a:p>
            <a:r>
              <a:rPr lang="cs-CZ" b="1" dirty="0"/>
              <a:t>	I =  délka intervalu při kontrolách zásob v čase</a:t>
            </a:r>
          </a:p>
          <a:p>
            <a:pPr marL="0" indent="0">
              <a:buNone/>
            </a:pPr>
            <a:endParaRPr lang="cs-CZ" b="1" dirty="0"/>
          </a:p>
        </p:txBody>
      </p:sp>
      <p:sp>
        <p:nvSpPr>
          <p:cNvPr id="4" name="Zástupný symbol pro číslo snímku 3"/>
          <p:cNvSpPr>
            <a:spLocks noGrp="1"/>
          </p:cNvSpPr>
          <p:nvPr>
            <p:ph type="sldNum" sz="quarter" idx="10"/>
          </p:nvPr>
        </p:nvSpPr>
        <p:spPr/>
        <p:txBody>
          <a:bodyPr/>
          <a:lstStyle/>
          <a:p>
            <a:fld id="{4EDE74F4-17DA-4A30-82A6-4530BD01909E}" type="slidenum">
              <a:rPr lang="cs-CZ" smtClean="0"/>
              <a:t>21</a:t>
            </a:fld>
            <a:endParaRPr lang="cs-CZ"/>
          </a:p>
        </p:txBody>
      </p:sp>
    </p:spTree>
    <p:extLst>
      <p:ext uri="{BB962C8B-B14F-4D97-AF65-F5344CB8AC3E}">
        <p14:creationId xmlns:p14="http://schemas.microsoft.com/office/powerpoint/2010/main" val="1071407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a:t>Je rovněž periodický systém doplňování zásob, ale s proměnným objednacím </a:t>
            </a:r>
            <a:r>
              <a:rPr lang="cs-CZ" b="1" dirty="0" err="1"/>
              <a:t>množstvím.Do</a:t>
            </a:r>
            <a:r>
              <a:rPr lang="cs-CZ" b="1" dirty="0"/>
              <a:t> cílové úrovně „S“ se objednávají pouze ty položky, jejichž výše klesla pod úroveň „s“. Výše s, S se stanoví stejným způsobem, jako v předchozích případech. Používá se v těch případech, jestliže se odebírají dosti velká množství:</a:t>
            </a:r>
          </a:p>
          <a:p>
            <a:endParaRPr lang="cs-CZ" dirty="0"/>
          </a:p>
        </p:txBody>
      </p:sp>
      <p:sp>
        <p:nvSpPr>
          <p:cNvPr id="4" name="Zástupný symbol pro číslo snímku 3"/>
          <p:cNvSpPr>
            <a:spLocks noGrp="1"/>
          </p:cNvSpPr>
          <p:nvPr>
            <p:ph type="sldNum" sz="quarter" idx="10"/>
          </p:nvPr>
        </p:nvSpPr>
        <p:spPr/>
        <p:txBody>
          <a:bodyPr/>
          <a:lstStyle/>
          <a:p>
            <a:fld id="{4EDE74F4-17DA-4A30-82A6-4530BD01909E}" type="slidenum">
              <a:rPr lang="cs-CZ" smtClean="0"/>
              <a:t>22</a:t>
            </a:fld>
            <a:endParaRPr lang="cs-CZ"/>
          </a:p>
        </p:txBody>
      </p:sp>
    </p:spTree>
    <p:extLst>
      <p:ext uri="{BB962C8B-B14F-4D97-AF65-F5344CB8AC3E}">
        <p14:creationId xmlns:p14="http://schemas.microsoft.com/office/powerpoint/2010/main" val="3109587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1402501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11</a:t>
            </a:fld>
            <a:endParaRPr lang="cs-CZ"/>
          </a:p>
        </p:txBody>
      </p:sp>
    </p:spTree>
    <p:extLst>
      <p:ext uri="{BB962C8B-B14F-4D97-AF65-F5344CB8AC3E}">
        <p14:creationId xmlns:p14="http://schemas.microsoft.com/office/powerpoint/2010/main" val="3084964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12</a:t>
            </a:fld>
            <a:endParaRPr lang="cs-CZ"/>
          </a:p>
        </p:txBody>
      </p:sp>
    </p:spTree>
    <p:extLst>
      <p:ext uri="{BB962C8B-B14F-4D97-AF65-F5344CB8AC3E}">
        <p14:creationId xmlns:p14="http://schemas.microsoft.com/office/powerpoint/2010/main" val="2806793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13</a:t>
            </a:fld>
            <a:endParaRPr lang="cs-CZ"/>
          </a:p>
        </p:txBody>
      </p:sp>
    </p:spTree>
    <p:extLst>
      <p:ext uri="{BB962C8B-B14F-4D97-AF65-F5344CB8AC3E}">
        <p14:creationId xmlns:p14="http://schemas.microsoft.com/office/powerpoint/2010/main" val="3868162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14</a:t>
            </a:fld>
            <a:endParaRPr lang="cs-CZ"/>
          </a:p>
        </p:txBody>
      </p:sp>
    </p:spTree>
    <p:extLst>
      <p:ext uri="{BB962C8B-B14F-4D97-AF65-F5344CB8AC3E}">
        <p14:creationId xmlns:p14="http://schemas.microsoft.com/office/powerpoint/2010/main" val="402056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15</a:t>
            </a:fld>
            <a:endParaRPr lang="cs-CZ"/>
          </a:p>
        </p:txBody>
      </p:sp>
    </p:spTree>
    <p:extLst>
      <p:ext uri="{BB962C8B-B14F-4D97-AF65-F5344CB8AC3E}">
        <p14:creationId xmlns:p14="http://schemas.microsoft.com/office/powerpoint/2010/main" val="2256734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4EDE74F4-17DA-4A30-82A6-4530BD01909E}" type="slidenum">
              <a:rPr lang="cs-CZ" smtClean="0"/>
              <a:t>16</a:t>
            </a:fld>
            <a:endParaRPr lang="cs-CZ"/>
          </a:p>
        </p:txBody>
      </p:sp>
    </p:spTree>
    <p:extLst>
      <p:ext uri="{BB962C8B-B14F-4D97-AF65-F5344CB8AC3E}">
        <p14:creationId xmlns:p14="http://schemas.microsoft.com/office/powerpoint/2010/main" val="4292306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idx="10"/>
          </p:nvPr>
        </p:nvSpPr>
        <p:spPr/>
        <p:txBody>
          <a:bodyPr/>
          <a:lstStyle/>
          <a:p>
            <a:pPr>
              <a:defRPr/>
            </a:pPr>
            <a:fld id="{24D2FC58-40CF-4A5F-BC55-AEE68CF1F9D2}" type="slidenum">
              <a:rPr lang="cs-CZ" smtClean="0"/>
              <a:pPr>
                <a:defRPr/>
              </a:pPr>
              <a:t>17</a:t>
            </a:fld>
            <a:endParaRPr lang="cs-CZ"/>
          </a:p>
        </p:txBody>
      </p:sp>
    </p:spTree>
    <p:extLst>
      <p:ext uri="{BB962C8B-B14F-4D97-AF65-F5344CB8AC3E}">
        <p14:creationId xmlns:p14="http://schemas.microsoft.com/office/powerpoint/2010/main" val="942249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01.04.2025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01.04.2025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01.04.2025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01.04.2025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01.04.2025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01.04.2025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01.04.2025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01.04.2025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01.04.2025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01.04.2025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01.04.2025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01.04.2025</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chart" Target="../charts/chart5.xml"/><Relationship Id="rId7"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google.cz/url?sa=i&amp;rct=j&amp;q=&amp;esrc=s&amp;source=images&amp;cd=&amp;cad=rja&amp;uact=8&amp;ved=0ahUKEwj_tv7kh7PKAhWLPRQKHURJAjAQjRwIBw&amp;url=https://www.insportline.cz/4852/detsky-nafukovaci-bazen-intex-152x56-cm-aquarium&amp;psig=AFQjCNEbXzvAle8XPzngDJyULndGOMn3fw&amp;ust=1453196179174087" TargetMode="External"/><Relationship Id="rId5" Type="http://schemas.openxmlformats.org/officeDocument/2006/relationships/image" Target="../media/image7.jpeg"/><Relationship Id="rId4" Type="http://schemas.openxmlformats.org/officeDocument/2006/relationships/hyperlink" Target="http://www.google.cz/url?sa=i&amp;rct=j&amp;q=&amp;esrc=s&amp;source=images&amp;cd=&amp;cad=rja&amp;uact=8&amp;ved=0ahUKEwiwh8LGh7PKAhWDtBQKHcW0CZgQjRwIBw&amp;url=http://www.ebrouvydry.cz/nova-stranka-284680/&amp;psig=AFQjCNFv_MbAlTkcZa0N59gj8LeSBQK1RA&amp;ust=145319610042981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fce.vutbr.cz/tst/rada.v/logist/w-cw13-lo-pr19.pp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fce.vutbr.cz/tst/rada.v/logist/w-cw13-lo-pr19.ppt"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fce.vutbr.cz/tst/rada.v/logist/w-cw13-lo-pr19.ppt"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fce.vutbr.cz/tst/rada.v/logist/w-cw13-lo-pr19.ppt"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 2 </a:t>
            </a:r>
          </a:p>
        </p:txBody>
      </p:sp>
      <p:sp>
        <p:nvSpPr>
          <p:cNvPr id="3" name="Podnadpis 2"/>
          <p:cNvSpPr>
            <a:spLocks noGrp="1"/>
          </p:cNvSpPr>
          <p:nvPr>
            <p:ph type="subTitle" idx="1"/>
          </p:nvPr>
        </p:nvSpPr>
        <p:spPr/>
        <p:txBody>
          <a:bodyPr/>
          <a:lstStyle/>
          <a:p>
            <a:r>
              <a:rPr lang="cs-CZ" dirty="0"/>
              <a:t>Martin Hart </a:t>
            </a:r>
          </a:p>
          <a:p>
            <a:r>
              <a:rPr lang="cs-CZ" dirty="0"/>
              <a:t>martin.hart@mvso.cz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C3AEDB-D1E7-4719-8485-44F6EB3338EB}"/>
              </a:ext>
            </a:extLst>
          </p:cNvPr>
          <p:cNvSpPr>
            <a:spLocks noGrp="1"/>
          </p:cNvSpPr>
          <p:nvPr>
            <p:ph type="title"/>
          </p:nvPr>
        </p:nvSpPr>
        <p:spPr/>
        <p:txBody>
          <a:bodyPr/>
          <a:lstStyle/>
          <a:p>
            <a:r>
              <a:rPr lang="cs-CZ" dirty="0"/>
              <a:t>XYZ analýza</a:t>
            </a:r>
          </a:p>
        </p:txBody>
      </p:sp>
      <p:sp>
        <p:nvSpPr>
          <p:cNvPr id="3" name="Zástupný obsah 2">
            <a:extLst>
              <a:ext uri="{FF2B5EF4-FFF2-40B4-BE49-F238E27FC236}">
                <a16:creationId xmlns:a16="http://schemas.microsoft.com/office/drawing/2014/main" id="{EECF5253-CE97-49BF-ACEB-6B20B9CE2220}"/>
              </a:ext>
            </a:extLst>
          </p:cNvPr>
          <p:cNvSpPr>
            <a:spLocks noGrp="1"/>
          </p:cNvSpPr>
          <p:nvPr>
            <p:ph idx="1"/>
          </p:nvPr>
        </p:nvSpPr>
        <p:spPr/>
        <p:txBody>
          <a:bodyPr/>
          <a:lstStyle/>
          <a:p>
            <a:r>
              <a:rPr lang="cs-CZ" dirty="0"/>
              <a:t>Doplněk ABC analýzy</a:t>
            </a:r>
          </a:p>
          <a:p>
            <a:r>
              <a:rPr lang="cs-CZ" dirty="0"/>
              <a:t>Skupiny X,Y a Z</a:t>
            </a:r>
          </a:p>
        </p:txBody>
      </p:sp>
      <p:pic>
        <p:nvPicPr>
          <p:cNvPr id="5" name="Obrázek 4">
            <a:extLst>
              <a:ext uri="{FF2B5EF4-FFF2-40B4-BE49-F238E27FC236}">
                <a16:creationId xmlns:a16="http://schemas.microsoft.com/office/drawing/2014/main" id="{40B6F332-55BA-4848-A1C9-9BE821B6B8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2036" y="2987078"/>
            <a:ext cx="4150740" cy="2807264"/>
          </a:xfrm>
          <a:prstGeom prst="rect">
            <a:avLst/>
          </a:prstGeom>
        </p:spPr>
      </p:pic>
    </p:spTree>
    <p:extLst>
      <p:ext uri="{BB962C8B-B14F-4D97-AF65-F5344CB8AC3E}">
        <p14:creationId xmlns:p14="http://schemas.microsoft.com/office/powerpoint/2010/main" val="3995131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kern="0" dirty="0"/>
              <a:t>Druhy zásob</a:t>
            </a:r>
          </a:p>
        </p:txBody>
      </p:sp>
      <p:sp>
        <p:nvSpPr>
          <p:cNvPr id="3" name="Zástupný symbol pro obsah 2"/>
          <p:cNvSpPr>
            <a:spLocks noGrp="1"/>
          </p:cNvSpPr>
          <p:nvPr>
            <p:ph idx="1"/>
          </p:nvPr>
        </p:nvSpPr>
        <p:spPr/>
        <p:txBody>
          <a:bodyPr>
            <a:normAutofit/>
          </a:bodyPr>
          <a:lstStyle/>
          <a:p>
            <a:r>
              <a:rPr lang="cs-CZ" dirty="0"/>
              <a:t>- </a:t>
            </a:r>
            <a:r>
              <a:rPr lang="cs-CZ" i="1" dirty="0"/>
              <a:t>obratová, běžná zásoba,</a:t>
            </a:r>
          </a:p>
          <a:p>
            <a:r>
              <a:rPr lang="cs-CZ" dirty="0"/>
              <a:t>- </a:t>
            </a:r>
            <a:r>
              <a:rPr lang="cs-CZ" i="1" dirty="0"/>
              <a:t>pojistná zásoba,</a:t>
            </a:r>
          </a:p>
          <a:p>
            <a:r>
              <a:rPr lang="cs-CZ" dirty="0"/>
              <a:t>- </a:t>
            </a:r>
            <a:r>
              <a:rPr lang="cs-CZ" i="1" dirty="0"/>
              <a:t>technická zásoba</a:t>
            </a:r>
            <a:r>
              <a:rPr lang="cs-CZ" dirty="0"/>
              <a:t>,</a:t>
            </a:r>
          </a:p>
          <a:p>
            <a:r>
              <a:rPr lang="cs-CZ" dirty="0"/>
              <a:t>- </a:t>
            </a:r>
            <a:r>
              <a:rPr lang="cs-CZ" i="1" dirty="0"/>
              <a:t>sezónní zásoba.</a:t>
            </a:r>
            <a:endParaRPr lang="cs-CZ" dirty="0"/>
          </a:p>
        </p:txBody>
      </p:sp>
    </p:spTree>
    <p:extLst>
      <p:ext uri="{BB962C8B-B14F-4D97-AF65-F5344CB8AC3E}">
        <p14:creationId xmlns:p14="http://schemas.microsoft.com/office/powerpoint/2010/main" val="1351399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kern="0" dirty="0"/>
              <a:t>Obratová zásoba</a:t>
            </a:r>
          </a:p>
        </p:txBody>
      </p:sp>
      <p:sp>
        <p:nvSpPr>
          <p:cNvPr id="3" name="Zástupný symbol pro obsah 2"/>
          <p:cNvSpPr>
            <a:spLocks noGrp="1"/>
          </p:cNvSpPr>
          <p:nvPr>
            <p:ph idx="1"/>
          </p:nvPr>
        </p:nvSpPr>
        <p:spPr/>
        <p:txBody>
          <a:bodyPr>
            <a:normAutofit/>
          </a:bodyPr>
          <a:lstStyle/>
          <a:p>
            <a:r>
              <a:rPr lang="cs-CZ" sz="2400" dirty="0"/>
              <a:t>kryje potřebu mezi dvěma dodávkami</a:t>
            </a:r>
          </a:p>
          <a:p>
            <a:r>
              <a:rPr lang="cs-CZ" sz="2400" dirty="0"/>
              <a:t>pořizuje se ve větších dávkách, odběr je v menších a četnějších dávkách. Velikost se pohybuje od maxima po dodávce k minimu před dodávkou</a:t>
            </a:r>
          </a:p>
        </p:txBody>
      </p:sp>
      <p:graphicFrame>
        <p:nvGraphicFramePr>
          <p:cNvPr id="4" name="Graf 3"/>
          <p:cNvGraphicFramePr>
            <a:graphicFrameLocks/>
          </p:cNvGraphicFramePr>
          <p:nvPr/>
        </p:nvGraphicFramePr>
        <p:xfrm>
          <a:off x="1619672" y="3284984"/>
          <a:ext cx="6148388"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1488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kern="0" dirty="0"/>
              <a:t>Pojistná zásoba</a:t>
            </a:r>
          </a:p>
        </p:txBody>
      </p:sp>
      <p:sp>
        <p:nvSpPr>
          <p:cNvPr id="3" name="Zástupný symbol pro obsah 2"/>
          <p:cNvSpPr>
            <a:spLocks noGrp="1"/>
          </p:cNvSpPr>
          <p:nvPr>
            <p:ph idx="1"/>
          </p:nvPr>
        </p:nvSpPr>
        <p:spPr/>
        <p:txBody>
          <a:bodyPr/>
          <a:lstStyle/>
          <a:p>
            <a:r>
              <a:rPr lang="cs-CZ" dirty="0"/>
              <a:t>vyrovnává výkyvy při dodávkách i při odběru, pro případ náhodného výkyvu</a:t>
            </a:r>
          </a:p>
          <a:p>
            <a:endParaRPr lang="cs-CZ" dirty="0"/>
          </a:p>
        </p:txBody>
      </p:sp>
      <p:graphicFrame>
        <p:nvGraphicFramePr>
          <p:cNvPr id="5" name="Graf 4"/>
          <p:cNvGraphicFramePr>
            <a:graphicFrameLocks/>
          </p:cNvGraphicFramePr>
          <p:nvPr/>
        </p:nvGraphicFramePr>
        <p:xfrm>
          <a:off x="323528" y="3501008"/>
          <a:ext cx="3456384"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af 5"/>
          <p:cNvGraphicFramePr>
            <a:graphicFrameLocks/>
          </p:cNvGraphicFramePr>
          <p:nvPr/>
        </p:nvGraphicFramePr>
        <p:xfrm>
          <a:off x="4932040" y="3645024"/>
          <a:ext cx="3995936"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26691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kern="0" dirty="0"/>
              <a:t>Technická zásoba</a:t>
            </a:r>
          </a:p>
        </p:txBody>
      </p:sp>
      <p:sp>
        <p:nvSpPr>
          <p:cNvPr id="3" name="Zástupný symbol pro obsah 2"/>
          <p:cNvSpPr>
            <a:spLocks noGrp="1"/>
          </p:cNvSpPr>
          <p:nvPr>
            <p:ph idx="1"/>
          </p:nvPr>
        </p:nvSpPr>
        <p:spPr>
          <a:xfrm>
            <a:off x="457200" y="1600201"/>
            <a:ext cx="8229600" cy="2476871"/>
          </a:xfrm>
        </p:spPr>
        <p:txBody>
          <a:bodyPr>
            <a:normAutofit fontScale="77500" lnSpcReduction="20000"/>
          </a:bodyPr>
          <a:lstStyle/>
          <a:p>
            <a:r>
              <a:rPr lang="cs-CZ" dirty="0"/>
              <a:t>bývá pouze u některých druhů zásob, u kterých se požaduje z technologických důvodů určitý čas na dosušení zásoby (u dřeva) nebo dozrání (u některých sýrů) apod. </a:t>
            </a:r>
          </a:p>
          <a:p>
            <a:r>
              <a:rPr lang="cs-CZ" dirty="0"/>
              <a:t>Technickou zásobu nelze předčasně čerpat</a:t>
            </a:r>
            <a:r>
              <a:rPr lang="cs-CZ" b="1" dirty="0"/>
              <a:t>, </a:t>
            </a:r>
            <a:r>
              <a:rPr lang="cs-CZ" dirty="0"/>
              <a:t>protože tato zásoba ještě není technologicky připravená pro výdej do následující operace. </a:t>
            </a:r>
          </a:p>
          <a:p>
            <a:endParaRPr lang="cs-CZ" dirty="0"/>
          </a:p>
        </p:txBody>
      </p:sp>
      <p:graphicFrame>
        <p:nvGraphicFramePr>
          <p:cNvPr id="4" name="Graf 3"/>
          <p:cNvGraphicFramePr>
            <a:graphicFrameLocks/>
          </p:cNvGraphicFramePr>
          <p:nvPr/>
        </p:nvGraphicFramePr>
        <p:xfrm>
          <a:off x="1691680" y="3429000"/>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47653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kern="0" dirty="0"/>
              <a:t>Sezonní zásoba</a:t>
            </a:r>
          </a:p>
        </p:txBody>
      </p:sp>
      <p:sp>
        <p:nvSpPr>
          <p:cNvPr id="3" name="Zástupný symbol pro obsah 2"/>
          <p:cNvSpPr>
            <a:spLocks noGrp="1"/>
          </p:cNvSpPr>
          <p:nvPr>
            <p:ph idx="1"/>
          </p:nvPr>
        </p:nvSpPr>
        <p:spPr>
          <a:xfrm>
            <a:off x="457200" y="1600201"/>
            <a:ext cx="8229600" cy="2044823"/>
          </a:xfrm>
        </p:spPr>
        <p:txBody>
          <a:bodyPr>
            <a:normAutofit fontScale="77500" lnSpcReduction="20000"/>
          </a:bodyPr>
          <a:lstStyle/>
          <a:p>
            <a:r>
              <a:rPr lang="cs-CZ" dirty="0"/>
              <a:t>slouží ke krytí spotřeby, pokud: </a:t>
            </a:r>
          </a:p>
          <a:p>
            <a:pPr lvl="1"/>
            <a:r>
              <a:rPr lang="cs-CZ" dirty="0"/>
              <a:t> probíhá rovnoměrně během celého roku, ale zásobu je možné doplňovat jen v určitém časovém období, </a:t>
            </a:r>
          </a:p>
          <a:p>
            <a:pPr lvl="1"/>
            <a:r>
              <a:rPr lang="cs-CZ" dirty="0"/>
              <a:t>spotřeba je sezonní, ale zásobu je nutné vytvářet postupně, </a:t>
            </a:r>
          </a:p>
          <a:p>
            <a:pPr lvl="1"/>
            <a:r>
              <a:rPr lang="cs-CZ" dirty="0"/>
              <a:t>jedná se o sezonní předzásobení sezonní spotřeby. </a:t>
            </a:r>
          </a:p>
          <a:p>
            <a:endParaRPr lang="cs-CZ" dirty="0"/>
          </a:p>
        </p:txBody>
      </p:sp>
      <p:graphicFrame>
        <p:nvGraphicFramePr>
          <p:cNvPr id="4" name="Graf 3"/>
          <p:cNvGraphicFramePr>
            <a:graphicFrameLocks/>
          </p:cNvGraphicFramePr>
          <p:nvPr/>
        </p:nvGraphicFramePr>
        <p:xfrm>
          <a:off x="3995936" y="3212976"/>
          <a:ext cx="4824536" cy="3325586"/>
        </p:xfrm>
        <a:graphic>
          <a:graphicData uri="http://schemas.openxmlformats.org/drawingml/2006/chart">
            <c:chart xmlns:c="http://schemas.openxmlformats.org/drawingml/2006/chart" xmlns:r="http://schemas.openxmlformats.org/officeDocument/2006/relationships" r:id="rId3"/>
          </a:graphicData>
        </a:graphic>
      </p:graphicFrame>
      <p:pic>
        <p:nvPicPr>
          <p:cNvPr id="1030" name="Picture 6" descr="http://www.rybolov-ebro.cz/images/original/cl_160_301287_1.jpg">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35696" y="3721260"/>
            <a:ext cx="2749764" cy="206122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www.insportline.cz/p9220/D%C4%9Btsk%C3%BD-nafukovac%C3%AD-baz%C3%A9n-Intex-152x56-cm-Aquarium.jpg">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116" y="4752186"/>
            <a:ext cx="2163825" cy="21638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Správně uložená jablíčka vám vydrží po celou zimu."/>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 y="3429000"/>
            <a:ext cx="2109110"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0028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vert="horz" lIns="0" tIns="28080" rIns="0" bIns="0" rtlCol="0" anchor="ctr">
            <a:normAutofit/>
          </a:bodyPr>
          <a:lstStyle/>
          <a:p>
            <a:pPr>
              <a:lnSpc>
                <a:spcPts val="58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b="1" kern="0" dirty="0"/>
              <a:t>Průběh zásob</a:t>
            </a:r>
          </a:p>
        </p:txBody>
      </p:sp>
      <p:pic>
        <p:nvPicPr>
          <p:cNvPr id="4" name="Zástupný symbol pro obsah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3306" y="1826927"/>
            <a:ext cx="8455158" cy="4122354"/>
          </a:xfrm>
        </p:spPr>
      </p:pic>
    </p:spTree>
    <p:extLst>
      <p:ext uri="{BB962C8B-B14F-4D97-AF65-F5344CB8AC3E}">
        <p14:creationId xmlns:p14="http://schemas.microsoft.com/office/powerpoint/2010/main" val="2539486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i="1" dirty="0">
                <a:solidFill>
                  <a:srgbClr val="C00000"/>
                </a:solidFill>
              </a:rPr>
              <a:t>Dodací lhůta- </a:t>
            </a:r>
            <a:r>
              <a:rPr lang="cs-CZ" dirty="0"/>
              <a:t>časový interval mezi podáním objednávky a dodáním produktu</a:t>
            </a:r>
          </a:p>
          <a:p>
            <a:r>
              <a:rPr lang="cs-CZ" b="1" i="1" dirty="0">
                <a:solidFill>
                  <a:srgbClr val="C00000"/>
                </a:solidFill>
              </a:rPr>
              <a:t>Dodávkový cyklus- </a:t>
            </a:r>
            <a:r>
              <a:rPr lang="cs-CZ" dirty="0"/>
              <a:t>časový interval mezi dvěma dodávkami</a:t>
            </a:r>
          </a:p>
          <a:p>
            <a:r>
              <a:rPr lang="cs-CZ" b="1" i="1" dirty="0">
                <a:solidFill>
                  <a:srgbClr val="C00000"/>
                </a:solidFill>
              </a:rPr>
              <a:t>Objednací interval- </a:t>
            </a:r>
            <a:r>
              <a:rPr lang="cs-CZ" dirty="0"/>
              <a:t>časový interval mezi dvěma objednávkami</a:t>
            </a:r>
          </a:p>
        </p:txBody>
      </p:sp>
    </p:spTree>
    <p:extLst>
      <p:ext uri="{BB962C8B-B14F-4D97-AF65-F5344CB8AC3E}">
        <p14:creationId xmlns:p14="http://schemas.microsoft.com/office/powerpoint/2010/main" val="672601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Grp="1" noChangeArrowheads="1"/>
          </p:cNvSpPr>
          <p:nvPr>
            <p:ph type="title"/>
          </p:nvPr>
        </p:nvSpPr>
        <p:spPr>
          <a:xfrm>
            <a:off x="-252536" y="5877272"/>
            <a:ext cx="6512511" cy="1143000"/>
          </a:xfrm>
        </p:spPr>
        <p:txBody>
          <a:bodyPr lIns="0" tIns="28080" rIns="0" bIns="0" anchor="ctr"/>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cs-CZ" sz="3200" dirty="0"/>
              <a:t>Objednací systémy</a:t>
            </a:r>
          </a:p>
        </p:txBody>
      </p:sp>
      <p:sp>
        <p:nvSpPr>
          <p:cNvPr id="33795" name="Rectangle 2"/>
          <p:cNvSpPr>
            <a:spLocks noGrp="1" noChangeArrowheads="1"/>
          </p:cNvSpPr>
          <p:nvPr>
            <p:ph idx="1"/>
          </p:nvPr>
        </p:nvSpPr>
        <p:spPr/>
        <p:txBody>
          <a:bodyPr/>
          <a:lstStyle/>
          <a:p>
            <a:pPr eaLnBrk="1" hangingPunct="1"/>
            <a:endParaRPr lang="cs-CZ" dirty="0"/>
          </a:p>
        </p:txBody>
      </p:sp>
      <p:graphicFrame>
        <p:nvGraphicFramePr>
          <p:cNvPr id="34819" name="Group 3"/>
          <p:cNvGraphicFramePr>
            <a:graphicFrameLocks noGrp="1"/>
          </p:cNvGraphicFramePr>
          <p:nvPr/>
        </p:nvGraphicFramePr>
        <p:xfrm>
          <a:off x="1259632" y="1052736"/>
          <a:ext cx="6122988" cy="4864277"/>
        </p:xfrm>
        <a:graphic>
          <a:graphicData uri="http://schemas.openxmlformats.org/drawingml/2006/table">
            <a:tbl>
              <a:tblPr>
                <a:tableStyleId>{284E427A-3D55-4303-BF80-6455036E1DE7}</a:tableStyleId>
              </a:tblPr>
              <a:tblGrid>
                <a:gridCol w="1993900">
                  <a:extLst>
                    <a:ext uri="{9D8B030D-6E8A-4147-A177-3AD203B41FA5}">
                      <a16:colId xmlns:a16="http://schemas.microsoft.com/office/drawing/2014/main" val="20000"/>
                    </a:ext>
                  </a:extLst>
                </a:gridCol>
                <a:gridCol w="2063750">
                  <a:extLst>
                    <a:ext uri="{9D8B030D-6E8A-4147-A177-3AD203B41FA5}">
                      <a16:colId xmlns:a16="http://schemas.microsoft.com/office/drawing/2014/main" val="20001"/>
                    </a:ext>
                  </a:extLst>
                </a:gridCol>
                <a:gridCol w="2065338">
                  <a:extLst>
                    <a:ext uri="{9D8B030D-6E8A-4147-A177-3AD203B41FA5}">
                      <a16:colId xmlns:a16="http://schemas.microsoft.com/office/drawing/2014/main" val="20002"/>
                    </a:ext>
                  </a:extLst>
                </a:gridCol>
              </a:tblGrid>
              <a:tr h="1128713">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cs-CZ" sz="1800" b="0" i="0" u="none" strike="noStrike" cap="none" normalizeH="0" baseline="0" dirty="0">
                        <a:ln>
                          <a:noFill/>
                        </a:ln>
                        <a:solidFill>
                          <a:srgbClr val="000000"/>
                        </a:solidFill>
                        <a:effectLst/>
                        <a:latin typeface="Arial" charset="0"/>
                        <a:cs typeface="Lucida Sans Unicode" charset="0"/>
                      </a:endParaRPr>
                    </a:p>
                  </a:txBody>
                  <a:tcPr marL="90000" marR="90000" marT="92124" marB="46800" horzOverflow="overflow"/>
                </a:tc>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a:ln>
                            <a:noFill/>
                          </a:ln>
                          <a:effectLst/>
                        </a:rPr>
                        <a:t>Pevné objednací množství Q</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cs-CZ" sz="1800" b="0" i="0" u="none" strike="noStrike" cap="none" normalizeH="0" baseline="0">
                        <a:ln>
                          <a:noFill/>
                        </a:ln>
                        <a:solidFill>
                          <a:srgbClr val="000000"/>
                        </a:solidFill>
                        <a:effectLst/>
                        <a:latin typeface="Arial" charset="0"/>
                        <a:cs typeface="Lucida Sans Unicode" charset="0"/>
                      </a:endParaRPr>
                    </a:p>
                  </a:txBody>
                  <a:tcPr marL="90000" marR="90000" marT="92124" marB="46800" horzOverflow="overflow"/>
                </a:tc>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Proměnné objednací</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množství, doplněné do</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výše „S“</a:t>
                      </a:r>
                      <a:endParaRPr kumimoji="0" lang="cs-CZ" sz="1800" b="0" i="0" u="none" strike="noStrike" cap="none" normalizeH="0" baseline="0" dirty="0">
                        <a:ln>
                          <a:noFill/>
                        </a:ln>
                        <a:solidFill>
                          <a:srgbClr val="000000"/>
                        </a:solidFill>
                        <a:effectLst/>
                        <a:latin typeface="Arial" charset="0"/>
                        <a:cs typeface="Lucida Sans Unicode" charset="0"/>
                      </a:endParaRPr>
                    </a:p>
                  </a:txBody>
                  <a:tcPr marL="90000" marR="90000" marT="92124" marB="46800" horzOverflow="overflow"/>
                </a:tc>
                <a:extLst>
                  <a:ext uri="{0D108BD9-81ED-4DB2-BD59-A6C34878D82A}">
                    <a16:rowId xmlns:a16="http://schemas.microsoft.com/office/drawing/2014/main" val="10000"/>
                  </a:ext>
                </a:extLst>
              </a:tr>
              <a:tr h="1638300">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Objednávání v proměnných</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okamžicích (měří se „B“- objednací úroveň)</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cs-CZ" sz="1800" b="0" i="0" u="none" strike="noStrike" cap="none" normalizeH="0" baseline="0" dirty="0">
                        <a:ln>
                          <a:noFill/>
                        </a:ln>
                        <a:solidFill>
                          <a:srgbClr val="000000"/>
                        </a:solidFill>
                        <a:effectLst/>
                        <a:latin typeface="Arial" charset="0"/>
                        <a:cs typeface="Lucida Sans Unicode" charset="0"/>
                      </a:endParaRPr>
                    </a:p>
                  </a:txBody>
                  <a:tcPr marL="90000" marR="90000" marT="92124" marB="46800" horzOverflow="overflow"/>
                </a:tc>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Systém B,Q:</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Proměnný okamžik</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objednávky, pevné objednací</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množství „Q“</a:t>
                      </a:r>
                      <a:endParaRPr kumimoji="0" lang="cs-CZ" sz="1800" b="0" i="0" u="none" strike="noStrike" cap="none" normalizeH="0" baseline="0" dirty="0">
                        <a:ln>
                          <a:noFill/>
                        </a:ln>
                        <a:solidFill>
                          <a:srgbClr val="000000"/>
                        </a:solidFill>
                        <a:effectLst/>
                        <a:latin typeface="Arial" charset="0"/>
                        <a:cs typeface="Lucida Sans Unicode" charset="0"/>
                      </a:endParaRPr>
                    </a:p>
                  </a:txBody>
                  <a:tcPr marL="90000" marR="90000" marT="92124" marB="46800" horzOverflow="overflow"/>
                </a:tc>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Systém B,S:</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Proměnný okamžik</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objednávky, objednávání do</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cílové úrovně „S“</a:t>
                      </a:r>
                      <a:endParaRPr kumimoji="0" lang="cs-CZ" sz="1800" b="0" i="0" u="none" strike="noStrike" cap="none" normalizeH="0" baseline="0" dirty="0">
                        <a:ln>
                          <a:noFill/>
                        </a:ln>
                        <a:solidFill>
                          <a:srgbClr val="000000"/>
                        </a:solidFill>
                        <a:effectLst/>
                        <a:latin typeface="Arial" charset="0"/>
                        <a:cs typeface="Lucida Sans Unicode" charset="0"/>
                      </a:endParaRPr>
                    </a:p>
                  </a:txBody>
                  <a:tcPr marL="90000" marR="90000" marT="92124" marB="46800" horzOverflow="overflow"/>
                </a:tc>
                <a:extLst>
                  <a:ext uri="{0D108BD9-81ED-4DB2-BD59-A6C34878D82A}">
                    <a16:rowId xmlns:a16="http://schemas.microsoft.com/office/drawing/2014/main" val="10001"/>
                  </a:ext>
                </a:extLst>
              </a:tr>
              <a:tr h="1893888">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a:ln>
                            <a:noFill/>
                          </a:ln>
                          <a:effectLst/>
                        </a:rPr>
                        <a:t>Objednávání v pevných</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a:ln>
                            <a:noFill/>
                          </a:ln>
                          <a:effectLst/>
                        </a:rPr>
                        <a:t>okamžicích (kontroluje se „s“-pěvný okamžik objednání)</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cs-CZ" sz="1800" b="0" i="0" u="none" strike="noStrike" cap="none" normalizeH="0" baseline="0">
                        <a:ln>
                          <a:noFill/>
                        </a:ln>
                        <a:solidFill>
                          <a:srgbClr val="000000"/>
                        </a:solidFill>
                        <a:effectLst/>
                        <a:latin typeface="Arial" charset="0"/>
                        <a:cs typeface="Lucida Sans Unicode" charset="0"/>
                      </a:endParaRPr>
                    </a:p>
                  </a:txBody>
                  <a:tcPr marL="90000" marR="90000" marT="92124" marB="46800" horzOverflow="overflow"/>
                </a:tc>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Systém </a:t>
                      </a:r>
                      <a:r>
                        <a:rPr kumimoji="0" lang="cs-CZ" sz="1800" u="none" strike="noStrike" cap="none" normalizeH="0" baseline="0" dirty="0" err="1">
                          <a:ln>
                            <a:noFill/>
                          </a:ln>
                          <a:effectLst/>
                        </a:rPr>
                        <a:t>s,Q</a:t>
                      </a:r>
                      <a:r>
                        <a:rPr kumimoji="0" lang="cs-CZ" sz="1800" u="none" strike="noStrike" cap="none" normalizeH="0" baseline="0" dirty="0">
                          <a:ln>
                            <a:noFill/>
                          </a:ln>
                          <a:effectLst/>
                        </a:rPr>
                        <a:t>:</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Pevný okamžik objednávky,</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pevné objednací množství</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cs-CZ" sz="1800" b="0" i="0" u="none" strike="noStrike" cap="none" normalizeH="0" baseline="0" dirty="0">
                        <a:ln>
                          <a:noFill/>
                        </a:ln>
                        <a:solidFill>
                          <a:srgbClr val="000000"/>
                        </a:solidFill>
                        <a:effectLst/>
                        <a:latin typeface="Arial" charset="0"/>
                        <a:cs typeface="Lucida Sans Unicode" charset="0"/>
                      </a:endParaRPr>
                    </a:p>
                  </a:txBody>
                  <a:tcPr marL="90000" marR="90000" marT="92124" marB="46800" horzOverflow="overflow"/>
                </a:tc>
                <a:tc>
                  <a:txBody>
                    <a:bodyPr/>
                    <a:lstStyle/>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Systém </a:t>
                      </a:r>
                      <a:r>
                        <a:rPr kumimoji="0" lang="cs-CZ" sz="1800" u="none" strike="noStrike" cap="none" normalizeH="0" baseline="0" dirty="0" err="1">
                          <a:ln>
                            <a:noFill/>
                          </a:ln>
                          <a:effectLst/>
                        </a:rPr>
                        <a:t>s,S</a:t>
                      </a:r>
                      <a:r>
                        <a:rPr kumimoji="0" lang="cs-CZ" sz="1800" u="none" strike="noStrike" cap="none" normalizeH="0" baseline="0" dirty="0">
                          <a:ln>
                            <a:noFill/>
                          </a:ln>
                          <a:effectLst/>
                        </a:rPr>
                        <a:t>:</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Pevný okamžik objednávky,</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doplňování do cílové úrovně</a:t>
                      </a:r>
                    </a:p>
                    <a:p>
                      <a:pPr marL="0" marR="0" lvl="0" indent="0" algn="l" defTabSz="449263" rtl="0" eaLnBrk="1" fontAlgn="base" latinLnBrk="0" hangingPunct="0">
                        <a:lnSpc>
                          <a:spcPct val="87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cs-CZ" sz="1800" u="none" strike="noStrike" cap="none" normalizeH="0" baseline="0" dirty="0">
                          <a:ln>
                            <a:noFill/>
                          </a:ln>
                          <a:effectLst/>
                        </a:rPr>
                        <a:t>„</a:t>
                      </a:r>
                      <a:r>
                        <a:rPr kumimoji="0" lang="en-US" sz="1200" u="none" strike="noStrike" cap="none" normalizeH="0" baseline="0" dirty="0">
                          <a:ln>
                            <a:noFill/>
                          </a:ln>
                          <a:effectLst/>
                        </a:rPr>
                        <a:t>S“</a:t>
                      </a:r>
                      <a:endParaRPr kumimoji="0" lang="en-US" sz="1200" b="0" i="0" u="none" strike="noStrike" cap="none" normalizeH="0" baseline="0" dirty="0">
                        <a:ln>
                          <a:noFill/>
                        </a:ln>
                        <a:solidFill>
                          <a:srgbClr val="000000"/>
                        </a:solidFill>
                        <a:effectLst/>
                        <a:latin typeface="Times New Roman" pitchFamily="16" charset="0"/>
                        <a:cs typeface="Lucida Sans Unicode" charset="0"/>
                      </a:endParaRPr>
                    </a:p>
                  </a:txBody>
                  <a:tcPr marL="90000" marR="90000" marT="92124" marB="46800"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0646158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Objednací systém B,Q</a:t>
            </a:r>
          </a:p>
        </p:txBody>
      </p:sp>
      <p:sp>
        <p:nvSpPr>
          <p:cNvPr id="3" name="Zástupný symbol pro obsah 2"/>
          <p:cNvSpPr>
            <a:spLocks noGrp="1"/>
          </p:cNvSpPr>
          <p:nvPr>
            <p:ph idx="1"/>
          </p:nvPr>
        </p:nvSpPr>
        <p:spPr/>
        <p:txBody>
          <a:bodyPr>
            <a:normAutofit/>
          </a:bodyPr>
          <a:lstStyle/>
          <a:p>
            <a:r>
              <a:rPr lang="cs-CZ" sz="2000" dirty="0"/>
              <a:t>Proměnný okamžik objednání, pevné množství</a:t>
            </a:r>
          </a:p>
          <a:p>
            <a:r>
              <a:rPr lang="cs-CZ" sz="2000" dirty="0"/>
              <a:t>Použití:  v případě pravidelného odběru, položky s velkou hodnotou odbytu.</a:t>
            </a:r>
            <a:br>
              <a:rPr lang="cs-CZ" sz="2000" dirty="0"/>
            </a:br>
            <a:endParaRPr lang="cs-CZ" sz="2000" dirty="0"/>
          </a:p>
        </p:txBody>
      </p:sp>
      <p:pic>
        <p:nvPicPr>
          <p:cNvPr id="5" name="Obrázek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51195" y="2708920"/>
            <a:ext cx="6334880" cy="346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ovéPole 3"/>
          <p:cNvSpPr txBox="1"/>
          <p:nvPr/>
        </p:nvSpPr>
        <p:spPr>
          <a:xfrm>
            <a:off x="96555" y="6304002"/>
            <a:ext cx="4752528" cy="521681"/>
          </a:xfrm>
          <a:prstGeom prst="rect">
            <a:avLst/>
          </a:prstGeom>
          <a:noFill/>
        </p:spPr>
        <p:txBody>
          <a:bodyPr wrap="square" rtlCol="0">
            <a:spAutoFit/>
          </a:bodyPr>
          <a:lstStyle/>
          <a:p>
            <a:r>
              <a:rPr lang="en-US" altLang="cs-CZ" sz="1000" b="1" dirty="0">
                <a:cs typeface="Arial" pitchFamily="34" charset="0"/>
              </a:rPr>
              <a:t>©</a:t>
            </a:r>
            <a:r>
              <a:rPr lang="cs-CZ" altLang="cs-CZ" sz="1000" b="1" dirty="0">
                <a:cs typeface="Arial" pitchFamily="34" charset="0"/>
              </a:rPr>
              <a:t>  </a:t>
            </a:r>
            <a:r>
              <a:rPr lang="en-US" altLang="cs-CZ" sz="1000" b="1" dirty="0">
                <a:solidFill>
                  <a:schemeClr val="tx1"/>
                </a:solidFill>
                <a:cs typeface="Arial" pitchFamily="34" charset="0"/>
              </a:rPr>
              <a:t>©</a:t>
            </a:r>
            <a:r>
              <a:rPr lang="cs-CZ" altLang="cs-CZ" sz="1000" b="1" dirty="0">
                <a:solidFill>
                  <a:schemeClr val="tx1"/>
                </a:solidFill>
                <a:cs typeface="Arial" pitchFamily="34" charset="0"/>
              </a:rPr>
              <a:t>  </a:t>
            </a:r>
            <a:r>
              <a:rPr lang="cs-CZ" altLang="cs-CZ" sz="1000" b="1" dirty="0">
                <a:solidFill>
                  <a:schemeClr val="tx1"/>
                </a:solidFill>
              </a:rPr>
              <a:t>Ing. Václav Rada, CSc.2015. LOGISTIKA:</a:t>
            </a:r>
            <a:r>
              <a:rPr lang="cs-CZ" altLang="cs-CZ" sz="1000" b="1" i="1" dirty="0">
                <a:solidFill>
                  <a:schemeClr val="tx1"/>
                </a:solidFill>
              </a:rPr>
              <a:t> Logistika a zásobování + sklady. </a:t>
            </a:r>
            <a:r>
              <a:rPr lang="cs-CZ" altLang="cs-CZ" sz="1000" dirty="0">
                <a:solidFill>
                  <a:schemeClr val="tx1"/>
                </a:solidFill>
              </a:rPr>
              <a:t>Ústav technologie, mechanizace a řízení. Fakulta stavební VUT v Brně</a:t>
            </a:r>
          </a:p>
          <a:p>
            <a:r>
              <a:rPr lang="cs-CZ" sz="1000" dirty="0">
                <a:solidFill>
                  <a:schemeClr val="tx1"/>
                </a:solidFill>
                <a:hlinkClick r:id="rId4"/>
              </a:rPr>
              <a:t>fce.vutbr.cz/</a:t>
            </a:r>
            <a:r>
              <a:rPr lang="cs-CZ" sz="1000" dirty="0" err="1">
                <a:solidFill>
                  <a:schemeClr val="tx1"/>
                </a:solidFill>
                <a:hlinkClick r:id="rId4"/>
              </a:rPr>
              <a:t>tst</a:t>
            </a:r>
            <a:r>
              <a:rPr lang="cs-CZ" sz="1000" dirty="0">
                <a:solidFill>
                  <a:schemeClr val="tx1"/>
                </a:solidFill>
                <a:hlinkClick r:id="rId4"/>
              </a:rPr>
              <a:t>/</a:t>
            </a:r>
            <a:r>
              <a:rPr lang="cs-CZ" sz="1000" dirty="0" err="1">
                <a:solidFill>
                  <a:schemeClr val="tx1"/>
                </a:solidFill>
                <a:hlinkClick r:id="rId4"/>
              </a:rPr>
              <a:t>rada.v</a:t>
            </a:r>
            <a:r>
              <a:rPr lang="cs-CZ" sz="1000" dirty="0">
                <a:solidFill>
                  <a:schemeClr val="tx1"/>
                </a:solidFill>
                <a:hlinkClick r:id="rId4"/>
              </a:rPr>
              <a:t>/</a:t>
            </a:r>
            <a:r>
              <a:rPr lang="cs-CZ" sz="1000" dirty="0" err="1">
                <a:solidFill>
                  <a:schemeClr val="tx1"/>
                </a:solidFill>
                <a:hlinkClick r:id="rId4"/>
              </a:rPr>
              <a:t>logist</a:t>
            </a:r>
            <a:r>
              <a:rPr lang="cs-CZ" sz="1000" dirty="0">
                <a:solidFill>
                  <a:schemeClr val="tx1"/>
                </a:solidFill>
                <a:hlinkClick r:id="rId4"/>
              </a:rPr>
              <a:t>/w-cw13-lo-pr19.ppt</a:t>
            </a:r>
            <a:r>
              <a:rPr lang="cs-CZ" sz="1000" dirty="0">
                <a:solidFill>
                  <a:schemeClr val="tx1"/>
                </a:solidFill>
              </a:rPr>
              <a:t> </a:t>
            </a:r>
          </a:p>
        </p:txBody>
      </p:sp>
    </p:spTree>
    <p:extLst>
      <p:ext uri="{BB962C8B-B14F-4D97-AF65-F5344CB8AC3E}">
        <p14:creationId xmlns:p14="http://schemas.microsoft.com/office/powerpoint/2010/main" val="1753241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b="1" dirty="0"/>
              <a:t>8. Řízení zásobovací logistiky</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2993563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Objednací systém B,S</a:t>
            </a:r>
          </a:p>
        </p:txBody>
      </p:sp>
      <p:sp>
        <p:nvSpPr>
          <p:cNvPr id="3" name="Zástupný symbol pro obsah 2"/>
          <p:cNvSpPr>
            <a:spLocks noGrp="1"/>
          </p:cNvSpPr>
          <p:nvPr>
            <p:ph idx="1"/>
          </p:nvPr>
        </p:nvSpPr>
        <p:spPr>
          <a:xfrm>
            <a:off x="457200" y="1600201"/>
            <a:ext cx="8229600" cy="2404863"/>
          </a:xfrm>
        </p:spPr>
        <p:txBody>
          <a:bodyPr>
            <a:normAutofit/>
          </a:bodyPr>
          <a:lstStyle/>
          <a:p>
            <a:pPr marL="0" indent="0">
              <a:buNone/>
            </a:pPr>
            <a:r>
              <a:rPr lang="cs-CZ" sz="2000" b="1" dirty="0"/>
              <a:t>vždy se doobjednává do cílové úrovně „S“. Cílová úroveň se vypočte následovně:</a:t>
            </a:r>
            <a:endParaRPr lang="cs-CZ" sz="2000" dirty="0"/>
          </a:p>
          <a:p>
            <a:pPr marL="0" indent="0" algn="ctr">
              <a:buNone/>
            </a:pPr>
            <a:r>
              <a:rPr lang="cs-CZ" sz="2000" b="1" dirty="0"/>
              <a:t>	S = B + Q</a:t>
            </a:r>
            <a:endParaRPr lang="cs-CZ" sz="2000" dirty="0"/>
          </a:p>
          <a:p>
            <a:pPr marL="0" indent="0">
              <a:buNone/>
            </a:pPr>
            <a:r>
              <a:rPr lang="cs-CZ" sz="2000" dirty="0"/>
              <a:t>Použití: zásadně stejné podmínky jako u B, Q, nárazový odběr, spotřeba množství Q je několikrát delší než objednací interval.</a:t>
            </a:r>
          </a:p>
          <a:p>
            <a:endParaRPr lang="cs-CZ" sz="2000" dirty="0"/>
          </a:p>
          <a:p>
            <a:endParaRPr lang="cs-CZ" sz="2000" dirty="0"/>
          </a:p>
          <a:p>
            <a:endParaRPr lang="cs-CZ" sz="2000" dirty="0"/>
          </a:p>
          <a:p>
            <a:endParaRPr lang="cs-CZ" sz="2000" dirty="0"/>
          </a:p>
          <a:p>
            <a:endParaRPr lang="cs-CZ" sz="2000" dirty="0"/>
          </a:p>
        </p:txBody>
      </p:sp>
      <p:pic>
        <p:nvPicPr>
          <p:cNvPr id="5" name="Obráze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87625" y="3293504"/>
            <a:ext cx="5328592" cy="3004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96555" y="6304002"/>
            <a:ext cx="4752528" cy="521681"/>
          </a:xfrm>
          <a:prstGeom prst="rect">
            <a:avLst/>
          </a:prstGeom>
          <a:noFill/>
        </p:spPr>
        <p:txBody>
          <a:bodyPr wrap="square" rtlCol="0">
            <a:spAutoFit/>
          </a:bodyPr>
          <a:lstStyle/>
          <a:p>
            <a:r>
              <a:rPr lang="en-US" altLang="cs-CZ" sz="1000" b="1" dirty="0">
                <a:solidFill>
                  <a:schemeClr val="tx1"/>
                </a:solidFill>
                <a:cs typeface="Arial" pitchFamily="34" charset="0"/>
              </a:rPr>
              <a:t>©</a:t>
            </a:r>
            <a:r>
              <a:rPr lang="cs-CZ" altLang="cs-CZ" sz="1000" b="1" dirty="0">
                <a:solidFill>
                  <a:schemeClr val="tx1"/>
                </a:solidFill>
                <a:cs typeface="Arial" pitchFamily="34" charset="0"/>
              </a:rPr>
              <a:t>  </a:t>
            </a:r>
            <a:r>
              <a:rPr lang="cs-CZ" altLang="cs-CZ" sz="1000" b="1" dirty="0">
                <a:solidFill>
                  <a:schemeClr val="tx1"/>
                </a:solidFill>
              </a:rPr>
              <a:t>Ing. Václav Rada, CSc.2015. LOGISTIKA:</a:t>
            </a:r>
            <a:r>
              <a:rPr lang="cs-CZ" altLang="cs-CZ" sz="1000" b="1" i="1" dirty="0">
                <a:solidFill>
                  <a:schemeClr val="tx1"/>
                </a:solidFill>
              </a:rPr>
              <a:t> Logistika a zásobování + sklady. </a:t>
            </a:r>
            <a:r>
              <a:rPr lang="cs-CZ" altLang="cs-CZ" sz="1000" dirty="0">
                <a:solidFill>
                  <a:schemeClr val="tx1"/>
                </a:solidFill>
              </a:rPr>
              <a:t>Ústav technologie, mechanizace a řízení. Fakulta stavební VUT v Brně</a:t>
            </a:r>
          </a:p>
          <a:p>
            <a:r>
              <a:rPr lang="cs-CZ" sz="1000" dirty="0">
                <a:solidFill>
                  <a:schemeClr val="tx1"/>
                </a:solidFill>
                <a:hlinkClick r:id="rId4"/>
              </a:rPr>
              <a:t>fce.vutbr.cz/</a:t>
            </a:r>
            <a:r>
              <a:rPr lang="cs-CZ" sz="1000" dirty="0" err="1">
                <a:solidFill>
                  <a:schemeClr val="tx1"/>
                </a:solidFill>
                <a:hlinkClick r:id="rId4"/>
              </a:rPr>
              <a:t>tst</a:t>
            </a:r>
            <a:r>
              <a:rPr lang="cs-CZ" sz="1000" dirty="0">
                <a:solidFill>
                  <a:schemeClr val="tx1"/>
                </a:solidFill>
                <a:hlinkClick r:id="rId4"/>
              </a:rPr>
              <a:t>/</a:t>
            </a:r>
            <a:r>
              <a:rPr lang="cs-CZ" sz="1000" dirty="0" err="1">
                <a:solidFill>
                  <a:schemeClr val="tx1"/>
                </a:solidFill>
                <a:hlinkClick r:id="rId4"/>
              </a:rPr>
              <a:t>rada.v</a:t>
            </a:r>
            <a:r>
              <a:rPr lang="cs-CZ" sz="1000" dirty="0">
                <a:solidFill>
                  <a:schemeClr val="tx1"/>
                </a:solidFill>
                <a:hlinkClick r:id="rId4"/>
              </a:rPr>
              <a:t>/</a:t>
            </a:r>
            <a:r>
              <a:rPr lang="cs-CZ" sz="1000" dirty="0" err="1">
                <a:solidFill>
                  <a:schemeClr val="tx1"/>
                </a:solidFill>
                <a:hlinkClick r:id="rId4"/>
              </a:rPr>
              <a:t>logist</a:t>
            </a:r>
            <a:r>
              <a:rPr lang="cs-CZ" sz="1000" dirty="0">
                <a:solidFill>
                  <a:schemeClr val="tx1"/>
                </a:solidFill>
                <a:hlinkClick r:id="rId4"/>
              </a:rPr>
              <a:t>/w-cw13-lo-pr19.ppt</a:t>
            </a:r>
            <a:r>
              <a:rPr lang="cs-CZ" sz="1000" dirty="0">
                <a:solidFill>
                  <a:schemeClr val="tx1"/>
                </a:solidFill>
              </a:rPr>
              <a:t> </a:t>
            </a:r>
          </a:p>
        </p:txBody>
      </p:sp>
    </p:spTree>
    <p:extLst>
      <p:ext uri="{BB962C8B-B14F-4D97-AF65-F5344CB8AC3E}">
        <p14:creationId xmlns:p14="http://schemas.microsoft.com/office/powerpoint/2010/main" val="108697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Objednací systém s, Q</a:t>
            </a:r>
          </a:p>
        </p:txBody>
      </p:sp>
      <p:sp>
        <p:nvSpPr>
          <p:cNvPr id="3" name="Zástupný symbol pro obsah 2"/>
          <p:cNvSpPr>
            <a:spLocks noGrp="1"/>
          </p:cNvSpPr>
          <p:nvPr>
            <p:ph idx="1"/>
          </p:nvPr>
        </p:nvSpPr>
        <p:spPr/>
        <p:txBody>
          <a:bodyPr>
            <a:normAutofit/>
          </a:bodyPr>
          <a:lstStyle/>
          <a:p>
            <a:pPr marL="0" indent="0">
              <a:buNone/>
            </a:pPr>
            <a:r>
              <a:rPr lang="cs-CZ" sz="2000" b="1" dirty="0"/>
              <a:t>Pevný okamžik objednání, pevné množství</a:t>
            </a:r>
          </a:p>
          <a:p>
            <a:pPr marL="0" indent="0">
              <a:buNone/>
            </a:pPr>
            <a:r>
              <a:rPr lang="cs-CZ" sz="2000" b="1" dirty="0"/>
              <a:t>Použití: </a:t>
            </a:r>
            <a:r>
              <a:rPr lang="cs-CZ" sz="2000" dirty="0"/>
              <a:t>použití položek s nízkou hodnotou odbytu, pravidelný odběr.</a:t>
            </a:r>
            <a:br>
              <a:rPr lang="cs-CZ" sz="2000" dirty="0"/>
            </a:br>
            <a:endParaRPr lang="cs-CZ" sz="2000" dirty="0"/>
          </a:p>
        </p:txBody>
      </p:sp>
      <p:pic>
        <p:nvPicPr>
          <p:cNvPr id="4" name="Obrázek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00706" y="2348880"/>
            <a:ext cx="5774932" cy="3672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ovéPole 4"/>
          <p:cNvSpPr txBox="1"/>
          <p:nvPr/>
        </p:nvSpPr>
        <p:spPr>
          <a:xfrm>
            <a:off x="96555" y="6304002"/>
            <a:ext cx="4752528" cy="521681"/>
          </a:xfrm>
          <a:prstGeom prst="rect">
            <a:avLst/>
          </a:prstGeom>
          <a:noFill/>
        </p:spPr>
        <p:txBody>
          <a:bodyPr wrap="square" rtlCol="0">
            <a:spAutoFit/>
          </a:bodyPr>
          <a:lstStyle/>
          <a:p>
            <a:r>
              <a:rPr lang="en-US" altLang="cs-CZ" sz="1000" b="1" dirty="0">
                <a:solidFill>
                  <a:schemeClr val="tx1"/>
                </a:solidFill>
                <a:cs typeface="Arial" pitchFamily="34" charset="0"/>
              </a:rPr>
              <a:t>©</a:t>
            </a:r>
            <a:r>
              <a:rPr lang="cs-CZ" altLang="cs-CZ" sz="1000" b="1" dirty="0">
                <a:solidFill>
                  <a:schemeClr val="tx1"/>
                </a:solidFill>
                <a:cs typeface="Arial" pitchFamily="34" charset="0"/>
              </a:rPr>
              <a:t>  </a:t>
            </a:r>
            <a:r>
              <a:rPr lang="cs-CZ" altLang="cs-CZ" sz="1000" b="1" dirty="0">
                <a:solidFill>
                  <a:schemeClr val="tx1"/>
                </a:solidFill>
              </a:rPr>
              <a:t>Ing. Václav Rada, CSc.2015. LOGISTIKA:</a:t>
            </a:r>
            <a:r>
              <a:rPr lang="cs-CZ" altLang="cs-CZ" sz="1000" b="1" i="1" dirty="0">
                <a:solidFill>
                  <a:schemeClr val="tx1"/>
                </a:solidFill>
              </a:rPr>
              <a:t> Logistika a zásobování + sklady. </a:t>
            </a:r>
            <a:r>
              <a:rPr lang="cs-CZ" altLang="cs-CZ" sz="1000" dirty="0">
                <a:solidFill>
                  <a:schemeClr val="tx1"/>
                </a:solidFill>
              </a:rPr>
              <a:t>Ústav technologie, mechanizace a řízení. Fakulta stavební VUT v Brně</a:t>
            </a:r>
          </a:p>
          <a:p>
            <a:r>
              <a:rPr lang="cs-CZ" sz="1000" dirty="0">
                <a:solidFill>
                  <a:schemeClr val="tx1"/>
                </a:solidFill>
                <a:hlinkClick r:id="rId4"/>
              </a:rPr>
              <a:t>fce.vutbr.cz/</a:t>
            </a:r>
            <a:r>
              <a:rPr lang="cs-CZ" sz="1000" dirty="0" err="1">
                <a:solidFill>
                  <a:schemeClr val="tx1"/>
                </a:solidFill>
                <a:hlinkClick r:id="rId4"/>
              </a:rPr>
              <a:t>tst</a:t>
            </a:r>
            <a:r>
              <a:rPr lang="cs-CZ" sz="1000" dirty="0">
                <a:solidFill>
                  <a:schemeClr val="tx1"/>
                </a:solidFill>
                <a:hlinkClick r:id="rId4"/>
              </a:rPr>
              <a:t>/</a:t>
            </a:r>
            <a:r>
              <a:rPr lang="cs-CZ" sz="1000" dirty="0" err="1">
                <a:solidFill>
                  <a:schemeClr val="tx1"/>
                </a:solidFill>
                <a:hlinkClick r:id="rId4"/>
              </a:rPr>
              <a:t>rada.v</a:t>
            </a:r>
            <a:r>
              <a:rPr lang="cs-CZ" sz="1000" dirty="0">
                <a:solidFill>
                  <a:schemeClr val="tx1"/>
                </a:solidFill>
                <a:hlinkClick r:id="rId4"/>
              </a:rPr>
              <a:t>/</a:t>
            </a:r>
            <a:r>
              <a:rPr lang="cs-CZ" sz="1000" dirty="0" err="1">
                <a:solidFill>
                  <a:schemeClr val="tx1"/>
                </a:solidFill>
                <a:hlinkClick r:id="rId4"/>
              </a:rPr>
              <a:t>logist</a:t>
            </a:r>
            <a:r>
              <a:rPr lang="cs-CZ" sz="1000" dirty="0">
                <a:solidFill>
                  <a:schemeClr val="tx1"/>
                </a:solidFill>
                <a:hlinkClick r:id="rId4"/>
              </a:rPr>
              <a:t>/w-cw13-lo-pr19.ppt</a:t>
            </a:r>
            <a:r>
              <a:rPr lang="cs-CZ" sz="1000" dirty="0">
                <a:solidFill>
                  <a:schemeClr val="tx1"/>
                </a:solidFill>
              </a:rPr>
              <a:t> </a:t>
            </a:r>
          </a:p>
        </p:txBody>
      </p:sp>
    </p:spTree>
    <p:extLst>
      <p:ext uri="{BB962C8B-B14F-4D97-AF65-F5344CB8AC3E}">
        <p14:creationId xmlns:p14="http://schemas.microsoft.com/office/powerpoint/2010/main" val="1646210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Objednací systém </a:t>
            </a:r>
            <a:r>
              <a:rPr lang="cs-CZ" b="1" dirty="0" err="1"/>
              <a:t>s,S</a:t>
            </a:r>
            <a:endParaRPr lang="cs-CZ" b="1" dirty="0"/>
          </a:p>
        </p:txBody>
      </p:sp>
      <p:sp>
        <p:nvSpPr>
          <p:cNvPr id="3" name="Zástupný symbol pro obsah 2"/>
          <p:cNvSpPr>
            <a:spLocks noGrp="1"/>
          </p:cNvSpPr>
          <p:nvPr>
            <p:ph idx="1"/>
          </p:nvPr>
        </p:nvSpPr>
        <p:spPr>
          <a:xfrm>
            <a:off x="457200" y="1600201"/>
            <a:ext cx="8229600" cy="2404864"/>
          </a:xfrm>
        </p:spPr>
        <p:txBody>
          <a:bodyPr>
            <a:normAutofit/>
          </a:bodyPr>
          <a:lstStyle/>
          <a:p>
            <a:pPr marL="0" indent="0">
              <a:buNone/>
            </a:pPr>
            <a:r>
              <a:rPr lang="cs-CZ" sz="2000" b="1" dirty="0"/>
              <a:t>Pevný okamžik, doplňování do cílové úrovně</a:t>
            </a:r>
          </a:p>
          <a:p>
            <a:pPr marL="0" indent="0">
              <a:buNone/>
            </a:pPr>
            <a:r>
              <a:rPr lang="cs-CZ" sz="2000" b="1" dirty="0"/>
              <a:t>Použití: nerovnoměrná spotřeba, podobná pravidla jako u s, Q.</a:t>
            </a:r>
          </a:p>
        </p:txBody>
      </p:sp>
      <p:pic>
        <p:nvPicPr>
          <p:cNvPr id="5" name="Obráze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76260" y="2564904"/>
            <a:ext cx="6239201" cy="3624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117540" y="6178345"/>
            <a:ext cx="4752528" cy="521681"/>
          </a:xfrm>
          <a:prstGeom prst="rect">
            <a:avLst/>
          </a:prstGeom>
          <a:noFill/>
        </p:spPr>
        <p:txBody>
          <a:bodyPr wrap="square" rtlCol="0">
            <a:spAutoFit/>
          </a:bodyPr>
          <a:lstStyle/>
          <a:p>
            <a:r>
              <a:rPr lang="en-US" altLang="cs-CZ" sz="1000" b="1" dirty="0">
                <a:solidFill>
                  <a:schemeClr val="tx1"/>
                </a:solidFill>
                <a:cs typeface="Arial" pitchFamily="34" charset="0"/>
              </a:rPr>
              <a:t>©</a:t>
            </a:r>
            <a:r>
              <a:rPr lang="cs-CZ" altLang="cs-CZ" sz="1000" b="1" dirty="0">
                <a:solidFill>
                  <a:schemeClr val="tx1"/>
                </a:solidFill>
                <a:cs typeface="Arial" pitchFamily="34" charset="0"/>
              </a:rPr>
              <a:t>  </a:t>
            </a:r>
            <a:r>
              <a:rPr lang="cs-CZ" altLang="cs-CZ" sz="1000" b="1" dirty="0">
                <a:solidFill>
                  <a:schemeClr val="tx1"/>
                </a:solidFill>
              </a:rPr>
              <a:t>Ing. Václav Rada, CSc.2015. LOGISTIKA:</a:t>
            </a:r>
            <a:r>
              <a:rPr lang="cs-CZ" altLang="cs-CZ" sz="1000" b="1" i="1" dirty="0">
                <a:solidFill>
                  <a:schemeClr val="tx1"/>
                </a:solidFill>
              </a:rPr>
              <a:t> Logistika a zásobování + sklady. </a:t>
            </a:r>
            <a:r>
              <a:rPr lang="cs-CZ" altLang="cs-CZ" sz="1000" dirty="0">
                <a:solidFill>
                  <a:schemeClr val="tx1"/>
                </a:solidFill>
              </a:rPr>
              <a:t>Ústav technologie, mechanizace a řízení. Fakulta stavební VUT v Brně</a:t>
            </a:r>
          </a:p>
          <a:p>
            <a:r>
              <a:rPr lang="cs-CZ" sz="1000" dirty="0">
                <a:solidFill>
                  <a:schemeClr val="tx1"/>
                </a:solidFill>
                <a:hlinkClick r:id="rId4"/>
              </a:rPr>
              <a:t>fce.vutbr.cz/</a:t>
            </a:r>
            <a:r>
              <a:rPr lang="cs-CZ" sz="1000" dirty="0" err="1">
                <a:solidFill>
                  <a:schemeClr val="tx1"/>
                </a:solidFill>
                <a:hlinkClick r:id="rId4"/>
              </a:rPr>
              <a:t>tst</a:t>
            </a:r>
            <a:r>
              <a:rPr lang="cs-CZ" sz="1000" dirty="0">
                <a:solidFill>
                  <a:schemeClr val="tx1"/>
                </a:solidFill>
                <a:hlinkClick r:id="rId4"/>
              </a:rPr>
              <a:t>/</a:t>
            </a:r>
            <a:r>
              <a:rPr lang="cs-CZ" sz="1000" dirty="0" err="1">
                <a:solidFill>
                  <a:schemeClr val="tx1"/>
                </a:solidFill>
                <a:hlinkClick r:id="rId4"/>
              </a:rPr>
              <a:t>rada.v</a:t>
            </a:r>
            <a:r>
              <a:rPr lang="cs-CZ" sz="1000" dirty="0">
                <a:solidFill>
                  <a:schemeClr val="tx1"/>
                </a:solidFill>
                <a:hlinkClick r:id="rId4"/>
              </a:rPr>
              <a:t>/</a:t>
            </a:r>
            <a:r>
              <a:rPr lang="cs-CZ" sz="1000" dirty="0" err="1">
                <a:solidFill>
                  <a:schemeClr val="tx1"/>
                </a:solidFill>
                <a:hlinkClick r:id="rId4"/>
              </a:rPr>
              <a:t>logist</a:t>
            </a:r>
            <a:r>
              <a:rPr lang="cs-CZ" sz="1000" dirty="0">
                <a:solidFill>
                  <a:schemeClr val="tx1"/>
                </a:solidFill>
                <a:hlinkClick r:id="rId4"/>
              </a:rPr>
              <a:t>/w-cw13-lo-pr19.ppt</a:t>
            </a:r>
            <a:r>
              <a:rPr lang="cs-CZ" sz="1000" dirty="0">
                <a:solidFill>
                  <a:schemeClr val="tx1"/>
                </a:solidFill>
              </a:rPr>
              <a:t> </a:t>
            </a:r>
          </a:p>
        </p:txBody>
      </p:sp>
    </p:spTree>
    <p:extLst>
      <p:ext uri="{BB962C8B-B14F-4D97-AF65-F5344CB8AC3E}">
        <p14:creationId xmlns:p14="http://schemas.microsoft.com/office/powerpoint/2010/main" val="2306790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05B1A4-64EE-7240-A2C8-130D04659248}"/>
              </a:ext>
            </a:extLst>
          </p:cNvPr>
          <p:cNvSpPr>
            <a:spLocks noGrp="1"/>
          </p:cNvSpPr>
          <p:nvPr>
            <p:ph type="title"/>
          </p:nvPr>
        </p:nvSpPr>
        <p:spPr>
          <a:xfrm>
            <a:off x="457200" y="2857500"/>
            <a:ext cx="8229600" cy="1143000"/>
          </a:xfrm>
        </p:spPr>
        <p:txBody>
          <a:bodyPr/>
          <a:lstStyle/>
          <a:p>
            <a:r>
              <a:rPr lang="cs-CZ" dirty="0"/>
              <a:t>Děkuji za pozornost!</a:t>
            </a:r>
          </a:p>
        </p:txBody>
      </p:sp>
    </p:spTree>
    <p:extLst>
      <p:ext uri="{BB962C8B-B14F-4D97-AF65-F5344CB8AC3E}">
        <p14:creationId xmlns:p14="http://schemas.microsoft.com/office/powerpoint/2010/main" val="4277934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46DA66-3C05-4F6E-9A5A-B85AC56CA704}"/>
              </a:ext>
            </a:extLst>
          </p:cNvPr>
          <p:cNvSpPr>
            <a:spLocks noGrp="1"/>
          </p:cNvSpPr>
          <p:nvPr>
            <p:ph type="title"/>
          </p:nvPr>
        </p:nvSpPr>
        <p:spPr/>
        <p:txBody>
          <a:bodyPr/>
          <a:lstStyle/>
          <a:p>
            <a:r>
              <a:rPr lang="cs-CZ" dirty="0"/>
              <a:t>Logistika zásobování</a:t>
            </a:r>
          </a:p>
        </p:txBody>
      </p:sp>
      <p:sp>
        <p:nvSpPr>
          <p:cNvPr id="3" name="Zástupný obsah 2">
            <a:extLst>
              <a:ext uri="{FF2B5EF4-FFF2-40B4-BE49-F238E27FC236}">
                <a16:creationId xmlns:a16="http://schemas.microsoft.com/office/drawing/2014/main" id="{B1338E4A-D206-468A-AC61-512720403AC3}"/>
              </a:ext>
            </a:extLst>
          </p:cNvPr>
          <p:cNvSpPr>
            <a:spLocks noGrp="1"/>
          </p:cNvSpPr>
          <p:nvPr>
            <p:ph idx="1"/>
          </p:nvPr>
        </p:nvSpPr>
        <p:spPr>
          <a:xfrm>
            <a:off x="540000" y="1457979"/>
            <a:ext cx="8064000" cy="4081204"/>
          </a:xfrm>
        </p:spPr>
        <p:txBody>
          <a:bodyPr>
            <a:normAutofit fontScale="77500" lnSpcReduction="20000"/>
          </a:bodyPr>
          <a:lstStyle/>
          <a:p>
            <a:pPr algn="just"/>
            <a:r>
              <a:rPr lang="cs-CZ" dirty="0"/>
              <a:t>Problematika zásob a jejich optimalizaci</a:t>
            </a:r>
          </a:p>
          <a:p>
            <a:pPr algn="just"/>
            <a:r>
              <a:rPr lang="cs-CZ" b="1" dirty="0"/>
              <a:t>Cíl zásobování </a:t>
            </a:r>
            <a:r>
              <a:rPr lang="cs-CZ" dirty="0"/>
              <a:t>= plynulost vnitropodnikových procesů</a:t>
            </a:r>
          </a:p>
          <a:p>
            <a:pPr algn="just"/>
            <a:r>
              <a:rPr lang="cs-CZ" b="1" dirty="0"/>
              <a:t>Náklady na udržování zásob</a:t>
            </a:r>
            <a:r>
              <a:rPr lang="cs-CZ" dirty="0"/>
              <a:t>: náklady na kapitál vázaných v zásobách, skladovací náklady, náklady na pořízení zásob, náklady na likvidaci zastaralého zboží</a:t>
            </a:r>
          </a:p>
          <a:p>
            <a:pPr algn="just"/>
            <a:r>
              <a:rPr lang="cs-CZ" b="1" dirty="0"/>
              <a:t>Špatné řízení zásob </a:t>
            </a:r>
            <a:r>
              <a:rPr lang="cs-CZ" dirty="0"/>
              <a:t>vede k: zvýšení počtu nevyřízených objednávek, zvýšení investic vázaných v zásobách a současně se nemění množství nevyřízených objednávek, narůstající počet zrušených objednávek a vysoká fluktuace zákazníků</a:t>
            </a:r>
          </a:p>
          <a:p>
            <a:pPr algn="just"/>
            <a:r>
              <a:rPr lang="cs-CZ" b="1" dirty="0"/>
              <a:t>Prognózování</a:t>
            </a:r>
            <a:r>
              <a:rPr lang="cs-CZ" dirty="0"/>
              <a:t> – kvalitativní techniky, analýzy časových řad, příčinné předpovídání, simulační modely</a:t>
            </a:r>
          </a:p>
        </p:txBody>
      </p:sp>
    </p:spTree>
    <p:extLst>
      <p:ext uri="{BB962C8B-B14F-4D97-AF65-F5344CB8AC3E}">
        <p14:creationId xmlns:p14="http://schemas.microsoft.com/office/powerpoint/2010/main" val="1801845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B0883-DE94-4EF7-9A55-1403DFE3AFD4}"/>
              </a:ext>
            </a:extLst>
          </p:cNvPr>
          <p:cNvSpPr>
            <a:spLocks noGrp="1"/>
          </p:cNvSpPr>
          <p:nvPr>
            <p:ph type="title"/>
          </p:nvPr>
        </p:nvSpPr>
        <p:spPr/>
        <p:txBody>
          <a:bodyPr/>
          <a:lstStyle/>
          <a:p>
            <a:r>
              <a:rPr lang="cs-CZ" dirty="0"/>
              <a:t>Metody v řízení zásob</a:t>
            </a:r>
          </a:p>
        </p:txBody>
      </p:sp>
      <p:sp>
        <p:nvSpPr>
          <p:cNvPr id="3" name="Zástupný obsah 2">
            <a:extLst>
              <a:ext uri="{FF2B5EF4-FFF2-40B4-BE49-F238E27FC236}">
                <a16:creationId xmlns:a16="http://schemas.microsoft.com/office/drawing/2014/main" id="{278E2515-DB91-4AF2-83E5-86E1B05F7D81}"/>
              </a:ext>
            </a:extLst>
          </p:cNvPr>
          <p:cNvSpPr>
            <a:spLocks noGrp="1"/>
          </p:cNvSpPr>
          <p:nvPr>
            <p:ph idx="1"/>
          </p:nvPr>
        </p:nvSpPr>
        <p:spPr/>
        <p:txBody>
          <a:bodyPr/>
          <a:lstStyle/>
          <a:p>
            <a:pPr algn="just"/>
            <a:r>
              <a:rPr lang="cs-CZ" b="1" dirty="0"/>
              <a:t>Metoda přímé dodávky </a:t>
            </a:r>
            <a:r>
              <a:rPr lang="cs-CZ" dirty="0"/>
              <a:t>– dodavatel dostane konkrétní požadavek ve chvíli, kdy odběratel má aktuální objednávky od zákazníků. </a:t>
            </a:r>
          </a:p>
          <a:p>
            <a:pPr algn="just"/>
            <a:r>
              <a:rPr lang="cs-CZ" b="1" dirty="0"/>
              <a:t>Metoda sbližování dodavatelů a odběratelů </a:t>
            </a:r>
            <a:r>
              <a:rPr lang="cs-CZ" dirty="0"/>
              <a:t>– předpoklad umístit dodavatele do provozní blízkosti odběratele</a:t>
            </a:r>
          </a:p>
          <a:p>
            <a:pPr algn="just"/>
            <a:r>
              <a:rPr lang="cs-CZ" b="1" dirty="0"/>
              <a:t>Metoda společného řízení zásob </a:t>
            </a:r>
            <a:r>
              <a:rPr lang="cs-CZ" dirty="0"/>
              <a:t>– předpoklad synchronizace zásobování výroby</a:t>
            </a:r>
          </a:p>
        </p:txBody>
      </p:sp>
    </p:spTree>
    <p:extLst>
      <p:ext uri="{BB962C8B-B14F-4D97-AF65-F5344CB8AC3E}">
        <p14:creationId xmlns:p14="http://schemas.microsoft.com/office/powerpoint/2010/main" val="2608806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96D682-0194-401B-9BC6-F675A729AB90}"/>
              </a:ext>
            </a:extLst>
          </p:cNvPr>
          <p:cNvSpPr>
            <a:spLocks noGrp="1"/>
          </p:cNvSpPr>
          <p:nvPr>
            <p:ph type="title"/>
          </p:nvPr>
        </p:nvSpPr>
        <p:spPr/>
        <p:txBody>
          <a:bodyPr/>
          <a:lstStyle/>
          <a:p>
            <a:r>
              <a:rPr lang="cs-CZ" dirty="0"/>
              <a:t>Systémy řízení zásob</a:t>
            </a:r>
          </a:p>
        </p:txBody>
      </p:sp>
      <p:sp>
        <p:nvSpPr>
          <p:cNvPr id="3" name="Zástupný obsah 2">
            <a:extLst>
              <a:ext uri="{FF2B5EF4-FFF2-40B4-BE49-F238E27FC236}">
                <a16:creationId xmlns:a16="http://schemas.microsoft.com/office/drawing/2014/main" id="{86BB9D8D-0C01-423F-9A6B-5CD5ED487DB3}"/>
              </a:ext>
            </a:extLst>
          </p:cNvPr>
          <p:cNvSpPr>
            <a:spLocks noGrp="1"/>
          </p:cNvSpPr>
          <p:nvPr>
            <p:ph idx="1"/>
          </p:nvPr>
        </p:nvSpPr>
        <p:spPr>
          <a:xfrm>
            <a:off x="540000" y="1825625"/>
            <a:ext cx="8064000" cy="945855"/>
          </a:xfrm>
        </p:spPr>
        <p:txBody>
          <a:bodyPr>
            <a:normAutofit fontScale="92500" lnSpcReduction="20000"/>
          </a:bodyPr>
          <a:lstStyle/>
          <a:p>
            <a:r>
              <a:rPr lang="cs-CZ" dirty="0"/>
              <a:t>Nezávislá poptávka</a:t>
            </a:r>
          </a:p>
          <a:p>
            <a:r>
              <a:rPr lang="cs-CZ" dirty="0"/>
              <a:t>Závislá poptávka</a:t>
            </a:r>
          </a:p>
        </p:txBody>
      </p:sp>
      <p:pic>
        <p:nvPicPr>
          <p:cNvPr id="4" name="Obrázek 3">
            <a:extLst>
              <a:ext uri="{FF2B5EF4-FFF2-40B4-BE49-F238E27FC236}">
                <a16:creationId xmlns:a16="http://schemas.microsoft.com/office/drawing/2014/main" id="{252BBE80-42C2-4276-99EC-0F0A18E62887}"/>
              </a:ext>
            </a:extLst>
          </p:cNvPr>
          <p:cNvPicPr/>
          <p:nvPr/>
        </p:nvPicPr>
        <p:blipFill rotWithShape="1">
          <a:blip r:embed="rId2"/>
          <a:srcRect l="14286" t="44209" r="32408" b="25926"/>
          <a:stretch/>
        </p:blipFill>
        <p:spPr bwMode="auto">
          <a:xfrm>
            <a:off x="907959" y="2582394"/>
            <a:ext cx="7868395" cy="310196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37847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A63D15-BE50-465A-9E47-0B06D51CC28C}"/>
              </a:ext>
            </a:extLst>
          </p:cNvPr>
          <p:cNvSpPr>
            <a:spLocks noGrp="1"/>
          </p:cNvSpPr>
          <p:nvPr>
            <p:ph type="title"/>
          </p:nvPr>
        </p:nvSpPr>
        <p:spPr/>
        <p:txBody>
          <a:bodyPr/>
          <a:lstStyle/>
          <a:p>
            <a:r>
              <a:rPr lang="cs-CZ" dirty="0"/>
              <a:t>Just in </a:t>
            </a:r>
            <a:r>
              <a:rPr lang="cs-CZ" dirty="0" err="1"/>
              <a:t>time</a:t>
            </a:r>
            <a:r>
              <a:rPr lang="cs-CZ" dirty="0"/>
              <a:t> - JIT</a:t>
            </a:r>
          </a:p>
        </p:txBody>
      </p:sp>
      <p:sp>
        <p:nvSpPr>
          <p:cNvPr id="3" name="Zástupný obsah 2">
            <a:extLst>
              <a:ext uri="{FF2B5EF4-FFF2-40B4-BE49-F238E27FC236}">
                <a16:creationId xmlns:a16="http://schemas.microsoft.com/office/drawing/2014/main" id="{9C5D6F28-DD04-415D-A059-8BC09B228A03}"/>
              </a:ext>
            </a:extLst>
          </p:cNvPr>
          <p:cNvSpPr>
            <a:spLocks noGrp="1"/>
          </p:cNvSpPr>
          <p:nvPr>
            <p:ph idx="1"/>
          </p:nvPr>
        </p:nvSpPr>
        <p:spPr>
          <a:xfrm>
            <a:off x="540000" y="1388398"/>
            <a:ext cx="8064000" cy="1854423"/>
          </a:xfrm>
        </p:spPr>
        <p:txBody>
          <a:bodyPr>
            <a:normAutofit fontScale="70000" lnSpcReduction="20000"/>
          </a:bodyPr>
          <a:lstStyle/>
          <a:p>
            <a:pPr algn="just"/>
            <a:r>
              <a:rPr lang="cs-CZ" dirty="0"/>
              <a:t>Metoda uspokojuje poptávku po materiálu ve výrobě nebo po určitém hotovém výrobku v distribučním článku jeho dodáním „právě v čas“ – v přesně dohodnutých a dodržovaných termínech podle potřeby odběratele.</a:t>
            </a:r>
          </a:p>
          <a:p>
            <a:pPr algn="just"/>
            <a:r>
              <a:rPr lang="cs-CZ" dirty="0"/>
              <a:t>Cílem metody JIT jsou nulové zásoby a vysoká kvalita výrobků</a:t>
            </a:r>
          </a:p>
        </p:txBody>
      </p:sp>
      <p:pic>
        <p:nvPicPr>
          <p:cNvPr id="5" name="Obrázek 4" descr="Obsah obrázku text, hodiny&#10;&#10;Popis byl vytvořen automaticky">
            <a:extLst>
              <a:ext uri="{FF2B5EF4-FFF2-40B4-BE49-F238E27FC236}">
                <a16:creationId xmlns:a16="http://schemas.microsoft.com/office/drawing/2014/main" id="{2E277260-1EF2-4C76-8F6D-39D37832DA2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58738" y="3242821"/>
            <a:ext cx="4006392" cy="2669259"/>
          </a:xfrm>
          <a:prstGeom prst="rect">
            <a:avLst/>
          </a:prstGeom>
        </p:spPr>
      </p:pic>
    </p:spTree>
    <p:extLst>
      <p:ext uri="{BB962C8B-B14F-4D97-AF65-F5344CB8AC3E}">
        <p14:creationId xmlns:p14="http://schemas.microsoft.com/office/powerpoint/2010/main" val="1971867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14CCA0-73AC-4069-AE3A-1F8227941BA1}"/>
              </a:ext>
            </a:extLst>
          </p:cNvPr>
          <p:cNvSpPr>
            <a:spLocks noGrp="1"/>
          </p:cNvSpPr>
          <p:nvPr>
            <p:ph type="title"/>
          </p:nvPr>
        </p:nvSpPr>
        <p:spPr/>
        <p:txBody>
          <a:bodyPr/>
          <a:lstStyle/>
          <a:p>
            <a:r>
              <a:rPr lang="cs-CZ" dirty="0"/>
              <a:t>Přínosy využívání JIT</a:t>
            </a:r>
          </a:p>
        </p:txBody>
      </p:sp>
      <p:sp>
        <p:nvSpPr>
          <p:cNvPr id="3" name="Zástupný obsah 2">
            <a:extLst>
              <a:ext uri="{FF2B5EF4-FFF2-40B4-BE49-F238E27FC236}">
                <a16:creationId xmlns:a16="http://schemas.microsoft.com/office/drawing/2014/main" id="{6908F158-14CC-4D74-9CEB-2E1963A24FCF}"/>
              </a:ext>
            </a:extLst>
          </p:cNvPr>
          <p:cNvSpPr>
            <a:spLocks noGrp="1"/>
          </p:cNvSpPr>
          <p:nvPr>
            <p:ph idx="1"/>
          </p:nvPr>
        </p:nvSpPr>
        <p:spPr/>
        <p:txBody>
          <a:bodyPr>
            <a:normAutofit fontScale="85000" lnSpcReduction="20000"/>
          </a:bodyPr>
          <a:lstStyle/>
          <a:p>
            <a:pPr algn="just"/>
            <a:r>
              <a:rPr lang="cs-CZ" dirty="0"/>
              <a:t>Navýšení produktivity</a:t>
            </a:r>
          </a:p>
          <a:p>
            <a:pPr algn="just"/>
            <a:r>
              <a:rPr lang="cs-CZ" dirty="0"/>
              <a:t>Snížení stavu zásob</a:t>
            </a:r>
          </a:p>
          <a:p>
            <a:pPr algn="just"/>
            <a:r>
              <a:rPr lang="cs-CZ" dirty="0"/>
              <a:t>Zkrácení dodávkového cyklu</a:t>
            </a:r>
          </a:p>
          <a:p>
            <a:pPr algn="just"/>
            <a:r>
              <a:rPr lang="cs-CZ" dirty="0"/>
              <a:t>Zlepšení obrátky zásob</a:t>
            </a:r>
          </a:p>
          <a:p>
            <a:pPr algn="just"/>
            <a:endParaRPr lang="cs-CZ" dirty="0"/>
          </a:p>
          <a:p>
            <a:pPr algn="just"/>
            <a:r>
              <a:rPr lang="cs-CZ" u="sng" dirty="0"/>
              <a:t>Výhody pro odběratele: </a:t>
            </a:r>
            <a:r>
              <a:rPr lang="cs-CZ" dirty="0"/>
              <a:t>nižší ceny při nákupu, úspory vyplývající z eliminace vstupní kontroly a z eliminace požadavků na skladovací kapacity a finanční zdroje</a:t>
            </a:r>
          </a:p>
          <a:p>
            <a:pPr algn="just"/>
            <a:r>
              <a:rPr lang="cs-CZ" u="sng" dirty="0"/>
              <a:t>Výhody pro dodavatele: </a:t>
            </a:r>
            <a:r>
              <a:rPr lang="cs-CZ" dirty="0" err="1"/>
              <a:t>zajiš</a:t>
            </a:r>
            <a:r>
              <a:rPr lang="cs-CZ" dirty="0"/>
              <a:t>. Průběhu výroby v pravidelných dávkách a přispívá k upevňování pozice firmy na trhu</a:t>
            </a:r>
          </a:p>
        </p:txBody>
      </p:sp>
    </p:spTree>
    <p:extLst>
      <p:ext uri="{BB962C8B-B14F-4D97-AF65-F5344CB8AC3E}">
        <p14:creationId xmlns:p14="http://schemas.microsoft.com/office/powerpoint/2010/main" val="1126996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6BD179-1BE7-449A-A243-3AA829846E32}"/>
              </a:ext>
            </a:extLst>
          </p:cNvPr>
          <p:cNvSpPr>
            <a:spLocks noGrp="1"/>
          </p:cNvSpPr>
          <p:nvPr>
            <p:ph type="title"/>
          </p:nvPr>
        </p:nvSpPr>
        <p:spPr/>
        <p:txBody>
          <a:bodyPr/>
          <a:lstStyle/>
          <a:p>
            <a:r>
              <a:rPr lang="cs-CZ" dirty="0"/>
              <a:t>ABC analýza</a:t>
            </a:r>
          </a:p>
        </p:txBody>
      </p:sp>
      <p:sp>
        <p:nvSpPr>
          <p:cNvPr id="3" name="Zástupný obsah 2">
            <a:extLst>
              <a:ext uri="{FF2B5EF4-FFF2-40B4-BE49-F238E27FC236}">
                <a16:creationId xmlns:a16="http://schemas.microsoft.com/office/drawing/2014/main" id="{8DB70B87-0EC8-4395-AA7E-08EE094C2A77}"/>
              </a:ext>
            </a:extLst>
          </p:cNvPr>
          <p:cNvSpPr>
            <a:spLocks noGrp="1"/>
          </p:cNvSpPr>
          <p:nvPr>
            <p:ph idx="1"/>
          </p:nvPr>
        </p:nvSpPr>
        <p:spPr>
          <a:xfrm>
            <a:off x="540000" y="1825625"/>
            <a:ext cx="8064000" cy="945855"/>
          </a:xfrm>
        </p:spPr>
        <p:txBody>
          <a:bodyPr>
            <a:normAutofit fontScale="92500" lnSpcReduction="20000"/>
          </a:bodyPr>
          <a:lstStyle/>
          <a:p>
            <a:r>
              <a:rPr lang="cs-CZ" dirty="0"/>
              <a:t>ABC analýza vychází z </a:t>
            </a:r>
            <a:r>
              <a:rPr lang="cs-CZ" dirty="0" err="1"/>
              <a:t>paretova</a:t>
            </a:r>
            <a:r>
              <a:rPr lang="cs-CZ" dirty="0"/>
              <a:t> pravidla 80:20</a:t>
            </a:r>
          </a:p>
          <a:p>
            <a:r>
              <a:rPr lang="cs-CZ" dirty="0"/>
              <a:t>Skupina A, B, a C</a:t>
            </a:r>
          </a:p>
        </p:txBody>
      </p:sp>
      <p:pic>
        <p:nvPicPr>
          <p:cNvPr id="5" name="Obrázek 4">
            <a:extLst>
              <a:ext uri="{FF2B5EF4-FFF2-40B4-BE49-F238E27FC236}">
                <a16:creationId xmlns:a16="http://schemas.microsoft.com/office/drawing/2014/main" id="{DBFC4FDF-1B99-498B-A492-4E328043D7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2833" y="2906413"/>
            <a:ext cx="5717311" cy="2639492"/>
          </a:xfrm>
          <a:prstGeom prst="rect">
            <a:avLst/>
          </a:prstGeom>
        </p:spPr>
      </p:pic>
    </p:spTree>
    <p:extLst>
      <p:ext uri="{BB962C8B-B14F-4D97-AF65-F5344CB8AC3E}">
        <p14:creationId xmlns:p14="http://schemas.microsoft.com/office/powerpoint/2010/main" val="115580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2AD5C6-5DA1-4C23-BB65-F77F4B4A1080}"/>
              </a:ext>
            </a:extLst>
          </p:cNvPr>
          <p:cNvSpPr>
            <a:spLocks noGrp="1"/>
          </p:cNvSpPr>
          <p:nvPr>
            <p:ph type="title"/>
          </p:nvPr>
        </p:nvSpPr>
        <p:spPr/>
        <p:txBody>
          <a:bodyPr/>
          <a:lstStyle/>
          <a:p>
            <a:r>
              <a:rPr lang="cs-CZ" dirty="0"/>
              <a:t>ABC analýza – klasifikace </a:t>
            </a:r>
          </a:p>
        </p:txBody>
      </p:sp>
      <p:sp>
        <p:nvSpPr>
          <p:cNvPr id="3" name="Zástupný obsah 2">
            <a:extLst>
              <a:ext uri="{FF2B5EF4-FFF2-40B4-BE49-F238E27FC236}">
                <a16:creationId xmlns:a16="http://schemas.microsoft.com/office/drawing/2014/main" id="{2B0E0336-7B4B-4D9E-A6DE-5FE358CF5AD5}"/>
              </a:ext>
            </a:extLst>
          </p:cNvPr>
          <p:cNvSpPr>
            <a:spLocks noGrp="1"/>
          </p:cNvSpPr>
          <p:nvPr>
            <p:ph idx="1"/>
          </p:nvPr>
        </p:nvSpPr>
        <p:spPr/>
        <p:txBody>
          <a:bodyPr>
            <a:normAutofit fontScale="85000" lnSpcReduction="10000"/>
          </a:bodyPr>
          <a:lstStyle/>
          <a:p>
            <a:pPr algn="just"/>
            <a:r>
              <a:rPr lang="cs-CZ" dirty="0"/>
              <a:t>1.) volba parametru, který vystihuje podstatu sledovaného problému</a:t>
            </a:r>
          </a:p>
          <a:p>
            <a:pPr algn="just"/>
            <a:endParaRPr lang="cs-CZ" dirty="0"/>
          </a:p>
          <a:p>
            <a:pPr algn="just"/>
            <a:r>
              <a:rPr lang="cs-CZ" dirty="0"/>
              <a:t>2.) výpočet procentuálního podílu každého prvku na celkové hodnotě parametru a na celkovém počtu prvků</a:t>
            </a:r>
          </a:p>
          <a:p>
            <a:pPr algn="just"/>
            <a:endParaRPr lang="cs-CZ" dirty="0"/>
          </a:p>
          <a:p>
            <a:pPr algn="just"/>
            <a:r>
              <a:rPr lang="cs-CZ" dirty="0"/>
              <a:t>3.) seřazení prvků od nejmenšího po nejvyšší podle </a:t>
            </a:r>
            <a:r>
              <a:rPr lang="cs-CZ" dirty="0" err="1"/>
              <a:t>procentuálnícho</a:t>
            </a:r>
            <a:r>
              <a:rPr lang="cs-CZ" dirty="0"/>
              <a:t> podílu</a:t>
            </a:r>
          </a:p>
          <a:p>
            <a:pPr marL="0" indent="0" algn="just">
              <a:buNone/>
            </a:pPr>
            <a:endParaRPr lang="cs-CZ" dirty="0"/>
          </a:p>
          <a:p>
            <a:pPr algn="just"/>
            <a:r>
              <a:rPr lang="cs-CZ" dirty="0"/>
              <a:t>4.) rozdělení položek do skupin A, B a C</a:t>
            </a:r>
          </a:p>
        </p:txBody>
      </p:sp>
    </p:spTree>
    <p:extLst>
      <p:ext uri="{BB962C8B-B14F-4D97-AF65-F5344CB8AC3E}">
        <p14:creationId xmlns:p14="http://schemas.microsoft.com/office/powerpoint/2010/main" val="2634920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1496</TotalTime>
  <Words>1646</Words>
  <Application>Microsoft Office PowerPoint</Application>
  <PresentationFormat>Předvádění na obrazovce (4:3)</PresentationFormat>
  <Paragraphs>175</Paragraphs>
  <Slides>23</Slides>
  <Notes>14</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23</vt:i4>
      </vt:variant>
    </vt:vector>
  </HeadingPairs>
  <TitlesOfParts>
    <vt:vector size="27" baseType="lpstr">
      <vt:lpstr>Arial</vt:lpstr>
      <vt:lpstr>Calibri</vt:lpstr>
      <vt:lpstr>Times New Roman</vt:lpstr>
      <vt:lpstr>Office Theme</vt:lpstr>
      <vt:lpstr>Logistický management 2 </vt:lpstr>
      <vt:lpstr>8. Řízení zásobovací logistiky</vt:lpstr>
      <vt:lpstr>Logistika zásobování</vt:lpstr>
      <vt:lpstr>Metody v řízení zásob</vt:lpstr>
      <vt:lpstr>Systémy řízení zásob</vt:lpstr>
      <vt:lpstr>Just in time - JIT</vt:lpstr>
      <vt:lpstr>Přínosy využívání JIT</vt:lpstr>
      <vt:lpstr>ABC analýza</vt:lpstr>
      <vt:lpstr>ABC analýza – klasifikace </vt:lpstr>
      <vt:lpstr>XYZ analýza</vt:lpstr>
      <vt:lpstr>Druhy zásob</vt:lpstr>
      <vt:lpstr>Obratová zásoba</vt:lpstr>
      <vt:lpstr>Pojistná zásoba</vt:lpstr>
      <vt:lpstr>Technická zásoba</vt:lpstr>
      <vt:lpstr>Sezonní zásoba</vt:lpstr>
      <vt:lpstr>Průběh zásob</vt:lpstr>
      <vt:lpstr>Prezentace aplikace PowerPoint</vt:lpstr>
      <vt:lpstr>Objednací systémy</vt:lpstr>
      <vt:lpstr>Objednací systém B,Q</vt:lpstr>
      <vt:lpstr>Objednací systém B,S</vt:lpstr>
      <vt:lpstr>Objednací systém s, Q</vt:lpstr>
      <vt:lpstr>Objednací systém s,S</vt:lpstr>
      <vt:lpstr>Děkuji za pozornost!</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Hart Martin</cp:lastModifiedBy>
  <cp:revision>82</cp:revision>
  <cp:lastPrinted>2018-09-11T09:44:43Z</cp:lastPrinted>
  <dcterms:created xsi:type="dcterms:W3CDTF">2012-02-25T13:45:29Z</dcterms:created>
  <dcterms:modified xsi:type="dcterms:W3CDTF">2025-04-01T10:06:28Z</dcterms:modified>
</cp:coreProperties>
</file>