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62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50" r:id="rId1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F25604E-0974-4F89-A81C-0800E775AA1B}">
          <p14:sldIdLst>
            <p14:sldId id="256"/>
          </p14:sldIdLst>
        </p14:section>
        <p14:section name="Výchozí oddíl" id="{360ABB52-C716-4BA6-915B-0C45D4B09426}">
          <p14:sldIdLst/>
        </p14:section>
        <p14:section name="Oddíl bez názvu" id="{6EE3EFD0-40C4-4121-8DD2-30975C2399B9}">
          <p14:sldIdLst>
            <p14:sldId id="362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649" autoAdjust="0"/>
  </p:normalViewPr>
  <p:slideViewPr>
    <p:cSldViewPr>
      <p:cViewPr varScale="1">
        <p:scale>
          <a:sx n="109" d="100"/>
          <a:sy n="109" d="100"/>
        </p:scale>
        <p:origin x="17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01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Logistický management 2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Hart </a:t>
            </a:r>
          </a:p>
          <a:p>
            <a:r>
              <a:rPr lang="cs-CZ" dirty="0"/>
              <a:t>martin.hart@mvso.cz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66C9F-DC16-F74F-B55E-87260039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4" y="904126"/>
            <a:ext cx="8195405" cy="970711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POZITIVNÍ A NEGATIVNÍ HODNOCENÍ </a:t>
            </a:r>
            <a:br>
              <a:rPr lang="cs-CZ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cs-CZ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DODAVATELŮ V OBLASTI DODÁVEK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E0C1D8-6090-4846-84DE-F341B398542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9" t="58091" r="30225" b="8921"/>
          <a:stretch/>
        </p:blipFill>
        <p:spPr bwMode="auto">
          <a:xfrm>
            <a:off x="41096" y="2065107"/>
            <a:ext cx="9102903" cy="3194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Image result for dodávka kreslená">
            <a:extLst>
              <a:ext uri="{FF2B5EF4-FFF2-40B4-BE49-F238E27FC236}">
                <a16:creationId xmlns:a16="http://schemas.microsoft.com/office/drawing/2014/main" id="{E5C99D72-74E0-457B-9985-8958BE2C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11" y="994631"/>
            <a:ext cx="1760411" cy="176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68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4CA95-18B9-F54E-A298-D16B20D4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319" y="8718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POZITIVNÍ A NEGATIVNÍ HODNOCENÍ </a:t>
            </a:r>
            <a:b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DODAVATELŮ V OBLASTI SLUŽBY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EBCA29-EDB8-48D9-9FDB-C59402E8BBF5}"/>
              </a:ext>
            </a:extLst>
          </p:cNvPr>
          <p:cNvPicPr/>
          <p:nvPr/>
        </p:nvPicPr>
        <p:blipFill rotWithShape="1">
          <a:blip r:embed="rId2"/>
          <a:srcRect l="27006" t="23859" r="28351" b="44692"/>
          <a:stretch/>
        </p:blipFill>
        <p:spPr bwMode="auto">
          <a:xfrm>
            <a:off x="0" y="2147300"/>
            <a:ext cx="9144000" cy="3020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Image result for obchod obrázek">
            <a:extLst>
              <a:ext uri="{FF2B5EF4-FFF2-40B4-BE49-F238E27FC236}">
                <a16:creationId xmlns:a16="http://schemas.microsoft.com/office/drawing/2014/main" id="{B3652D59-F434-4135-AA55-A86C9215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" y="377380"/>
            <a:ext cx="2391310" cy="23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5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2B5CD-AA32-4CCA-8E1D-D0040C0F7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212" y="76756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POZITIVNÍ A NEGATIVNÍ HODNOCENÍ </a:t>
            </a:r>
            <a:b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DODAVATELŮ V OBLASTI KVALITY</a:t>
            </a:r>
            <a:endParaRPr lang="cs-CZ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DA62E3-7259-4B79-A756-C40B2A477C7D}"/>
              </a:ext>
            </a:extLst>
          </p:cNvPr>
          <p:cNvPicPr/>
          <p:nvPr/>
        </p:nvPicPr>
        <p:blipFill rotWithShape="1">
          <a:blip r:embed="rId2"/>
          <a:srcRect l="27006" t="61216" r="28351" b="9751"/>
          <a:stretch/>
        </p:blipFill>
        <p:spPr bwMode="auto">
          <a:xfrm>
            <a:off x="0" y="2116475"/>
            <a:ext cx="9144000" cy="2970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 descr="Image result for nálepka kvality">
            <a:extLst>
              <a:ext uri="{FF2B5EF4-FFF2-40B4-BE49-F238E27FC236}">
                <a16:creationId xmlns:a16="http://schemas.microsoft.com/office/drawing/2014/main" id="{8CFB140F-EDE2-4BF3-B8DA-5529FCC8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417"/>
            <a:ext cx="2237198" cy="22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69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F209B-AF08-534B-AA01-9567F7116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" y="739740"/>
            <a:ext cx="9072081" cy="49522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VHODNÉ VYUŽITÍ INFORMACÍ 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O VÝKONU DODAVATELE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69410B-87DF-4916-983D-FFCFFBF4EA74}"/>
              </a:ext>
            </a:extLst>
          </p:cNvPr>
          <p:cNvSpPr txBox="1"/>
          <p:nvPr/>
        </p:nvSpPr>
        <p:spPr>
          <a:xfrm>
            <a:off x="339047" y="2075380"/>
            <a:ext cx="87330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b="1" dirty="0"/>
              <a:t>Jsou dvě cesty ke zlepšení motivace k lepšímu výkonu: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Ocenit dodavatele, který podává dobrý výkon tak, aby pokračoval v tomto dobrém výkonu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Podniknout nápravné akce u těch dodavatelů, jejichž výkon neodpovídá našim podmínkám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lvl="0" algn="just"/>
            <a:r>
              <a:rPr lang="cs-CZ" sz="2400" b="1" dirty="0"/>
              <a:t>Ocenit dodavatele není obtížný úkol, přesto to dělá jen velmi málo podniků. Lze použít různé způsoby, např.: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Oznámení v tisku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Uspořádat pro vyznamenané slavnostní přijetí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Předání plaket, které si mohou někde vystavit </a:t>
            </a:r>
          </a:p>
          <a:p>
            <a:pPr lvl="0" algn="just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09442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321718-88AF-F44F-BD02-17EE6AA7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5" y="780836"/>
            <a:ext cx="8691937" cy="49111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NÁPRAVA ŠPATNÉHO VÝKONU</a:t>
            </a:r>
          </a:p>
          <a:p>
            <a:pPr marL="0" indent="0" algn="ctr">
              <a:buNone/>
            </a:pPr>
            <a:r>
              <a:rPr lang="cs-CZ" sz="2400" dirty="0"/>
              <a:t>= zlepšení výkonu u špatných dodavatelů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Cílem je zlepšit služby a dodržovat zásady:</a:t>
            </a:r>
          </a:p>
          <a:p>
            <a:r>
              <a:rPr lang="cs-CZ" sz="2400" dirty="0"/>
              <a:t>Naplánovat setkání s dodavatelem co nejdříve.</a:t>
            </a:r>
          </a:p>
          <a:p>
            <a:r>
              <a:rPr lang="cs-CZ" sz="2400" dirty="0"/>
              <a:t>Nevytvářet nepřátelskou atmosféru během setkání. </a:t>
            </a:r>
          </a:p>
          <a:p>
            <a:r>
              <a:rPr lang="cs-CZ" sz="2400" dirty="0"/>
              <a:t>Ještě před schůzkou sdělit dodavateli, že bude tázán, proč došlo ke zhoršení jeho výkonu. </a:t>
            </a:r>
          </a:p>
          <a:p>
            <a:r>
              <a:rPr lang="cs-CZ" sz="2400" dirty="0"/>
              <a:t>Nedovolit, aby schůzka skončila bez souhlasu dodavatele </a:t>
            </a:r>
            <a:br>
              <a:rPr lang="cs-CZ" sz="2400" dirty="0"/>
            </a:br>
            <a:r>
              <a:rPr lang="cs-CZ" sz="2400" dirty="0"/>
              <a:t>o plánovaných akcích, které by vyřešily problém, stanovení termínů, do kdy bude problém vyřešen a bez vzájemného souhlasu o způsobu hodnocení navrhovaného řešení.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101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5B1A4-64EE-7240-A2C8-130D0465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427793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7.Typy </a:t>
            </a:r>
            <a:r>
              <a:rPr lang="cs-CZ" b="1" dirty="0" err="1"/>
              <a:t>dodavatelsko</a:t>
            </a:r>
            <a:r>
              <a:rPr lang="cs-CZ" b="1" dirty="0"/>
              <a:t> odběratelských vztahů a jejich řízení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9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5D3F2E-ACA9-4C60-9948-051687B1B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6"/>
            <a:ext cx="8229600" cy="5394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DODAVATELSKO-ODBĚRATELSKÉ VZTAHY</a:t>
            </a:r>
          </a:p>
          <a:p>
            <a:pPr marL="0" indent="0" algn="ctr">
              <a:buNone/>
            </a:pPr>
            <a:endParaRPr lang="cs-CZ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38017B1-06DB-4EA9-82AA-FFDE0E236B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5393" t="27634" r="21798" b="17376"/>
          <a:stretch/>
        </p:blipFill>
        <p:spPr>
          <a:xfrm>
            <a:off x="636998" y="1420159"/>
            <a:ext cx="8507002" cy="470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24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BC4D4-CAA7-C547-963C-299F350D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6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TYPY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DODAVATELSKO-ODBĚRATELSKÝCH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VZTAHŮ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4ACC2-2798-9A4A-8180-4FB63794D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521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Vztahy mohou mít různou povahu – běžné obchodní vztahy, které spočívají v jednorázových obchodech nebo vícenásobných transakcích, nebo jednotlivé typy partnerství.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Dodavatelsko-odběratelské vztahy jsou často dlouhodobé </a:t>
            </a:r>
            <a:br>
              <a:rPr lang="cs-CZ" sz="2400" dirty="0"/>
            </a:br>
            <a:r>
              <a:rPr lang="cs-CZ" sz="2400" dirty="0"/>
              <a:t>a zahrnují komplexní model interakce mezi jednotlivými společnostmi, a to bez ohledu na úroveň spolupráce.</a:t>
            </a:r>
          </a:p>
          <a:p>
            <a:pPr marL="0" indent="0">
              <a:buNone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104101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04E19-DE3C-CE45-84AE-DA191A88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2" y="711289"/>
            <a:ext cx="8938516" cy="1065944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DRUHY</a:t>
            </a:r>
            <a:r>
              <a:rPr lang="cs-C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DODAVATELSKO-ODBĚRATELSKÝCH</a:t>
            </a:r>
            <a:r>
              <a:rPr lang="cs-C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VZTAHŮ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BE86C60-C573-4631-B7B6-E1A9689EC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2" t="40427" r="26180" b="21700"/>
          <a:stretch/>
        </p:blipFill>
        <p:spPr>
          <a:xfrm>
            <a:off x="153999" y="2081404"/>
            <a:ext cx="8990001" cy="38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40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80E7C-D4BE-3B48-9CCD-60CBA022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0" y="631861"/>
            <a:ext cx="8907694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ŘÍZENÍ DODAVATELSKO-ODBĚRATELSKÝCH VZTAHŮ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F5F1B9-4BBC-8245-B993-A01C2392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84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 rámci řízení vztahů s dodavateli je nutno </a:t>
            </a:r>
          </a:p>
          <a:p>
            <a:pPr marL="0" indent="0">
              <a:buNone/>
            </a:pPr>
            <a:r>
              <a:rPr lang="cs-CZ" sz="2400" b="1" dirty="0"/>
              <a:t>odpovědět na řadu otázek: </a:t>
            </a:r>
          </a:p>
          <a:p>
            <a:pPr marL="0" indent="0">
              <a:buNone/>
            </a:pPr>
            <a:endParaRPr lang="cs-CZ" sz="400" dirty="0"/>
          </a:p>
          <a:p>
            <a:pPr marL="0" indent="0">
              <a:buNone/>
            </a:pPr>
            <a:r>
              <a:rPr lang="cs-CZ" sz="2400" dirty="0"/>
              <a:t>Jaké bude jejich množství v rámci nákupu jednoho prvku?</a:t>
            </a:r>
          </a:p>
          <a:p>
            <a:pPr marL="0" indent="0">
              <a:buNone/>
            </a:pPr>
            <a:endParaRPr lang="cs-CZ" sz="400" dirty="0"/>
          </a:p>
          <a:p>
            <a:pPr marL="0" indent="0">
              <a:buNone/>
            </a:pPr>
            <a:r>
              <a:rPr lang="cs-CZ" sz="2400" dirty="0"/>
              <a:t>Jak se bude provádět hodnocení výkonu? </a:t>
            </a:r>
          </a:p>
          <a:p>
            <a:pPr marL="0" indent="0">
              <a:buNone/>
            </a:pPr>
            <a:endParaRPr lang="cs-CZ" sz="400" dirty="0"/>
          </a:p>
          <a:p>
            <a:pPr marL="0" indent="0">
              <a:buNone/>
            </a:pPr>
            <a:r>
              <a:rPr lang="cs-CZ" sz="2400" dirty="0"/>
              <a:t>O jakou úroveň spolupráce usilovat a jaké kritéria v rámci výběru budeme brát v úvahu?</a:t>
            </a:r>
          </a:p>
          <a:p>
            <a:pPr marL="0" indent="0">
              <a:buNone/>
            </a:pPr>
            <a:endParaRPr lang="cs-CZ" sz="400" dirty="0"/>
          </a:p>
          <a:p>
            <a:pPr marL="0" indent="0">
              <a:buNone/>
            </a:pPr>
            <a:r>
              <a:rPr lang="cs-CZ" sz="2400" dirty="0"/>
              <a:t>Jaké KPI použijeme pro hodnocení výkonu dodavatele?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 descr="Image result for otázky">
            <a:extLst>
              <a:ext uri="{FF2B5EF4-FFF2-40B4-BE49-F238E27FC236}">
                <a16:creationId xmlns:a16="http://schemas.microsoft.com/office/drawing/2014/main" id="{00E5BC37-152D-4F28-9112-BBD4673F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816" y="1099007"/>
            <a:ext cx="2172984" cy="21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768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25ABC-B9F3-A749-BC6E-24E567F0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5529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OPTIMÁLNÍ MNOŽSTVÍ DODAVATELŮ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70A606-F69E-4BA3-8136-F5C9FD376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Výhody menšího počtu dodavatelů:</a:t>
            </a:r>
          </a:p>
          <a:p>
            <a:pPr marL="0" indent="0">
              <a:buNone/>
            </a:pPr>
            <a:r>
              <a:rPr lang="cs-CZ" sz="2400" dirty="0"/>
              <a:t>+ Nižší proměnlivost dodacích cyklů</a:t>
            </a:r>
          </a:p>
          <a:p>
            <a:pPr marL="0" indent="0">
              <a:buNone/>
            </a:pPr>
            <a:r>
              <a:rPr lang="cs-CZ" sz="2400" dirty="0"/>
              <a:t>+ Jednodušší komunikace</a:t>
            </a:r>
          </a:p>
          <a:p>
            <a:pPr marL="0" indent="0">
              <a:buNone/>
            </a:pPr>
            <a:r>
              <a:rPr lang="cs-CZ" sz="2400" dirty="0"/>
              <a:t>+ Vyšší ochota dodavatelů ke spolupráci a zlepšování kvality</a:t>
            </a:r>
          </a:p>
          <a:p>
            <a:pPr marL="0" indent="0">
              <a:buNone/>
            </a:pPr>
            <a:r>
              <a:rPr lang="cs-CZ" sz="2400" dirty="0"/>
              <a:t>+ Lepší úroveň vztahů s partnery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Nevýhoda menšího počtu dodavatelů: </a:t>
            </a:r>
          </a:p>
          <a:p>
            <a:pPr marL="0" indent="0">
              <a:buNone/>
            </a:pPr>
            <a:r>
              <a:rPr lang="cs-CZ" sz="2400" dirty="0"/>
              <a:t>-</a:t>
            </a:r>
            <a:r>
              <a:rPr lang="cs-CZ" sz="2400" b="1" dirty="0"/>
              <a:t> </a:t>
            </a:r>
            <a:r>
              <a:rPr lang="cs-CZ" sz="2400" dirty="0"/>
              <a:t>Riziko poruch v dodávkách u menšího počtu dodavatelů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05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50FC5-B2C0-7A4D-82B9-B74F853E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8577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SLEDOVÁNÍ VÝKONU DODAVATELŮ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AA64C5-ACB7-9343-B518-383FB89BC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48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/>
              <a:t>Je nutné vědět nejen, že dodavatel dodá požadovanou kvalitu, ale že ji bude schopen dlouhodobě dodržovat.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Péče o kvalitu začíná na vstupu (státní zájem na ochranu spotřebitele je upraven zákonem).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Aby byli výrobci konkurenceschopní, musí zvyšovat produktivitu práce, udržet úroveň rentability a snižovat ceny surovin. Proto musí dodavatelé i odběratelé spolupracovat na vývoji nových výrobků.</a:t>
            </a:r>
          </a:p>
        </p:txBody>
      </p:sp>
    </p:spTree>
    <p:extLst>
      <p:ext uri="{BB962C8B-B14F-4D97-AF65-F5344CB8AC3E}">
        <p14:creationId xmlns:p14="http://schemas.microsoft.com/office/powerpoint/2010/main" val="3415852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832AE-0F70-FD4C-89E7-A20A9999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1446"/>
            <a:ext cx="7243281" cy="1211326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POZITIVNÍ A NEGATIVNÍ HODNOCENÍ </a:t>
            </a:r>
            <a:b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cs-CZ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DODAVATELŮ V OBLASTI NÁKLADŮ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5A0393-5BA2-47E3-A5FF-35DCE7A60C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0" t="25104" r="30004" b="44606"/>
          <a:stretch/>
        </p:blipFill>
        <p:spPr bwMode="auto">
          <a:xfrm>
            <a:off x="1" y="1921267"/>
            <a:ext cx="9144000" cy="3482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0" name="Picture 4" descr="Image result for peníze kreslené">
            <a:extLst>
              <a:ext uri="{FF2B5EF4-FFF2-40B4-BE49-F238E27FC236}">
                <a16:creationId xmlns:a16="http://schemas.microsoft.com/office/drawing/2014/main" id="{AC1CEDFC-7089-4A41-B165-CCB7E6A4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95" y="624663"/>
            <a:ext cx="1705511" cy="170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65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</TotalTime>
  <Words>450</Words>
  <Application>Microsoft Office PowerPoint</Application>
  <PresentationFormat>Předvádění na obrazovce (4:3)</PresentationFormat>
  <Paragraphs>67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Logistický management 2 </vt:lpstr>
      <vt:lpstr>7.Typy dodavatelsko odběratelských vztahů a jejich řízení</vt:lpstr>
      <vt:lpstr>Prezentace aplikace PowerPoint</vt:lpstr>
      <vt:lpstr>TYPY DODAVATELSKO-ODBĚRATELSKÝCH VZTAHŮ</vt:lpstr>
      <vt:lpstr>DRUHY DODAVATELSKO-ODBĚRATELSKÝCH VZTAHŮ</vt:lpstr>
      <vt:lpstr>ŘÍZENÍ DODAVATELSKO-ODBĚRATELSKÝCH VZTAHŮ</vt:lpstr>
      <vt:lpstr>OPTIMÁLNÍ MNOŽSTVÍ DODAVATELŮ</vt:lpstr>
      <vt:lpstr>SLEDOVÁNÍ VÝKONU DODAVATELŮ</vt:lpstr>
      <vt:lpstr>POZITIVNÍ A NEGATIVNÍ HODNOCENÍ  DODAVATELŮ V OBLASTI NÁKLADŮ</vt:lpstr>
      <vt:lpstr>POZITIVNÍ A NEGATIVNÍ HODNOCENÍ  DODAVATELŮ V OBLASTI DODÁVEK</vt:lpstr>
      <vt:lpstr>POZITIVNÍ A NEGATIVNÍ HODNOCENÍ  DODAVATELŮ V OBLASTI SLUŽBY</vt:lpstr>
      <vt:lpstr>POZITIVNÍ A NEGATIVNÍ HODNOCENÍ  DODAVATELŮ V OBLASTI KVALITY</vt:lpstr>
      <vt:lpstr>Prezentace aplikace PowerPoint</vt:lpstr>
      <vt:lpstr>Prezentace aplikace PowerPoint</vt:lpstr>
      <vt:lpstr>Děkuji za pozornost!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Hart Martin</cp:lastModifiedBy>
  <cp:revision>82</cp:revision>
  <cp:lastPrinted>2018-09-11T09:44:43Z</cp:lastPrinted>
  <dcterms:created xsi:type="dcterms:W3CDTF">2012-02-25T13:45:29Z</dcterms:created>
  <dcterms:modified xsi:type="dcterms:W3CDTF">2025-03-25T10:59:02Z</dcterms:modified>
</cp:coreProperties>
</file>