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4"/>
  </p:notesMasterIdLst>
  <p:handoutMasterIdLst>
    <p:handoutMasterId r:id="rId25"/>
  </p:handoutMasterIdLst>
  <p:sldIdLst>
    <p:sldId id="256" r:id="rId2"/>
    <p:sldId id="460" r:id="rId3"/>
    <p:sldId id="461" r:id="rId4"/>
    <p:sldId id="462" r:id="rId5"/>
    <p:sldId id="463" r:id="rId6"/>
    <p:sldId id="464" r:id="rId7"/>
    <p:sldId id="465" r:id="rId8"/>
    <p:sldId id="466" r:id="rId9"/>
    <p:sldId id="467" r:id="rId10"/>
    <p:sldId id="468" r:id="rId11"/>
    <p:sldId id="469" r:id="rId12"/>
    <p:sldId id="470" r:id="rId13"/>
    <p:sldId id="471" r:id="rId14"/>
    <p:sldId id="472" r:id="rId15"/>
    <p:sldId id="368" r:id="rId16"/>
    <p:sldId id="473" r:id="rId17"/>
    <p:sldId id="474" r:id="rId18"/>
    <p:sldId id="475" r:id="rId19"/>
    <p:sldId id="476" r:id="rId20"/>
    <p:sldId id="477" r:id="rId21"/>
    <p:sldId id="478" r:id="rId22"/>
    <p:sldId id="450" r:id="rId23"/>
  </p:sldIdLst>
  <p:sldSz cx="9144000" cy="6858000" type="screen4x3"/>
  <p:notesSz cx="6797675" cy="992822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EF25604E-0974-4F89-A81C-0800E775AA1B}">
          <p14:sldIdLst>
            <p14:sldId id="256"/>
            <p14:sldId id="460"/>
            <p14:sldId id="461"/>
            <p14:sldId id="462"/>
            <p14:sldId id="463"/>
            <p14:sldId id="464"/>
            <p14:sldId id="465"/>
            <p14:sldId id="466"/>
            <p14:sldId id="467"/>
            <p14:sldId id="468"/>
            <p14:sldId id="469"/>
            <p14:sldId id="470"/>
            <p14:sldId id="471"/>
            <p14:sldId id="472"/>
            <p14:sldId id="368"/>
            <p14:sldId id="473"/>
            <p14:sldId id="474"/>
            <p14:sldId id="475"/>
            <p14:sldId id="476"/>
            <p14:sldId id="477"/>
            <p14:sldId id="478"/>
          </p14:sldIdLst>
        </p14:section>
        <p14:section name="Výchozí oddíl" id="{360ABB52-C716-4BA6-915B-0C45D4B09426}">
          <p14:sldIdLst/>
        </p14:section>
        <p14:section name="Oddíl bez názvu" id="{6EE3EFD0-40C4-4121-8DD2-30975C2399B9}">
          <p14:sldIdLst>
            <p14:sldId id="45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5649" autoAdjust="0"/>
  </p:normalViewPr>
  <p:slideViewPr>
    <p:cSldViewPr>
      <p:cViewPr varScale="1">
        <p:scale>
          <a:sx n="109" d="100"/>
          <a:sy n="109" d="100"/>
        </p:scale>
        <p:origin x="1710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6411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r">
              <a:defRPr sz="1200"/>
            </a:lvl1pPr>
          </a:lstStyle>
          <a:p>
            <a:fld id="{FECE56CB-4852-4F29-AE05-AFA7CC3A4DEE}" type="datetimeFigureOut">
              <a:rPr lang="cs-CZ" smtClean="0"/>
              <a:t>11.03.2025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4" y="9430091"/>
            <a:ext cx="2945659" cy="496411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r">
              <a:defRPr sz="1200"/>
            </a:lvl1pPr>
          </a:lstStyle>
          <a:p>
            <a:fld id="{CCF02509-37B8-48EA-907C-9E7B5BD19E2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811770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6189" cy="496411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899" y="0"/>
            <a:ext cx="2946189" cy="496411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r">
              <a:defRPr sz="1200"/>
            </a:lvl1pPr>
          </a:lstStyle>
          <a:p>
            <a:fld id="{FB8207E3-F483-4B60-BFA2-2CFB4706CE96}" type="datetimeFigureOut">
              <a:rPr lang="cs-CZ" smtClean="0"/>
              <a:t>11.03.2025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77" tIns="45789" rIns="91577" bIns="45789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577" tIns="45789" rIns="91577" bIns="45789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1" y="9430223"/>
            <a:ext cx="2946189" cy="496411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899" y="9430223"/>
            <a:ext cx="2946189" cy="496411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r">
              <a:defRPr sz="1200"/>
            </a:lvl1pPr>
          </a:lstStyle>
          <a:p>
            <a:fld id="{C7FA91E9-D67A-406C-9C72-6918C31F284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24366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FA91E9-D67A-406C-9C72-6918C31F2844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1650506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8115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5953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33792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91631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eaLnBrk="1"/>
            <a:fld id="{972AB5AE-92F5-49CE-A67B-4618041EB683}" type="slidenum">
              <a:rPr lang="cs-CZ" altLang="cs-CZ" smtClean="0">
                <a:solidFill>
                  <a:srgbClr val="000000"/>
                </a:solidFill>
                <a:latin typeface="Times New Roman" pitchFamily="16" charset="0"/>
              </a:rPr>
              <a:pPr eaLnBrk="1"/>
              <a:t>10</a:t>
            </a:fld>
            <a:endParaRPr lang="cs-CZ" altLang="cs-CZ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5632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4900" y="814388"/>
            <a:ext cx="5353050" cy="40163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632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6180" y="5088992"/>
            <a:ext cx="6052615" cy="482173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38162661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8115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5953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33792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91631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eaLnBrk="1"/>
            <a:fld id="{68A27954-5AA7-4A40-8B08-37CC021DB52D}" type="slidenum">
              <a:rPr lang="cs-CZ" altLang="cs-CZ" smtClean="0">
                <a:solidFill>
                  <a:srgbClr val="000000"/>
                </a:solidFill>
                <a:latin typeface="Times New Roman" pitchFamily="16" charset="0"/>
              </a:rPr>
              <a:pPr eaLnBrk="1"/>
              <a:t>11</a:t>
            </a:fld>
            <a:endParaRPr lang="cs-CZ" altLang="cs-CZ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5734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4900" y="814388"/>
            <a:ext cx="5353050" cy="40163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734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6180" y="5088992"/>
            <a:ext cx="6052615" cy="482173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24093064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8115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5953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33792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91631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eaLnBrk="1"/>
            <a:fld id="{59D39FB9-5F55-4A58-AF56-8E13532A8648}" type="slidenum">
              <a:rPr lang="cs-CZ" altLang="cs-CZ" smtClean="0">
                <a:solidFill>
                  <a:srgbClr val="000000"/>
                </a:solidFill>
                <a:latin typeface="Times New Roman" pitchFamily="16" charset="0"/>
              </a:rPr>
              <a:pPr eaLnBrk="1"/>
              <a:t>12</a:t>
            </a:fld>
            <a:endParaRPr lang="cs-CZ" altLang="cs-CZ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5939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4900" y="814388"/>
            <a:ext cx="5353050" cy="40163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939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6180" y="5088992"/>
            <a:ext cx="6052615" cy="482173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3075493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8115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5953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33792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91631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eaLnBrk="1"/>
            <a:fld id="{68B06891-D1A9-4890-80B9-B451D03B76B3}" type="slidenum">
              <a:rPr lang="cs-CZ" altLang="cs-CZ" smtClean="0">
                <a:solidFill>
                  <a:srgbClr val="000000"/>
                </a:solidFill>
                <a:latin typeface="Times New Roman" pitchFamily="16" charset="0"/>
              </a:rPr>
              <a:pPr eaLnBrk="1"/>
              <a:t>13</a:t>
            </a:fld>
            <a:endParaRPr lang="cs-CZ" altLang="cs-CZ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6041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4900" y="814388"/>
            <a:ext cx="5353050" cy="40163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042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6180" y="5088992"/>
            <a:ext cx="6052615" cy="482173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38158797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8115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5953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33792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91631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eaLnBrk="1"/>
            <a:fld id="{34A04FB3-7129-451C-988B-7912A889AA39}" type="slidenum">
              <a:rPr lang="cs-CZ" altLang="cs-CZ" smtClean="0">
                <a:solidFill>
                  <a:srgbClr val="000000"/>
                </a:solidFill>
                <a:latin typeface="Times New Roman" pitchFamily="16" charset="0"/>
              </a:rPr>
              <a:pPr eaLnBrk="1"/>
              <a:t>14</a:t>
            </a:fld>
            <a:endParaRPr lang="cs-CZ" altLang="cs-CZ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614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4900" y="814388"/>
            <a:ext cx="5353050" cy="40163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6180" y="5088992"/>
            <a:ext cx="6052615" cy="482173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67965210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8115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5953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33792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91631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eaLnBrk="1"/>
            <a:fld id="{D0AC6C44-15EC-4CD7-80A0-0BF2AB4B4319}" type="slidenum">
              <a:rPr lang="cs-CZ" altLang="cs-CZ" smtClean="0">
                <a:solidFill>
                  <a:srgbClr val="000000"/>
                </a:solidFill>
                <a:latin typeface="Times New Roman" pitchFamily="16" charset="0"/>
              </a:rPr>
              <a:pPr eaLnBrk="1"/>
              <a:t>15</a:t>
            </a:fld>
            <a:endParaRPr lang="cs-CZ" altLang="cs-CZ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6246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4900" y="814388"/>
            <a:ext cx="5353050" cy="40163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246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6180" y="5088992"/>
            <a:ext cx="6052615" cy="482173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07205367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8115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5953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33792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91631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eaLnBrk="1"/>
            <a:fld id="{8AF83C61-5BE3-47AC-923C-1DE08EF6D9F4}" type="slidenum">
              <a:rPr lang="cs-CZ" altLang="cs-CZ" smtClean="0">
                <a:solidFill>
                  <a:srgbClr val="000000"/>
                </a:solidFill>
                <a:latin typeface="Times New Roman" pitchFamily="16" charset="0"/>
              </a:rPr>
              <a:pPr eaLnBrk="1"/>
              <a:t>16</a:t>
            </a:fld>
            <a:endParaRPr lang="cs-CZ" altLang="cs-CZ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6349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4900" y="814388"/>
            <a:ext cx="5353050" cy="40163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349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6180" y="5088992"/>
            <a:ext cx="6052615" cy="482173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82437002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8115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5953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33792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91631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eaLnBrk="1"/>
            <a:fld id="{B89ED98D-B3E6-4BC7-97F7-EF20890D6526}" type="slidenum">
              <a:rPr lang="cs-CZ" altLang="cs-CZ" smtClean="0">
                <a:solidFill>
                  <a:srgbClr val="000000"/>
                </a:solidFill>
                <a:latin typeface="Times New Roman" pitchFamily="16" charset="0"/>
              </a:rPr>
              <a:pPr eaLnBrk="1"/>
              <a:t>17</a:t>
            </a:fld>
            <a:endParaRPr lang="cs-CZ" altLang="cs-CZ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6451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4900" y="814388"/>
            <a:ext cx="5353050" cy="40163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451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6180" y="5088992"/>
            <a:ext cx="6052615" cy="482173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83548155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8115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5953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33792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91631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eaLnBrk="1"/>
            <a:fld id="{47F5310F-9E2E-47D8-9C18-397D765F9F0B}" type="slidenum">
              <a:rPr lang="cs-CZ" altLang="cs-CZ" smtClean="0">
                <a:solidFill>
                  <a:srgbClr val="000000"/>
                </a:solidFill>
                <a:latin typeface="Times New Roman" pitchFamily="16" charset="0"/>
              </a:rPr>
              <a:pPr eaLnBrk="1"/>
              <a:t>18</a:t>
            </a:fld>
            <a:endParaRPr lang="cs-CZ" altLang="cs-CZ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6553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4900" y="814388"/>
            <a:ext cx="5353050" cy="40163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554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6180" y="5088992"/>
            <a:ext cx="6052615" cy="482173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25996998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8115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5953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33792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91631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eaLnBrk="1"/>
            <a:fld id="{7E9FC689-3B14-4204-97D3-3A1175ECFE0E}" type="slidenum">
              <a:rPr lang="cs-CZ" altLang="cs-CZ" smtClean="0">
                <a:solidFill>
                  <a:srgbClr val="000000"/>
                </a:solidFill>
                <a:latin typeface="Times New Roman" pitchFamily="16" charset="0"/>
              </a:rPr>
              <a:pPr eaLnBrk="1"/>
              <a:t>19</a:t>
            </a:fld>
            <a:endParaRPr lang="cs-CZ" altLang="cs-CZ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6656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4900" y="814388"/>
            <a:ext cx="5353050" cy="40163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656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6180" y="5088992"/>
            <a:ext cx="6052615" cy="482173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2119570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8115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5953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33792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91631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eaLnBrk="1"/>
            <a:fld id="{8547C4CD-DD31-4C9F-85F2-D04EC526D88F}" type="slidenum">
              <a:rPr lang="cs-CZ" altLang="cs-CZ" smtClean="0">
                <a:solidFill>
                  <a:srgbClr val="000000"/>
                </a:solidFill>
                <a:latin typeface="Times New Roman" pitchFamily="16" charset="0"/>
              </a:rPr>
              <a:pPr eaLnBrk="1"/>
              <a:t>2</a:t>
            </a:fld>
            <a:endParaRPr lang="cs-CZ" altLang="cs-CZ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4710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4900" y="814388"/>
            <a:ext cx="5353050" cy="40163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710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6180" y="5088992"/>
            <a:ext cx="6052615" cy="482173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21380397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8115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5953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33792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91631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eaLnBrk="1"/>
            <a:fld id="{BC79D520-685A-497C-BA43-D58D1A35904C}" type="slidenum">
              <a:rPr lang="cs-CZ" altLang="cs-CZ" smtClean="0">
                <a:solidFill>
                  <a:srgbClr val="000000"/>
                </a:solidFill>
                <a:latin typeface="Times New Roman" pitchFamily="16" charset="0"/>
              </a:rPr>
              <a:pPr eaLnBrk="1"/>
              <a:t>20</a:t>
            </a:fld>
            <a:endParaRPr lang="cs-CZ" altLang="cs-CZ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6758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4900" y="814388"/>
            <a:ext cx="5353050" cy="40163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758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6180" y="5088992"/>
            <a:ext cx="6052615" cy="482173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48107222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8115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5953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33792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91631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eaLnBrk="1"/>
            <a:fld id="{58671B71-1E34-491D-ACE1-FE64C7880417}" type="slidenum">
              <a:rPr lang="cs-CZ" altLang="cs-CZ" smtClean="0">
                <a:solidFill>
                  <a:srgbClr val="000000"/>
                </a:solidFill>
                <a:latin typeface="Times New Roman" pitchFamily="16" charset="0"/>
              </a:rPr>
              <a:pPr eaLnBrk="1"/>
              <a:t>21</a:t>
            </a:fld>
            <a:endParaRPr lang="cs-CZ" altLang="cs-CZ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686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4900" y="814388"/>
            <a:ext cx="5353050" cy="40163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86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6180" y="5088992"/>
            <a:ext cx="6052615" cy="482173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9299857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24D2FC58-40CF-4A5F-BC55-AEE68CF1F9D2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769583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8115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5953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33792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91631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eaLnBrk="1"/>
            <a:fld id="{A4DE67A4-01F3-4564-A2B1-C748F72042C9}" type="slidenum">
              <a:rPr lang="cs-CZ" altLang="cs-CZ" smtClean="0">
                <a:solidFill>
                  <a:srgbClr val="000000"/>
                </a:solidFill>
                <a:latin typeface="Times New Roman" pitchFamily="16" charset="0"/>
              </a:rPr>
              <a:pPr eaLnBrk="1"/>
              <a:t>4</a:t>
            </a:fld>
            <a:endParaRPr lang="cs-CZ" altLang="cs-CZ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4813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4900" y="814388"/>
            <a:ext cx="5353050" cy="40163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8132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756180" y="5088992"/>
            <a:ext cx="6052615" cy="482173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spcBef>
                <a:spcPts val="451"/>
              </a:spcBef>
              <a:tabLst>
                <a:tab pos="0" algn="l"/>
                <a:tab pos="448301" algn="l"/>
                <a:tab pos="898191" algn="l"/>
                <a:tab pos="1348081" algn="l"/>
                <a:tab pos="1797972" algn="l"/>
                <a:tab pos="2247862" algn="l"/>
                <a:tab pos="2697753" algn="l"/>
                <a:tab pos="3147642" algn="l"/>
                <a:tab pos="3597533" algn="l"/>
                <a:tab pos="4047423" algn="l"/>
                <a:tab pos="4497315" algn="l"/>
                <a:tab pos="4947204" algn="l"/>
                <a:tab pos="5397095" algn="l"/>
                <a:tab pos="5846984" algn="l"/>
                <a:tab pos="6296875" algn="l"/>
                <a:tab pos="6746765" algn="l"/>
                <a:tab pos="7196656" algn="l"/>
                <a:tab pos="7646546" algn="l"/>
                <a:tab pos="8096436" algn="l"/>
                <a:tab pos="8546326" algn="l"/>
                <a:tab pos="8996217" algn="l"/>
              </a:tabLst>
            </a:pPr>
            <a:r>
              <a:rPr lang="cs-CZ" altLang="cs-CZ">
                <a:ea typeface="Lucida Sans Unicode" charset="0"/>
                <a:cs typeface="Lucida Sans Unicode" charset="0"/>
              </a:rPr>
              <a:t>Rozlišují se </a:t>
            </a:r>
            <a:r>
              <a:rPr lang="cs-CZ" altLang="cs-CZ" b="1">
                <a:ea typeface="Lucida Sans Unicode" charset="0"/>
                <a:cs typeface="Lucida Sans Unicode" charset="0"/>
              </a:rPr>
              <a:t>tři typy nákupních situací:</a:t>
            </a:r>
          </a:p>
          <a:p>
            <a:pPr>
              <a:spcBef>
                <a:spcPts val="451"/>
              </a:spcBef>
              <a:tabLst>
                <a:tab pos="0" algn="l"/>
                <a:tab pos="448301" algn="l"/>
                <a:tab pos="898191" algn="l"/>
                <a:tab pos="1348081" algn="l"/>
                <a:tab pos="1797972" algn="l"/>
                <a:tab pos="2247862" algn="l"/>
                <a:tab pos="2697753" algn="l"/>
                <a:tab pos="3147642" algn="l"/>
                <a:tab pos="3597533" algn="l"/>
                <a:tab pos="4047423" algn="l"/>
                <a:tab pos="4497315" algn="l"/>
                <a:tab pos="4947204" algn="l"/>
                <a:tab pos="5397095" algn="l"/>
                <a:tab pos="5846984" algn="l"/>
                <a:tab pos="6296875" algn="l"/>
                <a:tab pos="6746765" algn="l"/>
                <a:tab pos="7196656" algn="l"/>
                <a:tab pos="7646546" algn="l"/>
                <a:tab pos="8096436" algn="l"/>
                <a:tab pos="8546326" algn="l"/>
                <a:tab pos="8996217" algn="l"/>
              </a:tabLst>
            </a:pPr>
            <a:r>
              <a:rPr lang="cs-CZ" altLang="cs-CZ">
                <a:ea typeface="Lucida Sans Unicode" charset="0"/>
                <a:cs typeface="Lucida Sans Unicode" charset="0"/>
              </a:rPr>
              <a:t>opakované, rutinní nákupní situace, kdy dochází k pravidelným nákupům pro potřeby výroby, zajišťování oprav, administrativy aj.,</a:t>
            </a:r>
          </a:p>
          <a:p>
            <a:pPr>
              <a:spcBef>
                <a:spcPts val="451"/>
              </a:spcBef>
              <a:tabLst>
                <a:tab pos="0" algn="l"/>
                <a:tab pos="448301" algn="l"/>
                <a:tab pos="898191" algn="l"/>
                <a:tab pos="1348081" algn="l"/>
                <a:tab pos="1797972" algn="l"/>
                <a:tab pos="2247862" algn="l"/>
                <a:tab pos="2697753" algn="l"/>
                <a:tab pos="3147642" algn="l"/>
                <a:tab pos="3597533" algn="l"/>
                <a:tab pos="4047423" algn="l"/>
                <a:tab pos="4497315" algn="l"/>
                <a:tab pos="4947204" algn="l"/>
                <a:tab pos="5397095" algn="l"/>
                <a:tab pos="5846984" algn="l"/>
                <a:tab pos="6296875" algn="l"/>
                <a:tab pos="6746765" algn="l"/>
                <a:tab pos="7196656" algn="l"/>
                <a:tab pos="7646546" algn="l"/>
                <a:tab pos="8096436" algn="l"/>
                <a:tab pos="8546326" algn="l"/>
                <a:tab pos="8996217" algn="l"/>
              </a:tabLst>
            </a:pPr>
            <a:r>
              <a:rPr lang="cs-CZ" altLang="cs-CZ">
                <a:ea typeface="Lucida Sans Unicode" charset="0"/>
                <a:cs typeface="Lucida Sans Unicode" charset="0"/>
              </a:rPr>
              <a:t>modifikované situace, při nichž vznikají odchylky od standardních nákupů, např. je požadována změna kvality téhož nakupovaného materiálu, konstrukční úpravy dosud dodávaných dílů atd.,</a:t>
            </a:r>
          </a:p>
          <a:p>
            <a:pPr>
              <a:spcBef>
                <a:spcPts val="451"/>
              </a:spcBef>
              <a:tabLst>
                <a:tab pos="0" algn="l"/>
                <a:tab pos="448301" algn="l"/>
                <a:tab pos="898191" algn="l"/>
                <a:tab pos="1348081" algn="l"/>
                <a:tab pos="1797972" algn="l"/>
                <a:tab pos="2247862" algn="l"/>
                <a:tab pos="2697753" algn="l"/>
                <a:tab pos="3147642" algn="l"/>
                <a:tab pos="3597533" algn="l"/>
                <a:tab pos="4047423" algn="l"/>
                <a:tab pos="4497315" algn="l"/>
                <a:tab pos="4947204" algn="l"/>
                <a:tab pos="5397095" algn="l"/>
                <a:tab pos="5846984" algn="l"/>
                <a:tab pos="6296875" algn="l"/>
                <a:tab pos="6746765" algn="l"/>
                <a:tab pos="7196656" algn="l"/>
                <a:tab pos="7646546" algn="l"/>
                <a:tab pos="8096436" algn="l"/>
                <a:tab pos="8546326" algn="l"/>
                <a:tab pos="8996217" algn="l"/>
              </a:tabLst>
            </a:pPr>
            <a:r>
              <a:rPr lang="cs-CZ" altLang="cs-CZ">
                <a:ea typeface="Lucida Sans Unicode" charset="0"/>
                <a:cs typeface="Lucida Sans Unicode" charset="0"/>
              </a:rPr>
              <a:t>nové nákupní situace, které vyžadují pokrytí zcela nových potřeb organizace.</a:t>
            </a:r>
          </a:p>
        </p:txBody>
      </p:sp>
    </p:spTree>
    <p:extLst>
      <p:ext uri="{BB962C8B-B14F-4D97-AF65-F5344CB8AC3E}">
        <p14:creationId xmlns:p14="http://schemas.microsoft.com/office/powerpoint/2010/main" val="34656245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8115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5953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33792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91631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eaLnBrk="1"/>
            <a:fld id="{7B2625A4-14BC-4C76-8809-CB8E3899B5D2}" type="slidenum">
              <a:rPr lang="cs-CZ" altLang="cs-CZ" smtClean="0">
                <a:solidFill>
                  <a:srgbClr val="000000"/>
                </a:solidFill>
                <a:latin typeface="Times New Roman" pitchFamily="16" charset="0"/>
              </a:rPr>
              <a:pPr eaLnBrk="1"/>
              <a:t>5</a:t>
            </a:fld>
            <a:endParaRPr lang="cs-CZ" altLang="cs-CZ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5017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4900" y="814388"/>
            <a:ext cx="5353050" cy="40163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0180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756180" y="5088991"/>
            <a:ext cx="6052615" cy="786176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normAutofit lnSpcReduction="10000"/>
          </a:bodyPr>
          <a:lstStyle/>
          <a:p>
            <a:pPr>
              <a:spcBef>
                <a:spcPts val="451"/>
              </a:spcBef>
              <a:tabLst>
                <a:tab pos="0" algn="l"/>
                <a:tab pos="448301" algn="l"/>
                <a:tab pos="898191" algn="l"/>
                <a:tab pos="1348081" algn="l"/>
                <a:tab pos="1797972" algn="l"/>
                <a:tab pos="2247862" algn="l"/>
                <a:tab pos="2697753" algn="l"/>
                <a:tab pos="3147642" algn="l"/>
                <a:tab pos="3597533" algn="l"/>
                <a:tab pos="4047423" algn="l"/>
                <a:tab pos="4497315" algn="l"/>
                <a:tab pos="4947204" algn="l"/>
                <a:tab pos="5397095" algn="l"/>
                <a:tab pos="5846984" algn="l"/>
                <a:tab pos="6296875" algn="l"/>
                <a:tab pos="6746765" algn="l"/>
                <a:tab pos="7196656" algn="l"/>
                <a:tab pos="7646546" algn="l"/>
                <a:tab pos="8096436" algn="l"/>
                <a:tab pos="8546326" algn="l"/>
                <a:tab pos="8996217" algn="l"/>
              </a:tabLst>
            </a:pPr>
            <a:r>
              <a:rPr lang="cs-CZ" altLang="cs-CZ" sz="900">
                <a:ea typeface="Lucida Sans Unicode" charset="0"/>
                <a:cs typeface="Lucida Sans Unicode" charset="0"/>
              </a:rPr>
              <a:t>Proces nákupu lze rozčlenit do osmi kroků:</a:t>
            </a:r>
          </a:p>
          <a:p>
            <a:pPr>
              <a:spcBef>
                <a:spcPts val="451"/>
              </a:spcBef>
              <a:tabLst>
                <a:tab pos="0" algn="l"/>
                <a:tab pos="448301" algn="l"/>
                <a:tab pos="898191" algn="l"/>
                <a:tab pos="1348081" algn="l"/>
                <a:tab pos="1797972" algn="l"/>
                <a:tab pos="2247862" algn="l"/>
                <a:tab pos="2697753" algn="l"/>
                <a:tab pos="3147642" algn="l"/>
                <a:tab pos="3597533" algn="l"/>
                <a:tab pos="4047423" algn="l"/>
                <a:tab pos="4497315" algn="l"/>
                <a:tab pos="4947204" algn="l"/>
                <a:tab pos="5397095" algn="l"/>
                <a:tab pos="5846984" algn="l"/>
                <a:tab pos="6296875" algn="l"/>
                <a:tab pos="6746765" algn="l"/>
                <a:tab pos="7196656" algn="l"/>
                <a:tab pos="7646546" algn="l"/>
                <a:tab pos="8096436" algn="l"/>
                <a:tab pos="8546326" algn="l"/>
                <a:tab pos="8996217" algn="l"/>
              </a:tabLst>
            </a:pPr>
            <a:r>
              <a:rPr lang="cs-CZ" altLang="cs-CZ" sz="900" i="1">
                <a:ea typeface="Lucida Sans Unicode" charset="0"/>
                <a:cs typeface="Lucida Sans Unicode" charset="0"/>
              </a:rPr>
              <a:t>Specifikace potřeb organizace</a:t>
            </a:r>
            <a:r>
              <a:rPr lang="cs-CZ" altLang="cs-CZ" sz="900">
                <a:ea typeface="Lucida Sans Unicode" charset="0"/>
                <a:cs typeface="Lucida Sans Unicode" charset="0"/>
              </a:rPr>
              <a:t> – lze rozdělit na výrobní a nevýrobní spotřebu, je časově náročná, protože různé útvary mají různý charakter spotřeby. Pracovníci nákupu musí mít přehled o současných a budoucích potřebách podniku, aby mohli určit požadavky na dodavatele. Důležité je také určit možné odchylky od plánovaných potřeb, které ještě bude podnik schopen akceptovat.</a:t>
            </a:r>
          </a:p>
          <a:p>
            <a:pPr>
              <a:spcBef>
                <a:spcPts val="451"/>
              </a:spcBef>
              <a:tabLst>
                <a:tab pos="0" algn="l"/>
                <a:tab pos="448301" algn="l"/>
                <a:tab pos="898191" algn="l"/>
                <a:tab pos="1348081" algn="l"/>
                <a:tab pos="1797972" algn="l"/>
                <a:tab pos="2247862" algn="l"/>
                <a:tab pos="2697753" algn="l"/>
                <a:tab pos="3147642" algn="l"/>
                <a:tab pos="3597533" algn="l"/>
                <a:tab pos="4047423" algn="l"/>
                <a:tab pos="4497315" algn="l"/>
                <a:tab pos="4947204" algn="l"/>
                <a:tab pos="5397095" algn="l"/>
                <a:tab pos="5846984" algn="l"/>
                <a:tab pos="6296875" algn="l"/>
                <a:tab pos="6746765" algn="l"/>
                <a:tab pos="7196656" algn="l"/>
                <a:tab pos="7646546" algn="l"/>
                <a:tab pos="8096436" algn="l"/>
                <a:tab pos="8546326" algn="l"/>
                <a:tab pos="8996217" algn="l"/>
              </a:tabLst>
            </a:pPr>
            <a:r>
              <a:rPr lang="cs-CZ" altLang="cs-CZ" sz="900" i="1">
                <a:ea typeface="Lucida Sans Unicode" charset="0"/>
                <a:cs typeface="Lucida Sans Unicode" charset="0"/>
              </a:rPr>
              <a:t>Určení druhu výrobků a jejich kvality</a:t>
            </a:r>
            <a:r>
              <a:rPr lang="cs-CZ" altLang="cs-CZ" sz="900">
                <a:ea typeface="Lucida Sans Unicode" charset="0"/>
                <a:cs typeface="Lucida Sans Unicode" charset="0"/>
              </a:rPr>
              <a:t> – je nutno věnovat pozornost kvalitativním nárokům, dodacím podmínkám a dalším službám, které bude podnik od dodavatele požadovat.</a:t>
            </a:r>
          </a:p>
          <a:p>
            <a:pPr>
              <a:spcBef>
                <a:spcPts val="451"/>
              </a:spcBef>
              <a:tabLst>
                <a:tab pos="0" algn="l"/>
                <a:tab pos="448301" algn="l"/>
                <a:tab pos="898191" algn="l"/>
                <a:tab pos="1348081" algn="l"/>
                <a:tab pos="1797972" algn="l"/>
                <a:tab pos="2247862" algn="l"/>
                <a:tab pos="2697753" algn="l"/>
                <a:tab pos="3147642" algn="l"/>
                <a:tab pos="3597533" algn="l"/>
                <a:tab pos="4047423" algn="l"/>
                <a:tab pos="4497315" algn="l"/>
                <a:tab pos="4947204" algn="l"/>
                <a:tab pos="5397095" algn="l"/>
                <a:tab pos="5846984" algn="l"/>
                <a:tab pos="6296875" algn="l"/>
                <a:tab pos="6746765" algn="l"/>
                <a:tab pos="7196656" algn="l"/>
                <a:tab pos="7646546" algn="l"/>
                <a:tab pos="8096436" algn="l"/>
                <a:tab pos="8546326" algn="l"/>
                <a:tab pos="8996217" algn="l"/>
              </a:tabLst>
            </a:pPr>
            <a:r>
              <a:rPr lang="cs-CZ" altLang="cs-CZ" sz="900" i="1">
                <a:ea typeface="Lucida Sans Unicode" charset="0"/>
                <a:cs typeface="Lucida Sans Unicode" charset="0"/>
              </a:rPr>
              <a:t>Detailní specifikace potřeb</a:t>
            </a:r>
            <a:r>
              <a:rPr lang="cs-CZ" altLang="cs-CZ" sz="900">
                <a:ea typeface="Lucida Sans Unicode" charset="0"/>
                <a:cs typeface="Lucida Sans Unicode" charset="0"/>
              </a:rPr>
              <a:t> – požaduje se úzká spolupráce kupujícího a dodavatele. Oba musí být aktivní, sdělovat si informace.</a:t>
            </a:r>
          </a:p>
          <a:p>
            <a:pPr>
              <a:spcBef>
                <a:spcPts val="451"/>
              </a:spcBef>
              <a:tabLst>
                <a:tab pos="0" algn="l"/>
                <a:tab pos="448301" algn="l"/>
                <a:tab pos="898191" algn="l"/>
                <a:tab pos="1348081" algn="l"/>
                <a:tab pos="1797972" algn="l"/>
                <a:tab pos="2247862" algn="l"/>
                <a:tab pos="2697753" algn="l"/>
                <a:tab pos="3147642" algn="l"/>
                <a:tab pos="3597533" algn="l"/>
                <a:tab pos="4047423" algn="l"/>
                <a:tab pos="4497315" algn="l"/>
                <a:tab pos="4947204" algn="l"/>
                <a:tab pos="5397095" algn="l"/>
                <a:tab pos="5846984" algn="l"/>
                <a:tab pos="6296875" algn="l"/>
                <a:tab pos="6746765" algn="l"/>
                <a:tab pos="7196656" algn="l"/>
                <a:tab pos="7646546" algn="l"/>
                <a:tab pos="8096436" algn="l"/>
                <a:tab pos="8546326" algn="l"/>
                <a:tab pos="8996217" algn="l"/>
              </a:tabLst>
            </a:pPr>
            <a:r>
              <a:rPr lang="cs-CZ" altLang="cs-CZ" sz="900">
                <a:ea typeface="Lucida Sans Unicode" charset="0"/>
                <a:cs typeface="Lucida Sans Unicode" charset="0"/>
              </a:rPr>
              <a:t>Pracovníci různých úseků podniku, kteří spolupracují při zpracování specifikace technických požadavků a podmínek nákupu, by se měli kontaktovat s potenciálními uživateli s cílem přesného určení vlastností produktu. Výsledkem konzultací je komplexně specifikovaný produkt ve formě seznamu požadavků (nabídkové dokumentace). Zároveň se projeví jeho užitečnost: jeho vhodnosti k praktickému použiti v podniku vyplynou podmínky týkající se ceny a optimální realizace zásobování </a:t>
            </a:r>
          </a:p>
          <a:p>
            <a:pPr>
              <a:spcBef>
                <a:spcPts val="451"/>
              </a:spcBef>
              <a:tabLst>
                <a:tab pos="0" algn="l"/>
                <a:tab pos="448301" algn="l"/>
                <a:tab pos="898191" algn="l"/>
                <a:tab pos="1348081" algn="l"/>
                <a:tab pos="1797972" algn="l"/>
                <a:tab pos="2247862" algn="l"/>
                <a:tab pos="2697753" algn="l"/>
                <a:tab pos="3147642" algn="l"/>
                <a:tab pos="3597533" algn="l"/>
                <a:tab pos="4047423" algn="l"/>
                <a:tab pos="4497315" algn="l"/>
                <a:tab pos="4947204" algn="l"/>
                <a:tab pos="5397095" algn="l"/>
                <a:tab pos="5846984" algn="l"/>
                <a:tab pos="6296875" algn="l"/>
                <a:tab pos="6746765" algn="l"/>
                <a:tab pos="7196656" algn="l"/>
                <a:tab pos="7646546" algn="l"/>
                <a:tab pos="8096436" algn="l"/>
                <a:tab pos="8546326" algn="l"/>
                <a:tab pos="8996217" algn="l"/>
              </a:tabLst>
            </a:pPr>
            <a:r>
              <a:rPr lang="cs-CZ" altLang="cs-CZ" sz="900">
                <a:ea typeface="Lucida Sans Unicode" charset="0"/>
                <a:cs typeface="Lucida Sans Unicode" charset="0"/>
              </a:rPr>
              <a:t>Užitečnost produktu se pohybuje mezi dvěma hranicemi (obrázek 12):</a:t>
            </a:r>
          </a:p>
          <a:p>
            <a:pPr>
              <a:spcBef>
                <a:spcPts val="451"/>
              </a:spcBef>
              <a:tabLst>
                <a:tab pos="0" algn="l"/>
                <a:tab pos="448301" algn="l"/>
                <a:tab pos="898191" algn="l"/>
                <a:tab pos="1348081" algn="l"/>
                <a:tab pos="1797972" algn="l"/>
                <a:tab pos="2247862" algn="l"/>
                <a:tab pos="2697753" algn="l"/>
                <a:tab pos="3147642" algn="l"/>
                <a:tab pos="3597533" algn="l"/>
                <a:tab pos="4047423" algn="l"/>
                <a:tab pos="4497315" algn="l"/>
                <a:tab pos="4947204" algn="l"/>
                <a:tab pos="5397095" algn="l"/>
                <a:tab pos="5846984" algn="l"/>
                <a:tab pos="6296875" algn="l"/>
                <a:tab pos="6746765" algn="l"/>
                <a:tab pos="7196656" algn="l"/>
                <a:tab pos="7646546" algn="l"/>
                <a:tab pos="8096436" algn="l"/>
                <a:tab pos="8546326" algn="l"/>
                <a:tab pos="8996217" algn="l"/>
              </a:tabLst>
            </a:pPr>
            <a:r>
              <a:rPr lang="cs-CZ" altLang="cs-CZ" sz="900">
                <a:ea typeface="Lucida Sans Unicode" charset="0"/>
                <a:cs typeface="Lucida Sans Unicode" charset="0"/>
              </a:rPr>
              <a:t>nedostatečné jakosti (pod úrovní požadované jakosti). to se týká těch charakteristik produktu. které neodpovídají přesně potřebám uživatelů (což neznamená. že produkt je špatný!).</a:t>
            </a:r>
          </a:p>
          <a:p>
            <a:pPr>
              <a:spcBef>
                <a:spcPts val="451"/>
              </a:spcBef>
              <a:tabLst>
                <a:tab pos="0" algn="l"/>
                <a:tab pos="448301" algn="l"/>
                <a:tab pos="898191" algn="l"/>
                <a:tab pos="1348081" algn="l"/>
                <a:tab pos="1797972" algn="l"/>
                <a:tab pos="2247862" algn="l"/>
                <a:tab pos="2697753" algn="l"/>
                <a:tab pos="3147642" algn="l"/>
                <a:tab pos="3597533" algn="l"/>
                <a:tab pos="4047423" algn="l"/>
                <a:tab pos="4497315" algn="l"/>
                <a:tab pos="4947204" algn="l"/>
                <a:tab pos="5397095" algn="l"/>
                <a:tab pos="5846984" algn="l"/>
                <a:tab pos="6296875" algn="l"/>
                <a:tab pos="6746765" algn="l"/>
                <a:tab pos="7196656" algn="l"/>
                <a:tab pos="7646546" algn="l"/>
                <a:tab pos="8096436" algn="l"/>
                <a:tab pos="8546326" algn="l"/>
                <a:tab pos="8996217" algn="l"/>
              </a:tabLst>
            </a:pPr>
            <a:r>
              <a:rPr lang="cs-CZ" altLang="cs-CZ" sz="900">
                <a:ea typeface="Lucida Sans Unicode" charset="0"/>
                <a:cs typeface="Lucida Sans Unicode" charset="0"/>
              </a:rPr>
              <a:t>vyšší jakosti (nad úrovni požadované jakosti), to se týká těch charakteristik produktu. které uživatel nepotřebuje.</a:t>
            </a:r>
          </a:p>
          <a:p>
            <a:pPr>
              <a:spcBef>
                <a:spcPts val="451"/>
              </a:spcBef>
              <a:tabLst>
                <a:tab pos="0" algn="l"/>
                <a:tab pos="448301" algn="l"/>
                <a:tab pos="898191" algn="l"/>
                <a:tab pos="1348081" algn="l"/>
                <a:tab pos="1797972" algn="l"/>
                <a:tab pos="2247862" algn="l"/>
                <a:tab pos="2697753" algn="l"/>
                <a:tab pos="3147642" algn="l"/>
                <a:tab pos="3597533" algn="l"/>
                <a:tab pos="4047423" algn="l"/>
                <a:tab pos="4497315" algn="l"/>
                <a:tab pos="4947204" algn="l"/>
                <a:tab pos="5397095" algn="l"/>
                <a:tab pos="5846984" algn="l"/>
                <a:tab pos="6296875" algn="l"/>
                <a:tab pos="6746765" algn="l"/>
                <a:tab pos="7196656" algn="l"/>
                <a:tab pos="7646546" algn="l"/>
                <a:tab pos="8096436" algn="l"/>
                <a:tab pos="8546326" algn="l"/>
                <a:tab pos="8996217" algn="l"/>
              </a:tabLst>
            </a:pPr>
            <a:r>
              <a:rPr lang="cs-CZ" altLang="cs-CZ" sz="900" i="1">
                <a:ea typeface="Lucida Sans Unicode" charset="0"/>
                <a:cs typeface="Lucida Sans Unicode" charset="0"/>
              </a:rPr>
              <a:t>Identifikace dodavatele</a:t>
            </a:r>
            <a:r>
              <a:rPr lang="cs-CZ" altLang="cs-CZ" sz="900">
                <a:ea typeface="Lucida Sans Unicode" charset="0"/>
                <a:cs typeface="Lucida Sans Unicode" charset="0"/>
              </a:rPr>
              <a:t> – nutné získat informace o dodavatelích (Zlaté stránky, časopisy, internet, …). Dodavatelé sami zasílají nabídky, nabízejí výrobky poštou, osobně apod.</a:t>
            </a:r>
          </a:p>
          <a:p>
            <a:pPr>
              <a:spcBef>
                <a:spcPts val="451"/>
              </a:spcBef>
              <a:tabLst>
                <a:tab pos="0" algn="l"/>
                <a:tab pos="448301" algn="l"/>
                <a:tab pos="898191" algn="l"/>
                <a:tab pos="1348081" algn="l"/>
                <a:tab pos="1797972" algn="l"/>
                <a:tab pos="2247862" algn="l"/>
                <a:tab pos="2697753" algn="l"/>
                <a:tab pos="3147642" algn="l"/>
                <a:tab pos="3597533" algn="l"/>
                <a:tab pos="4047423" algn="l"/>
                <a:tab pos="4497315" algn="l"/>
                <a:tab pos="4947204" algn="l"/>
                <a:tab pos="5397095" algn="l"/>
                <a:tab pos="5846984" algn="l"/>
                <a:tab pos="6296875" algn="l"/>
                <a:tab pos="6746765" algn="l"/>
                <a:tab pos="7196656" algn="l"/>
                <a:tab pos="7646546" algn="l"/>
                <a:tab pos="8096436" algn="l"/>
                <a:tab pos="8546326" algn="l"/>
                <a:tab pos="8996217" algn="l"/>
              </a:tabLst>
            </a:pPr>
            <a:r>
              <a:rPr lang="cs-CZ" altLang="cs-CZ" sz="900" i="1">
                <a:ea typeface="Lucida Sans Unicode" charset="0"/>
                <a:cs typeface="Lucida Sans Unicode" charset="0"/>
              </a:rPr>
              <a:t>Nabídkové řízení</a:t>
            </a:r>
            <a:r>
              <a:rPr lang="cs-CZ" altLang="cs-CZ" sz="900">
                <a:ea typeface="Lucida Sans Unicode" charset="0"/>
                <a:cs typeface="Lucida Sans Unicode" charset="0"/>
              </a:rPr>
              <a:t> – dodavatelé předávají své nabídky. Nakupující je musí vyhodnotit z hlediska: ceny, dodacích podmínek, servisních služeb, dodávek náhradních dílů, spolehlivosti, úrovně výroby apod.</a:t>
            </a:r>
          </a:p>
          <a:p>
            <a:pPr>
              <a:spcBef>
                <a:spcPts val="451"/>
              </a:spcBef>
              <a:tabLst>
                <a:tab pos="0" algn="l"/>
                <a:tab pos="448301" algn="l"/>
                <a:tab pos="898191" algn="l"/>
                <a:tab pos="1348081" algn="l"/>
                <a:tab pos="1797972" algn="l"/>
                <a:tab pos="2247862" algn="l"/>
                <a:tab pos="2697753" algn="l"/>
                <a:tab pos="3147642" algn="l"/>
                <a:tab pos="3597533" algn="l"/>
                <a:tab pos="4047423" algn="l"/>
                <a:tab pos="4497315" algn="l"/>
                <a:tab pos="4947204" algn="l"/>
                <a:tab pos="5397095" algn="l"/>
                <a:tab pos="5846984" algn="l"/>
                <a:tab pos="6296875" algn="l"/>
                <a:tab pos="6746765" algn="l"/>
                <a:tab pos="7196656" algn="l"/>
                <a:tab pos="7646546" algn="l"/>
                <a:tab pos="8096436" algn="l"/>
                <a:tab pos="8546326" algn="l"/>
                <a:tab pos="8996217" algn="l"/>
              </a:tabLst>
            </a:pPr>
            <a:r>
              <a:rPr lang="cs-CZ" altLang="cs-CZ" sz="900" i="1">
                <a:ea typeface="Lucida Sans Unicode" charset="0"/>
                <a:cs typeface="Lucida Sans Unicode" charset="0"/>
              </a:rPr>
              <a:t>Výběr dodavatele a stanovení ceny</a:t>
            </a:r>
            <a:r>
              <a:rPr lang="cs-CZ" altLang="cs-CZ" sz="900">
                <a:ea typeface="Lucida Sans Unicode" charset="0"/>
                <a:cs typeface="Lucida Sans Unicode" charset="0"/>
              </a:rPr>
              <a:t> – je výsledkem nabídkového řízení. Cena je funkcí kvality, a proto nízká cena nemusí být nejvýhodnější. Úspory v nákupu mohou znamenat ztráty ve výrobě. Důležité jsou i náklady na dopravu, skladování, administrativu atd. Problémem může být počet dodavatelů, méně dodavatelů má výhody: </a:t>
            </a:r>
          </a:p>
          <a:p>
            <a:pPr>
              <a:spcBef>
                <a:spcPts val="451"/>
              </a:spcBef>
              <a:tabLst>
                <a:tab pos="0" algn="l"/>
                <a:tab pos="448301" algn="l"/>
                <a:tab pos="898191" algn="l"/>
                <a:tab pos="1348081" algn="l"/>
                <a:tab pos="1797972" algn="l"/>
                <a:tab pos="2247862" algn="l"/>
                <a:tab pos="2697753" algn="l"/>
                <a:tab pos="3147642" algn="l"/>
                <a:tab pos="3597533" algn="l"/>
                <a:tab pos="4047423" algn="l"/>
                <a:tab pos="4497315" algn="l"/>
                <a:tab pos="4947204" algn="l"/>
                <a:tab pos="5397095" algn="l"/>
                <a:tab pos="5846984" algn="l"/>
                <a:tab pos="6296875" algn="l"/>
                <a:tab pos="6746765" algn="l"/>
                <a:tab pos="7196656" algn="l"/>
                <a:tab pos="7646546" algn="l"/>
                <a:tab pos="8096436" algn="l"/>
                <a:tab pos="8546326" algn="l"/>
                <a:tab pos="8996217" algn="l"/>
              </a:tabLst>
            </a:pPr>
            <a:r>
              <a:rPr lang="cs-CZ" altLang="cs-CZ" sz="900">
                <a:ea typeface="Lucida Sans Unicode" charset="0"/>
                <a:cs typeface="Lucida Sans Unicode" charset="0"/>
              </a:rPr>
              <a:t>nižší variabilita dodacích cyklů,</a:t>
            </a:r>
          </a:p>
          <a:p>
            <a:pPr>
              <a:spcBef>
                <a:spcPts val="451"/>
              </a:spcBef>
              <a:tabLst>
                <a:tab pos="0" algn="l"/>
                <a:tab pos="448301" algn="l"/>
                <a:tab pos="898191" algn="l"/>
                <a:tab pos="1348081" algn="l"/>
                <a:tab pos="1797972" algn="l"/>
                <a:tab pos="2247862" algn="l"/>
                <a:tab pos="2697753" algn="l"/>
                <a:tab pos="3147642" algn="l"/>
                <a:tab pos="3597533" algn="l"/>
                <a:tab pos="4047423" algn="l"/>
                <a:tab pos="4497315" algn="l"/>
                <a:tab pos="4947204" algn="l"/>
                <a:tab pos="5397095" algn="l"/>
                <a:tab pos="5846984" algn="l"/>
                <a:tab pos="6296875" algn="l"/>
                <a:tab pos="6746765" algn="l"/>
                <a:tab pos="7196656" algn="l"/>
                <a:tab pos="7646546" algn="l"/>
                <a:tab pos="8096436" algn="l"/>
                <a:tab pos="8546326" algn="l"/>
                <a:tab pos="8996217" algn="l"/>
              </a:tabLst>
            </a:pPr>
            <a:r>
              <a:rPr lang="cs-CZ" altLang="cs-CZ" sz="900">
                <a:ea typeface="Lucida Sans Unicode" charset="0"/>
                <a:cs typeface="Lucida Sans Unicode" charset="0"/>
              </a:rPr>
              <a:t>jednodušší komunikace,</a:t>
            </a:r>
          </a:p>
          <a:p>
            <a:pPr>
              <a:spcBef>
                <a:spcPts val="451"/>
              </a:spcBef>
              <a:tabLst>
                <a:tab pos="0" algn="l"/>
                <a:tab pos="448301" algn="l"/>
                <a:tab pos="898191" algn="l"/>
                <a:tab pos="1348081" algn="l"/>
                <a:tab pos="1797972" algn="l"/>
                <a:tab pos="2247862" algn="l"/>
                <a:tab pos="2697753" algn="l"/>
                <a:tab pos="3147642" algn="l"/>
                <a:tab pos="3597533" algn="l"/>
                <a:tab pos="4047423" algn="l"/>
                <a:tab pos="4497315" algn="l"/>
                <a:tab pos="4947204" algn="l"/>
                <a:tab pos="5397095" algn="l"/>
                <a:tab pos="5846984" algn="l"/>
                <a:tab pos="6296875" algn="l"/>
                <a:tab pos="6746765" algn="l"/>
                <a:tab pos="7196656" algn="l"/>
                <a:tab pos="7646546" algn="l"/>
                <a:tab pos="8096436" algn="l"/>
                <a:tab pos="8546326" algn="l"/>
                <a:tab pos="8996217" algn="l"/>
              </a:tabLst>
            </a:pPr>
            <a:r>
              <a:rPr lang="cs-CZ" altLang="cs-CZ" sz="900">
                <a:ea typeface="Lucida Sans Unicode" charset="0"/>
                <a:cs typeface="Lucida Sans Unicode" charset="0"/>
              </a:rPr>
              <a:t>vyšší ochota dodavatelů ke spolupráci a zlepšování kvality,</a:t>
            </a:r>
          </a:p>
          <a:p>
            <a:pPr>
              <a:spcBef>
                <a:spcPts val="451"/>
              </a:spcBef>
              <a:tabLst>
                <a:tab pos="0" algn="l"/>
                <a:tab pos="448301" algn="l"/>
                <a:tab pos="898191" algn="l"/>
                <a:tab pos="1348081" algn="l"/>
                <a:tab pos="1797972" algn="l"/>
                <a:tab pos="2247862" algn="l"/>
                <a:tab pos="2697753" algn="l"/>
                <a:tab pos="3147642" algn="l"/>
                <a:tab pos="3597533" algn="l"/>
                <a:tab pos="4047423" algn="l"/>
                <a:tab pos="4497315" algn="l"/>
                <a:tab pos="4947204" algn="l"/>
                <a:tab pos="5397095" algn="l"/>
                <a:tab pos="5846984" algn="l"/>
                <a:tab pos="6296875" algn="l"/>
                <a:tab pos="6746765" algn="l"/>
                <a:tab pos="7196656" algn="l"/>
                <a:tab pos="7646546" algn="l"/>
                <a:tab pos="8096436" algn="l"/>
                <a:tab pos="8546326" algn="l"/>
                <a:tab pos="8996217" algn="l"/>
              </a:tabLst>
            </a:pPr>
            <a:r>
              <a:rPr lang="cs-CZ" altLang="cs-CZ" sz="900">
                <a:ea typeface="Lucida Sans Unicode" charset="0"/>
                <a:cs typeface="Lucida Sans Unicode" charset="0"/>
              </a:rPr>
              <a:t>lepší úroveň vztahů s partnery.</a:t>
            </a:r>
          </a:p>
          <a:p>
            <a:pPr>
              <a:spcBef>
                <a:spcPts val="451"/>
              </a:spcBef>
              <a:tabLst>
                <a:tab pos="0" algn="l"/>
                <a:tab pos="448301" algn="l"/>
                <a:tab pos="898191" algn="l"/>
                <a:tab pos="1348081" algn="l"/>
                <a:tab pos="1797972" algn="l"/>
                <a:tab pos="2247862" algn="l"/>
                <a:tab pos="2697753" algn="l"/>
                <a:tab pos="3147642" algn="l"/>
                <a:tab pos="3597533" algn="l"/>
                <a:tab pos="4047423" algn="l"/>
                <a:tab pos="4497315" algn="l"/>
                <a:tab pos="4947204" algn="l"/>
                <a:tab pos="5397095" algn="l"/>
                <a:tab pos="5846984" algn="l"/>
                <a:tab pos="6296875" algn="l"/>
                <a:tab pos="6746765" algn="l"/>
                <a:tab pos="7196656" algn="l"/>
                <a:tab pos="7646546" algn="l"/>
                <a:tab pos="8096436" algn="l"/>
                <a:tab pos="8546326" algn="l"/>
                <a:tab pos="8996217" algn="l"/>
              </a:tabLst>
            </a:pPr>
            <a:r>
              <a:rPr lang="cs-CZ" altLang="cs-CZ" sz="900">
                <a:ea typeface="Lucida Sans Unicode" charset="0"/>
                <a:cs typeface="Lucida Sans Unicode" charset="0"/>
              </a:rPr>
              <a:t>Má i nevýhody a to především riziko poruch v dodávkách u menšího počtu dodavatelů. Z toho vyplývá důležitost kritéria spolehlivosti, to je snaha uzavírat dlouhodobé kontrakty s dodavateli.</a:t>
            </a:r>
          </a:p>
          <a:p>
            <a:pPr>
              <a:spcBef>
                <a:spcPts val="451"/>
              </a:spcBef>
              <a:tabLst>
                <a:tab pos="0" algn="l"/>
                <a:tab pos="448301" algn="l"/>
                <a:tab pos="898191" algn="l"/>
                <a:tab pos="1348081" algn="l"/>
                <a:tab pos="1797972" algn="l"/>
                <a:tab pos="2247862" algn="l"/>
                <a:tab pos="2697753" algn="l"/>
                <a:tab pos="3147642" algn="l"/>
                <a:tab pos="3597533" algn="l"/>
                <a:tab pos="4047423" algn="l"/>
                <a:tab pos="4497315" algn="l"/>
                <a:tab pos="4947204" algn="l"/>
                <a:tab pos="5397095" algn="l"/>
                <a:tab pos="5846984" algn="l"/>
                <a:tab pos="6296875" algn="l"/>
                <a:tab pos="6746765" algn="l"/>
                <a:tab pos="7196656" algn="l"/>
                <a:tab pos="7646546" algn="l"/>
                <a:tab pos="8096436" algn="l"/>
                <a:tab pos="8546326" algn="l"/>
                <a:tab pos="8996217" algn="l"/>
              </a:tabLst>
            </a:pPr>
            <a:r>
              <a:rPr lang="cs-CZ" altLang="cs-CZ" sz="900">
                <a:ea typeface="Lucida Sans Unicode" charset="0"/>
                <a:cs typeface="Lucida Sans Unicode" charset="0"/>
              </a:rPr>
              <a:t>Výběr dodavatele je příklad vícekriteriálního rozhodování, existuje řada rozhodovacích metod (např. rozhodovací analýza, párové srovnávání, …). Výsledkem by měl být výběr dodavatele s nejlepším skóre.</a:t>
            </a:r>
          </a:p>
          <a:p>
            <a:pPr>
              <a:spcBef>
                <a:spcPts val="451"/>
              </a:spcBef>
              <a:tabLst>
                <a:tab pos="0" algn="l"/>
                <a:tab pos="448301" algn="l"/>
                <a:tab pos="898191" algn="l"/>
                <a:tab pos="1348081" algn="l"/>
                <a:tab pos="1797972" algn="l"/>
                <a:tab pos="2247862" algn="l"/>
                <a:tab pos="2697753" algn="l"/>
                <a:tab pos="3147642" algn="l"/>
                <a:tab pos="3597533" algn="l"/>
                <a:tab pos="4047423" algn="l"/>
                <a:tab pos="4497315" algn="l"/>
                <a:tab pos="4947204" algn="l"/>
                <a:tab pos="5397095" algn="l"/>
                <a:tab pos="5846984" algn="l"/>
                <a:tab pos="6296875" algn="l"/>
                <a:tab pos="6746765" algn="l"/>
                <a:tab pos="7196656" algn="l"/>
                <a:tab pos="7646546" algn="l"/>
                <a:tab pos="8096436" algn="l"/>
                <a:tab pos="8546326" algn="l"/>
                <a:tab pos="8996217" algn="l"/>
              </a:tabLst>
            </a:pPr>
            <a:r>
              <a:rPr lang="cs-CZ" altLang="cs-CZ" sz="900">
                <a:ea typeface="Lucida Sans Unicode" charset="0"/>
                <a:cs typeface="Lucida Sans Unicode" charset="0"/>
              </a:rPr>
              <a:t>V nákupní skupině může docházet ke střetu zájmů (cena x kvalita, snadnost výroby x technické provedení, skladování x náklady na dopravu, vliv dodavatele na finanční situaci podniku).</a:t>
            </a:r>
          </a:p>
          <a:p>
            <a:pPr>
              <a:spcBef>
                <a:spcPts val="451"/>
              </a:spcBef>
              <a:tabLst>
                <a:tab pos="0" algn="l"/>
                <a:tab pos="448301" algn="l"/>
                <a:tab pos="898191" algn="l"/>
                <a:tab pos="1348081" algn="l"/>
                <a:tab pos="1797972" algn="l"/>
                <a:tab pos="2247862" algn="l"/>
                <a:tab pos="2697753" algn="l"/>
                <a:tab pos="3147642" algn="l"/>
                <a:tab pos="3597533" algn="l"/>
                <a:tab pos="4047423" algn="l"/>
                <a:tab pos="4497315" algn="l"/>
                <a:tab pos="4947204" algn="l"/>
                <a:tab pos="5397095" algn="l"/>
                <a:tab pos="5846984" algn="l"/>
                <a:tab pos="6296875" algn="l"/>
                <a:tab pos="6746765" algn="l"/>
                <a:tab pos="7196656" algn="l"/>
                <a:tab pos="7646546" algn="l"/>
                <a:tab pos="8096436" algn="l"/>
                <a:tab pos="8546326" algn="l"/>
                <a:tab pos="8996217" algn="l"/>
              </a:tabLst>
            </a:pPr>
            <a:r>
              <a:rPr lang="cs-CZ" altLang="cs-CZ" sz="900" i="1">
                <a:ea typeface="Lucida Sans Unicode" charset="0"/>
                <a:cs typeface="Lucida Sans Unicode" charset="0"/>
              </a:rPr>
              <a:t>Uzavření hospodářské smlouvy a vystavení objednávky.</a:t>
            </a:r>
            <a:r>
              <a:rPr lang="cs-CZ" altLang="cs-CZ" sz="900">
                <a:ea typeface="Lucida Sans Unicode" charset="0"/>
                <a:cs typeface="Lucida Sans Unicode" charset="0"/>
              </a:rPr>
              <a:t>  Objednávka a smlouva musí být v souladu s požadavky zákazníků, kapacitními možnostmi podniku a zvoleným nákupním postupem.</a:t>
            </a:r>
          </a:p>
          <a:p>
            <a:pPr>
              <a:spcBef>
                <a:spcPts val="451"/>
              </a:spcBef>
              <a:tabLst>
                <a:tab pos="0" algn="l"/>
                <a:tab pos="448301" algn="l"/>
                <a:tab pos="898191" algn="l"/>
                <a:tab pos="1348081" algn="l"/>
                <a:tab pos="1797972" algn="l"/>
                <a:tab pos="2247862" algn="l"/>
                <a:tab pos="2697753" algn="l"/>
                <a:tab pos="3147642" algn="l"/>
                <a:tab pos="3597533" algn="l"/>
                <a:tab pos="4047423" algn="l"/>
                <a:tab pos="4497315" algn="l"/>
                <a:tab pos="4947204" algn="l"/>
                <a:tab pos="5397095" algn="l"/>
                <a:tab pos="5846984" algn="l"/>
                <a:tab pos="6296875" algn="l"/>
                <a:tab pos="6746765" algn="l"/>
                <a:tab pos="7196656" algn="l"/>
                <a:tab pos="7646546" algn="l"/>
                <a:tab pos="8096436" algn="l"/>
                <a:tab pos="8546326" algn="l"/>
                <a:tab pos="8996217" algn="l"/>
              </a:tabLst>
            </a:pPr>
            <a:r>
              <a:rPr lang="cs-CZ" altLang="cs-CZ" sz="900" i="1">
                <a:solidFill>
                  <a:srgbClr val="FF0000"/>
                </a:solidFill>
                <a:ea typeface="Lucida Sans Unicode" charset="0"/>
                <a:cs typeface="Lucida Sans Unicode" charset="0"/>
              </a:rPr>
              <a:t>Trvalé sledování dodavatelů a jejich vyhodnocování</a:t>
            </a:r>
            <a:r>
              <a:rPr lang="cs-CZ" altLang="cs-CZ" sz="900">
                <a:ea typeface="Lucida Sans Unicode" charset="0"/>
                <a:cs typeface="Lucida Sans Unicode" charset="0"/>
              </a:rPr>
              <a:t>. Je nutné vědět, že dodavatel dodá produkt v požadované kvalitě, že ji bude schopen dlouhodobě dodržovat. Péče o kvalitu začíná na vstupu (státní zájem na ochranu spotřebitele je upraven zákonem). Aby byli výrobci konkurence schopní, musí zvyšovat produktivitu práce, udržet úroveň rentability a snižovat ceny surovin. Proto musí dodavatelé i odběratelé spolupracovat na vývoji nových výrobků.</a:t>
            </a:r>
          </a:p>
          <a:p>
            <a:pPr>
              <a:spcBef>
                <a:spcPts val="451"/>
              </a:spcBef>
              <a:tabLst>
                <a:tab pos="0" algn="l"/>
                <a:tab pos="448301" algn="l"/>
                <a:tab pos="898191" algn="l"/>
                <a:tab pos="1348081" algn="l"/>
                <a:tab pos="1797972" algn="l"/>
                <a:tab pos="2247862" algn="l"/>
                <a:tab pos="2697753" algn="l"/>
                <a:tab pos="3147642" algn="l"/>
                <a:tab pos="3597533" algn="l"/>
                <a:tab pos="4047423" algn="l"/>
                <a:tab pos="4497315" algn="l"/>
                <a:tab pos="4947204" algn="l"/>
                <a:tab pos="5397095" algn="l"/>
                <a:tab pos="5846984" algn="l"/>
                <a:tab pos="6296875" algn="l"/>
                <a:tab pos="6746765" algn="l"/>
                <a:tab pos="7196656" algn="l"/>
                <a:tab pos="7646546" algn="l"/>
                <a:tab pos="8096436" algn="l"/>
                <a:tab pos="8546326" algn="l"/>
                <a:tab pos="8996217" algn="l"/>
              </a:tabLst>
            </a:pPr>
            <a:r>
              <a:rPr lang="cs-CZ" altLang="cs-CZ" sz="900">
                <a:ea typeface="Lucida Sans Unicode" charset="0"/>
                <a:cs typeface="Lucida Sans Unicode" charset="0"/>
              </a:rPr>
              <a:t>U hlavních dodavatelů je nutno sledovat:</a:t>
            </a:r>
          </a:p>
          <a:p>
            <a:pPr>
              <a:spcBef>
                <a:spcPts val="451"/>
              </a:spcBef>
              <a:tabLst>
                <a:tab pos="0" algn="l"/>
                <a:tab pos="448301" algn="l"/>
                <a:tab pos="898191" algn="l"/>
                <a:tab pos="1348081" algn="l"/>
                <a:tab pos="1797972" algn="l"/>
                <a:tab pos="2247862" algn="l"/>
                <a:tab pos="2697753" algn="l"/>
                <a:tab pos="3147642" algn="l"/>
                <a:tab pos="3597533" algn="l"/>
                <a:tab pos="4047423" algn="l"/>
                <a:tab pos="4497315" algn="l"/>
                <a:tab pos="4947204" algn="l"/>
                <a:tab pos="5397095" algn="l"/>
                <a:tab pos="5846984" algn="l"/>
                <a:tab pos="6296875" algn="l"/>
                <a:tab pos="6746765" algn="l"/>
                <a:tab pos="7196656" algn="l"/>
                <a:tab pos="7646546" algn="l"/>
                <a:tab pos="8096436" algn="l"/>
                <a:tab pos="8546326" algn="l"/>
                <a:tab pos="8996217" algn="l"/>
              </a:tabLst>
            </a:pPr>
            <a:r>
              <a:rPr lang="cs-CZ" altLang="cs-CZ" sz="900">
                <a:ea typeface="Lucida Sans Unicode" charset="0"/>
                <a:cs typeface="Lucida Sans Unicode" charset="0"/>
              </a:rPr>
              <a:t>finanční zdraví dodavatele, jak se vyvíjí jeho prodej, kdo jsou jeho hlavní zákazníci, jaké jsou jeho výkazy hospodaření,</a:t>
            </a:r>
          </a:p>
          <a:p>
            <a:pPr>
              <a:spcBef>
                <a:spcPts val="451"/>
              </a:spcBef>
              <a:tabLst>
                <a:tab pos="0" algn="l"/>
                <a:tab pos="448301" algn="l"/>
                <a:tab pos="898191" algn="l"/>
                <a:tab pos="1348081" algn="l"/>
                <a:tab pos="1797972" algn="l"/>
                <a:tab pos="2247862" algn="l"/>
                <a:tab pos="2697753" algn="l"/>
                <a:tab pos="3147642" algn="l"/>
                <a:tab pos="3597533" algn="l"/>
                <a:tab pos="4047423" algn="l"/>
                <a:tab pos="4497315" algn="l"/>
                <a:tab pos="4947204" algn="l"/>
                <a:tab pos="5397095" algn="l"/>
                <a:tab pos="5846984" algn="l"/>
                <a:tab pos="6296875" algn="l"/>
                <a:tab pos="6746765" algn="l"/>
                <a:tab pos="7196656" algn="l"/>
                <a:tab pos="7646546" algn="l"/>
                <a:tab pos="8096436" algn="l"/>
                <a:tab pos="8546326" algn="l"/>
                <a:tab pos="8996217" algn="l"/>
              </a:tabLst>
            </a:pPr>
            <a:r>
              <a:rPr lang="cs-CZ" altLang="cs-CZ" sz="900">
                <a:ea typeface="Lucida Sans Unicode" charset="0"/>
                <a:cs typeface="Lucida Sans Unicode" charset="0"/>
              </a:rPr>
              <a:t>perspektivnost dodavatele, kolik má pracovníků ve vývoji, jaká je tvůrčí úroveň práce v organizaci,</a:t>
            </a:r>
          </a:p>
          <a:p>
            <a:pPr>
              <a:spcBef>
                <a:spcPts val="451"/>
              </a:spcBef>
              <a:tabLst>
                <a:tab pos="0" algn="l"/>
                <a:tab pos="448301" algn="l"/>
                <a:tab pos="898191" algn="l"/>
                <a:tab pos="1348081" algn="l"/>
                <a:tab pos="1797972" algn="l"/>
                <a:tab pos="2247862" algn="l"/>
                <a:tab pos="2697753" algn="l"/>
                <a:tab pos="3147642" algn="l"/>
                <a:tab pos="3597533" algn="l"/>
                <a:tab pos="4047423" algn="l"/>
                <a:tab pos="4497315" algn="l"/>
                <a:tab pos="4947204" algn="l"/>
                <a:tab pos="5397095" algn="l"/>
                <a:tab pos="5846984" algn="l"/>
                <a:tab pos="6296875" algn="l"/>
                <a:tab pos="6746765" algn="l"/>
                <a:tab pos="7196656" algn="l"/>
                <a:tab pos="7646546" algn="l"/>
                <a:tab pos="8096436" algn="l"/>
                <a:tab pos="8546326" algn="l"/>
                <a:tab pos="8996217" algn="l"/>
              </a:tabLst>
            </a:pPr>
            <a:r>
              <a:rPr lang="cs-CZ" altLang="cs-CZ" sz="900">
                <a:ea typeface="Lucida Sans Unicode" charset="0"/>
                <a:cs typeface="Lucida Sans Unicode" charset="0"/>
              </a:rPr>
              <a:t>jeho výrobní schopnosti, kolik má výrobních jednotek, jaká je úroveň řízení výroby,</a:t>
            </a:r>
          </a:p>
          <a:p>
            <a:pPr>
              <a:spcBef>
                <a:spcPts val="451"/>
              </a:spcBef>
              <a:tabLst>
                <a:tab pos="0" algn="l"/>
                <a:tab pos="448301" algn="l"/>
                <a:tab pos="898191" algn="l"/>
                <a:tab pos="1348081" algn="l"/>
                <a:tab pos="1797972" algn="l"/>
                <a:tab pos="2247862" algn="l"/>
                <a:tab pos="2697753" algn="l"/>
                <a:tab pos="3147642" algn="l"/>
                <a:tab pos="3597533" algn="l"/>
                <a:tab pos="4047423" algn="l"/>
                <a:tab pos="4497315" algn="l"/>
                <a:tab pos="4947204" algn="l"/>
                <a:tab pos="5397095" algn="l"/>
                <a:tab pos="5846984" algn="l"/>
                <a:tab pos="6296875" algn="l"/>
                <a:tab pos="6746765" algn="l"/>
                <a:tab pos="7196656" algn="l"/>
                <a:tab pos="7646546" algn="l"/>
                <a:tab pos="8096436" algn="l"/>
                <a:tab pos="8546326" algn="l"/>
                <a:tab pos="8996217" algn="l"/>
              </a:tabLst>
            </a:pPr>
            <a:r>
              <a:rPr lang="cs-CZ" altLang="cs-CZ" sz="900">
                <a:ea typeface="Lucida Sans Unicode" charset="0"/>
                <a:cs typeface="Lucida Sans Unicode" charset="0"/>
              </a:rPr>
              <a:t>jeho dodavatelské výkony, jak je schopen dodržovat dodací lhůty, dohodnutá množství a kvalitu,</a:t>
            </a:r>
          </a:p>
          <a:p>
            <a:pPr>
              <a:spcBef>
                <a:spcPts val="451"/>
              </a:spcBef>
              <a:tabLst>
                <a:tab pos="0" algn="l"/>
                <a:tab pos="448301" algn="l"/>
                <a:tab pos="898191" algn="l"/>
                <a:tab pos="1348081" algn="l"/>
                <a:tab pos="1797972" algn="l"/>
                <a:tab pos="2247862" algn="l"/>
                <a:tab pos="2697753" algn="l"/>
                <a:tab pos="3147642" algn="l"/>
                <a:tab pos="3597533" algn="l"/>
                <a:tab pos="4047423" algn="l"/>
                <a:tab pos="4497315" algn="l"/>
                <a:tab pos="4947204" algn="l"/>
                <a:tab pos="5397095" algn="l"/>
                <a:tab pos="5846984" algn="l"/>
                <a:tab pos="6296875" algn="l"/>
                <a:tab pos="6746765" algn="l"/>
                <a:tab pos="7196656" algn="l"/>
                <a:tab pos="7646546" algn="l"/>
                <a:tab pos="8096436" algn="l"/>
                <a:tab pos="8546326" algn="l"/>
                <a:tab pos="8996217" algn="l"/>
              </a:tabLst>
            </a:pPr>
            <a:r>
              <a:rPr lang="cs-CZ" altLang="cs-CZ" sz="900">
                <a:ea typeface="Lucida Sans Unicode" charset="0"/>
                <a:cs typeface="Lucida Sans Unicode" charset="0"/>
              </a:rPr>
              <a:t>jeho výrobní sortiment, který je schopen nabízet, balení výrobků, úroveň paletizace, kontejnerizace dodávek,</a:t>
            </a:r>
          </a:p>
          <a:p>
            <a:pPr>
              <a:spcBef>
                <a:spcPts val="451"/>
              </a:spcBef>
              <a:tabLst>
                <a:tab pos="0" algn="l"/>
                <a:tab pos="448301" algn="l"/>
                <a:tab pos="898191" algn="l"/>
                <a:tab pos="1348081" algn="l"/>
                <a:tab pos="1797972" algn="l"/>
                <a:tab pos="2247862" algn="l"/>
                <a:tab pos="2697753" algn="l"/>
                <a:tab pos="3147642" algn="l"/>
                <a:tab pos="3597533" algn="l"/>
                <a:tab pos="4047423" algn="l"/>
                <a:tab pos="4497315" algn="l"/>
                <a:tab pos="4947204" algn="l"/>
                <a:tab pos="5397095" algn="l"/>
                <a:tab pos="5846984" algn="l"/>
                <a:tab pos="6296875" algn="l"/>
                <a:tab pos="6746765" algn="l"/>
                <a:tab pos="7196656" algn="l"/>
                <a:tab pos="7646546" algn="l"/>
                <a:tab pos="8096436" algn="l"/>
                <a:tab pos="8546326" algn="l"/>
                <a:tab pos="8996217" algn="l"/>
              </a:tabLst>
            </a:pPr>
            <a:r>
              <a:rPr lang="cs-CZ" altLang="cs-CZ" sz="900">
                <a:ea typeface="Lucida Sans Unicode" charset="0"/>
                <a:cs typeface="Lucida Sans Unicode" charset="0"/>
              </a:rPr>
              <a:t>cenový vývoj, jeho trendy v cenové politice, vývoj nákladů,</a:t>
            </a:r>
          </a:p>
          <a:p>
            <a:pPr>
              <a:spcBef>
                <a:spcPts val="451"/>
              </a:spcBef>
              <a:tabLst>
                <a:tab pos="0" algn="l"/>
                <a:tab pos="448301" algn="l"/>
                <a:tab pos="898191" algn="l"/>
                <a:tab pos="1348081" algn="l"/>
                <a:tab pos="1797972" algn="l"/>
                <a:tab pos="2247862" algn="l"/>
                <a:tab pos="2697753" algn="l"/>
                <a:tab pos="3147642" algn="l"/>
                <a:tab pos="3597533" algn="l"/>
                <a:tab pos="4047423" algn="l"/>
                <a:tab pos="4497315" algn="l"/>
                <a:tab pos="4947204" algn="l"/>
                <a:tab pos="5397095" algn="l"/>
                <a:tab pos="5846984" algn="l"/>
                <a:tab pos="6296875" algn="l"/>
                <a:tab pos="6746765" algn="l"/>
                <a:tab pos="7196656" algn="l"/>
                <a:tab pos="7646546" algn="l"/>
                <a:tab pos="8096436" algn="l"/>
                <a:tab pos="8546326" algn="l"/>
                <a:tab pos="8996217" algn="l"/>
              </a:tabLst>
            </a:pPr>
            <a:r>
              <a:rPr lang="cs-CZ" altLang="cs-CZ" sz="900">
                <a:ea typeface="Lucida Sans Unicode" charset="0"/>
                <a:cs typeface="Lucida Sans Unicode" charset="0"/>
              </a:rPr>
              <a:t>schopnost akceptovat moderní trendy v řízení výroby a zásob.</a:t>
            </a:r>
          </a:p>
        </p:txBody>
      </p:sp>
    </p:spTree>
    <p:extLst>
      <p:ext uri="{BB962C8B-B14F-4D97-AF65-F5344CB8AC3E}">
        <p14:creationId xmlns:p14="http://schemas.microsoft.com/office/powerpoint/2010/main" val="7891110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8115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5953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33792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91631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eaLnBrk="1"/>
            <a:fld id="{7D1414A0-FC0C-4693-9D8F-EC93DA2F40A0}" type="slidenum">
              <a:rPr lang="cs-CZ" altLang="cs-CZ" smtClean="0">
                <a:solidFill>
                  <a:srgbClr val="000000"/>
                </a:solidFill>
                <a:latin typeface="Times New Roman" pitchFamily="16" charset="0"/>
              </a:rPr>
              <a:pPr eaLnBrk="1"/>
              <a:t>6</a:t>
            </a:fld>
            <a:endParaRPr lang="cs-CZ" altLang="cs-CZ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5120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0150" y="814388"/>
            <a:ext cx="5164138" cy="38750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120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6180" y="5088992"/>
            <a:ext cx="6052615" cy="482173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7363519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8115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5953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33792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91631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eaLnBrk="1"/>
            <a:fld id="{04EA4515-D758-4CFA-AE60-EF423DDE31BA}" type="slidenum">
              <a:rPr lang="cs-CZ" altLang="cs-CZ" smtClean="0">
                <a:solidFill>
                  <a:srgbClr val="000000"/>
                </a:solidFill>
                <a:latin typeface="Times New Roman" pitchFamily="16" charset="0"/>
              </a:rPr>
              <a:pPr eaLnBrk="1"/>
              <a:t>7</a:t>
            </a:fld>
            <a:endParaRPr lang="cs-CZ" altLang="cs-CZ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5222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4900" y="814388"/>
            <a:ext cx="5353050" cy="40163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222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6180" y="5088992"/>
            <a:ext cx="6052615" cy="482173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6544692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8115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5953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33792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91631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eaLnBrk="1"/>
            <a:fld id="{29D43B6C-EF36-44EB-8FD6-5A705E206590}" type="slidenum">
              <a:rPr lang="cs-CZ" altLang="cs-CZ" smtClean="0">
                <a:solidFill>
                  <a:srgbClr val="000000"/>
                </a:solidFill>
                <a:latin typeface="Times New Roman" pitchFamily="16" charset="0"/>
              </a:rPr>
              <a:pPr eaLnBrk="1"/>
              <a:t>8</a:t>
            </a:fld>
            <a:endParaRPr lang="cs-CZ" altLang="cs-CZ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5427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4900" y="814388"/>
            <a:ext cx="5353050" cy="40163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427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6180" y="5088992"/>
            <a:ext cx="6052615" cy="482173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spcBef>
                <a:spcPts val="639"/>
              </a:spcBef>
              <a:spcAft>
                <a:spcPts val="1427"/>
              </a:spcAft>
            </a:pPr>
            <a:endParaRPr lang="cs-CZ" altLang="cs-CZ" dirty="0">
              <a:latin typeface="Calibri" charset="0"/>
            </a:endParaRPr>
          </a:p>
          <a:p>
            <a:pPr>
              <a:spcBef>
                <a:spcPts val="639"/>
              </a:spcBef>
              <a:spcAft>
                <a:spcPts val="1427"/>
              </a:spcAft>
            </a:pPr>
            <a:r>
              <a:rPr lang="cs-CZ" altLang="cs-CZ" dirty="0">
                <a:latin typeface="Calibri" charset="0"/>
              </a:rPr>
              <a:t>Potřebné informace může nákupce čerpat ze dvou zdrojů:</a:t>
            </a:r>
          </a:p>
          <a:p>
            <a:pPr>
              <a:spcBef>
                <a:spcPts val="639"/>
              </a:spcBef>
              <a:spcAft>
                <a:spcPts val="1427"/>
              </a:spcAft>
              <a:buSzPct val="45000"/>
              <a:buFont typeface="Arial" charset="0"/>
              <a:buChar char="•"/>
            </a:pPr>
            <a:r>
              <a:rPr lang="cs-CZ" altLang="cs-CZ" dirty="0">
                <a:latin typeface="Calibri" charset="0"/>
              </a:rPr>
              <a:t>z katalogu produktů, který informuje o cenách a množstvích již dodaných a také o stavu zásob produktu,</a:t>
            </a:r>
          </a:p>
          <a:p>
            <a:pPr>
              <a:spcBef>
                <a:spcPts val="639"/>
              </a:spcBef>
              <a:spcAft>
                <a:spcPts val="1427"/>
              </a:spcAft>
              <a:buSzPct val="45000"/>
              <a:buFont typeface="Arial" charset="0"/>
              <a:buChar char="•"/>
            </a:pPr>
            <a:r>
              <a:rPr lang="cs-CZ" altLang="cs-CZ" dirty="0">
                <a:latin typeface="Calibri" charset="0"/>
              </a:rPr>
              <a:t>z katalogu dodavatelů, který obsahuje charakteristiky již známých dodavatelů, včetně záznamů o jejich přednostech a nedostatcích.</a:t>
            </a:r>
          </a:p>
          <a:p>
            <a:pPr>
              <a:spcBef>
                <a:spcPts val="639"/>
              </a:spcBef>
              <a:spcAft>
                <a:spcPts val="1427"/>
              </a:spcAft>
            </a:pPr>
            <a:endParaRPr lang="cs-CZ" altLang="cs-CZ" dirty="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79808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8115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5953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33792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91631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eaLnBrk="1"/>
            <a:fld id="{DB77DC02-201C-4200-8C09-6EBB145CC736}" type="slidenum">
              <a:rPr lang="cs-CZ" altLang="cs-CZ" smtClean="0">
                <a:solidFill>
                  <a:srgbClr val="000000"/>
                </a:solidFill>
                <a:latin typeface="Times New Roman" pitchFamily="16" charset="0"/>
              </a:rPr>
              <a:pPr eaLnBrk="1"/>
              <a:t>9</a:t>
            </a:fld>
            <a:endParaRPr lang="cs-CZ" altLang="cs-CZ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5529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4900" y="814388"/>
            <a:ext cx="5353050" cy="40163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530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6180" y="5088992"/>
            <a:ext cx="6052615" cy="482173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2764900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11.03.2025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23724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11.03.2025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9822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11.03.2025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80586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  <p:sp>
        <p:nvSpPr>
          <p:cNvPr id="5" name="Zástupný symbol pro text 2"/>
          <p:cNvSpPr>
            <a:spLocks noGrp="1"/>
          </p:cNvSpPr>
          <p:nvPr>
            <p:ph idx="1"/>
          </p:nvPr>
        </p:nvSpPr>
        <p:spPr>
          <a:xfrm>
            <a:off x="395536" y="1844824"/>
            <a:ext cx="8615065" cy="43204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59139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2130425"/>
            <a:ext cx="7769225" cy="1466850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1.3.2013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07089C-2FD2-49F9-AA46-F971F10D6C4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585137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11.03.2025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06807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11.03.2025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05023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11.03.2025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4874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11.03.2025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25223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11.03.2025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4651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11.03.2025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100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11.03.2025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4378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11.03.2025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89601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B8DAFA-A624-4C3C-A227-AD9B66895426}" type="datetimeFigureOut">
              <a:rPr lang="cs-CZ" smtClean="0"/>
              <a:t>11.03.2025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7048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/>
              <a:t>Logistický management 2 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Martin Hart </a:t>
            </a:r>
          </a:p>
          <a:p>
            <a:r>
              <a:rPr lang="cs-CZ" dirty="0"/>
              <a:t>martin.hart@mvso.cz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430337"/>
          </a:xfrm>
        </p:spPr>
        <p:txBody>
          <a:bodyPr vert="horz" lIns="0" tIns="28080" rIns="0" bIns="0" rtlCol="0" anchor="ctr">
            <a:normAutofit/>
          </a:bodyPr>
          <a:lstStyle/>
          <a:p>
            <a:pPr>
              <a:lnSpc>
                <a:spcPts val="58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3200" b="1" dirty="0"/>
              <a:t>2. Určení druhu výrobků a jejich kvality</a:t>
            </a:r>
          </a:p>
        </p:txBody>
      </p:sp>
      <p:sp>
        <p:nvSpPr>
          <p:cNvPr id="17411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marL="341313" indent="-339725" eaLnBrk="0"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 eaLnBrk="0"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eaLnBrk="0"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eaLnBrk="0"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eaLnBrk="0"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SzPct val="45000"/>
              <a:buFont typeface="Arial" charset="0"/>
              <a:buChar char="•"/>
            </a:pPr>
            <a:r>
              <a:rPr lang="cs-CZ" altLang="cs-CZ" sz="2400" dirty="0">
                <a:solidFill>
                  <a:srgbClr val="000000"/>
                </a:solidFill>
                <a:latin typeface="Calibri" charset="0"/>
              </a:rPr>
              <a:t> je nutno věnovat pozornost kvalitativním nárokům, dodacím podmínkám a dalším službám, které bude podnik od dodavatele požadovat.</a:t>
            </a:r>
          </a:p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Tx/>
              <a:buFontTx/>
              <a:buNone/>
            </a:pPr>
            <a:endParaRPr lang="cs-CZ" altLang="cs-CZ" sz="3200" dirty="0">
              <a:solidFill>
                <a:srgbClr val="000000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565070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/>
          <p:cNvSpPr>
            <a:spLocks noGrp="1" noChangeArrowheads="1"/>
          </p:cNvSpPr>
          <p:nvPr>
            <p:ph type="title"/>
          </p:nvPr>
        </p:nvSpPr>
        <p:spPr/>
        <p:txBody>
          <a:bodyPr vert="horz" lIns="0" tIns="28080" rIns="0" bIns="0" rtlCol="0" anchor="ctr">
            <a:normAutofit/>
          </a:bodyPr>
          <a:lstStyle/>
          <a:p>
            <a:pPr>
              <a:lnSpc>
                <a:spcPts val="58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3200" b="1" dirty="0"/>
              <a:t>3. Detailní specifikace potřeb</a:t>
            </a:r>
          </a:p>
        </p:txBody>
      </p:sp>
      <p:sp>
        <p:nvSpPr>
          <p:cNvPr id="18435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marL="341313" indent="-339725" eaLnBrk="0"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 eaLnBrk="0"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eaLnBrk="0"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eaLnBrk="0"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eaLnBrk="0"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SzPct val="45000"/>
              <a:buFont typeface="Arial" charset="0"/>
              <a:buChar char="•"/>
            </a:pPr>
            <a:r>
              <a:rPr lang="cs-CZ" altLang="cs-CZ" sz="2400" dirty="0">
                <a:solidFill>
                  <a:srgbClr val="000000"/>
                </a:solidFill>
                <a:latin typeface="Calibri" charset="0"/>
              </a:rPr>
              <a:t>požaduje se úzká spolupráce kupujícího a dodavatele. Oba musí být aktivní, sdělovat si informace.</a:t>
            </a:r>
          </a:p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Tx/>
              <a:buFontTx/>
              <a:buNone/>
            </a:pPr>
            <a:endParaRPr lang="cs-CZ" altLang="cs-CZ" sz="3200" dirty="0">
              <a:solidFill>
                <a:srgbClr val="000000"/>
              </a:solidFill>
              <a:latin typeface="Calibri" charset="0"/>
            </a:endParaRPr>
          </a:p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Tx/>
              <a:buFontTx/>
              <a:buNone/>
            </a:pPr>
            <a:endParaRPr lang="cs-CZ" altLang="cs-CZ" sz="3200" dirty="0">
              <a:solidFill>
                <a:srgbClr val="000000"/>
              </a:solidFill>
              <a:latin typeface="Calibri" charset="0"/>
            </a:endParaRPr>
          </a:p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Tx/>
              <a:buFontTx/>
              <a:buNone/>
            </a:pPr>
            <a:endParaRPr lang="cs-CZ" altLang="cs-CZ" sz="3200" dirty="0">
              <a:solidFill>
                <a:srgbClr val="000000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954614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"/>
          <p:cNvSpPr>
            <a:spLocks noGrp="1" noChangeArrowheads="1"/>
          </p:cNvSpPr>
          <p:nvPr>
            <p:ph type="title"/>
          </p:nvPr>
        </p:nvSpPr>
        <p:spPr/>
        <p:txBody>
          <a:bodyPr vert="horz" lIns="0" tIns="28080" rIns="0" bIns="0" rtlCol="0" anchor="ctr">
            <a:normAutofit/>
          </a:bodyPr>
          <a:lstStyle/>
          <a:p>
            <a:pPr>
              <a:lnSpc>
                <a:spcPts val="58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3200" b="1" dirty="0"/>
              <a:t>4. Identifikace dodavatele</a:t>
            </a:r>
          </a:p>
        </p:txBody>
      </p:sp>
      <p:sp>
        <p:nvSpPr>
          <p:cNvPr id="20483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marL="341313" indent="-339725" eaLnBrk="0"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 eaLnBrk="0"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eaLnBrk="0"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eaLnBrk="0"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eaLnBrk="0"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marL="1588" indent="0"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SzPct val="45000"/>
            </a:pP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Získání informace o dodavatelích (Zlaté stránky, časopisy, internet, …). Dodavatelé sami zasílají nabídky, nabízejí výrobky poštou, osobně apod.</a:t>
            </a:r>
          </a:p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Tx/>
              <a:buFontTx/>
              <a:buNone/>
            </a:pPr>
            <a:endParaRPr lang="cs-CZ" altLang="cs-CZ" sz="3200" dirty="0">
              <a:solidFill>
                <a:srgbClr val="000000"/>
              </a:solidFill>
              <a:latin typeface="Calibri" charset="0"/>
            </a:endParaRPr>
          </a:p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Tx/>
              <a:buFontTx/>
              <a:buNone/>
            </a:pPr>
            <a:endParaRPr lang="cs-CZ" altLang="cs-CZ" sz="3200" dirty="0">
              <a:solidFill>
                <a:srgbClr val="000000"/>
              </a:solidFill>
              <a:latin typeface="Calibri" charset="0"/>
            </a:endParaRPr>
          </a:p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Tx/>
              <a:buFontTx/>
              <a:buNone/>
            </a:pPr>
            <a:endParaRPr lang="cs-CZ" altLang="cs-CZ" sz="3200" dirty="0">
              <a:solidFill>
                <a:srgbClr val="000000"/>
              </a:solidFill>
              <a:latin typeface="Calibri" charset="0"/>
            </a:endParaRPr>
          </a:p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Tx/>
              <a:buFontTx/>
              <a:buNone/>
            </a:pPr>
            <a:endParaRPr lang="cs-CZ" altLang="cs-CZ" sz="3200" dirty="0">
              <a:solidFill>
                <a:srgbClr val="000000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701543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"/>
          <p:cNvSpPr>
            <a:spLocks noGrp="1" noChangeArrowheads="1"/>
          </p:cNvSpPr>
          <p:nvPr>
            <p:ph type="title"/>
          </p:nvPr>
        </p:nvSpPr>
        <p:spPr/>
        <p:txBody>
          <a:bodyPr vert="horz" lIns="0" tIns="28080" rIns="0" bIns="0" rtlCol="0" anchor="ctr">
            <a:normAutofit/>
          </a:bodyPr>
          <a:lstStyle/>
          <a:p>
            <a:pPr>
              <a:lnSpc>
                <a:spcPts val="58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3200" b="1" dirty="0"/>
              <a:t>5. Nabídkové řízení</a:t>
            </a:r>
          </a:p>
        </p:txBody>
      </p:sp>
      <p:sp>
        <p:nvSpPr>
          <p:cNvPr id="21507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marL="341313" indent="-339725" eaLnBrk="0"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 eaLnBrk="0"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eaLnBrk="0"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eaLnBrk="0"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eaLnBrk="0"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marL="1588" indent="0"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SzPct val="45000"/>
            </a:pPr>
            <a:r>
              <a:rPr lang="cs-CZ" altLang="cs-CZ" sz="2400" dirty="0">
                <a:solidFill>
                  <a:srgbClr val="000000"/>
                </a:solidFill>
                <a:latin typeface="Calibri" charset="0"/>
              </a:rPr>
              <a:t>dodavatelé předávají své nabídky. Nakupující je musí vyhodnotit z hlediska: ceny, dodacích podmínek, servisních služeb, dodávek náhradních dílů, spolehlivosti, úrovně výroby apod.</a:t>
            </a:r>
          </a:p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Tx/>
              <a:buFontTx/>
              <a:buNone/>
            </a:pPr>
            <a:endParaRPr lang="cs-CZ" altLang="cs-CZ" sz="3200" dirty="0">
              <a:solidFill>
                <a:srgbClr val="000000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317920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430337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cs-CZ" sz="4400" b="1" dirty="0"/>
              <a:t>6. Výběr dodavatele a stanovení ceny. </a:t>
            </a:r>
          </a:p>
        </p:txBody>
      </p:sp>
      <p:sp>
        <p:nvSpPr>
          <p:cNvPr id="22531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marL="341313" indent="-339725" eaLnBrk="0"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 eaLnBrk="0"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eaLnBrk="0"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eaLnBrk="0"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eaLnBrk="0"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marL="458788" indent="-457200"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SzPct val="45000"/>
              <a:buFont typeface="Wingdings" panose="05000000000000000000" pitchFamily="2" charset="2"/>
              <a:buChar char="§"/>
            </a:pPr>
            <a:r>
              <a:rPr lang="cs-CZ" altLang="cs-CZ" sz="3200" dirty="0" err="1">
                <a:solidFill>
                  <a:srgbClr val="000000"/>
                </a:solidFill>
                <a:latin typeface="Calibri" charset="0"/>
              </a:rPr>
              <a:t>Scoring</a:t>
            </a: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 modely</a:t>
            </a:r>
          </a:p>
          <a:p>
            <a:pPr marL="458788" indent="-457200"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SzPct val="45000"/>
              <a:buFont typeface="Wingdings" panose="05000000000000000000" pitchFamily="2" charset="2"/>
              <a:buChar char="§"/>
            </a:pP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Metoda srovnání s optimem</a:t>
            </a:r>
          </a:p>
          <a:p>
            <a:pPr marL="458788" indent="-457200"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SzPct val="45000"/>
              <a:buFont typeface="Wingdings" panose="05000000000000000000" pitchFamily="2" charset="2"/>
              <a:buChar char="§"/>
            </a:pP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Nezbytné minimum</a:t>
            </a:r>
          </a:p>
        </p:txBody>
      </p:sp>
    </p:spTree>
    <p:extLst>
      <p:ext uri="{BB962C8B-B14F-4D97-AF65-F5344CB8AC3E}">
        <p14:creationId xmlns:p14="http://schemas.microsoft.com/office/powerpoint/2010/main" val="236283072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209675"/>
          </a:xfrm>
        </p:spPr>
        <p:txBody>
          <a:bodyPr vert="horz" lIns="0" tIns="28080" rIns="0" bIns="0" rtlCol="0" anchor="ctr">
            <a:normAutofit fontScale="90000"/>
          </a:bodyPr>
          <a:lstStyle/>
          <a:p>
            <a:pPr>
              <a:lnSpc>
                <a:spcPts val="58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3200" b="1" dirty="0"/>
              <a:t>6. Výběr dodavatele a stanovení ceny. </a:t>
            </a:r>
            <a:r>
              <a:rPr lang="cs-CZ" sz="3200" b="1" dirty="0" err="1"/>
              <a:t>Scoring</a:t>
            </a:r>
            <a:r>
              <a:rPr lang="cs-CZ" sz="3200" b="1" dirty="0"/>
              <a:t> modely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611188" y="1649413"/>
          <a:ext cx="7848600" cy="4806951"/>
        </p:xfrm>
        <a:graphic>
          <a:graphicData uri="http://schemas.openxmlformats.org/drawingml/2006/table">
            <a:tbl>
              <a:tblPr/>
              <a:tblGrid>
                <a:gridCol w="29051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051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794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794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794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46063">
                <a:tc rowSpan="2">
                  <a:txBody>
                    <a:bodyPr/>
                    <a:lstStyle>
                      <a:lvl1pPr marL="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22860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Hodnotící kritérium</a:t>
                      </a:r>
                      <a:endParaRPr kumimoji="0" lang="cs-CZ" altLang="cs-CZ" sz="1200" b="0" i="0" u="none" strike="noStrike" cap="none" normalizeH="0" baseline="0">
                        <a:ln>
                          <a:noFill/>
                        </a:ln>
                        <a:solidFill>
                          <a:srgbClr val="2F2B20"/>
                        </a:solidFill>
                        <a:effectLst/>
                        <a:latin typeface="Times New Roman" pitchFamily="16" charset="0"/>
                        <a:cs typeface="Times New Roman" pitchFamily="16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>
                      <a:lvl1pPr marL="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22860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Ukazatel</a:t>
                      </a:r>
                      <a:endParaRPr kumimoji="0" lang="cs-CZ" altLang="cs-CZ" sz="1200" b="0" i="0" u="none" strike="noStrike" cap="none" normalizeH="0" baseline="0">
                        <a:ln>
                          <a:noFill/>
                        </a:ln>
                        <a:solidFill>
                          <a:srgbClr val="2F2B20"/>
                        </a:solidFill>
                        <a:effectLst/>
                        <a:latin typeface="Times New Roman" pitchFamily="16" charset="0"/>
                        <a:cs typeface="Times New Roman" pitchFamily="16" charset="0"/>
                      </a:endParaRPr>
                    </a:p>
                  </a:txBody>
                  <a:tcPr marL="44450" marR="4445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>
                      <a:lvl1pPr marL="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22860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Dodavatel</a:t>
                      </a:r>
                      <a:endParaRPr kumimoji="0" lang="cs-CZ" altLang="cs-CZ" sz="1200" b="0" i="0" u="none" strike="noStrike" cap="none" normalizeH="0" baseline="0">
                        <a:ln>
                          <a:noFill/>
                        </a:ln>
                        <a:solidFill>
                          <a:srgbClr val="2F2B20"/>
                        </a:solidFill>
                        <a:effectLst/>
                        <a:latin typeface="Times New Roman" pitchFamily="16" charset="0"/>
                        <a:cs typeface="Times New Roman" pitchFamily="16" charset="0"/>
                      </a:endParaRPr>
                    </a:p>
                  </a:txBody>
                  <a:tcPr marL="44450" marR="44450" marT="0" marB="0" anchor="b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9875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>
                      <a:lvl1pPr marL="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22860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X</a:t>
                      </a:r>
                      <a:endParaRPr kumimoji="0" lang="cs-CZ" altLang="cs-CZ" sz="1200" b="0" i="0" u="none" strike="noStrike" cap="none" normalizeH="0" baseline="0">
                        <a:ln>
                          <a:noFill/>
                        </a:ln>
                        <a:solidFill>
                          <a:srgbClr val="2F2B20"/>
                        </a:solidFill>
                        <a:effectLst/>
                        <a:latin typeface="Times New Roman" pitchFamily="16" charset="0"/>
                        <a:cs typeface="Times New Roman" pitchFamily="16" charset="0"/>
                      </a:endParaRPr>
                    </a:p>
                  </a:txBody>
                  <a:tcPr marL="44450" marR="4445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22860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Y</a:t>
                      </a:r>
                      <a:endParaRPr kumimoji="0" lang="cs-CZ" altLang="cs-CZ" sz="1200" b="0" i="0" u="none" strike="noStrike" cap="none" normalizeH="0" baseline="0">
                        <a:ln>
                          <a:noFill/>
                        </a:ln>
                        <a:solidFill>
                          <a:srgbClr val="2F2B20"/>
                        </a:solidFill>
                        <a:effectLst/>
                        <a:latin typeface="Times New Roman" pitchFamily="16" charset="0"/>
                        <a:cs typeface="Times New Roman" pitchFamily="16" charset="0"/>
                      </a:endParaRPr>
                    </a:p>
                  </a:txBody>
                  <a:tcPr marL="44450" marR="4445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22860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Z</a:t>
                      </a:r>
                      <a:endParaRPr kumimoji="0" lang="cs-CZ" altLang="cs-CZ" sz="1200" b="0" i="0" u="none" strike="noStrike" cap="none" normalizeH="0" baseline="0">
                        <a:ln>
                          <a:noFill/>
                        </a:ln>
                        <a:solidFill>
                          <a:srgbClr val="2F2B20"/>
                        </a:solidFill>
                        <a:effectLst/>
                        <a:latin typeface="Times New Roman" pitchFamily="16" charset="0"/>
                        <a:cs typeface="Times New Roman" pitchFamily="16" charset="0"/>
                      </a:endParaRPr>
                    </a:p>
                  </a:txBody>
                  <a:tcPr marL="44450" marR="44450" marT="0" marB="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6075">
                <a:tc rowSpan="2">
                  <a:txBody>
                    <a:bodyPr/>
                    <a:lstStyle>
                      <a:lvl1pPr marL="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22860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A. JAKOST</a:t>
                      </a:r>
                      <a:br>
                        <a:rPr kumimoji="0" lang="cs-CZ" alt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</a:br>
                      <a:r>
                        <a:rPr kumimoji="0" lang="cs-CZ" alt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(váha 45)</a:t>
                      </a:r>
                      <a:endParaRPr kumimoji="0" lang="cs-CZ" altLang="cs-CZ" sz="1200" b="0" i="0" u="none" strike="noStrike" cap="none" normalizeH="0" baseline="0">
                        <a:ln>
                          <a:noFill/>
                        </a:ln>
                        <a:solidFill>
                          <a:srgbClr val="2F2B20"/>
                        </a:solidFill>
                        <a:effectLst/>
                        <a:latin typeface="Times New Roman" pitchFamily="16" charset="0"/>
                        <a:cs typeface="Times New Roman" pitchFamily="16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22860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počet bezchybných dodávek</a:t>
                      </a:r>
                      <a:br>
                        <a:rPr kumimoji="0" lang="cs-CZ" alt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</a:br>
                      <a:r>
                        <a:rPr kumimoji="0" lang="cs-CZ" alt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z celkového počtu 30</a:t>
                      </a:r>
                      <a:endParaRPr kumimoji="0" lang="cs-CZ" altLang="cs-CZ" sz="900" b="0" i="0" u="none" strike="noStrike" cap="none" normalizeH="0" baseline="0">
                        <a:ln>
                          <a:noFill/>
                        </a:ln>
                        <a:solidFill>
                          <a:srgbClr val="2F2B20"/>
                        </a:solidFill>
                        <a:effectLst/>
                        <a:latin typeface="Arial" charset="0"/>
                        <a:cs typeface="Times New Roman" pitchFamily="16" charset="0"/>
                      </a:endParaRPr>
                    </a:p>
                  </a:txBody>
                  <a:tcPr marL="44450" marR="4445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22860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22,0</a:t>
                      </a:r>
                      <a:endParaRPr kumimoji="0" lang="cs-CZ" altLang="cs-CZ" sz="900" b="0" i="0" u="none" strike="noStrike" cap="none" normalizeH="0" baseline="0">
                        <a:ln>
                          <a:noFill/>
                        </a:ln>
                        <a:solidFill>
                          <a:srgbClr val="2F2B20"/>
                        </a:solidFill>
                        <a:effectLst/>
                        <a:latin typeface="Arial" charset="0"/>
                        <a:cs typeface="Times New Roman" pitchFamily="16" charset="0"/>
                      </a:endParaRPr>
                    </a:p>
                  </a:txBody>
                  <a:tcPr marL="44450" marR="4445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22860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25,0</a:t>
                      </a:r>
                      <a:endParaRPr kumimoji="0" lang="cs-CZ" altLang="cs-CZ" sz="900" b="0" i="0" u="none" strike="noStrike" cap="none" normalizeH="0" baseline="0">
                        <a:ln>
                          <a:noFill/>
                        </a:ln>
                        <a:solidFill>
                          <a:srgbClr val="2F2B20"/>
                        </a:solidFill>
                        <a:effectLst/>
                        <a:latin typeface="Arial" charset="0"/>
                        <a:cs typeface="Times New Roman" pitchFamily="16" charset="0"/>
                      </a:endParaRPr>
                    </a:p>
                  </a:txBody>
                  <a:tcPr marL="44450" marR="4445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22860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18,0</a:t>
                      </a:r>
                      <a:endParaRPr kumimoji="0" lang="cs-CZ" altLang="cs-CZ" sz="900" b="0" i="0" u="none" strike="noStrike" cap="none" normalizeH="0" baseline="0">
                        <a:ln>
                          <a:noFill/>
                        </a:ln>
                        <a:solidFill>
                          <a:srgbClr val="2F2B20"/>
                        </a:solidFill>
                        <a:effectLst/>
                        <a:latin typeface="Arial" charset="0"/>
                        <a:cs typeface="Times New Roman" pitchFamily="16" charset="0"/>
                      </a:endParaRPr>
                    </a:p>
                  </a:txBody>
                  <a:tcPr marL="44450" marR="44450" marT="0" marB="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6075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>
                      <a:lvl1pPr marL="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22860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podíl v %</a:t>
                      </a:r>
                      <a:endParaRPr kumimoji="0" lang="cs-CZ" altLang="cs-CZ" sz="900" b="0" i="0" u="none" strike="noStrike" cap="none" normalizeH="0" baseline="0">
                        <a:ln>
                          <a:noFill/>
                        </a:ln>
                        <a:solidFill>
                          <a:srgbClr val="2F2B20"/>
                        </a:solidFill>
                        <a:effectLst/>
                        <a:latin typeface="Arial" charset="0"/>
                        <a:cs typeface="Times New Roman" pitchFamily="16" charset="0"/>
                      </a:endParaRPr>
                    </a:p>
                  </a:txBody>
                  <a:tcPr marL="44450" marR="4445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22860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73,3</a:t>
                      </a:r>
                      <a:endParaRPr kumimoji="0" lang="cs-CZ" altLang="cs-CZ" sz="900" b="0" i="0" u="none" strike="noStrike" cap="none" normalizeH="0" baseline="0">
                        <a:ln>
                          <a:noFill/>
                        </a:ln>
                        <a:solidFill>
                          <a:srgbClr val="2F2B20"/>
                        </a:solidFill>
                        <a:effectLst/>
                        <a:latin typeface="Arial" charset="0"/>
                        <a:cs typeface="Times New Roman" pitchFamily="16" charset="0"/>
                      </a:endParaRPr>
                    </a:p>
                  </a:txBody>
                  <a:tcPr marL="44450" marR="4445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22860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83,3</a:t>
                      </a:r>
                      <a:endParaRPr kumimoji="0" lang="cs-CZ" altLang="cs-CZ" sz="900" b="0" i="0" u="none" strike="noStrike" cap="none" normalizeH="0" baseline="0">
                        <a:ln>
                          <a:noFill/>
                        </a:ln>
                        <a:solidFill>
                          <a:srgbClr val="2F2B20"/>
                        </a:solidFill>
                        <a:effectLst/>
                        <a:latin typeface="Arial" charset="0"/>
                        <a:cs typeface="Times New Roman" pitchFamily="16" charset="0"/>
                      </a:endParaRPr>
                    </a:p>
                  </a:txBody>
                  <a:tcPr marL="44450" marR="4445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22860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60,0</a:t>
                      </a:r>
                      <a:endParaRPr kumimoji="0" lang="cs-CZ" altLang="cs-CZ" sz="900" b="0" i="0" u="none" strike="noStrike" cap="none" normalizeH="0" baseline="0">
                        <a:ln>
                          <a:noFill/>
                        </a:ln>
                        <a:solidFill>
                          <a:srgbClr val="2F2B20"/>
                        </a:solidFill>
                        <a:effectLst/>
                        <a:latin typeface="Arial" charset="0"/>
                        <a:cs typeface="Times New Roman" pitchFamily="16" charset="0"/>
                      </a:endParaRPr>
                    </a:p>
                  </a:txBody>
                  <a:tcPr marL="44450" marR="44450" marT="0" marB="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6075">
                <a:tc>
                  <a:txBody>
                    <a:bodyPr/>
                    <a:lstStyle>
                      <a:lvl1pPr marL="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22860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BODY </a:t>
                      </a:r>
                      <a:endParaRPr kumimoji="0" lang="cs-CZ" altLang="cs-CZ" sz="1200" b="0" i="0" u="none" strike="noStrike" cap="none" normalizeH="0" baseline="0">
                        <a:ln>
                          <a:noFill/>
                        </a:ln>
                        <a:solidFill>
                          <a:srgbClr val="2F2B20"/>
                        </a:solidFill>
                        <a:effectLst/>
                        <a:latin typeface="Times New Roman" pitchFamily="16" charset="0"/>
                        <a:cs typeface="Times New Roman" pitchFamily="16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22860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podíl krát váha</a:t>
                      </a:r>
                      <a:endParaRPr kumimoji="0" lang="cs-CZ" altLang="cs-CZ" sz="1200" b="0" i="0" u="none" strike="noStrike" cap="none" normalizeH="0" baseline="0">
                        <a:ln>
                          <a:noFill/>
                        </a:ln>
                        <a:solidFill>
                          <a:srgbClr val="2F2B20"/>
                        </a:solidFill>
                        <a:effectLst/>
                        <a:latin typeface="Times New Roman" pitchFamily="16" charset="0"/>
                        <a:cs typeface="Times New Roman" pitchFamily="16" charset="0"/>
                      </a:endParaRPr>
                    </a:p>
                  </a:txBody>
                  <a:tcPr marL="44450" marR="4445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22860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33,0</a:t>
                      </a:r>
                      <a:endParaRPr kumimoji="0" lang="cs-CZ" altLang="cs-CZ" sz="900" b="0" i="0" u="none" strike="noStrike" cap="none" normalizeH="0" baseline="0">
                        <a:ln>
                          <a:noFill/>
                        </a:ln>
                        <a:solidFill>
                          <a:srgbClr val="2F2B20"/>
                        </a:solidFill>
                        <a:effectLst/>
                        <a:latin typeface="Arial" charset="0"/>
                        <a:cs typeface="Times New Roman" pitchFamily="16" charset="0"/>
                      </a:endParaRPr>
                    </a:p>
                  </a:txBody>
                  <a:tcPr marL="44450" marR="4445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22860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37,5</a:t>
                      </a:r>
                      <a:endParaRPr kumimoji="0" lang="cs-CZ" altLang="cs-CZ" sz="900" b="0" i="0" u="none" strike="noStrike" cap="none" normalizeH="0" baseline="0">
                        <a:ln>
                          <a:noFill/>
                        </a:ln>
                        <a:solidFill>
                          <a:srgbClr val="2F2B20"/>
                        </a:solidFill>
                        <a:effectLst/>
                        <a:latin typeface="Arial" charset="0"/>
                        <a:cs typeface="Times New Roman" pitchFamily="16" charset="0"/>
                      </a:endParaRPr>
                    </a:p>
                  </a:txBody>
                  <a:tcPr marL="44450" marR="4445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22860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27,0</a:t>
                      </a:r>
                      <a:endParaRPr kumimoji="0" lang="cs-CZ" altLang="cs-CZ" sz="900" b="0" i="0" u="none" strike="noStrike" cap="none" normalizeH="0" baseline="0">
                        <a:ln>
                          <a:noFill/>
                        </a:ln>
                        <a:solidFill>
                          <a:srgbClr val="2F2B20"/>
                        </a:solidFill>
                        <a:effectLst/>
                        <a:latin typeface="Arial" charset="0"/>
                        <a:cs typeface="Times New Roman" pitchFamily="16" charset="0"/>
                      </a:endParaRPr>
                    </a:p>
                  </a:txBody>
                  <a:tcPr marL="44450" marR="44450" marT="0" marB="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7525">
                <a:tc rowSpan="2">
                  <a:txBody>
                    <a:bodyPr/>
                    <a:lstStyle>
                      <a:lvl1pPr marL="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22860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B. CENA</a:t>
                      </a:r>
                      <a:br>
                        <a:rPr kumimoji="0" lang="cs-CZ" alt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</a:br>
                      <a:r>
                        <a:rPr kumimoji="0" lang="cs-CZ" alt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(váha 30)</a:t>
                      </a:r>
                      <a:endParaRPr kumimoji="0" lang="cs-CZ" altLang="cs-CZ" sz="1200" b="0" i="0" u="none" strike="noStrike" cap="none" normalizeH="0" baseline="0">
                        <a:ln>
                          <a:noFill/>
                        </a:ln>
                        <a:solidFill>
                          <a:srgbClr val="2F2B20"/>
                        </a:solidFill>
                        <a:effectLst/>
                        <a:latin typeface="Times New Roman" pitchFamily="16" charset="0"/>
                        <a:cs typeface="Times New Roman" pitchFamily="16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22860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průměrná cena za posledních třicet dodávek v Kč</a:t>
                      </a:r>
                      <a:endParaRPr kumimoji="0" lang="cs-CZ" altLang="cs-CZ" sz="900" b="0" i="0" u="none" strike="noStrike" cap="none" normalizeH="0" baseline="0">
                        <a:ln>
                          <a:noFill/>
                        </a:ln>
                        <a:solidFill>
                          <a:srgbClr val="2F2B20"/>
                        </a:solidFill>
                        <a:effectLst/>
                        <a:latin typeface="Arial" charset="0"/>
                        <a:cs typeface="Times New Roman" pitchFamily="16" charset="0"/>
                      </a:endParaRPr>
                    </a:p>
                  </a:txBody>
                  <a:tcPr marL="44450" marR="4445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22860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160,0</a:t>
                      </a:r>
                      <a:endParaRPr kumimoji="0" lang="cs-CZ" altLang="cs-CZ" sz="900" b="0" i="0" u="none" strike="noStrike" cap="none" normalizeH="0" baseline="0">
                        <a:ln>
                          <a:noFill/>
                        </a:ln>
                        <a:solidFill>
                          <a:srgbClr val="2F2B20"/>
                        </a:solidFill>
                        <a:effectLst/>
                        <a:latin typeface="Arial" charset="0"/>
                        <a:cs typeface="Times New Roman" pitchFamily="16" charset="0"/>
                      </a:endParaRPr>
                    </a:p>
                  </a:txBody>
                  <a:tcPr marL="44450" marR="4445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22860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180,0</a:t>
                      </a:r>
                      <a:endParaRPr kumimoji="0" lang="cs-CZ" altLang="cs-CZ" sz="900" b="0" i="0" u="none" strike="noStrike" cap="none" normalizeH="0" baseline="0">
                        <a:ln>
                          <a:noFill/>
                        </a:ln>
                        <a:solidFill>
                          <a:srgbClr val="2F2B20"/>
                        </a:solidFill>
                        <a:effectLst/>
                        <a:latin typeface="Arial" charset="0"/>
                        <a:cs typeface="Times New Roman" pitchFamily="16" charset="0"/>
                      </a:endParaRPr>
                    </a:p>
                  </a:txBody>
                  <a:tcPr marL="44450" marR="4445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22860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100,0</a:t>
                      </a:r>
                      <a:endParaRPr kumimoji="0" lang="cs-CZ" altLang="cs-CZ" sz="900" b="0" i="0" u="none" strike="noStrike" cap="none" normalizeH="0" baseline="0">
                        <a:ln>
                          <a:noFill/>
                        </a:ln>
                        <a:solidFill>
                          <a:srgbClr val="2F2B20"/>
                        </a:solidFill>
                        <a:effectLst/>
                        <a:latin typeface="Arial" charset="0"/>
                        <a:cs typeface="Times New Roman" pitchFamily="16" charset="0"/>
                      </a:endParaRPr>
                    </a:p>
                  </a:txBody>
                  <a:tcPr marL="44450" marR="44450" marT="0" marB="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7525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>
                      <a:lvl1pPr marL="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22860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reciproční index</a:t>
                      </a:r>
                      <a:endParaRPr kumimoji="0" lang="cs-CZ" altLang="cs-CZ" sz="900" b="0" i="0" u="none" strike="noStrike" cap="none" normalizeH="0" baseline="0">
                        <a:ln>
                          <a:noFill/>
                        </a:ln>
                        <a:solidFill>
                          <a:srgbClr val="2F2B20"/>
                        </a:solidFill>
                        <a:effectLst/>
                        <a:latin typeface="Arial" charset="0"/>
                        <a:cs typeface="Times New Roman" pitchFamily="16" charset="0"/>
                      </a:endParaRPr>
                    </a:p>
                  </a:txBody>
                  <a:tcPr marL="44450" marR="4445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22860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62,5</a:t>
                      </a:r>
                      <a:endParaRPr kumimoji="0" lang="cs-CZ" altLang="cs-CZ" sz="900" b="0" i="0" u="none" strike="noStrike" cap="none" normalizeH="0" baseline="0">
                        <a:ln>
                          <a:noFill/>
                        </a:ln>
                        <a:solidFill>
                          <a:srgbClr val="2F2B20"/>
                        </a:solidFill>
                        <a:effectLst/>
                        <a:latin typeface="Arial" charset="0"/>
                        <a:cs typeface="Times New Roman" pitchFamily="16" charset="0"/>
                      </a:endParaRPr>
                    </a:p>
                  </a:txBody>
                  <a:tcPr marL="44450" marR="4445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22860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55,5</a:t>
                      </a:r>
                      <a:endParaRPr kumimoji="0" lang="cs-CZ" altLang="cs-CZ" sz="900" b="0" i="0" u="none" strike="noStrike" cap="none" normalizeH="0" baseline="0">
                        <a:ln>
                          <a:noFill/>
                        </a:ln>
                        <a:solidFill>
                          <a:srgbClr val="2F2B20"/>
                        </a:solidFill>
                        <a:effectLst/>
                        <a:latin typeface="Arial" charset="0"/>
                        <a:cs typeface="Times New Roman" pitchFamily="16" charset="0"/>
                      </a:endParaRPr>
                    </a:p>
                  </a:txBody>
                  <a:tcPr marL="44450" marR="4445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22860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100,0</a:t>
                      </a:r>
                      <a:endParaRPr kumimoji="0" lang="cs-CZ" altLang="cs-CZ" sz="900" b="0" i="0" u="none" strike="noStrike" cap="none" normalizeH="0" baseline="0">
                        <a:ln>
                          <a:noFill/>
                        </a:ln>
                        <a:solidFill>
                          <a:srgbClr val="2F2B20"/>
                        </a:solidFill>
                        <a:effectLst/>
                        <a:latin typeface="Arial" charset="0"/>
                        <a:cs typeface="Times New Roman" pitchFamily="16" charset="0"/>
                      </a:endParaRPr>
                    </a:p>
                  </a:txBody>
                  <a:tcPr marL="44450" marR="44450" marT="0" marB="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6075">
                <a:tc>
                  <a:txBody>
                    <a:bodyPr/>
                    <a:lstStyle>
                      <a:lvl1pPr marL="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22860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BODY </a:t>
                      </a:r>
                      <a:endParaRPr kumimoji="0" lang="cs-CZ" altLang="cs-CZ" sz="1200" b="0" i="0" u="none" strike="noStrike" cap="none" normalizeH="0" baseline="0">
                        <a:ln>
                          <a:noFill/>
                        </a:ln>
                        <a:solidFill>
                          <a:srgbClr val="2F2B20"/>
                        </a:solidFill>
                        <a:effectLst/>
                        <a:latin typeface="Times New Roman" pitchFamily="16" charset="0"/>
                        <a:cs typeface="Times New Roman" pitchFamily="16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22860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index krát váha</a:t>
                      </a:r>
                      <a:endParaRPr kumimoji="0" lang="cs-CZ" altLang="cs-CZ" sz="1200" b="0" i="0" u="none" strike="noStrike" cap="none" normalizeH="0" baseline="0">
                        <a:ln>
                          <a:noFill/>
                        </a:ln>
                        <a:solidFill>
                          <a:srgbClr val="2F2B20"/>
                        </a:solidFill>
                        <a:effectLst/>
                        <a:latin typeface="Times New Roman" pitchFamily="16" charset="0"/>
                        <a:cs typeface="Times New Roman" pitchFamily="16" charset="0"/>
                      </a:endParaRPr>
                    </a:p>
                  </a:txBody>
                  <a:tcPr marL="44450" marR="4445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22860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18,8</a:t>
                      </a:r>
                      <a:endParaRPr kumimoji="0" lang="cs-CZ" altLang="cs-CZ" sz="900" b="0" i="0" u="none" strike="noStrike" cap="none" normalizeH="0" baseline="0">
                        <a:ln>
                          <a:noFill/>
                        </a:ln>
                        <a:solidFill>
                          <a:srgbClr val="2F2B20"/>
                        </a:solidFill>
                        <a:effectLst/>
                        <a:latin typeface="Arial" charset="0"/>
                        <a:cs typeface="Times New Roman" pitchFamily="16" charset="0"/>
                      </a:endParaRPr>
                    </a:p>
                  </a:txBody>
                  <a:tcPr marL="44450" marR="4445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22860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16,7</a:t>
                      </a:r>
                      <a:endParaRPr kumimoji="0" lang="cs-CZ" altLang="cs-CZ" sz="900" b="0" i="0" u="none" strike="noStrike" cap="none" normalizeH="0" baseline="0">
                        <a:ln>
                          <a:noFill/>
                        </a:ln>
                        <a:solidFill>
                          <a:srgbClr val="2F2B20"/>
                        </a:solidFill>
                        <a:effectLst/>
                        <a:latin typeface="Arial" charset="0"/>
                        <a:cs typeface="Times New Roman" pitchFamily="16" charset="0"/>
                      </a:endParaRPr>
                    </a:p>
                  </a:txBody>
                  <a:tcPr marL="44450" marR="4445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22860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30,0</a:t>
                      </a:r>
                      <a:endParaRPr kumimoji="0" lang="cs-CZ" altLang="cs-CZ" sz="900" b="0" i="0" u="none" strike="noStrike" cap="none" normalizeH="0" baseline="0">
                        <a:ln>
                          <a:noFill/>
                        </a:ln>
                        <a:solidFill>
                          <a:srgbClr val="2F2B20"/>
                        </a:solidFill>
                        <a:effectLst/>
                        <a:latin typeface="Arial" charset="0"/>
                        <a:cs typeface="Times New Roman" pitchFamily="16" charset="0"/>
                      </a:endParaRPr>
                    </a:p>
                  </a:txBody>
                  <a:tcPr marL="44450" marR="44450" marT="0" marB="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17525">
                <a:tc rowSpan="2">
                  <a:txBody>
                    <a:bodyPr/>
                    <a:lstStyle>
                      <a:lvl1pPr marL="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22860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C. SPOLEHLIVOST</a:t>
                      </a:r>
                      <a:br>
                        <a:rPr kumimoji="0" lang="cs-CZ" alt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</a:br>
                      <a:r>
                        <a:rPr kumimoji="0" lang="cs-CZ" alt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(váha 25)</a:t>
                      </a:r>
                      <a:endParaRPr kumimoji="0" lang="cs-CZ" altLang="cs-CZ" sz="1200" b="0" i="0" u="none" strike="noStrike" cap="none" normalizeH="0" baseline="0">
                        <a:ln>
                          <a:noFill/>
                        </a:ln>
                        <a:solidFill>
                          <a:srgbClr val="2F2B20"/>
                        </a:solidFill>
                        <a:effectLst/>
                        <a:latin typeface="Times New Roman" pitchFamily="16" charset="0"/>
                        <a:cs typeface="Times New Roman" pitchFamily="16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22860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Celková překročená dodací lhůta</a:t>
                      </a:r>
                      <a:br>
                        <a:rPr kumimoji="0" lang="cs-CZ" alt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</a:br>
                      <a:r>
                        <a:rPr kumimoji="0" lang="cs-CZ" alt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za posledních 30 dodávek ve dnech</a:t>
                      </a:r>
                      <a:endParaRPr kumimoji="0" lang="cs-CZ" altLang="cs-CZ" sz="900" b="0" i="0" u="none" strike="noStrike" cap="none" normalizeH="0" baseline="0">
                        <a:ln>
                          <a:noFill/>
                        </a:ln>
                        <a:solidFill>
                          <a:srgbClr val="2F2B20"/>
                        </a:solidFill>
                        <a:effectLst/>
                        <a:latin typeface="Arial" charset="0"/>
                        <a:cs typeface="Times New Roman" pitchFamily="16" charset="0"/>
                      </a:endParaRPr>
                    </a:p>
                  </a:txBody>
                  <a:tcPr marL="44450" marR="4445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22860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190,0</a:t>
                      </a:r>
                      <a:endParaRPr kumimoji="0" lang="cs-CZ" altLang="cs-CZ" sz="900" b="0" i="0" u="none" strike="noStrike" cap="none" normalizeH="0" baseline="0">
                        <a:ln>
                          <a:noFill/>
                        </a:ln>
                        <a:solidFill>
                          <a:srgbClr val="2F2B20"/>
                        </a:solidFill>
                        <a:effectLst/>
                        <a:latin typeface="Arial" charset="0"/>
                        <a:cs typeface="Times New Roman" pitchFamily="16" charset="0"/>
                      </a:endParaRPr>
                    </a:p>
                  </a:txBody>
                  <a:tcPr marL="44450" marR="4445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22860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105,0</a:t>
                      </a:r>
                      <a:endParaRPr kumimoji="0" lang="cs-CZ" altLang="cs-CZ" sz="900" b="0" i="0" u="none" strike="noStrike" cap="none" normalizeH="0" baseline="0">
                        <a:ln>
                          <a:noFill/>
                        </a:ln>
                        <a:solidFill>
                          <a:srgbClr val="2F2B20"/>
                        </a:solidFill>
                        <a:effectLst/>
                        <a:latin typeface="Arial" charset="0"/>
                        <a:cs typeface="Times New Roman" pitchFamily="16" charset="0"/>
                      </a:endParaRPr>
                    </a:p>
                  </a:txBody>
                  <a:tcPr marL="44450" marR="4445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22860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160,0</a:t>
                      </a:r>
                      <a:endParaRPr kumimoji="0" lang="cs-CZ" altLang="cs-CZ" sz="900" b="0" i="0" u="none" strike="noStrike" cap="none" normalizeH="0" baseline="0">
                        <a:ln>
                          <a:noFill/>
                        </a:ln>
                        <a:solidFill>
                          <a:srgbClr val="2F2B20"/>
                        </a:solidFill>
                        <a:effectLst/>
                        <a:latin typeface="Arial" charset="0"/>
                        <a:cs typeface="Times New Roman" pitchFamily="16" charset="0"/>
                      </a:endParaRPr>
                    </a:p>
                  </a:txBody>
                  <a:tcPr marL="44450" marR="44450" marT="0" marB="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17525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>
                      <a:lvl1pPr marL="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22860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reciproční index</a:t>
                      </a:r>
                      <a:endParaRPr kumimoji="0" lang="cs-CZ" altLang="cs-CZ" sz="900" b="0" i="0" u="none" strike="noStrike" cap="none" normalizeH="0" baseline="0">
                        <a:ln>
                          <a:noFill/>
                        </a:ln>
                        <a:solidFill>
                          <a:srgbClr val="2F2B20"/>
                        </a:solidFill>
                        <a:effectLst/>
                        <a:latin typeface="Arial" charset="0"/>
                        <a:cs typeface="Times New Roman" pitchFamily="16" charset="0"/>
                      </a:endParaRPr>
                    </a:p>
                  </a:txBody>
                  <a:tcPr marL="44450" marR="4445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22860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55,3</a:t>
                      </a:r>
                      <a:endParaRPr kumimoji="0" lang="cs-CZ" altLang="cs-CZ" sz="900" b="0" i="0" u="none" strike="noStrike" cap="none" normalizeH="0" baseline="0">
                        <a:ln>
                          <a:noFill/>
                        </a:ln>
                        <a:solidFill>
                          <a:srgbClr val="2F2B20"/>
                        </a:solidFill>
                        <a:effectLst/>
                        <a:latin typeface="Arial" charset="0"/>
                        <a:cs typeface="Times New Roman" pitchFamily="16" charset="0"/>
                      </a:endParaRPr>
                    </a:p>
                  </a:txBody>
                  <a:tcPr marL="44450" marR="4445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22860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100,0</a:t>
                      </a:r>
                      <a:endParaRPr kumimoji="0" lang="cs-CZ" altLang="cs-CZ" sz="900" b="0" i="0" u="none" strike="noStrike" cap="none" normalizeH="0" baseline="0">
                        <a:ln>
                          <a:noFill/>
                        </a:ln>
                        <a:solidFill>
                          <a:srgbClr val="2F2B20"/>
                        </a:solidFill>
                        <a:effectLst/>
                        <a:latin typeface="Arial" charset="0"/>
                        <a:cs typeface="Times New Roman" pitchFamily="16" charset="0"/>
                      </a:endParaRPr>
                    </a:p>
                  </a:txBody>
                  <a:tcPr marL="44450" marR="4445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22860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65,6</a:t>
                      </a:r>
                      <a:endParaRPr kumimoji="0" lang="cs-CZ" altLang="cs-CZ" sz="900" b="0" i="0" u="none" strike="noStrike" cap="none" normalizeH="0" baseline="0">
                        <a:ln>
                          <a:noFill/>
                        </a:ln>
                        <a:solidFill>
                          <a:srgbClr val="2F2B20"/>
                        </a:solidFill>
                        <a:effectLst/>
                        <a:latin typeface="Arial" charset="0"/>
                        <a:cs typeface="Times New Roman" pitchFamily="16" charset="0"/>
                      </a:endParaRPr>
                    </a:p>
                  </a:txBody>
                  <a:tcPr marL="44450" marR="44450" marT="0" marB="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6075">
                <a:tc>
                  <a:txBody>
                    <a:bodyPr/>
                    <a:lstStyle>
                      <a:lvl1pPr marL="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22860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BODY </a:t>
                      </a:r>
                      <a:endParaRPr kumimoji="0" lang="cs-CZ" altLang="cs-CZ" sz="1200" b="0" i="0" u="none" strike="noStrike" cap="none" normalizeH="0" baseline="0">
                        <a:ln>
                          <a:noFill/>
                        </a:ln>
                        <a:solidFill>
                          <a:srgbClr val="2F2B20"/>
                        </a:solidFill>
                        <a:effectLst/>
                        <a:latin typeface="Times New Roman" pitchFamily="16" charset="0"/>
                        <a:cs typeface="Times New Roman" pitchFamily="16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22860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index krát váha</a:t>
                      </a:r>
                      <a:endParaRPr kumimoji="0" lang="cs-CZ" altLang="cs-CZ" sz="1200" b="0" i="0" u="none" strike="noStrike" cap="none" normalizeH="0" baseline="0">
                        <a:ln>
                          <a:noFill/>
                        </a:ln>
                        <a:solidFill>
                          <a:srgbClr val="2F2B20"/>
                        </a:solidFill>
                        <a:effectLst/>
                        <a:latin typeface="Times New Roman" pitchFamily="16" charset="0"/>
                        <a:cs typeface="Times New Roman" pitchFamily="16" charset="0"/>
                      </a:endParaRPr>
                    </a:p>
                  </a:txBody>
                  <a:tcPr marL="44450" marR="4445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22860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13,8</a:t>
                      </a:r>
                      <a:endParaRPr kumimoji="0" lang="cs-CZ" altLang="cs-CZ" sz="900" b="0" i="0" u="none" strike="noStrike" cap="none" normalizeH="0" baseline="0">
                        <a:ln>
                          <a:noFill/>
                        </a:ln>
                        <a:solidFill>
                          <a:srgbClr val="2F2B20"/>
                        </a:solidFill>
                        <a:effectLst/>
                        <a:latin typeface="Arial" charset="0"/>
                        <a:cs typeface="Times New Roman" pitchFamily="16" charset="0"/>
                      </a:endParaRPr>
                    </a:p>
                  </a:txBody>
                  <a:tcPr marL="44450" marR="4445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22860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25,0</a:t>
                      </a:r>
                      <a:endParaRPr kumimoji="0" lang="cs-CZ" altLang="cs-CZ" sz="900" b="0" i="0" u="none" strike="noStrike" cap="none" normalizeH="0" baseline="0">
                        <a:ln>
                          <a:noFill/>
                        </a:ln>
                        <a:solidFill>
                          <a:srgbClr val="2F2B20"/>
                        </a:solidFill>
                        <a:effectLst/>
                        <a:latin typeface="Arial" charset="0"/>
                        <a:cs typeface="Times New Roman" pitchFamily="16" charset="0"/>
                      </a:endParaRPr>
                    </a:p>
                  </a:txBody>
                  <a:tcPr marL="44450" marR="4445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22860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16,4</a:t>
                      </a:r>
                      <a:endParaRPr kumimoji="0" lang="cs-CZ" altLang="cs-CZ" sz="900" b="0" i="0" u="none" strike="noStrike" cap="none" normalizeH="0" baseline="0">
                        <a:ln>
                          <a:noFill/>
                        </a:ln>
                        <a:solidFill>
                          <a:srgbClr val="2F2B20"/>
                        </a:solidFill>
                        <a:effectLst/>
                        <a:latin typeface="Arial" charset="0"/>
                        <a:cs typeface="Times New Roman" pitchFamily="16" charset="0"/>
                      </a:endParaRPr>
                    </a:p>
                  </a:txBody>
                  <a:tcPr marL="44450" marR="44450" marT="0" marB="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90538">
                <a:tc gridSpan="2">
                  <a:txBody>
                    <a:bodyPr/>
                    <a:lstStyle>
                      <a:lvl1pPr marL="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22860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CELKOVÉ HODNOCENÍ</a:t>
                      </a:r>
                      <a:endParaRPr kumimoji="0" lang="cs-CZ" altLang="cs-CZ" sz="1200" b="0" i="0" u="none" strike="noStrike" cap="none" normalizeH="0" baseline="0">
                        <a:ln>
                          <a:noFill/>
                        </a:ln>
                        <a:solidFill>
                          <a:srgbClr val="2F2B20"/>
                        </a:solidFill>
                        <a:effectLst/>
                        <a:latin typeface="Times New Roman" pitchFamily="16" charset="0"/>
                        <a:cs typeface="Times New Roman" pitchFamily="16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>
                      <a:lvl1pPr marL="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22860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65,6</a:t>
                      </a:r>
                      <a:endParaRPr kumimoji="0" lang="cs-CZ" altLang="cs-CZ" sz="1200" b="0" i="0" u="none" strike="noStrike" cap="none" normalizeH="0" baseline="0">
                        <a:ln>
                          <a:noFill/>
                        </a:ln>
                        <a:solidFill>
                          <a:srgbClr val="2F2B20"/>
                        </a:solidFill>
                        <a:effectLst/>
                        <a:latin typeface="Times New Roman" pitchFamily="16" charset="0"/>
                        <a:cs typeface="Times New Roman" pitchFamily="16" charset="0"/>
                      </a:endParaRPr>
                    </a:p>
                  </a:txBody>
                  <a:tcPr marL="44450" marR="4445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22860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79,2</a:t>
                      </a:r>
                      <a:endParaRPr kumimoji="0" lang="cs-CZ" altLang="cs-CZ" sz="1200" b="0" i="0" u="none" strike="noStrike" cap="none" normalizeH="0" baseline="0">
                        <a:ln>
                          <a:noFill/>
                        </a:ln>
                        <a:solidFill>
                          <a:srgbClr val="2F2B20"/>
                        </a:solidFill>
                        <a:effectLst/>
                        <a:latin typeface="Times New Roman" pitchFamily="16" charset="0"/>
                        <a:cs typeface="Times New Roman" pitchFamily="16" charset="0"/>
                      </a:endParaRPr>
                    </a:p>
                  </a:txBody>
                  <a:tcPr marL="44450" marR="4445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22860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73,4</a:t>
                      </a:r>
                      <a:endParaRPr kumimoji="0" lang="cs-CZ" altLang="cs-CZ" sz="1200" b="0" i="0" u="none" strike="noStrike" cap="none" normalizeH="0" baseline="0">
                        <a:ln>
                          <a:noFill/>
                        </a:ln>
                        <a:solidFill>
                          <a:srgbClr val="2F2B20"/>
                        </a:solidFill>
                        <a:effectLst/>
                        <a:latin typeface="Times New Roman" pitchFamily="16" charset="0"/>
                        <a:cs typeface="Times New Roman" pitchFamily="16" charset="0"/>
                      </a:endParaRPr>
                    </a:p>
                  </a:txBody>
                  <a:tcPr marL="44450" marR="44450" marT="0" marB="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592718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"/>
          <p:cNvSpPr>
            <a:spLocks noGrp="1" noChangeArrowheads="1"/>
          </p:cNvSpPr>
          <p:nvPr>
            <p:ph type="title"/>
          </p:nvPr>
        </p:nvSpPr>
        <p:spPr>
          <a:xfrm>
            <a:off x="395536" y="548680"/>
            <a:ext cx="8229600" cy="706090"/>
          </a:xfrm>
        </p:spPr>
        <p:txBody>
          <a:bodyPr vert="horz" lIns="0" tIns="28080" rIns="0" bIns="0" rtlCol="0" anchor="ctr">
            <a:normAutofit fontScale="90000"/>
          </a:bodyPr>
          <a:lstStyle/>
          <a:p>
            <a:pPr>
              <a:lnSpc>
                <a:spcPts val="58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3200" b="1" kern="0" dirty="0"/>
              <a:t>6. Výběr dodavatele a stanovení ceny. Metoda srovnání s optimem </a:t>
            </a:r>
          </a:p>
        </p:txBody>
      </p:sp>
      <p:graphicFrame>
        <p:nvGraphicFramePr>
          <p:cNvPr id="22530" name="Group 2"/>
          <p:cNvGraphicFramePr>
            <a:graphicFrameLocks noGrp="1"/>
          </p:cNvGraphicFramePr>
          <p:nvPr/>
        </p:nvGraphicFramePr>
        <p:xfrm>
          <a:off x="684213" y="1557338"/>
          <a:ext cx="7632700" cy="4406901"/>
        </p:xfrm>
        <a:graphic>
          <a:graphicData uri="http://schemas.openxmlformats.org/drawingml/2006/table">
            <a:tbl>
              <a:tblPr/>
              <a:tblGrid>
                <a:gridCol w="15255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55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71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271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271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349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altLang="cs-CZ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Kritérium</a:t>
                      </a:r>
                      <a:endParaRPr kumimoji="0" lang="cs-CZ" altLang="cs-CZ" sz="1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Lucida Sans Unicode" charset="0"/>
                        <a:cs typeface="Lucida Sans Unicode" charset="0"/>
                      </a:endParaRPr>
                    </a:p>
                  </a:txBody>
                  <a:tcPr marL="68400" marR="68400" marT="18018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altLang="cs-CZ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D1</a:t>
                      </a:r>
                      <a:endParaRPr kumimoji="0" lang="cs-CZ" altLang="cs-CZ" sz="11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Lucida Sans Unicode" charset="0"/>
                        <a:cs typeface="Lucida Sans Unicode" charset="0"/>
                      </a:endParaRPr>
                    </a:p>
                  </a:txBody>
                  <a:tcPr marL="68400" marR="68400" marT="18018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altLang="cs-CZ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D2</a:t>
                      </a:r>
                      <a:endParaRPr kumimoji="0" lang="cs-CZ" altLang="cs-CZ" sz="11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Lucida Sans Unicode" charset="0"/>
                        <a:cs typeface="Lucida Sans Unicode" charset="0"/>
                      </a:endParaRPr>
                    </a:p>
                  </a:txBody>
                  <a:tcPr marL="68400" marR="68400" marT="18018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altLang="cs-CZ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D3</a:t>
                      </a:r>
                      <a:endParaRPr kumimoji="0" lang="cs-CZ" altLang="cs-CZ" sz="11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Lucida Sans Unicode" charset="0"/>
                        <a:cs typeface="Lucida Sans Unicode" charset="0"/>
                      </a:endParaRPr>
                    </a:p>
                  </a:txBody>
                  <a:tcPr marL="68400" marR="68400" marT="18018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altLang="cs-CZ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Optimum</a:t>
                      </a:r>
                      <a:endParaRPr kumimoji="0" lang="cs-CZ" altLang="cs-CZ" sz="11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Lucida Sans Unicode" charset="0"/>
                        <a:cs typeface="Lucida Sans Unicode" charset="0"/>
                      </a:endParaRPr>
                    </a:p>
                  </a:txBody>
                  <a:tcPr marL="68400" marR="68400" marT="18018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21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altLang="cs-CZ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Vyzrálost QMS (%)</a:t>
                      </a:r>
                      <a:endParaRPr kumimoji="0" lang="cs-CZ" altLang="cs-CZ" sz="11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Lucida Sans Unicode" charset="0"/>
                        <a:cs typeface="Lucida Sans Unicode" charset="0"/>
                      </a:endParaRPr>
                    </a:p>
                  </a:txBody>
                  <a:tcPr marL="68400" marR="68400" marT="18018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altLang="cs-CZ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91,7</a:t>
                      </a:r>
                      <a:endParaRPr kumimoji="0" lang="cs-CZ" altLang="cs-CZ" sz="1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Lucida Sans Unicode" charset="0"/>
                        <a:cs typeface="Lucida Sans Unicode" charset="0"/>
                      </a:endParaRPr>
                    </a:p>
                  </a:txBody>
                  <a:tcPr marL="68400" marR="68400" marT="18018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altLang="cs-CZ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92,4</a:t>
                      </a:r>
                      <a:endParaRPr kumimoji="0" lang="cs-CZ" altLang="cs-CZ" sz="11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Lucida Sans Unicode" charset="0"/>
                        <a:cs typeface="Lucida Sans Unicode" charset="0"/>
                      </a:endParaRPr>
                    </a:p>
                  </a:txBody>
                  <a:tcPr marL="68400" marR="68400" marT="18018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altLang="cs-CZ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87,9</a:t>
                      </a:r>
                      <a:endParaRPr kumimoji="0" lang="cs-CZ" altLang="cs-CZ" sz="11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Lucida Sans Unicode" charset="0"/>
                        <a:cs typeface="Lucida Sans Unicode" charset="0"/>
                      </a:endParaRPr>
                    </a:p>
                  </a:txBody>
                  <a:tcPr marL="68400" marR="68400" marT="18018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altLang="cs-CZ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100</a:t>
                      </a:r>
                      <a:endParaRPr kumimoji="0" lang="cs-CZ" altLang="cs-CZ" sz="11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Lucida Sans Unicode" charset="0"/>
                        <a:cs typeface="Lucida Sans Unicode" charset="0"/>
                      </a:endParaRPr>
                    </a:p>
                  </a:txBody>
                  <a:tcPr marL="68400" marR="68400" marT="18018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84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altLang="cs-CZ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Vzdálenost dodavatele (km)</a:t>
                      </a:r>
                      <a:endParaRPr kumimoji="0" lang="cs-CZ" altLang="cs-CZ" sz="1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Lucida Sans Unicode" charset="0"/>
                        <a:cs typeface="Lucida Sans Unicode" charset="0"/>
                      </a:endParaRPr>
                    </a:p>
                  </a:txBody>
                  <a:tcPr marL="68400" marR="68400" marT="18018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altLang="cs-CZ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240</a:t>
                      </a:r>
                      <a:endParaRPr kumimoji="0" lang="cs-CZ" altLang="cs-CZ" sz="1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Lucida Sans Unicode" charset="0"/>
                        <a:cs typeface="Lucida Sans Unicode" charset="0"/>
                      </a:endParaRPr>
                    </a:p>
                  </a:txBody>
                  <a:tcPr marL="68400" marR="68400" marT="18018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altLang="cs-CZ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126</a:t>
                      </a:r>
                      <a:endParaRPr kumimoji="0" lang="cs-CZ" altLang="cs-CZ" sz="11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Lucida Sans Unicode" charset="0"/>
                        <a:cs typeface="Lucida Sans Unicode" charset="0"/>
                      </a:endParaRPr>
                    </a:p>
                  </a:txBody>
                  <a:tcPr marL="68400" marR="68400" marT="18018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altLang="cs-CZ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406</a:t>
                      </a:r>
                      <a:endParaRPr kumimoji="0" lang="cs-CZ" altLang="cs-CZ" sz="11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Lucida Sans Unicode" charset="0"/>
                        <a:cs typeface="Lucida Sans Unicode" charset="0"/>
                      </a:endParaRPr>
                    </a:p>
                  </a:txBody>
                  <a:tcPr marL="68400" marR="68400" marT="18018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altLang="cs-CZ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Do 100</a:t>
                      </a:r>
                      <a:endParaRPr kumimoji="0" lang="cs-CZ" altLang="cs-CZ" sz="11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Lucida Sans Unicode" charset="0"/>
                        <a:cs typeface="Lucida Sans Unicode" charset="0"/>
                      </a:endParaRPr>
                    </a:p>
                  </a:txBody>
                  <a:tcPr marL="68400" marR="68400" marT="18018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84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altLang="cs-CZ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Dodací lhůta (týdny)</a:t>
                      </a:r>
                      <a:endParaRPr kumimoji="0" lang="cs-CZ" altLang="cs-CZ" sz="11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Lucida Sans Unicode" charset="0"/>
                        <a:cs typeface="Lucida Sans Unicode" charset="0"/>
                      </a:endParaRPr>
                    </a:p>
                  </a:txBody>
                  <a:tcPr marL="68400" marR="68400" marT="18018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altLang="cs-CZ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5</a:t>
                      </a:r>
                      <a:endParaRPr kumimoji="0" lang="cs-CZ" altLang="cs-CZ" sz="11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Lucida Sans Unicode" charset="0"/>
                        <a:cs typeface="Lucida Sans Unicode" charset="0"/>
                      </a:endParaRPr>
                    </a:p>
                  </a:txBody>
                  <a:tcPr marL="68400" marR="68400" marT="18018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altLang="cs-CZ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3</a:t>
                      </a:r>
                      <a:endParaRPr kumimoji="0" lang="cs-CZ" altLang="cs-CZ" sz="11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Lucida Sans Unicode" charset="0"/>
                        <a:cs typeface="Lucida Sans Unicode" charset="0"/>
                      </a:endParaRPr>
                    </a:p>
                  </a:txBody>
                  <a:tcPr marL="68400" marR="68400" marT="18018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altLang="cs-CZ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3</a:t>
                      </a:r>
                      <a:endParaRPr kumimoji="0" lang="cs-CZ" altLang="cs-CZ" sz="11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Lucida Sans Unicode" charset="0"/>
                        <a:cs typeface="Lucida Sans Unicode" charset="0"/>
                      </a:endParaRPr>
                    </a:p>
                  </a:txBody>
                  <a:tcPr marL="68400" marR="68400" marT="18018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altLang="cs-CZ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3</a:t>
                      </a:r>
                      <a:endParaRPr kumimoji="0" lang="cs-CZ" altLang="cs-CZ" sz="1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Lucida Sans Unicode" charset="0"/>
                        <a:cs typeface="Lucida Sans Unicode" charset="0"/>
                      </a:endParaRPr>
                    </a:p>
                  </a:txBody>
                  <a:tcPr marL="68400" marR="68400" marT="18018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620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altLang="cs-CZ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Platební podmínky (počet výhod)</a:t>
                      </a:r>
                      <a:endParaRPr kumimoji="0" lang="cs-CZ" altLang="cs-CZ" sz="11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Lucida Sans Unicode" charset="0"/>
                        <a:cs typeface="Lucida Sans Unicode" charset="0"/>
                      </a:endParaRPr>
                    </a:p>
                  </a:txBody>
                  <a:tcPr marL="68400" marR="68400" marT="18018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altLang="cs-CZ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Množstevní sleva</a:t>
                      </a:r>
                      <a:endParaRPr kumimoji="0" lang="cs-CZ" altLang="cs-CZ" sz="11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Lucida Sans Unicode" charset="0"/>
                        <a:cs typeface="Lucida Sans Unicode" charset="0"/>
                      </a:endParaRPr>
                    </a:p>
                  </a:txBody>
                  <a:tcPr marL="68400" marR="68400" marT="18018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altLang="cs-CZ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Množstevní sleva a odložená splatnost faktur</a:t>
                      </a:r>
                      <a:endParaRPr kumimoji="0" lang="cs-CZ" altLang="cs-CZ" sz="11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Lucida Sans Unicode" charset="0"/>
                        <a:cs typeface="Lucida Sans Unicode" charset="0"/>
                      </a:endParaRPr>
                    </a:p>
                  </a:txBody>
                  <a:tcPr marL="68400" marR="68400" marT="18018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altLang="cs-CZ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Standardní</a:t>
                      </a:r>
                      <a:endParaRPr kumimoji="0" lang="cs-CZ" altLang="cs-CZ" sz="11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Lucida Sans Unicode" charset="0"/>
                        <a:cs typeface="Lucida Sans Unicode" charset="0"/>
                      </a:endParaRPr>
                    </a:p>
                  </a:txBody>
                  <a:tcPr marL="68400" marR="68400" marT="18018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altLang="cs-CZ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Standardní</a:t>
                      </a:r>
                      <a:endParaRPr kumimoji="0" lang="cs-CZ" altLang="cs-CZ" sz="1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Lucida Sans Unicode" charset="0"/>
                        <a:cs typeface="Lucida Sans Unicode" charset="0"/>
                      </a:endParaRPr>
                    </a:p>
                  </a:txBody>
                  <a:tcPr marL="68400" marR="68400" marT="18018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620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altLang="cs-CZ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Index úplných nákladů nákupu (IUNN)</a:t>
                      </a:r>
                      <a:endParaRPr kumimoji="0" lang="cs-CZ" altLang="cs-CZ" sz="11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Lucida Sans Unicode" charset="0"/>
                        <a:cs typeface="Lucida Sans Unicode" charset="0"/>
                      </a:endParaRPr>
                    </a:p>
                  </a:txBody>
                  <a:tcPr marL="68400" marR="68400" marT="18018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altLang="cs-CZ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1,11</a:t>
                      </a:r>
                      <a:endParaRPr kumimoji="0" lang="cs-CZ" altLang="cs-CZ" sz="11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Lucida Sans Unicode" charset="0"/>
                        <a:cs typeface="Lucida Sans Unicode" charset="0"/>
                      </a:endParaRPr>
                    </a:p>
                  </a:txBody>
                  <a:tcPr marL="68400" marR="68400" marT="18018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altLang="cs-CZ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1,07</a:t>
                      </a:r>
                      <a:endParaRPr kumimoji="0" lang="cs-CZ" altLang="cs-CZ" sz="11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Lucida Sans Unicode" charset="0"/>
                        <a:cs typeface="Lucida Sans Unicode" charset="0"/>
                      </a:endParaRPr>
                    </a:p>
                  </a:txBody>
                  <a:tcPr marL="68400" marR="68400" marT="18018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altLang="cs-CZ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1,14</a:t>
                      </a:r>
                      <a:endParaRPr kumimoji="0" lang="cs-CZ" altLang="cs-CZ" sz="11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Lucida Sans Unicode" charset="0"/>
                        <a:cs typeface="Lucida Sans Unicode" charset="0"/>
                      </a:endParaRPr>
                    </a:p>
                  </a:txBody>
                  <a:tcPr marL="68400" marR="68400" marT="18018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altLang="cs-CZ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1,00</a:t>
                      </a:r>
                      <a:endParaRPr kumimoji="0" lang="cs-CZ" altLang="cs-CZ" sz="11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Lucida Sans Unicode" charset="0"/>
                        <a:cs typeface="Lucida Sans Unicode" charset="0"/>
                      </a:endParaRPr>
                    </a:p>
                  </a:txBody>
                  <a:tcPr marL="68400" marR="68400" marT="18018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620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altLang="cs-CZ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Rozsah neshod v předchozích dodávkách (ppm)</a:t>
                      </a:r>
                      <a:endParaRPr kumimoji="0" lang="cs-CZ" altLang="cs-CZ" sz="11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Lucida Sans Unicode" charset="0"/>
                        <a:cs typeface="Lucida Sans Unicode" charset="0"/>
                      </a:endParaRPr>
                    </a:p>
                  </a:txBody>
                  <a:tcPr marL="68400" marR="68400" marT="18018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altLang="cs-CZ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635</a:t>
                      </a:r>
                      <a:endParaRPr kumimoji="0" lang="cs-CZ" altLang="cs-CZ" sz="11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Lucida Sans Unicode" charset="0"/>
                        <a:cs typeface="Lucida Sans Unicode" charset="0"/>
                      </a:endParaRPr>
                    </a:p>
                  </a:txBody>
                  <a:tcPr marL="68400" marR="68400" marT="18018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altLang="cs-CZ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420</a:t>
                      </a:r>
                      <a:endParaRPr kumimoji="0" lang="cs-CZ" altLang="cs-CZ" sz="11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Lucida Sans Unicode" charset="0"/>
                        <a:cs typeface="Lucida Sans Unicode" charset="0"/>
                      </a:endParaRPr>
                    </a:p>
                  </a:txBody>
                  <a:tcPr marL="68400" marR="68400" marT="18018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altLang="cs-CZ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500</a:t>
                      </a:r>
                      <a:endParaRPr kumimoji="0" lang="cs-CZ" altLang="cs-CZ" sz="11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Lucida Sans Unicode" charset="0"/>
                        <a:cs typeface="Lucida Sans Unicode" charset="0"/>
                      </a:endParaRPr>
                    </a:p>
                  </a:txBody>
                  <a:tcPr marL="68400" marR="68400" marT="18018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altLang="cs-CZ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200</a:t>
                      </a:r>
                      <a:endParaRPr kumimoji="0" lang="cs-CZ" altLang="cs-CZ" sz="11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Lucida Sans Unicode" charset="0"/>
                        <a:cs typeface="Lucida Sans Unicode" charset="0"/>
                      </a:endParaRPr>
                    </a:p>
                  </a:txBody>
                  <a:tcPr marL="68400" marR="68400" marT="18018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968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altLang="cs-CZ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Nabídnutá cena dodávky (Kč)</a:t>
                      </a:r>
                      <a:endParaRPr kumimoji="0" lang="cs-CZ" altLang="cs-CZ" sz="11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Lucida Sans Unicode" charset="0"/>
                        <a:cs typeface="Lucida Sans Unicode" charset="0"/>
                      </a:endParaRPr>
                    </a:p>
                  </a:txBody>
                  <a:tcPr marL="68400" marR="68400" marT="18018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altLang="cs-CZ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426000</a:t>
                      </a:r>
                      <a:endParaRPr kumimoji="0" lang="cs-CZ" altLang="cs-CZ" sz="11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Lucida Sans Unicode" charset="0"/>
                        <a:cs typeface="Lucida Sans Unicode" charset="0"/>
                      </a:endParaRPr>
                    </a:p>
                  </a:txBody>
                  <a:tcPr marL="68400" marR="68400" marT="18018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altLang="cs-CZ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430000</a:t>
                      </a:r>
                      <a:endParaRPr kumimoji="0" lang="cs-CZ" altLang="cs-CZ" sz="11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Lucida Sans Unicode" charset="0"/>
                        <a:cs typeface="Lucida Sans Unicode" charset="0"/>
                      </a:endParaRPr>
                    </a:p>
                  </a:txBody>
                  <a:tcPr marL="68400" marR="68400" marT="18018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altLang="cs-CZ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428000</a:t>
                      </a:r>
                      <a:endParaRPr kumimoji="0" lang="cs-CZ" altLang="cs-CZ" sz="11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Lucida Sans Unicode" charset="0"/>
                        <a:cs typeface="Lucida Sans Unicode" charset="0"/>
                      </a:endParaRPr>
                    </a:p>
                  </a:txBody>
                  <a:tcPr marL="68400" marR="68400" marT="18018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altLang="cs-CZ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420000</a:t>
                      </a:r>
                      <a:endParaRPr kumimoji="0" lang="cs-CZ" altLang="cs-CZ" sz="11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Lucida Sans Unicode" charset="0"/>
                        <a:cs typeface="Lucida Sans Unicode" charset="0"/>
                      </a:endParaRPr>
                    </a:p>
                  </a:txBody>
                  <a:tcPr marL="68400" marR="68400" marT="18018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8" name="Volný tvar 7"/>
          <p:cNvSpPr/>
          <p:nvPr/>
        </p:nvSpPr>
        <p:spPr>
          <a:xfrm>
            <a:off x="4032194" y="1897811"/>
            <a:ext cx="1980444" cy="3864634"/>
          </a:xfrm>
          <a:custGeom>
            <a:avLst/>
            <a:gdLst>
              <a:gd name="connsiteX0" fmla="*/ 220629 w 1980444"/>
              <a:gd name="connsiteY0" fmla="*/ 0 h 3864634"/>
              <a:gd name="connsiteX1" fmla="*/ 246508 w 1980444"/>
              <a:gd name="connsiteY1" fmla="*/ 1095555 h 3864634"/>
              <a:gd name="connsiteX2" fmla="*/ 1980417 w 1980444"/>
              <a:gd name="connsiteY2" fmla="*/ 1768415 h 3864634"/>
              <a:gd name="connsiteX3" fmla="*/ 289640 w 1980444"/>
              <a:gd name="connsiteY3" fmla="*/ 2544793 h 3864634"/>
              <a:gd name="connsiteX4" fmla="*/ 151617 w 1980444"/>
              <a:gd name="connsiteY4" fmla="*/ 3148642 h 3864634"/>
              <a:gd name="connsiteX5" fmla="*/ 1851021 w 1980444"/>
              <a:gd name="connsiteY5" fmla="*/ 3864634 h 3864634"/>
              <a:gd name="connsiteX6" fmla="*/ 1851021 w 1980444"/>
              <a:gd name="connsiteY6" fmla="*/ 3864634 h 3864634"/>
              <a:gd name="connsiteX7" fmla="*/ 1851021 w 1980444"/>
              <a:gd name="connsiteY7" fmla="*/ 3864634 h 38646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980444" h="3864634">
                <a:moveTo>
                  <a:pt x="220629" y="0"/>
                </a:moveTo>
                <a:cubicBezTo>
                  <a:pt x="86919" y="400409"/>
                  <a:pt x="-46790" y="800819"/>
                  <a:pt x="246508" y="1095555"/>
                </a:cubicBezTo>
                <a:cubicBezTo>
                  <a:pt x="539806" y="1390291"/>
                  <a:pt x="1973228" y="1526875"/>
                  <a:pt x="1980417" y="1768415"/>
                </a:cubicBezTo>
                <a:cubicBezTo>
                  <a:pt x="1987606" y="2009955"/>
                  <a:pt x="594440" y="2314755"/>
                  <a:pt x="289640" y="2544793"/>
                </a:cubicBezTo>
                <a:cubicBezTo>
                  <a:pt x="-15160" y="2774831"/>
                  <a:pt x="-108613" y="2928669"/>
                  <a:pt x="151617" y="3148642"/>
                </a:cubicBezTo>
                <a:cubicBezTo>
                  <a:pt x="411847" y="3368615"/>
                  <a:pt x="1851021" y="3864634"/>
                  <a:pt x="1851021" y="3864634"/>
                </a:cubicBezTo>
                <a:lnTo>
                  <a:pt x="1851021" y="3864634"/>
                </a:lnTo>
                <a:lnTo>
                  <a:pt x="1851021" y="3864634"/>
                </a:lnTo>
              </a:path>
            </a:pathLst>
          </a:custGeom>
          <a:noFill/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2645928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430337"/>
          </a:xfrm>
        </p:spPr>
        <p:txBody>
          <a:bodyPr vert="horz" lIns="0" tIns="28080" rIns="0" bIns="0" rtlCol="0" anchor="ctr">
            <a:normAutofit/>
          </a:bodyPr>
          <a:lstStyle/>
          <a:p>
            <a:pPr>
              <a:lnSpc>
                <a:spcPts val="58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3200" b="1" kern="0" dirty="0"/>
              <a:t>6. Výběr dodavatele a stanovení ceny</a:t>
            </a:r>
          </a:p>
        </p:txBody>
      </p:sp>
      <p:sp>
        <p:nvSpPr>
          <p:cNvPr id="25603" name="Text Box 2"/>
          <p:cNvSpPr txBox="1">
            <a:spLocks noChangeArrowheads="1"/>
          </p:cNvSpPr>
          <p:nvPr/>
        </p:nvSpPr>
        <p:spPr bwMode="auto">
          <a:xfrm>
            <a:off x="457200" y="2060575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marL="341313" indent="-339725" eaLnBrk="0"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 eaLnBrk="0"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eaLnBrk="0"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eaLnBrk="0"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eaLnBrk="0"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marL="1588" indent="0"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SzPct val="45000"/>
            </a:pP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výsledek nabídkového řízení. </a:t>
            </a:r>
            <a:r>
              <a:rPr lang="cs-CZ" altLang="cs-CZ" sz="3200" b="1" dirty="0">
                <a:solidFill>
                  <a:srgbClr val="000000"/>
                </a:solidFill>
                <a:latin typeface="Calibri" charset="0"/>
              </a:rPr>
              <a:t>Cena je funkcí kvality, a proto nízká cena nemusí být nejvýhodnější. </a:t>
            </a: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Úspory v nákupu mohou znamenat ztráty ve výrobě. Důležité jsou i náklady na dopravu, skladování, administrativu atd. Problémem může být </a:t>
            </a:r>
            <a:r>
              <a:rPr lang="cs-CZ" altLang="cs-CZ" sz="3200" i="1" dirty="0">
                <a:solidFill>
                  <a:srgbClr val="000000"/>
                </a:solidFill>
                <a:latin typeface="Calibri" charset="0"/>
              </a:rPr>
              <a:t>počet dodavatelů</a:t>
            </a:r>
          </a:p>
        </p:txBody>
      </p:sp>
    </p:spTree>
    <p:extLst>
      <p:ext uri="{BB962C8B-B14F-4D97-AF65-F5344CB8AC3E}">
        <p14:creationId xmlns:p14="http://schemas.microsoft.com/office/powerpoint/2010/main" val="414270981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"/>
          <p:cNvSpPr>
            <a:spLocks noGrp="1" noChangeArrowheads="1"/>
          </p:cNvSpPr>
          <p:nvPr>
            <p:ph type="title"/>
          </p:nvPr>
        </p:nvSpPr>
        <p:spPr/>
        <p:txBody>
          <a:bodyPr vert="horz" lIns="0" tIns="28080" rIns="0" bIns="0" rtlCol="0" anchor="ctr">
            <a:normAutofit/>
          </a:bodyPr>
          <a:lstStyle/>
          <a:p>
            <a:pPr>
              <a:lnSpc>
                <a:spcPts val="58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3200" b="1" kern="0" dirty="0"/>
              <a:t>Počet dodavatelů</a:t>
            </a:r>
          </a:p>
        </p:txBody>
      </p:sp>
      <p:sp>
        <p:nvSpPr>
          <p:cNvPr id="26627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marL="342900" indent="-339725" eaLnBrk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 eaLnBrk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eaLnBrk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eaLnBrk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eaLnBrk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Tx/>
              <a:buFontTx/>
              <a:buNone/>
            </a:pP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Méně dodavatelů má </a:t>
            </a:r>
            <a:r>
              <a:rPr lang="cs-CZ" altLang="cs-CZ" sz="3200" b="1" dirty="0">
                <a:solidFill>
                  <a:srgbClr val="000000"/>
                </a:solidFill>
                <a:latin typeface="Calibri" charset="0"/>
              </a:rPr>
              <a:t>výhody</a:t>
            </a: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: </a:t>
            </a:r>
          </a:p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SzPct val="45000"/>
              <a:buFont typeface="Arial" charset="0"/>
              <a:buChar char="•"/>
            </a:pPr>
            <a:r>
              <a:rPr lang="cs-CZ" altLang="cs-CZ" dirty="0">
                <a:solidFill>
                  <a:srgbClr val="000000"/>
                </a:solidFill>
                <a:latin typeface="Calibri" charset="0"/>
              </a:rPr>
              <a:t>nižší variabilita dodacích cyklů,</a:t>
            </a:r>
          </a:p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SzPct val="45000"/>
              <a:buFont typeface="Arial" charset="0"/>
              <a:buChar char="•"/>
            </a:pPr>
            <a:r>
              <a:rPr lang="cs-CZ" altLang="cs-CZ" dirty="0">
                <a:solidFill>
                  <a:srgbClr val="000000"/>
                </a:solidFill>
                <a:latin typeface="Calibri" charset="0"/>
              </a:rPr>
              <a:t>jednodušší komunikace,</a:t>
            </a:r>
          </a:p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SzPct val="45000"/>
              <a:buFont typeface="Arial" charset="0"/>
              <a:buChar char="•"/>
            </a:pPr>
            <a:r>
              <a:rPr lang="cs-CZ" altLang="cs-CZ" dirty="0">
                <a:solidFill>
                  <a:srgbClr val="000000"/>
                </a:solidFill>
                <a:latin typeface="Calibri" charset="0"/>
              </a:rPr>
              <a:t>vyšší ochota dodavatelů ke spolupráci a zlepšování kvality,</a:t>
            </a:r>
          </a:p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SzPct val="45000"/>
              <a:buFont typeface="Arial" charset="0"/>
              <a:buChar char="•"/>
            </a:pPr>
            <a:r>
              <a:rPr lang="cs-CZ" altLang="cs-CZ" dirty="0">
                <a:solidFill>
                  <a:srgbClr val="000000"/>
                </a:solidFill>
                <a:latin typeface="Calibri" charset="0"/>
              </a:rPr>
              <a:t>lepší úroveň vztahů s partnery.</a:t>
            </a:r>
          </a:p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Tx/>
              <a:buFontTx/>
              <a:buNone/>
            </a:pPr>
            <a:r>
              <a:rPr lang="cs-CZ" altLang="cs-CZ" sz="2800" b="1" dirty="0">
                <a:solidFill>
                  <a:srgbClr val="000000"/>
                </a:solidFill>
                <a:latin typeface="Calibri" charset="0"/>
              </a:rPr>
              <a:t>Nevýhody</a:t>
            </a:r>
            <a:r>
              <a:rPr lang="cs-CZ" altLang="cs-CZ" sz="2800" dirty="0">
                <a:solidFill>
                  <a:srgbClr val="000000"/>
                </a:solidFill>
                <a:latin typeface="Calibri" charset="0"/>
              </a:rPr>
              <a:t>: riziko poruch v dodávkách u menšího počtu dodavatelů. Z toho vyplývá důležitost </a:t>
            </a:r>
            <a:r>
              <a:rPr lang="cs-CZ" altLang="cs-CZ" sz="2800" i="1" dirty="0">
                <a:solidFill>
                  <a:srgbClr val="000000"/>
                </a:solidFill>
                <a:latin typeface="Calibri" charset="0"/>
              </a:rPr>
              <a:t>kritéria spolehlivosti</a:t>
            </a:r>
            <a:r>
              <a:rPr lang="cs-CZ" altLang="cs-CZ" sz="2800" dirty="0">
                <a:solidFill>
                  <a:srgbClr val="000000"/>
                </a:solidFill>
                <a:latin typeface="Calibri" charset="0"/>
              </a:rPr>
              <a:t>, to je snaha uzavírat dlouhodobé kontrakty s dodavateli.</a:t>
            </a:r>
          </a:p>
        </p:txBody>
      </p:sp>
    </p:spTree>
    <p:extLst>
      <p:ext uri="{BB962C8B-B14F-4D97-AF65-F5344CB8AC3E}">
        <p14:creationId xmlns:p14="http://schemas.microsoft.com/office/powerpoint/2010/main" val="349088904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"/>
          <p:cNvSpPr>
            <a:spLocks noGrp="1" noChangeArrowheads="1"/>
          </p:cNvSpPr>
          <p:nvPr>
            <p:ph type="title"/>
          </p:nvPr>
        </p:nvSpPr>
        <p:spPr/>
        <p:txBody>
          <a:bodyPr vert="horz" lIns="0" tIns="28080" rIns="0" bIns="0" rtlCol="0" anchor="ctr">
            <a:normAutofit/>
          </a:bodyPr>
          <a:lstStyle/>
          <a:p>
            <a:pPr>
              <a:lnSpc>
                <a:spcPts val="58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3200" b="1" kern="0" dirty="0"/>
              <a:t>Výběr dodavatele</a:t>
            </a:r>
          </a:p>
        </p:txBody>
      </p:sp>
      <p:sp>
        <p:nvSpPr>
          <p:cNvPr id="27651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marL="341313" indent="-339725" eaLnBrk="0"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 eaLnBrk="0"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eaLnBrk="0"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eaLnBrk="0"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eaLnBrk="0"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SzPct val="45000"/>
              <a:buFont typeface="Arial" charset="0"/>
              <a:buChar char="•"/>
            </a:pPr>
            <a:r>
              <a:rPr lang="cs-CZ" altLang="cs-CZ" sz="3200" i="1" dirty="0">
                <a:solidFill>
                  <a:srgbClr val="000000"/>
                </a:solidFill>
                <a:latin typeface="Calibri" charset="0"/>
              </a:rPr>
              <a:t>příklad vícekriteriálního rozhodování</a:t>
            </a: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, existuje řada rozhodovacích metod (např. rozhodovací analýza, párové srovnávání, …).</a:t>
            </a:r>
          </a:p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SzPct val="45000"/>
              <a:buFont typeface="Arial" charset="0"/>
              <a:buChar char="•"/>
            </a:pP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V nákupní skupině může docházet ke střetu zájmů (cena x kvalita, snadnost výroby x technické provedení, skladování x náklady na dopravu, vliv dodavatele na finanční situaci podniku).</a:t>
            </a:r>
          </a:p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Tx/>
              <a:buFontTx/>
              <a:buNone/>
            </a:pPr>
            <a:endParaRPr lang="cs-CZ" altLang="cs-CZ" sz="3200" dirty="0">
              <a:solidFill>
                <a:srgbClr val="000000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940202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algn="ctr" fontAlgn="auto"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cs-CZ" sz="4400" b="1" dirty="0"/>
              <a:t>Logistika zásobování, proces nákupu</a:t>
            </a:r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899592" y="3789040"/>
            <a:ext cx="6400800" cy="1752600"/>
          </a:xfrm>
        </p:spPr>
        <p:txBody>
          <a:bodyPr lIns="90000" tIns="45000" rIns="90000" bIns="45000"/>
          <a:lstStyle/>
          <a:p>
            <a:pPr indent="-341313" algn="ctr"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cs-CZ" altLang="cs-CZ" sz="4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236379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2101850"/>
          </a:xfrm>
        </p:spPr>
        <p:txBody>
          <a:bodyPr vert="horz" lIns="0" tIns="28080" rIns="0" bIns="0" rtlCol="0" anchor="ctr">
            <a:normAutofit/>
          </a:bodyPr>
          <a:lstStyle/>
          <a:p>
            <a:pPr>
              <a:lnSpc>
                <a:spcPts val="58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3200" b="1" kern="0" dirty="0"/>
              <a:t>7. Uzavření hospodářské smlouvy a vystavení objednávky</a:t>
            </a:r>
          </a:p>
        </p:txBody>
      </p:sp>
      <p:sp>
        <p:nvSpPr>
          <p:cNvPr id="28675" name="Text Box 2"/>
          <p:cNvSpPr txBox="1">
            <a:spLocks noChangeArrowheads="1"/>
          </p:cNvSpPr>
          <p:nvPr/>
        </p:nvSpPr>
        <p:spPr bwMode="auto">
          <a:xfrm>
            <a:off x="457200" y="2852738"/>
            <a:ext cx="8229600" cy="3273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Tx/>
              <a:buFontTx/>
              <a:buNone/>
            </a:pPr>
            <a:r>
              <a:rPr lang="cs-CZ" altLang="cs-CZ" sz="3200">
                <a:solidFill>
                  <a:srgbClr val="000000"/>
                </a:solidFill>
                <a:latin typeface="Calibri" charset="0"/>
              </a:rPr>
              <a:t>Objednávka a smlouva musí být v souladu s požadavky zákazníků, výroby a zvoleným nákupním postupem.</a:t>
            </a:r>
          </a:p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Tx/>
              <a:buFontTx/>
              <a:buNone/>
            </a:pPr>
            <a:endParaRPr lang="cs-CZ" altLang="cs-CZ" sz="3200">
              <a:solidFill>
                <a:srgbClr val="000000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414054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430337"/>
          </a:xfrm>
        </p:spPr>
        <p:txBody>
          <a:bodyPr vert="horz" lIns="0" tIns="28080" rIns="0" bIns="0" rtlCol="0" anchor="ctr">
            <a:normAutofit/>
          </a:bodyPr>
          <a:lstStyle/>
          <a:p>
            <a:pPr>
              <a:lnSpc>
                <a:spcPts val="58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3200" b="1" kern="0" dirty="0"/>
              <a:t>8. Trvalé sledování dodavatelů a jejich vyhodnocování. </a:t>
            </a:r>
          </a:p>
        </p:txBody>
      </p:sp>
      <p:sp>
        <p:nvSpPr>
          <p:cNvPr id="26627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marL="341313" indent="-339725" eaLnBrk="0"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 eaLnBrk="0"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eaLnBrk="0"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eaLnBrk="0"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eaLnBrk="0"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SzPct val="45000"/>
              <a:buFont typeface="Arial" charset="0"/>
              <a:buChar char="•"/>
            </a:pPr>
            <a:endParaRPr lang="cs-CZ" altLang="cs-CZ" sz="2400" i="1">
              <a:solidFill>
                <a:srgbClr val="000000"/>
              </a:solidFill>
              <a:latin typeface="Calibri" charset="0"/>
            </a:endParaRPr>
          </a:p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SzPct val="45000"/>
            </a:pPr>
            <a:r>
              <a:rPr lang="cs-CZ" altLang="cs-CZ" sz="2400" i="1">
                <a:solidFill>
                  <a:srgbClr val="000000"/>
                </a:solidFill>
                <a:latin typeface="Calibri" charset="0"/>
              </a:rPr>
              <a:t>Je nutné vědět nejen, že dodavatel dodá požadovanou kvalitu, ale že ji bude schopen dlouhodobě dodržovat. </a:t>
            </a:r>
          </a:p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Tx/>
              <a:buFontTx/>
              <a:buNone/>
            </a:pPr>
            <a:r>
              <a:rPr lang="cs-CZ" altLang="cs-CZ" sz="3200" i="1">
                <a:solidFill>
                  <a:srgbClr val="000000"/>
                </a:solidFill>
                <a:latin typeface="Calibri" charset="0"/>
              </a:rPr>
              <a:t>Péče o kvalitu začíná na vstupu</a:t>
            </a:r>
            <a:r>
              <a:rPr lang="cs-CZ" altLang="cs-CZ" sz="3200">
                <a:solidFill>
                  <a:srgbClr val="000000"/>
                </a:solidFill>
                <a:latin typeface="Calibri" charset="0"/>
              </a:rPr>
              <a:t> (státní zájem na ochranu spotřebitele je upraven zákonem). </a:t>
            </a:r>
            <a:r>
              <a:rPr lang="cs-CZ" altLang="cs-CZ" sz="2400">
                <a:solidFill>
                  <a:srgbClr val="000000"/>
                </a:solidFill>
                <a:latin typeface="Calibri" charset="0"/>
              </a:rPr>
              <a:t>Aby byli výrobci konkurenceschopní, musí zvyšovat produktivitu práce, udržet úroveň rentability a snižovat ceny surovin.</a:t>
            </a:r>
            <a:r>
              <a:rPr lang="cs-CZ" altLang="cs-CZ" sz="3200">
                <a:solidFill>
                  <a:srgbClr val="000000"/>
                </a:solidFill>
                <a:latin typeface="Calibri" charset="0"/>
              </a:rPr>
              <a:t> Proto musí dodavatelé i odběratelé </a:t>
            </a:r>
            <a:r>
              <a:rPr lang="cs-CZ" altLang="cs-CZ" sz="3200" i="1">
                <a:solidFill>
                  <a:srgbClr val="000000"/>
                </a:solidFill>
                <a:latin typeface="Calibri" charset="0"/>
              </a:rPr>
              <a:t>spolupracovat</a:t>
            </a:r>
            <a:r>
              <a:rPr lang="cs-CZ" altLang="cs-CZ" sz="3200">
                <a:solidFill>
                  <a:srgbClr val="000000"/>
                </a:solidFill>
                <a:latin typeface="Calibri" charset="0"/>
              </a:rPr>
              <a:t> na vývoji nových výrobků.</a:t>
            </a:r>
          </a:p>
        </p:txBody>
      </p:sp>
    </p:spTree>
    <p:extLst>
      <p:ext uri="{BB962C8B-B14F-4D97-AF65-F5344CB8AC3E}">
        <p14:creationId xmlns:p14="http://schemas.microsoft.com/office/powerpoint/2010/main" val="353756584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705B1A4-64EE-7240-A2C8-130D046592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857500"/>
            <a:ext cx="8229600" cy="1143000"/>
          </a:xfrm>
        </p:spPr>
        <p:txBody>
          <a:bodyPr/>
          <a:lstStyle/>
          <a:p>
            <a:r>
              <a:rPr lang="cs-CZ" dirty="0"/>
              <a:t>Děkuji za pozornost!</a:t>
            </a:r>
          </a:p>
        </p:txBody>
      </p:sp>
    </p:spTree>
    <p:extLst>
      <p:ext uri="{BB962C8B-B14F-4D97-AF65-F5344CB8AC3E}">
        <p14:creationId xmlns:p14="http://schemas.microsoft.com/office/powerpoint/2010/main" val="42779340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Nadpis 1"/>
          <p:cNvSpPr>
            <a:spLocks noGrp="1"/>
          </p:cNvSpPr>
          <p:nvPr>
            <p:ph type="title"/>
          </p:nvPr>
        </p:nvSpPr>
        <p:spPr>
          <a:xfrm>
            <a:off x="388938" y="65088"/>
            <a:ext cx="7769225" cy="1466850"/>
          </a:xfrm>
        </p:spPr>
        <p:txBody>
          <a:bodyPr lIns="0" tIns="28080" rIns="0" bIns="0">
            <a:normAutofit/>
          </a:bodyPr>
          <a:lstStyle/>
          <a:p>
            <a:pPr algn="ctr" fontAlgn="auto">
              <a:lnSpc>
                <a:spcPts val="5800"/>
              </a:lnSpc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cs-CZ" b="1" dirty="0"/>
              <a:t>Logistika zásobování</a:t>
            </a:r>
          </a:p>
        </p:txBody>
      </p:sp>
      <p:sp>
        <p:nvSpPr>
          <p:cNvPr id="8195" name="Rectangle 3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cs-CZ" altLang="cs-CZ"/>
          </a:p>
        </p:txBody>
      </p:sp>
      <p:grpSp>
        <p:nvGrpSpPr>
          <p:cNvPr id="8196" name="Group 1"/>
          <p:cNvGrpSpPr>
            <a:grpSpLocks noChangeAspect="1"/>
          </p:cNvGrpSpPr>
          <p:nvPr/>
        </p:nvGrpSpPr>
        <p:grpSpPr bwMode="auto">
          <a:xfrm>
            <a:off x="47625" y="1557338"/>
            <a:ext cx="7950200" cy="3816350"/>
            <a:chOff x="2205" y="2933"/>
            <a:chExt cx="7200" cy="3456"/>
          </a:xfrm>
        </p:grpSpPr>
        <p:sp>
          <p:nvSpPr>
            <p:cNvPr id="8197" name="AutoShape 35"/>
            <p:cNvSpPr>
              <a:spLocks noChangeAspect="1" noChangeArrowheads="1" noTextEdit="1"/>
            </p:cNvSpPr>
            <p:nvPr/>
          </p:nvSpPr>
          <p:spPr bwMode="auto">
            <a:xfrm>
              <a:off x="2205" y="2933"/>
              <a:ext cx="7200" cy="34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198" name="Text Box 34"/>
            <p:cNvSpPr txBox="1">
              <a:spLocks noChangeArrowheads="1"/>
            </p:cNvSpPr>
            <p:nvPr/>
          </p:nvSpPr>
          <p:spPr bwMode="auto">
            <a:xfrm>
              <a:off x="4221" y="3221"/>
              <a:ext cx="3024" cy="43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1pPr>
              <a:lvl2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2pPr>
              <a:lvl3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3pPr>
              <a:lvl4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4pPr>
              <a:lvl5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5pPr>
              <a:lvl6pPr marL="25146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6pPr>
              <a:lvl7pPr marL="29718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7pPr>
              <a:lvl8pPr marL="34290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8pPr>
              <a:lvl9pPr marL="38862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9pPr>
            </a:lstStyle>
            <a:p>
              <a:pPr defTabSz="914400" eaLnBrk="1" hangingPunct="1">
                <a:lnSpc>
                  <a:spcPct val="100000"/>
                </a:lnSpc>
                <a:buClrTx/>
                <a:buSzTx/>
                <a:buFontTx/>
                <a:buNone/>
              </a:pPr>
              <a:r>
                <a:rPr lang="cs-CZ" altLang="cs-CZ" sz="1200">
                  <a:solidFill>
                    <a:schemeClr val="tx1"/>
                  </a:solidFill>
                  <a:ea typeface="Times New Roman" pitchFamily="16" charset="0"/>
                  <a:cs typeface="Arial" charset="0"/>
                </a:rPr>
                <a:t>Všeobecné objekty opatřování</a:t>
              </a:r>
            </a:p>
          </p:txBody>
        </p:sp>
        <p:sp>
          <p:nvSpPr>
            <p:cNvPr id="8199" name="Text Box 33"/>
            <p:cNvSpPr txBox="1">
              <a:spLocks noChangeArrowheads="1"/>
            </p:cNvSpPr>
            <p:nvPr/>
          </p:nvSpPr>
          <p:spPr bwMode="auto">
            <a:xfrm>
              <a:off x="2349" y="4085"/>
              <a:ext cx="1296" cy="43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1pPr>
              <a:lvl2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2pPr>
              <a:lvl3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3pPr>
              <a:lvl4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4pPr>
              <a:lvl5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5pPr>
              <a:lvl6pPr marL="25146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6pPr>
              <a:lvl7pPr marL="29718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7pPr>
              <a:lvl8pPr marL="34290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8pPr>
              <a:lvl9pPr marL="38862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9pPr>
            </a:lstStyle>
            <a:p>
              <a:pPr defTabSz="914400" eaLnBrk="1" hangingPunct="1">
                <a:lnSpc>
                  <a:spcPct val="100000"/>
                </a:lnSpc>
                <a:buClrTx/>
                <a:buSzTx/>
                <a:buFontTx/>
                <a:buNone/>
              </a:pPr>
              <a:r>
                <a:rPr lang="cs-CZ" altLang="cs-CZ" sz="1200">
                  <a:solidFill>
                    <a:schemeClr val="tx1"/>
                  </a:solidFill>
                  <a:ea typeface="Times New Roman" pitchFamily="16" charset="0"/>
                  <a:cs typeface="Arial" charset="0"/>
                </a:rPr>
                <a:t>Finanční prostředky</a:t>
              </a:r>
            </a:p>
          </p:txBody>
        </p:sp>
        <p:sp>
          <p:nvSpPr>
            <p:cNvPr id="8200" name="Text Box 32"/>
            <p:cNvSpPr txBox="1">
              <a:spLocks noChangeArrowheads="1"/>
            </p:cNvSpPr>
            <p:nvPr/>
          </p:nvSpPr>
          <p:spPr bwMode="auto">
            <a:xfrm>
              <a:off x="4077" y="4085"/>
              <a:ext cx="1296" cy="43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1pPr>
              <a:lvl2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2pPr>
              <a:lvl3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3pPr>
              <a:lvl4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4pPr>
              <a:lvl5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5pPr>
              <a:lvl6pPr marL="25146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6pPr>
              <a:lvl7pPr marL="29718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7pPr>
              <a:lvl8pPr marL="34290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8pPr>
              <a:lvl9pPr marL="38862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9pPr>
            </a:lstStyle>
            <a:p>
              <a:pPr defTabSz="914400" eaLnBrk="1" hangingPunct="1">
                <a:lnSpc>
                  <a:spcPct val="100000"/>
                </a:lnSpc>
                <a:buClrTx/>
                <a:buSzTx/>
                <a:buFontTx/>
                <a:buNone/>
              </a:pPr>
              <a:r>
                <a:rPr lang="cs-CZ" altLang="cs-CZ" sz="1200">
                  <a:solidFill>
                    <a:schemeClr val="tx1"/>
                  </a:solidFill>
                  <a:ea typeface="Times New Roman" pitchFamily="16" charset="0"/>
                  <a:cs typeface="Arial" charset="0"/>
                </a:rPr>
                <a:t>Hmotné statky (zboží)</a:t>
              </a:r>
            </a:p>
          </p:txBody>
        </p:sp>
        <p:sp>
          <p:nvSpPr>
            <p:cNvPr id="8201" name="Text Box 31"/>
            <p:cNvSpPr txBox="1">
              <a:spLocks noChangeArrowheads="1"/>
            </p:cNvSpPr>
            <p:nvPr/>
          </p:nvSpPr>
          <p:spPr bwMode="auto">
            <a:xfrm>
              <a:off x="7533" y="4085"/>
              <a:ext cx="864" cy="43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1pPr>
              <a:lvl2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2pPr>
              <a:lvl3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3pPr>
              <a:lvl4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4pPr>
              <a:lvl5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5pPr>
              <a:lvl6pPr marL="25146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6pPr>
              <a:lvl7pPr marL="29718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7pPr>
              <a:lvl8pPr marL="34290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8pPr>
              <a:lvl9pPr marL="38862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9pPr>
            </a:lstStyle>
            <a:p>
              <a:pPr defTabSz="914400" eaLnBrk="1" hangingPunct="1">
                <a:lnSpc>
                  <a:spcPct val="100000"/>
                </a:lnSpc>
                <a:buClrTx/>
                <a:buSzTx/>
                <a:buFontTx/>
                <a:buNone/>
              </a:pPr>
              <a:r>
                <a:rPr lang="cs-CZ" altLang="cs-CZ" sz="1200">
                  <a:solidFill>
                    <a:schemeClr val="tx1"/>
                  </a:solidFill>
                  <a:ea typeface="Times New Roman" pitchFamily="16" charset="0"/>
                  <a:cs typeface="Arial" charset="0"/>
                </a:rPr>
                <a:t>Personál</a:t>
              </a:r>
            </a:p>
          </p:txBody>
        </p:sp>
        <p:sp>
          <p:nvSpPr>
            <p:cNvPr id="8202" name="Text Box 30"/>
            <p:cNvSpPr txBox="1">
              <a:spLocks noChangeArrowheads="1"/>
            </p:cNvSpPr>
            <p:nvPr/>
          </p:nvSpPr>
          <p:spPr bwMode="auto">
            <a:xfrm>
              <a:off x="8541" y="4085"/>
              <a:ext cx="864" cy="43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1pPr>
              <a:lvl2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2pPr>
              <a:lvl3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3pPr>
              <a:lvl4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4pPr>
              <a:lvl5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5pPr>
              <a:lvl6pPr marL="25146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6pPr>
              <a:lvl7pPr marL="29718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7pPr>
              <a:lvl8pPr marL="34290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8pPr>
              <a:lvl9pPr marL="38862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9pPr>
            </a:lstStyle>
            <a:p>
              <a:pPr defTabSz="914400" eaLnBrk="1" hangingPunct="1">
                <a:lnSpc>
                  <a:spcPct val="100000"/>
                </a:lnSpc>
                <a:buClrTx/>
                <a:buSzTx/>
                <a:buFontTx/>
                <a:buNone/>
              </a:pPr>
              <a:r>
                <a:rPr lang="cs-CZ" altLang="cs-CZ" sz="1200">
                  <a:solidFill>
                    <a:schemeClr val="tx1"/>
                  </a:solidFill>
                  <a:ea typeface="Times New Roman" pitchFamily="16" charset="0"/>
                  <a:cs typeface="Arial" charset="0"/>
                </a:rPr>
                <a:t>Informace</a:t>
              </a:r>
            </a:p>
          </p:txBody>
        </p:sp>
        <p:sp>
          <p:nvSpPr>
            <p:cNvPr id="8203" name="Text Box 29"/>
            <p:cNvSpPr txBox="1">
              <a:spLocks noChangeArrowheads="1"/>
            </p:cNvSpPr>
            <p:nvPr/>
          </p:nvSpPr>
          <p:spPr bwMode="auto">
            <a:xfrm>
              <a:off x="2205" y="4805"/>
              <a:ext cx="720" cy="43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1pPr>
              <a:lvl2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2pPr>
              <a:lvl3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3pPr>
              <a:lvl4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4pPr>
              <a:lvl5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5pPr>
              <a:lvl6pPr marL="25146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6pPr>
              <a:lvl7pPr marL="29718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7pPr>
              <a:lvl8pPr marL="34290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8pPr>
              <a:lvl9pPr marL="38862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9pPr>
            </a:lstStyle>
            <a:p>
              <a:pPr defTabSz="914400" eaLnBrk="1" hangingPunct="1">
                <a:lnSpc>
                  <a:spcPct val="100000"/>
                </a:lnSpc>
                <a:buClrTx/>
                <a:buSzTx/>
                <a:buFontTx/>
                <a:buNone/>
              </a:pPr>
              <a:r>
                <a:rPr lang="cs-CZ" altLang="cs-CZ" sz="1200">
                  <a:solidFill>
                    <a:schemeClr val="tx1"/>
                  </a:solidFill>
                  <a:ea typeface="Times New Roman" pitchFamily="16" charset="0"/>
                  <a:cs typeface="Arial" charset="0"/>
                </a:rPr>
                <a:t>peníze</a:t>
              </a:r>
            </a:p>
          </p:txBody>
        </p:sp>
        <p:sp>
          <p:nvSpPr>
            <p:cNvPr id="8204" name="Text Box 28"/>
            <p:cNvSpPr txBox="1">
              <a:spLocks noChangeArrowheads="1"/>
            </p:cNvSpPr>
            <p:nvPr/>
          </p:nvSpPr>
          <p:spPr bwMode="auto">
            <a:xfrm>
              <a:off x="3069" y="4805"/>
              <a:ext cx="576" cy="43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1pPr>
              <a:lvl2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2pPr>
              <a:lvl3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3pPr>
              <a:lvl4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4pPr>
              <a:lvl5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5pPr>
              <a:lvl6pPr marL="25146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6pPr>
              <a:lvl7pPr marL="29718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7pPr>
              <a:lvl8pPr marL="34290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8pPr>
              <a:lvl9pPr marL="38862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9pPr>
            </a:lstStyle>
            <a:p>
              <a:pPr defTabSz="914400" eaLnBrk="1" hangingPunct="1">
                <a:lnSpc>
                  <a:spcPct val="100000"/>
                </a:lnSpc>
                <a:buClrTx/>
                <a:buSzTx/>
                <a:buFontTx/>
                <a:buNone/>
              </a:pPr>
              <a:r>
                <a:rPr lang="cs-CZ" altLang="cs-CZ" sz="1200">
                  <a:solidFill>
                    <a:schemeClr val="tx1"/>
                  </a:solidFill>
                  <a:ea typeface="Times New Roman" pitchFamily="16" charset="0"/>
                  <a:cs typeface="Arial" charset="0"/>
                </a:rPr>
                <a:t>úvěry</a:t>
              </a:r>
            </a:p>
          </p:txBody>
        </p:sp>
        <p:sp>
          <p:nvSpPr>
            <p:cNvPr id="8205" name="Text Box 27"/>
            <p:cNvSpPr txBox="1">
              <a:spLocks noChangeArrowheads="1"/>
            </p:cNvSpPr>
            <p:nvPr/>
          </p:nvSpPr>
          <p:spPr bwMode="auto">
            <a:xfrm>
              <a:off x="3789" y="4805"/>
              <a:ext cx="864" cy="43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1pPr>
              <a:lvl2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2pPr>
              <a:lvl3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3pPr>
              <a:lvl4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4pPr>
              <a:lvl5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5pPr>
              <a:lvl6pPr marL="25146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6pPr>
              <a:lvl7pPr marL="29718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7pPr>
              <a:lvl8pPr marL="34290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8pPr>
              <a:lvl9pPr marL="38862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9pPr>
            </a:lstStyle>
            <a:p>
              <a:pPr defTabSz="914400" eaLnBrk="1" hangingPunct="1">
                <a:lnSpc>
                  <a:spcPct val="100000"/>
                </a:lnSpc>
                <a:buClrTx/>
                <a:buSzTx/>
                <a:buFontTx/>
                <a:buNone/>
              </a:pPr>
              <a:r>
                <a:rPr lang="cs-CZ" altLang="cs-CZ" sz="1200">
                  <a:solidFill>
                    <a:schemeClr val="tx1"/>
                  </a:solidFill>
                  <a:ea typeface="Times New Roman" pitchFamily="16" charset="0"/>
                  <a:cs typeface="Arial" charset="0"/>
                </a:rPr>
                <a:t>Provozní prostředky</a:t>
              </a:r>
            </a:p>
          </p:txBody>
        </p:sp>
        <p:sp>
          <p:nvSpPr>
            <p:cNvPr id="8206" name="Text Box 26"/>
            <p:cNvSpPr txBox="1">
              <a:spLocks noChangeArrowheads="1"/>
            </p:cNvSpPr>
            <p:nvPr/>
          </p:nvSpPr>
          <p:spPr bwMode="auto">
            <a:xfrm>
              <a:off x="4797" y="4805"/>
              <a:ext cx="720" cy="43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1pPr>
              <a:lvl2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2pPr>
              <a:lvl3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3pPr>
              <a:lvl4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4pPr>
              <a:lvl5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5pPr>
              <a:lvl6pPr marL="25146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6pPr>
              <a:lvl7pPr marL="29718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7pPr>
              <a:lvl8pPr marL="34290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8pPr>
              <a:lvl9pPr marL="38862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9pPr>
            </a:lstStyle>
            <a:p>
              <a:pPr defTabSz="914400" eaLnBrk="1" hangingPunct="1">
                <a:lnSpc>
                  <a:spcPct val="100000"/>
                </a:lnSpc>
                <a:buClrTx/>
                <a:buSzTx/>
                <a:buFontTx/>
                <a:buNone/>
              </a:pPr>
              <a:r>
                <a:rPr lang="cs-CZ" altLang="cs-CZ" sz="1200">
                  <a:solidFill>
                    <a:schemeClr val="tx1"/>
                  </a:solidFill>
                  <a:ea typeface="Times New Roman" pitchFamily="16" charset="0"/>
                  <a:cs typeface="Arial" charset="0"/>
                </a:rPr>
                <a:t>materiál</a:t>
              </a:r>
            </a:p>
          </p:txBody>
        </p:sp>
        <p:sp>
          <p:nvSpPr>
            <p:cNvPr id="8207" name="Text Box 25"/>
            <p:cNvSpPr txBox="1">
              <a:spLocks noChangeArrowheads="1"/>
            </p:cNvSpPr>
            <p:nvPr/>
          </p:nvSpPr>
          <p:spPr bwMode="auto">
            <a:xfrm>
              <a:off x="5661" y="4805"/>
              <a:ext cx="720" cy="57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1pPr>
              <a:lvl2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2pPr>
              <a:lvl3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3pPr>
              <a:lvl4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4pPr>
              <a:lvl5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5pPr>
              <a:lvl6pPr marL="25146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6pPr>
              <a:lvl7pPr marL="29718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7pPr>
              <a:lvl8pPr marL="34290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8pPr>
              <a:lvl9pPr marL="38862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9pPr>
            </a:lstStyle>
            <a:p>
              <a:pPr defTabSz="914400" eaLnBrk="1" hangingPunct="1">
                <a:lnSpc>
                  <a:spcPct val="100000"/>
                </a:lnSpc>
                <a:buClrTx/>
                <a:buSzTx/>
                <a:buFontTx/>
                <a:buNone/>
              </a:pPr>
              <a:r>
                <a:rPr lang="cs-CZ" altLang="cs-CZ" sz="1200">
                  <a:solidFill>
                    <a:schemeClr val="tx1"/>
                  </a:solidFill>
                  <a:ea typeface="Times New Roman" pitchFamily="16" charset="0"/>
                  <a:cs typeface="Arial" charset="0"/>
                </a:rPr>
                <a:t>Cizí služby</a:t>
              </a:r>
            </a:p>
          </p:txBody>
        </p:sp>
        <p:sp>
          <p:nvSpPr>
            <p:cNvPr id="8208" name="Text Box 24"/>
            <p:cNvSpPr txBox="1">
              <a:spLocks noChangeArrowheads="1"/>
            </p:cNvSpPr>
            <p:nvPr/>
          </p:nvSpPr>
          <p:spPr bwMode="auto">
            <a:xfrm>
              <a:off x="6525" y="4805"/>
              <a:ext cx="864" cy="43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1pPr>
              <a:lvl2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2pPr>
              <a:lvl3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3pPr>
              <a:lvl4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4pPr>
              <a:lvl5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5pPr>
              <a:lvl6pPr marL="25146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6pPr>
              <a:lvl7pPr marL="29718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7pPr>
              <a:lvl8pPr marL="34290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8pPr>
              <a:lvl9pPr marL="38862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9pPr>
            </a:lstStyle>
            <a:p>
              <a:pPr defTabSz="914400" eaLnBrk="1" hangingPunct="1">
                <a:lnSpc>
                  <a:spcPct val="100000"/>
                </a:lnSpc>
                <a:buClrTx/>
                <a:buSzTx/>
                <a:buFontTx/>
                <a:buNone/>
              </a:pPr>
              <a:r>
                <a:rPr lang="cs-CZ" altLang="cs-CZ" sz="1200">
                  <a:solidFill>
                    <a:schemeClr val="tx1"/>
                  </a:solidFill>
                  <a:ea typeface="Times New Roman" pitchFamily="16" charset="0"/>
                  <a:cs typeface="Arial" charset="0"/>
                </a:rPr>
                <a:t>Obchodní zboží</a:t>
              </a:r>
            </a:p>
          </p:txBody>
        </p:sp>
        <p:sp>
          <p:nvSpPr>
            <p:cNvPr id="8209" name="Text Box 23"/>
            <p:cNvSpPr txBox="1">
              <a:spLocks noChangeArrowheads="1"/>
            </p:cNvSpPr>
            <p:nvPr/>
          </p:nvSpPr>
          <p:spPr bwMode="auto">
            <a:xfrm>
              <a:off x="7533" y="4805"/>
              <a:ext cx="864" cy="43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1pPr>
              <a:lvl2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2pPr>
              <a:lvl3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3pPr>
              <a:lvl4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4pPr>
              <a:lvl5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5pPr>
              <a:lvl6pPr marL="25146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6pPr>
              <a:lvl7pPr marL="29718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7pPr>
              <a:lvl8pPr marL="34290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8pPr>
              <a:lvl9pPr marL="38862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9pPr>
            </a:lstStyle>
            <a:p>
              <a:pPr defTabSz="914400" eaLnBrk="1" hangingPunct="1">
                <a:lnSpc>
                  <a:spcPct val="100000"/>
                </a:lnSpc>
                <a:buClrTx/>
                <a:buSzTx/>
                <a:buFontTx/>
                <a:buNone/>
              </a:pPr>
              <a:r>
                <a:rPr lang="cs-CZ" altLang="cs-CZ" sz="1200">
                  <a:solidFill>
                    <a:schemeClr val="tx1"/>
                  </a:solidFill>
                  <a:ea typeface="Times New Roman" pitchFamily="16" charset="0"/>
                  <a:cs typeface="Arial" charset="0"/>
                </a:rPr>
                <a:t>Dispoziční práce</a:t>
              </a:r>
            </a:p>
          </p:txBody>
        </p:sp>
        <p:sp>
          <p:nvSpPr>
            <p:cNvPr id="8210" name="Text Box 22"/>
            <p:cNvSpPr txBox="1">
              <a:spLocks noChangeArrowheads="1"/>
            </p:cNvSpPr>
            <p:nvPr/>
          </p:nvSpPr>
          <p:spPr bwMode="auto">
            <a:xfrm>
              <a:off x="8541" y="4805"/>
              <a:ext cx="864" cy="43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1pPr>
              <a:lvl2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2pPr>
              <a:lvl3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3pPr>
              <a:lvl4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4pPr>
              <a:lvl5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5pPr>
              <a:lvl6pPr marL="25146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6pPr>
              <a:lvl7pPr marL="29718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7pPr>
              <a:lvl8pPr marL="34290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8pPr>
              <a:lvl9pPr marL="38862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9pPr>
            </a:lstStyle>
            <a:p>
              <a:pPr defTabSz="914400" eaLnBrk="1" hangingPunct="1">
                <a:lnSpc>
                  <a:spcPct val="100000"/>
                </a:lnSpc>
                <a:buClrTx/>
                <a:buSzTx/>
                <a:buFontTx/>
                <a:buNone/>
              </a:pPr>
              <a:r>
                <a:rPr lang="cs-CZ" altLang="cs-CZ" sz="1200">
                  <a:solidFill>
                    <a:schemeClr val="tx1"/>
                  </a:solidFill>
                  <a:ea typeface="Times New Roman" pitchFamily="16" charset="0"/>
                  <a:cs typeface="Arial" charset="0"/>
                </a:rPr>
                <a:t>Prováděcí práce</a:t>
              </a:r>
            </a:p>
          </p:txBody>
        </p:sp>
        <p:sp>
          <p:nvSpPr>
            <p:cNvPr id="8211" name="Text Box 21"/>
            <p:cNvSpPr txBox="1">
              <a:spLocks noChangeArrowheads="1"/>
            </p:cNvSpPr>
            <p:nvPr/>
          </p:nvSpPr>
          <p:spPr bwMode="auto">
            <a:xfrm>
              <a:off x="3645" y="5669"/>
              <a:ext cx="720" cy="43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1pPr>
              <a:lvl2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2pPr>
              <a:lvl3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3pPr>
              <a:lvl4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4pPr>
              <a:lvl5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5pPr>
              <a:lvl6pPr marL="25146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6pPr>
              <a:lvl7pPr marL="29718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7pPr>
              <a:lvl8pPr marL="34290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8pPr>
              <a:lvl9pPr marL="38862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9pPr>
            </a:lstStyle>
            <a:p>
              <a:pPr defTabSz="914400" eaLnBrk="1" hangingPunct="1">
                <a:lnSpc>
                  <a:spcPct val="100000"/>
                </a:lnSpc>
                <a:buClrTx/>
                <a:buSzTx/>
                <a:buFontTx/>
                <a:buNone/>
              </a:pPr>
              <a:r>
                <a:rPr lang="cs-CZ" altLang="cs-CZ" sz="1200">
                  <a:solidFill>
                    <a:schemeClr val="tx1"/>
                  </a:solidFill>
                  <a:ea typeface="Times New Roman" pitchFamily="16" charset="0"/>
                  <a:cs typeface="Arial" charset="0"/>
                </a:rPr>
                <a:t>Základní materiál</a:t>
              </a:r>
            </a:p>
          </p:txBody>
        </p:sp>
        <p:sp>
          <p:nvSpPr>
            <p:cNvPr id="8212" name="Text Box 20"/>
            <p:cNvSpPr txBox="1">
              <a:spLocks noChangeArrowheads="1"/>
            </p:cNvSpPr>
            <p:nvPr/>
          </p:nvSpPr>
          <p:spPr bwMode="auto">
            <a:xfrm>
              <a:off x="6381" y="5669"/>
              <a:ext cx="864" cy="43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1pPr>
              <a:lvl2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2pPr>
              <a:lvl3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3pPr>
              <a:lvl4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4pPr>
              <a:lvl5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5pPr>
              <a:lvl6pPr marL="25146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6pPr>
              <a:lvl7pPr marL="29718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7pPr>
              <a:lvl8pPr marL="34290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8pPr>
              <a:lvl9pPr marL="38862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9pPr>
            </a:lstStyle>
            <a:p>
              <a:pPr defTabSz="914400" eaLnBrk="1" hangingPunct="1">
                <a:lnSpc>
                  <a:spcPct val="100000"/>
                </a:lnSpc>
                <a:buClrTx/>
                <a:buSzTx/>
                <a:buFontTx/>
                <a:buNone/>
              </a:pPr>
              <a:r>
                <a:rPr lang="cs-CZ" altLang="cs-CZ" sz="1200">
                  <a:solidFill>
                    <a:schemeClr val="tx1"/>
                  </a:solidFill>
                  <a:ea typeface="Times New Roman" pitchFamily="16" charset="0"/>
                  <a:cs typeface="Arial" charset="0"/>
                </a:rPr>
                <a:t>Polotovary</a:t>
              </a:r>
            </a:p>
          </p:txBody>
        </p:sp>
        <p:sp>
          <p:nvSpPr>
            <p:cNvPr id="8213" name="Text Box 19"/>
            <p:cNvSpPr txBox="1">
              <a:spLocks noChangeArrowheads="1"/>
            </p:cNvSpPr>
            <p:nvPr/>
          </p:nvSpPr>
          <p:spPr bwMode="auto">
            <a:xfrm>
              <a:off x="5517" y="5669"/>
              <a:ext cx="720" cy="43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1pPr>
              <a:lvl2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2pPr>
              <a:lvl3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3pPr>
              <a:lvl4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4pPr>
              <a:lvl5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5pPr>
              <a:lvl6pPr marL="25146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6pPr>
              <a:lvl7pPr marL="29718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7pPr>
              <a:lvl8pPr marL="34290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8pPr>
              <a:lvl9pPr marL="38862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9pPr>
            </a:lstStyle>
            <a:p>
              <a:pPr defTabSz="914400" eaLnBrk="1" hangingPunct="1">
                <a:lnSpc>
                  <a:spcPct val="100000"/>
                </a:lnSpc>
                <a:buClrTx/>
                <a:buSzTx/>
                <a:buFontTx/>
                <a:buNone/>
              </a:pPr>
              <a:r>
                <a:rPr lang="cs-CZ" altLang="cs-CZ" sz="1200">
                  <a:solidFill>
                    <a:schemeClr val="tx1"/>
                  </a:solidFill>
                  <a:ea typeface="Times New Roman" pitchFamily="16" charset="0"/>
                  <a:cs typeface="Arial" charset="0"/>
                </a:rPr>
                <a:t>Provozní materiál</a:t>
              </a:r>
            </a:p>
          </p:txBody>
        </p:sp>
        <p:sp>
          <p:nvSpPr>
            <p:cNvPr id="8214" name="Text Box 18"/>
            <p:cNvSpPr txBox="1">
              <a:spLocks noChangeArrowheads="1"/>
            </p:cNvSpPr>
            <p:nvPr/>
          </p:nvSpPr>
          <p:spPr bwMode="auto">
            <a:xfrm>
              <a:off x="4509" y="5669"/>
              <a:ext cx="864" cy="43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1pPr>
              <a:lvl2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2pPr>
              <a:lvl3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3pPr>
              <a:lvl4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4pPr>
              <a:lvl5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5pPr>
              <a:lvl6pPr marL="25146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6pPr>
              <a:lvl7pPr marL="29718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7pPr>
              <a:lvl8pPr marL="34290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8pPr>
              <a:lvl9pPr marL="38862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9pPr>
            </a:lstStyle>
            <a:p>
              <a:pPr defTabSz="914400" eaLnBrk="1" hangingPunct="1">
                <a:lnSpc>
                  <a:spcPct val="100000"/>
                </a:lnSpc>
                <a:buClrTx/>
                <a:buSzTx/>
                <a:buFontTx/>
                <a:buNone/>
              </a:pPr>
              <a:r>
                <a:rPr lang="cs-CZ" altLang="cs-CZ" sz="1200">
                  <a:solidFill>
                    <a:schemeClr val="tx1"/>
                  </a:solidFill>
                  <a:ea typeface="Times New Roman" pitchFamily="16" charset="0"/>
                  <a:cs typeface="Arial" charset="0"/>
                </a:rPr>
                <a:t>Pomocný materiál</a:t>
              </a:r>
            </a:p>
          </p:txBody>
        </p:sp>
        <p:cxnSp>
          <p:nvCxnSpPr>
            <p:cNvPr id="8215" name="AutoShape 17"/>
            <p:cNvCxnSpPr>
              <a:cxnSpLocks noChangeShapeType="1"/>
            </p:cNvCxnSpPr>
            <p:nvPr/>
          </p:nvCxnSpPr>
          <p:spPr bwMode="auto">
            <a:xfrm rot="5400000">
              <a:off x="4149" y="2501"/>
              <a:ext cx="432" cy="2736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216" name="AutoShape 16"/>
            <p:cNvCxnSpPr>
              <a:cxnSpLocks noChangeShapeType="1"/>
            </p:cNvCxnSpPr>
            <p:nvPr/>
          </p:nvCxnSpPr>
          <p:spPr bwMode="auto">
            <a:xfrm rot="5400000">
              <a:off x="5013" y="3365"/>
              <a:ext cx="432" cy="1008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217" name="AutoShape 15"/>
            <p:cNvCxnSpPr>
              <a:cxnSpLocks noChangeShapeType="1"/>
            </p:cNvCxnSpPr>
            <p:nvPr/>
          </p:nvCxnSpPr>
          <p:spPr bwMode="auto">
            <a:xfrm rot="16200000" flipH="1">
              <a:off x="6633" y="2753"/>
              <a:ext cx="432" cy="2232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218" name="AutoShape 14"/>
            <p:cNvCxnSpPr>
              <a:cxnSpLocks noChangeShapeType="1"/>
            </p:cNvCxnSpPr>
            <p:nvPr/>
          </p:nvCxnSpPr>
          <p:spPr bwMode="auto">
            <a:xfrm rot="16200000" flipH="1">
              <a:off x="7137" y="2249"/>
              <a:ext cx="432" cy="3240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219" name="AutoShape 13"/>
            <p:cNvCxnSpPr>
              <a:cxnSpLocks noChangeShapeType="1"/>
            </p:cNvCxnSpPr>
            <p:nvPr/>
          </p:nvCxnSpPr>
          <p:spPr bwMode="auto">
            <a:xfrm rot="5400000">
              <a:off x="2637" y="4445"/>
              <a:ext cx="288" cy="432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220" name="AutoShape 12"/>
            <p:cNvCxnSpPr>
              <a:cxnSpLocks noChangeShapeType="1"/>
            </p:cNvCxnSpPr>
            <p:nvPr/>
          </p:nvCxnSpPr>
          <p:spPr bwMode="auto">
            <a:xfrm rot="16200000" flipH="1">
              <a:off x="3033" y="4481"/>
              <a:ext cx="288" cy="360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221" name="AutoShape 11"/>
            <p:cNvCxnSpPr>
              <a:cxnSpLocks noChangeShapeType="1"/>
            </p:cNvCxnSpPr>
            <p:nvPr/>
          </p:nvCxnSpPr>
          <p:spPr bwMode="auto">
            <a:xfrm rot="5400000">
              <a:off x="4329" y="4409"/>
              <a:ext cx="288" cy="504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222" name="AutoShape 10"/>
            <p:cNvCxnSpPr>
              <a:cxnSpLocks noChangeShapeType="1"/>
            </p:cNvCxnSpPr>
            <p:nvPr/>
          </p:nvCxnSpPr>
          <p:spPr bwMode="auto">
            <a:xfrm rot="16200000" flipH="1">
              <a:off x="4797" y="4445"/>
              <a:ext cx="288" cy="432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223" name="AutoShape 9"/>
            <p:cNvCxnSpPr>
              <a:cxnSpLocks noChangeShapeType="1"/>
            </p:cNvCxnSpPr>
            <p:nvPr/>
          </p:nvCxnSpPr>
          <p:spPr bwMode="auto">
            <a:xfrm rot="16200000" flipH="1">
              <a:off x="5229" y="4013"/>
              <a:ext cx="288" cy="1296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224" name="AutoShape 8"/>
            <p:cNvCxnSpPr>
              <a:cxnSpLocks noChangeShapeType="1"/>
            </p:cNvCxnSpPr>
            <p:nvPr/>
          </p:nvCxnSpPr>
          <p:spPr bwMode="auto">
            <a:xfrm rot="16200000" flipH="1">
              <a:off x="5697" y="3545"/>
              <a:ext cx="288" cy="2232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225" name="AutoShape 7"/>
            <p:cNvCxnSpPr>
              <a:cxnSpLocks noChangeShapeType="1"/>
            </p:cNvCxnSpPr>
            <p:nvPr/>
          </p:nvCxnSpPr>
          <p:spPr bwMode="auto">
            <a:xfrm rot="5400000">
              <a:off x="7822" y="4660"/>
              <a:ext cx="288" cy="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226" name="AutoShape 6"/>
            <p:cNvCxnSpPr>
              <a:cxnSpLocks noChangeShapeType="1"/>
            </p:cNvCxnSpPr>
            <p:nvPr/>
          </p:nvCxnSpPr>
          <p:spPr bwMode="auto">
            <a:xfrm rot="16200000" flipH="1">
              <a:off x="8325" y="4157"/>
              <a:ext cx="288" cy="1008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227" name="AutoShape 5"/>
            <p:cNvCxnSpPr>
              <a:cxnSpLocks noChangeShapeType="1"/>
            </p:cNvCxnSpPr>
            <p:nvPr/>
          </p:nvCxnSpPr>
          <p:spPr bwMode="auto">
            <a:xfrm rot="5400000">
              <a:off x="4365" y="4877"/>
              <a:ext cx="432" cy="1152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228" name="AutoShape 4"/>
            <p:cNvCxnSpPr>
              <a:cxnSpLocks noChangeShapeType="1"/>
            </p:cNvCxnSpPr>
            <p:nvPr/>
          </p:nvCxnSpPr>
          <p:spPr bwMode="auto">
            <a:xfrm rot="5400000">
              <a:off x="4833" y="5345"/>
              <a:ext cx="432" cy="216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229" name="AutoShape 3"/>
            <p:cNvCxnSpPr>
              <a:cxnSpLocks noChangeShapeType="1"/>
            </p:cNvCxnSpPr>
            <p:nvPr/>
          </p:nvCxnSpPr>
          <p:spPr bwMode="auto">
            <a:xfrm rot="16200000" flipH="1">
              <a:off x="5301" y="5093"/>
              <a:ext cx="432" cy="720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230" name="AutoShape 2"/>
            <p:cNvCxnSpPr>
              <a:cxnSpLocks noChangeShapeType="1"/>
            </p:cNvCxnSpPr>
            <p:nvPr/>
          </p:nvCxnSpPr>
          <p:spPr bwMode="auto">
            <a:xfrm rot="16200000" flipH="1">
              <a:off x="5769" y="4625"/>
              <a:ext cx="432" cy="1656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20492150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/>
        <p:txBody>
          <a:bodyPr vert="horz" lIns="0" tIns="28080" rIns="0" bIns="0" rtlCol="0" anchor="ctr">
            <a:normAutofit/>
          </a:bodyPr>
          <a:lstStyle/>
          <a:p>
            <a:pPr>
              <a:lnSpc>
                <a:spcPts val="58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3200" b="1" dirty="0"/>
              <a:t>Tři typy nákupních situací</a:t>
            </a:r>
          </a:p>
        </p:txBody>
      </p:sp>
      <p:sp>
        <p:nvSpPr>
          <p:cNvPr id="9219" name="Text Box 2"/>
          <p:cNvSpPr txBox="1">
            <a:spLocks noChangeArrowheads="1"/>
          </p:cNvSpPr>
          <p:nvPr/>
        </p:nvSpPr>
        <p:spPr bwMode="auto">
          <a:xfrm>
            <a:off x="30163" y="1627188"/>
            <a:ext cx="8229600" cy="452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eaLnBrk="1" hangingPunct="1">
              <a:lnSpc>
                <a:spcPct val="100000"/>
              </a:lnSpc>
              <a:spcAft>
                <a:spcPts val="1425"/>
              </a:spcAft>
              <a:buClrTx/>
              <a:buFontTx/>
              <a:buNone/>
            </a:pPr>
            <a:endParaRPr lang="cs-CZ" altLang="cs-CZ" dirty="0">
              <a:solidFill>
                <a:srgbClr val="000000"/>
              </a:solidFill>
              <a:latin typeface="Calibri" charset="0"/>
            </a:endParaRPr>
          </a:p>
          <a:p>
            <a:pPr eaLnBrk="1" hangingPunct="1">
              <a:lnSpc>
                <a:spcPct val="100000"/>
              </a:lnSpc>
              <a:spcAft>
                <a:spcPts val="1425"/>
              </a:spcAft>
              <a:buClrTx/>
              <a:buFontTx/>
              <a:buNone/>
            </a:pPr>
            <a:r>
              <a:rPr lang="cs-CZ" altLang="cs-CZ" b="1" dirty="0">
                <a:solidFill>
                  <a:srgbClr val="C00000"/>
                </a:solidFill>
                <a:latin typeface="Calibri" charset="0"/>
              </a:rPr>
              <a:t>opakované</a:t>
            </a:r>
            <a:r>
              <a:rPr lang="cs-CZ" altLang="cs-CZ" dirty="0">
                <a:solidFill>
                  <a:srgbClr val="000000"/>
                </a:solidFill>
                <a:latin typeface="Calibri" charset="0"/>
              </a:rPr>
              <a:t>, rutinní nákupní situace, kdy dochází k pravidelným nákupům pro potřeby výroby, zajišťování oprav, administrativy aj.,</a:t>
            </a:r>
          </a:p>
          <a:p>
            <a:pPr eaLnBrk="1" hangingPunct="1">
              <a:lnSpc>
                <a:spcPct val="100000"/>
              </a:lnSpc>
              <a:spcAft>
                <a:spcPts val="1425"/>
              </a:spcAft>
              <a:buClrTx/>
              <a:buFontTx/>
              <a:buNone/>
            </a:pPr>
            <a:r>
              <a:rPr lang="cs-CZ" altLang="cs-CZ" b="1" dirty="0">
                <a:solidFill>
                  <a:srgbClr val="C00000"/>
                </a:solidFill>
                <a:latin typeface="Calibri" charset="0"/>
              </a:rPr>
              <a:t>modifikované situace</a:t>
            </a:r>
            <a:r>
              <a:rPr lang="cs-CZ" altLang="cs-CZ" dirty="0">
                <a:solidFill>
                  <a:srgbClr val="000000"/>
                </a:solidFill>
                <a:latin typeface="Calibri" charset="0"/>
              </a:rPr>
              <a:t>, při nichž vznikají odchylky od standardních nákupů, např. je požadována změna kvality téhož nakupovaného materiálu, konstrukční úpravy dosud dodávaných dílů atd.,</a:t>
            </a:r>
          </a:p>
          <a:p>
            <a:pPr eaLnBrk="1" hangingPunct="1">
              <a:lnSpc>
                <a:spcPct val="100000"/>
              </a:lnSpc>
              <a:spcAft>
                <a:spcPts val="1425"/>
              </a:spcAft>
              <a:buClrTx/>
              <a:buFontTx/>
              <a:buNone/>
            </a:pPr>
            <a:r>
              <a:rPr lang="en-US" altLang="cs-CZ" b="1" dirty="0" err="1">
                <a:solidFill>
                  <a:srgbClr val="C00000"/>
                </a:solidFill>
                <a:latin typeface="Calibri" charset="0"/>
              </a:rPr>
              <a:t>nové</a:t>
            </a:r>
            <a:r>
              <a:rPr lang="en-US" altLang="cs-CZ" b="1" dirty="0">
                <a:solidFill>
                  <a:srgbClr val="C00000"/>
                </a:solidFill>
                <a:latin typeface="Calibri" charset="0"/>
              </a:rPr>
              <a:t> </a:t>
            </a:r>
            <a:r>
              <a:rPr lang="en-US" altLang="cs-CZ" b="1" dirty="0" err="1">
                <a:solidFill>
                  <a:srgbClr val="C00000"/>
                </a:solidFill>
                <a:latin typeface="Calibri" charset="0"/>
              </a:rPr>
              <a:t>nákupní</a:t>
            </a:r>
            <a:r>
              <a:rPr lang="en-US" altLang="cs-CZ" b="1" dirty="0">
                <a:solidFill>
                  <a:srgbClr val="C00000"/>
                </a:solidFill>
                <a:latin typeface="Calibri" charset="0"/>
              </a:rPr>
              <a:t> </a:t>
            </a:r>
            <a:r>
              <a:rPr lang="en-US" altLang="cs-CZ" b="1" dirty="0" err="1">
                <a:solidFill>
                  <a:srgbClr val="C00000"/>
                </a:solidFill>
                <a:latin typeface="Calibri" charset="0"/>
              </a:rPr>
              <a:t>situace</a:t>
            </a:r>
            <a:r>
              <a:rPr lang="en-US" altLang="cs-CZ" dirty="0">
                <a:solidFill>
                  <a:srgbClr val="000000"/>
                </a:solidFill>
                <a:latin typeface="Calibri" charset="0"/>
              </a:rPr>
              <a:t>, </a:t>
            </a:r>
            <a:r>
              <a:rPr lang="en-US" altLang="cs-CZ" dirty="0" err="1">
                <a:solidFill>
                  <a:srgbClr val="000000"/>
                </a:solidFill>
                <a:latin typeface="Calibri" charset="0"/>
              </a:rPr>
              <a:t>které</a:t>
            </a:r>
            <a:r>
              <a:rPr lang="en-US" altLang="cs-CZ" dirty="0">
                <a:solidFill>
                  <a:srgbClr val="000000"/>
                </a:solidFill>
                <a:latin typeface="Calibri" charset="0"/>
              </a:rPr>
              <a:t> </a:t>
            </a:r>
            <a:r>
              <a:rPr lang="en-US" altLang="cs-CZ" dirty="0" err="1">
                <a:solidFill>
                  <a:srgbClr val="000000"/>
                </a:solidFill>
                <a:latin typeface="Calibri" charset="0"/>
              </a:rPr>
              <a:t>vyžadují</a:t>
            </a:r>
            <a:r>
              <a:rPr lang="en-US" altLang="cs-CZ" dirty="0">
                <a:solidFill>
                  <a:srgbClr val="000000"/>
                </a:solidFill>
                <a:latin typeface="Calibri" charset="0"/>
              </a:rPr>
              <a:t> </a:t>
            </a:r>
            <a:r>
              <a:rPr lang="en-US" altLang="cs-CZ" dirty="0" err="1">
                <a:solidFill>
                  <a:srgbClr val="000000"/>
                </a:solidFill>
                <a:latin typeface="Calibri" charset="0"/>
              </a:rPr>
              <a:t>pokrytí</a:t>
            </a:r>
            <a:r>
              <a:rPr lang="en-US" altLang="cs-CZ" dirty="0">
                <a:solidFill>
                  <a:srgbClr val="000000"/>
                </a:solidFill>
                <a:latin typeface="Calibri" charset="0"/>
              </a:rPr>
              <a:t> </a:t>
            </a:r>
            <a:r>
              <a:rPr lang="en-US" altLang="cs-CZ" dirty="0" err="1">
                <a:solidFill>
                  <a:srgbClr val="000000"/>
                </a:solidFill>
                <a:latin typeface="Calibri" charset="0"/>
              </a:rPr>
              <a:t>zcela</a:t>
            </a:r>
            <a:r>
              <a:rPr lang="en-US" altLang="cs-CZ" dirty="0">
                <a:solidFill>
                  <a:srgbClr val="000000"/>
                </a:solidFill>
                <a:latin typeface="Calibri" charset="0"/>
              </a:rPr>
              <a:t> </a:t>
            </a:r>
            <a:r>
              <a:rPr lang="en-US" altLang="cs-CZ" dirty="0" err="1">
                <a:solidFill>
                  <a:srgbClr val="000000"/>
                </a:solidFill>
                <a:latin typeface="Calibri" charset="0"/>
              </a:rPr>
              <a:t>nových</a:t>
            </a:r>
            <a:r>
              <a:rPr lang="en-US" altLang="cs-CZ" dirty="0">
                <a:solidFill>
                  <a:srgbClr val="000000"/>
                </a:solidFill>
                <a:latin typeface="Calibri" charset="0"/>
              </a:rPr>
              <a:t> </a:t>
            </a:r>
            <a:r>
              <a:rPr lang="en-US" altLang="cs-CZ" dirty="0" err="1">
                <a:solidFill>
                  <a:srgbClr val="000000"/>
                </a:solidFill>
                <a:latin typeface="Calibri" charset="0"/>
              </a:rPr>
              <a:t>potřeb</a:t>
            </a:r>
            <a:r>
              <a:rPr lang="en-US" altLang="cs-CZ" dirty="0">
                <a:solidFill>
                  <a:srgbClr val="000000"/>
                </a:solidFill>
                <a:latin typeface="Calibri" charset="0"/>
              </a:rPr>
              <a:t> </a:t>
            </a:r>
            <a:r>
              <a:rPr lang="en-US" altLang="cs-CZ" dirty="0" err="1">
                <a:solidFill>
                  <a:srgbClr val="000000"/>
                </a:solidFill>
                <a:latin typeface="Calibri" charset="0"/>
              </a:rPr>
              <a:t>organizace</a:t>
            </a:r>
            <a:r>
              <a:rPr lang="en-US" altLang="cs-CZ" dirty="0">
                <a:solidFill>
                  <a:srgbClr val="000000"/>
                </a:solidFill>
                <a:latin typeface="Calibri" charset="0"/>
              </a:rPr>
              <a:t>.</a:t>
            </a:r>
            <a:r>
              <a:rPr lang="cs-CZ" altLang="cs-CZ" dirty="0">
                <a:solidFill>
                  <a:srgbClr val="000000"/>
                </a:solidFill>
                <a:latin typeface="Calibri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3076920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22337"/>
          </a:xfrm>
        </p:spPr>
        <p:txBody>
          <a:bodyPr vert="horz" lIns="0" tIns="28080" rIns="0" bIns="0" rtlCol="0" anchor="ctr">
            <a:normAutofit/>
          </a:bodyPr>
          <a:lstStyle/>
          <a:p>
            <a:pPr>
              <a:lnSpc>
                <a:spcPts val="58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3200" b="1" dirty="0"/>
              <a:t>Nákup se člení do kroků:</a:t>
            </a:r>
          </a:p>
        </p:txBody>
      </p:sp>
      <p:sp>
        <p:nvSpPr>
          <p:cNvPr id="11267" name="Text Box 2"/>
          <p:cNvSpPr txBox="1">
            <a:spLocks noChangeArrowheads="1"/>
          </p:cNvSpPr>
          <p:nvPr/>
        </p:nvSpPr>
        <p:spPr bwMode="auto">
          <a:xfrm>
            <a:off x="611188" y="1628775"/>
            <a:ext cx="8229600" cy="42484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Tx/>
              <a:buFontTx/>
              <a:buNone/>
            </a:pPr>
            <a:r>
              <a:rPr lang="cs-CZ" altLang="cs-CZ" dirty="0">
                <a:solidFill>
                  <a:srgbClr val="000000"/>
                </a:solidFill>
                <a:latin typeface="Calibri" charset="0"/>
              </a:rPr>
              <a:t>1. Specifikace potřeb organizace</a:t>
            </a:r>
            <a:r>
              <a:rPr lang="en-GB" altLang="cs-CZ" dirty="0">
                <a:solidFill>
                  <a:srgbClr val="000000"/>
                </a:solidFill>
                <a:latin typeface="Calibri" charset="0"/>
              </a:rPr>
              <a:t>,</a:t>
            </a:r>
            <a:endParaRPr lang="cs-CZ" altLang="cs-CZ" dirty="0">
              <a:solidFill>
                <a:srgbClr val="000000"/>
              </a:solidFill>
              <a:latin typeface="Calibri" charset="0"/>
            </a:endParaRPr>
          </a:p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Tx/>
              <a:buFontTx/>
              <a:buNone/>
            </a:pPr>
            <a:r>
              <a:rPr lang="cs-CZ" altLang="cs-CZ" dirty="0">
                <a:solidFill>
                  <a:srgbClr val="000000"/>
                </a:solidFill>
                <a:latin typeface="Calibri" charset="0"/>
              </a:rPr>
              <a:t>2. Určení druhu výrobků a jejich kvality</a:t>
            </a:r>
            <a:r>
              <a:rPr lang="en-GB" altLang="cs-CZ" dirty="0">
                <a:solidFill>
                  <a:srgbClr val="000000"/>
                </a:solidFill>
                <a:latin typeface="Calibri" charset="0"/>
              </a:rPr>
              <a:t>,</a:t>
            </a:r>
            <a:endParaRPr lang="cs-CZ" altLang="cs-CZ" dirty="0">
              <a:solidFill>
                <a:srgbClr val="000000"/>
              </a:solidFill>
              <a:latin typeface="Calibri" charset="0"/>
            </a:endParaRPr>
          </a:p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Tx/>
              <a:buFontTx/>
              <a:buNone/>
            </a:pPr>
            <a:r>
              <a:rPr lang="cs-CZ" altLang="cs-CZ" dirty="0">
                <a:solidFill>
                  <a:srgbClr val="000000"/>
                </a:solidFill>
                <a:latin typeface="Calibri" charset="0"/>
              </a:rPr>
              <a:t>3. Detailní specifikace potřeb</a:t>
            </a:r>
            <a:r>
              <a:rPr lang="en-GB" altLang="cs-CZ" dirty="0">
                <a:solidFill>
                  <a:srgbClr val="000000"/>
                </a:solidFill>
                <a:latin typeface="Calibri" charset="0"/>
              </a:rPr>
              <a:t>,</a:t>
            </a:r>
            <a:endParaRPr lang="cs-CZ" altLang="cs-CZ" dirty="0">
              <a:solidFill>
                <a:srgbClr val="000000"/>
              </a:solidFill>
              <a:latin typeface="Calibri" charset="0"/>
            </a:endParaRPr>
          </a:p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Tx/>
              <a:buFontTx/>
              <a:buNone/>
            </a:pPr>
            <a:r>
              <a:rPr lang="cs-CZ" altLang="cs-CZ" dirty="0">
                <a:solidFill>
                  <a:srgbClr val="000000"/>
                </a:solidFill>
                <a:latin typeface="Calibri" charset="0"/>
              </a:rPr>
              <a:t>4. Identifikace dodavatele</a:t>
            </a:r>
            <a:r>
              <a:rPr lang="en-GB" altLang="cs-CZ" dirty="0">
                <a:solidFill>
                  <a:srgbClr val="000000"/>
                </a:solidFill>
                <a:latin typeface="Calibri" charset="0"/>
              </a:rPr>
              <a:t>,</a:t>
            </a:r>
            <a:endParaRPr lang="cs-CZ" altLang="cs-CZ" dirty="0">
              <a:solidFill>
                <a:srgbClr val="000000"/>
              </a:solidFill>
              <a:latin typeface="Calibri" charset="0"/>
            </a:endParaRPr>
          </a:p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Tx/>
              <a:buFontTx/>
              <a:buNone/>
            </a:pPr>
            <a:r>
              <a:rPr lang="cs-CZ" altLang="cs-CZ" dirty="0">
                <a:solidFill>
                  <a:srgbClr val="000000"/>
                </a:solidFill>
                <a:latin typeface="Calibri" charset="0"/>
              </a:rPr>
              <a:t>5. Nabídkové řízení</a:t>
            </a:r>
            <a:r>
              <a:rPr lang="en-GB" altLang="cs-CZ" dirty="0">
                <a:solidFill>
                  <a:srgbClr val="000000"/>
                </a:solidFill>
                <a:latin typeface="Calibri" charset="0"/>
              </a:rPr>
              <a:t>,</a:t>
            </a:r>
            <a:endParaRPr lang="cs-CZ" altLang="cs-CZ" dirty="0">
              <a:solidFill>
                <a:srgbClr val="000000"/>
              </a:solidFill>
              <a:latin typeface="Calibri" charset="0"/>
            </a:endParaRPr>
          </a:p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Tx/>
              <a:buFontTx/>
              <a:buNone/>
            </a:pPr>
            <a:r>
              <a:rPr lang="cs-CZ" altLang="cs-CZ" dirty="0">
                <a:solidFill>
                  <a:srgbClr val="000000"/>
                </a:solidFill>
                <a:latin typeface="Calibri" charset="0"/>
              </a:rPr>
              <a:t>6. Výběr dodavatele a stanovení ceny</a:t>
            </a:r>
            <a:r>
              <a:rPr lang="en-GB" altLang="cs-CZ" dirty="0">
                <a:solidFill>
                  <a:srgbClr val="000000"/>
                </a:solidFill>
                <a:latin typeface="Calibri" charset="0"/>
              </a:rPr>
              <a:t>,</a:t>
            </a:r>
            <a:endParaRPr lang="cs-CZ" altLang="cs-CZ" dirty="0">
              <a:solidFill>
                <a:srgbClr val="000000"/>
              </a:solidFill>
              <a:latin typeface="Calibri" charset="0"/>
            </a:endParaRPr>
          </a:p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Tx/>
              <a:buFontTx/>
              <a:buNone/>
            </a:pPr>
            <a:r>
              <a:rPr lang="cs-CZ" altLang="cs-CZ" dirty="0">
                <a:solidFill>
                  <a:srgbClr val="000000"/>
                </a:solidFill>
                <a:latin typeface="Calibri" charset="0"/>
              </a:rPr>
              <a:t>7. Uzavření hospodářské smlouvy a vystavení objednávky</a:t>
            </a:r>
            <a:r>
              <a:rPr lang="en-GB" altLang="cs-CZ" dirty="0">
                <a:solidFill>
                  <a:srgbClr val="000000"/>
                </a:solidFill>
                <a:latin typeface="Calibri" charset="0"/>
              </a:rPr>
              <a:t>,</a:t>
            </a:r>
            <a:endParaRPr lang="cs-CZ" altLang="cs-CZ" dirty="0">
              <a:solidFill>
                <a:srgbClr val="000000"/>
              </a:solidFill>
              <a:latin typeface="Calibri" charset="0"/>
            </a:endParaRPr>
          </a:p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Tx/>
              <a:buFontTx/>
              <a:buNone/>
            </a:pPr>
            <a:r>
              <a:rPr lang="cs-CZ" altLang="cs-CZ" dirty="0">
                <a:solidFill>
                  <a:srgbClr val="000000"/>
                </a:solidFill>
                <a:latin typeface="Calibri" charset="0"/>
              </a:rPr>
              <a:t>8. Trvalé sledování dodavatelů a jejich vyhodnocování. </a:t>
            </a:r>
          </a:p>
        </p:txBody>
      </p:sp>
    </p:spTree>
    <p:extLst>
      <p:ext uri="{BB962C8B-B14F-4D97-AF65-F5344CB8AC3E}">
        <p14:creationId xmlns:p14="http://schemas.microsoft.com/office/powerpoint/2010/main" val="95388578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430337"/>
          </a:xfrm>
        </p:spPr>
        <p:txBody>
          <a:bodyPr vert="horz" lIns="0" tIns="28080" rIns="0" bIns="0" rtlCol="0" anchor="ctr">
            <a:normAutofit/>
          </a:bodyPr>
          <a:lstStyle/>
          <a:p>
            <a:pPr>
              <a:lnSpc>
                <a:spcPts val="58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3200" b="1" dirty="0"/>
              <a:t>1. Specifikace potřeb organizace</a:t>
            </a:r>
          </a:p>
        </p:txBody>
      </p:sp>
      <p:sp>
        <p:nvSpPr>
          <p:cNvPr id="12291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marL="341313" indent="-339725" eaLnBrk="0"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 eaLnBrk="0"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eaLnBrk="0"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eaLnBrk="0"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eaLnBrk="0"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marL="344488" indent="-342900"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SzPct val="45000"/>
              <a:buFont typeface="Arial" panose="020B0604020202020204" pitchFamily="34" charset="0"/>
              <a:buChar char="•"/>
            </a:pPr>
            <a:r>
              <a:rPr lang="cs-CZ" altLang="cs-CZ" sz="2400" dirty="0">
                <a:solidFill>
                  <a:srgbClr val="000000"/>
                </a:solidFill>
                <a:latin typeface="Calibri" charset="0"/>
              </a:rPr>
              <a:t>Potřeb</a:t>
            </a:r>
            <a:r>
              <a:rPr lang="en-US" altLang="cs-CZ" sz="2400" dirty="0">
                <a:solidFill>
                  <a:srgbClr val="000000"/>
                </a:solidFill>
                <a:latin typeface="Calibri" charset="0"/>
              </a:rPr>
              <a:t>a</a:t>
            </a:r>
            <a:r>
              <a:rPr lang="cs-CZ" altLang="cs-CZ" sz="2400" dirty="0">
                <a:solidFill>
                  <a:srgbClr val="000000"/>
                </a:solidFill>
                <a:latin typeface="Calibri" charset="0"/>
              </a:rPr>
              <a:t> pro výrobní a nevýrobní úkoly</a:t>
            </a:r>
          </a:p>
          <a:p>
            <a:pPr marL="344488" indent="-342900"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SzPct val="45000"/>
              <a:buFont typeface="Arial" panose="020B0604020202020204" pitchFamily="34" charset="0"/>
              <a:buChar char="•"/>
            </a:pPr>
            <a:r>
              <a:rPr lang="cs-CZ" altLang="cs-CZ" sz="2400" dirty="0">
                <a:solidFill>
                  <a:srgbClr val="000000"/>
                </a:solidFill>
                <a:latin typeface="Calibri" charset="0"/>
              </a:rPr>
              <a:t>Pracovníci nákupu musí mít přehled o současných a budoucích potřebách podniku, aby mohli určit požadavky na dodavatele. </a:t>
            </a:r>
          </a:p>
          <a:p>
            <a:pPr marL="344488" indent="-342900"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SzPct val="45000"/>
              <a:buFont typeface="Arial" panose="020B0604020202020204" pitchFamily="34" charset="0"/>
              <a:buChar char="•"/>
            </a:pPr>
            <a:r>
              <a:rPr lang="cs-CZ" altLang="cs-CZ" sz="2400" dirty="0">
                <a:solidFill>
                  <a:srgbClr val="000000"/>
                </a:solidFill>
                <a:latin typeface="Calibri" charset="0"/>
              </a:rPr>
              <a:t>Důležité je také určit možné odchylky od plánovaných potřeb, které ještě bude podnik schopen akceptovat.</a:t>
            </a:r>
          </a:p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Tx/>
              <a:buFontTx/>
              <a:buNone/>
            </a:pPr>
            <a:endParaRPr lang="cs-CZ" altLang="cs-CZ" sz="3200" dirty="0">
              <a:solidFill>
                <a:srgbClr val="000000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704192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430337"/>
          </a:xfrm>
        </p:spPr>
        <p:txBody>
          <a:bodyPr vert="horz" lIns="0" tIns="28080" rIns="0" bIns="0" rtlCol="0" anchor="ctr">
            <a:normAutofit/>
          </a:bodyPr>
          <a:lstStyle/>
          <a:p>
            <a:pPr>
              <a:lnSpc>
                <a:spcPts val="58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3200" b="1" dirty="0"/>
              <a:t>Rozhodnutí </a:t>
            </a:r>
            <a:r>
              <a:rPr lang="cs-CZ" sz="3200" b="1" i="1" dirty="0"/>
              <a:t>vyrobit nebo nakoupit</a:t>
            </a:r>
          </a:p>
        </p:txBody>
      </p:sp>
      <p:sp>
        <p:nvSpPr>
          <p:cNvPr id="13315" name="Text Box 2"/>
          <p:cNvSpPr txBox="1">
            <a:spLocks noChangeArrowheads="1"/>
          </p:cNvSpPr>
          <p:nvPr/>
        </p:nvSpPr>
        <p:spPr bwMode="auto">
          <a:xfrm>
            <a:off x="539750" y="1628775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marL="273050" indent="-271463" eaLnBrk="0">
              <a:tabLst>
                <a:tab pos="273050" algn="l"/>
                <a:tab pos="720725" algn="l"/>
                <a:tab pos="1169988" algn="l"/>
                <a:tab pos="1619250" algn="l"/>
                <a:tab pos="2068513" algn="l"/>
                <a:tab pos="2517775" algn="l"/>
                <a:tab pos="2967038" algn="l"/>
                <a:tab pos="3416300" algn="l"/>
                <a:tab pos="3865563" algn="l"/>
                <a:tab pos="4314825" algn="l"/>
                <a:tab pos="4764088" algn="l"/>
                <a:tab pos="5213350" algn="l"/>
                <a:tab pos="5662613" algn="l"/>
                <a:tab pos="6111875" algn="l"/>
                <a:tab pos="6561138" algn="l"/>
                <a:tab pos="7010400" algn="l"/>
                <a:tab pos="7459663" algn="l"/>
                <a:tab pos="7908925" algn="l"/>
                <a:tab pos="8358188" algn="l"/>
                <a:tab pos="8807450" algn="l"/>
                <a:tab pos="925671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 eaLnBrk="0">
              <a:tabLst>
                <a:tab pos="273050" algn="l"/>
                <a:tab pos="720725" algn="l"/>
                <a:tab pos="1169988" algn="l"/>
                <a:tab pos="1619250" algn="l"/>
                <a:tab pos="2068513" algn="l"/>
                <a:tab pos="2517775" algn="l"/>
                <a:tab pos="2967038" algn="l"/>
                <a:tab pos="3416300" algn="l"/>
                <a:tab pos="3865563" algn="l"/>
                <a:tab pos="4314825" algn="l"/>
                <a:tab pos="4764088" algn="l"/>
                <a:tab pos="5213350" algn="l"/>
                <a:tab pos="5662613" algn="l"/>
                <a:tab pos="6111875" algn="l"/>
                <a:tab pos="6561138" algn="l"/>
                <a:tab pos="7010400" algn="l"/>
                <a:tab pos="7459663" algn="l"/>
                <a:tab pos="7908925" algn="l"/>
                <a:tab pos="8358188" algn="l"/>
                <a:tab pos="8807450" algn="l"/>
                <a:tab pos="925671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eaLnBrk="0">
              <a:tabLst>
                <a:tab pos="273050" algn="l"/>
                <a:tab pos="720725" algn="l"/>
                <a:tab pos="1169988" algn="l"/>
                <a:tab pos="1619250" algn="l"/>
                <a:tab pos="2068513" algn="l"/>
                <a:tab pos="2517775" algn="l"/>
                <a:tab pos="2967038" algn="l"/>
                <a:tab pos="3416300" algn="l"/>
                <a:tab pos="3865563" algn="l"/>
                <a:tab pos="4314825" algn="l"/>
                <a:tab pos="4764088" algn="l"/>
                <a:tab pos="5213350" algn="l"/>
                <a:tab pos="5662613" algn="l"/>
                <a:tab pos="6111875" algn="l"/>
                <a:tab pos="6561138" algn="l"/>
                <a:tab pos="7010400" algn="l"/>
                <a:tab pos="7459663" algn="l"/>
                <a:tab pos="7908925" algn="l"/>
                <a:tab pos="8358188" algn="l"/>
                <a:tab pos="8807450" algn="l"/>
                <a:tab pos="925671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eaLnBrk="0">
              <a:tabLst>
                <a:tab pos="273050" algn="l"/>
                <a:tab pos="720725" algn="l"/>
                <a:tab pos="1169988" algn="l"/>
                <a:tab pos="1619250" algn="l"/>
                <a:tab pos="2068513" algn="l"/>
                <a:tab pos="2517775" algn="l"/>
                <a:tab pos="2967038" algn="l"/>
                <a:tab pos="3416300" algn="l"/>
                <a:tab pos="3865563" algn="l"/>
                <a:tab pos="4314825" algn="l"/>
                <a:tab pos="4764088" algn="l"/>
                <a:tab pos="5213350" algn="l"/>
                <a:tab pos="5662613" algn="l"/>
                <a:tab pos="6111875" algn="l"/>
                <a:tab pos="6561138" algn="l"/>
                <a:tab pos="7010400" algn="l"/>
                <a:tab pos="7459663" algn="l"/>
                <a:tab pos="7908925" algn="l"/>
                <a:tab pos="8358188" algn="l"/>
                <a:tab pos="8807450" algn="l"/>
                <a:tab pos="925671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eaLnBrk="0">
              <a:tabLst>
                <a:tab pos="273050" algn="l"/>
                <a:tab pos="720725" algn="l"/>
                <a:tab pos="1169988" algn="l"/>
                <a:tab pos="1619250" algn="l"/>
                <a:tab pos="2068513" algn="l"/>
                <a:tab pos="2517775" algn="l"/>
                <a:tab pos="2967038" algn="l"/>
                <a:tab pos="3416300" algn="l"/>
                <a:tab pos="3865563" algn="l"/>
                <a:tab pos="4314825" algn="l"/>
                <a:tab pos="4764088" algn="l"/>
                <a:tab pos="5213350" algn="l"/>
                <a:tab pos="5662613" algn="l"/>
                <a:tab pos="6111875" algn="l"/>
                <a:tab pos="6561138" algn="l"/>
                <a:tab pos="7010400" algn="l"/>
                <a:tab pos="7459663" algn="l"/>
                <a:tab pos="7908925" algn="l"/>
                <a:tab pos="8358188" algn="l"/>
                <a:tab pos="8807450" algn="l"/>
                <a:tab pos="925671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273050" algn="l"/>
                <a:tab pos="720725" algn="l"/>
                <a:tab pos="1169988" algn="l"/>
                <a:tab pos="1619250" algn="l"/>
                <a:tab pos="2068513" algn="l"/>
                <a:tab pos="2517775" algn="l"/>
                <a:tab pos="2967038" algn="l"/>
                <a:tab pos="3416300" algn="l"/>
                <a:tab pos="3865563" algn="l"/>
                <a:tab pos="4314825" algn="l"/>
                <a:tab pos="4764088" algn="l"/>
                <a:tab pos="5213350" algn="l"/>
                <a:tab pos="5662613" algn="l"/>
                <a:tab pos="6111875" algn="l"/>
                <a:tab pos="6561138" algn="l"/>
                <a:tab pos="7010400" algn="l"/>
                <a:tab pos="7459663" algn="l"/>
                <a:tab pos="7908925" algn="l"/>
                <a:tab pos="8358188" algn="l"/>
                <a:tab pos="8807450" algn="l"/>
                <a:tab pos="925671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273050" algn="l"/>
                <a:tab pos="720725" algn="l"/>
                <a:tab pos="1169988" algn="l"/>
                <a:tab pos="1619250" algn="l"/>
                <a:tab pos="2068513" algn="l"/>
                <a:tab pos="2517775" algn="l"/>
                <a:tab pos="2967038" algn="l"/>
                <a:tab pos="3416300" algn="l"/>
                <a:tab pos="3865563" algn="l"/>
                <a:tab pos="4314825" algn="l"/>
                <a:tab pos="4764088" algn="l"/>
                <a:tab pos="5213350" algn="l"/>
                <a:tab pos="5662613" algn="l"/>
                <a:tab pos="6111875" algn="l"/>
                <a:tab pos="6561138" algn="l"/>
                <a:tab pos="7010400" algn="l"/>
                <a:tab pos="7459663" algn="l"/>
                <a:tab pos="7908925" algn="l"/>
                <a:tab pos="8358188" algn="l"/>
                <a:tab pos="8807450" algn="l"/>
                <a:tab pos="925671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273050" algn="l"/>
                <a:tab pos="720725" algn="l"/>
                <a:tab pos="1169988" algn="l"/>
                <a:tab pos="1619250" algn="l"/>
                <a:tab pos="2068513" algn="l"/>
                <a:tab pos="2517775" algn="l"/>
                <a:tab pos="2967038" algn="l"/>
                <a:tab pos="3416300" algn="l"/>
                <a:tab pos="3865563" algn="l"/>
                <a:tab pos="4314825" algn="l"/>
                <a:tab pos="4764088" algn="l"/>
                <a:tab pos="5213350" algn="l"/>
                <a:tab pos="5662613" algn="l"/>
                <a:tab pos="6111875" algn="l"/>
                <a:tab pos="6561138" algn="l"/>
                <a:tab pos="7010400" algn="l"/>
                <a:tab pos="7459663" algn="l"/>
                <a:tab pos="7908925" algn="l"/>
                <a:tab pos="8358188" algn="l"/>
                <a:tab pos="8807450" algn="l"/>
                <a:tab pos="925671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273050" algn="l"/>
                <a:tab pos="720725" algn="l"/>
                <a:tab pos="1169988" algn="l"/>
                <a:tab pos="1619250" algn="l"/>
                <a:tab pos="2068513" algn="l"/>
                <a:tab pos="2517775" algn="l"/>
                <a:tab pos="2967038" algn="l"/>
                <a:tab pos="3416300" algn="l"/>
                <a:tab pos="3865563" algn="l"/>
                <a:tab pos="4314825" algn="l"/>
                <a:tab pos="4764088" algn="l"/>
                <a:tab pos="5213350" algn="l"/>
                <a:tab pos="5662613" algn="l"/>
                <a:tab pos="6111875" algn="l"/>
                <a:tab pos="6561138" algn="l"/>
                <a:tab pos="7010400" algn="l"/>
                <a:tab pos="7459663" algn="l"/>
                <a:tab pos="7908925" algn="l"/>
                <a:tab pos="8358188" algn="l"/>
                <a:tab pos="8807450" algn="l"/>
                <a:tab pos="925671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marL="344487" indent="-342900" eaLnBrk="1" hangingPunct="1">
              <a:lnSpc>
                <a:spcPct val="100000"/>
              </a:lnSpc>
              <a:spcBef>
                <a:spcPts val="638"/>
              </a:spcBef>
              <a:buSzPct val="45000"/>
              <a:buFont typeface="Courier New" panose="02070309020205020404" pitchFamily="49" charset="0"/>
              <a:buChar char="o"/>
            </a:pPr>
            <a:r>
              <a:rPr lang="cs-CZ" altLang="cs-CZ" sz="2400" dirty="0">
                <a:solidFill>
                  <a:srgbClr val="000000"/>
                </a:solidFill>
                <a:latin typeface="Calibri" charset="0"/>
              </a:rPr>
              <a:t>Zvýší použití určitého druhu materiálu hodnotu výrobku?</a:t>
            </a:r>
          </a:p>
          <a:p>
            <a:pPr marL="344487" indent="-342900" eaLnBrk="1" hangingPunct="1">
              <a:lnSpc>
                <a:spcPct val="100000"/>
              </a:lnSpc>
              <a:spcBef>
                <a:spcPts val="638"/>
              </a:spcBef>
              <a:buSzPct val="45000"/>
              <a:buFont typeface="Courier New" panose="02070309020205020404" pitchFamily="49" charset="0"/>
              <a:buChar char="o"/>
            </a:pPr>
            <a:r>
              <a:rPr lang="cs-CZ" altLang="cs-CZ" sz="2400" dirty="0">
                <a:solidFill>
                  <a:srgbClr val="000000"/>
                </a:solidFill>
                <a:latin typeface="Calibri" charset="0"/>
              </a:rPr>
              <a:t>Jsou náklady proporcionální ve vztahu k výrobku a jeho funkčnosti?</a:t>
            </a:r>
          </a:p>
          <a:p>
            <a:pPr marL="344487" indent="-342900" eaLnBrk="1" hangingPunct="1">
              <a:lnSpc>
                <a:spcPct val="100000"/>
              </a:lnSpc>
              <a:spcBef>
                <a:spcPts val="638"/>
              </a:spcBef>
              <a:buSzPct val="45000"/>
              <a:buFont typeface="Courier New" panose="02070309020205020404" pitchFamily="49" charset="0"/>
              <a:buChar char="o"/>
            </a:pPr>
            <a:r>
              <a:rPr lang="cs-CZ" altLang="cs-CZ" sz="2400" dirty="0">
                <a:solidFill>
                  <a:srgbClr val="000000"/>
                </a:solidFill>
                <a:latin typeface="Calibri" charset="0"/>
              </a:rPr>
              <a:t>Musí mít výrobek všechny své předurčené vlastnosti? Jsou požadovány zákazníkem? Budeme se chovat účelně s ohledem na konkurenta?</a:t>
            </a:r>
          </a:p>
          <a:p>
            <a:pPr marL="344487" indent="-342900" eaLnBrk="1" hangingPunct="1">
              <a:lnSpc>
                <a:spcPct val="100000"/>
              </a:lnSpc>
              <a:spcBef>
                <a:spcPts val="638"/>
              </a:spcBef>
              <a:buSzPct val="45000"/>
              <a:buFont typeface="Courier New" panose="02070309020205020404" pitchFamily="49" charset="0"/>
              <a:buChar char="o"/>
            </a:pPr>
            <a:r>
              <a:rPr lang="cs-CZ" altLang="cs-CZ" sz="2400" dirty="0">
                <a:solidFill>
                  <a:srgbClr val="000000"/>
                </a:solidFill>
                <a:latin typeface="Calibri" charset="0"/>
              </a:rPr>
              <a:t>Existuje jiné a lepší než předpokládané použiti výrobku?</a:t>
            </a:r>
          </a:p>
          <a:p>
            <a:pPr marL="344487" indent="-342900" eaLnBrk="1" hangingPunct="1">
              <a:lnSpc>
                <a:spcPct val="100000"/>
              </a:lnSpc>
              <a:spcBef>
                <a:spcPts val="638"/>
              </a:spcBef>
              <a:buSzPct val="45000"/>
              <a:buFont typeface="Courier New" panose="02070309020205020404" pitchFamily="49" charset="0"/>
              <a:buChar char="o"/>
            </a:pPr>
            <a:r>
              <a:rPr lang="cs-CZ" altLang="cs-CZ" sz="2400" dirty="0">
                <a:solidFill>
                  <a:srgbClr val="000000"/>
                </a:solidFill>
                <a:latin typeface="Calibri" charset="0"/>
              </a:rPr>
              <a:t>Je možné vyrábět daný výrobek nebo jeho komponent s nižšími náklady? </a:t>
            </a:r>
          </a:p>
          <a:p>
            <a:pPr marL="344487" indent="-342900" eaLnBrk="1" hangingPunct="1">
              <a:lnSpc>
                <a:spcPct val="100000"/>
              </a:lnSpc>
              <a:spcBef>
                <a:spcPts val="638"/>
              </a:spcBef>
              <a:buSzPct val="45000"/>
              <a:buFont typeface="Courier New" panose="02070309020205020404" pitchFamily="49" charset="0"/>
              <a:buChar char="o"/>
            </a:pPr>
            <a:r>
              <a:rPr lang="cs-CZ" altLang="cs-CZ" sz="2400" dirty="0">
                <a:solidFill>
                  <a:srgbClr val="000000"/>
                </a:solidFill>
                <a:latin typeface="Calibri" charset="0"/>
              </a:rPr>
              <a:t>Existuje standardizovaný výrobek, který by se mohl pro dané účely použít lépe?</a:t>
            </a:r>
          </a:p>
        </p:txBody>
      </p:sp>
    </p:spTree>
    <p:extLst>
      <p:ext uri="{BB962C8B-B14F-4D97-AF65-F5344CB8AC3E}">
        <p14:creationId xmlns:p14="http://schemas.microsoft.com/office/powerpoint/2010/main" val="65679829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"/>
          <p:cNvSpPr>
            <a:spLocks noGrp="1" noChangeArrowheads="1"/>
          </p:cNvSpPr>
          <p:nvPr>
            <p:ph type="title"/>
          </p:nvPr>
        </p:nvSpPr>
        <p:spPr>
          <a:xfrm>
            <a:off x="468547" y="620688"/>
            <a:ext cx="8229600" cy="850900"/>
          </a:xfrm>
        </p:spPr>
        <p:txBody>
          <a:bodyPr vert="horz" lIns="0" tIns="28080" rIns="0" bIns="0" rtlCol="0" anchor="ctr">
            <a:normAutofit/>
          </a:bodyPr>
          <a:lstStyle/>
          <a:p>
            <a:pPr>
              <a:lnSpc>
                <a:spcPts val="58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3200" b="1" dirty="0"/>
              <a:t>1. Specifikace potřeb organizace </a:t>
            </a:r>
          </a:p>
        </p:txBody>
      </p:sp>
      <p:sp>
        <p:nvSpPr>
          <p:cNvPr id="15363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marL="341313" indent="-339725" eaLnBrk="0"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 eaLnBrk="0"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eaLnBrk="0"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eaLnBrk="0"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eaLnBrk="0"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marL="1588" indent="0"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SzPct val="45000"/>
            </a:pPr>
            <a:r>
              <a:rPr lang="cs-CZ" altLang="cs-CZ" sz="3200" i="1" dirty="0">
                <a:solidFill>
                  <a:srgbClr val="000000"/>
                </a:solidFill>
                <a:latin typeface="Calibri" charset="0"/>
              </a:rPr>
              <a:t>Opakovaný nákup (Zásobování)</a:t>
            </a:r>
          </a:p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Tx/>
              <a:buFontTx/>
              <a:buNone/>
            </a:pPr>
            <a:r>
              <a:rPr lang="cs-CZ" altLang="cs-CZ" sz="2000" dirty="0">
                <a:solidFill>
                  <a:srgbClr val="000000"/>
                </a:solidFill>
                <a:latin typeface="Calibri" charset="0"/>
              </a:rPr>
              <a:t>V tomto případě je již produkt definovaný. Potřeby podniku se projevují v obchodních kritériích (množství, cena. terminy dodávek, zásoby, garanční služby atd.).</a:t>
            </a:r>
          </a:p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SzPct val="45000"/>
              <a:buFont typeface="Arial" charset="0"/>
              <a:buChar char="-"/>
            </a:pPr>
            <a:r>
              <a:rPr lang="cs-CZ" altLang="cs-CZ" sz="2000" dirty="0">
                <a:solidFill>
                  <a:srgbClr val="000000"/>
                </a:solidFill>
                <a:latin typeface="Calibri" charset="0"/>
              </a:rPr>
              <a:t>základní technické vlastnosti produktu a sledovat změny jeho ceny.</a:t>
            </a:r>
          </a:p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SzPct val="45000"/>
              <a:buFont typeface="Arial" charset="0"/>
              <a:buChar char="-"/>
            </a:pPr>
            <a:r>
              <a:rPr lang="cs-CZ" altLang="cs-CZ" sz="2000" dirty="0">
                <a:solidFill>
                  <a:srgbClr val="000000"/>
                </a:solidFill>
                <a:latin typeface="Calibri" charset="0"/>
              </a:rPr>
              <a:t>historie předešlých nákupů.</a:t>
            </a:r>
          </a:p>
        </p:txBody>
      </p:sp>
    </p:spTree>
    <p:extLst>
      <p:ext uri="{BB962C8B-B14F-4D97-AF65-F5344CB8AC3E}">
        <p14:creationId xmlns:p14="http://schemas.microsoft.com/office/powerpoint/2010/main" val="260487340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 vert="horz" lIns="0" tIns="28080" rIns="0" bIns="0" rtlCol="0" anchor="ctr">
            <a:normAutofit/>
          </a:bodyPr>
          <a:lstStyle/>
          <a:p>
            <a:pPr>
              <a:lnSpc>
                <a:spcPts val="58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3200" b="1" dirty="0"/>
              <a:t>1. Specifikace potřeb organizace. </a:t>
            </a:r>
          </a:p>
        </p:txBody>
      </p:sp>
      <p:sp>
        <p:nvSpPr>
          <p:cNvPr id="16387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marL="341313" indent="-339725" eaLnBrk="0"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 eaLnBrk="0"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eaLnBrk="0"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eaLnBrk="0"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eaLnBrk="0"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marL="1588" indent="0"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SzPct val="45000"/>
            </a:pPr>
            <a:r>
              <a:rPr lang="cs-CZ" altLang="cs-CZ" sz="3200" i="1" dirty="0">
                <a:solidFill>
                  <a:srgbClr val="000000"/>
                </a:solidFill>
                <a:latin typeface="Calibri" charset="0"/>
              </a:rPr>
              <a:t>Případ nákupu nového produktu </a:t>
            </a:r>
          </a:p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SzPct val="45000"/>
              <a:buFont typeface="Arial" charset="0"/>
              <a:buChar char="-"/>
            </a:pPr>
            <a:r>
              <a:rPr lang="cs-CZ" altLang="cs-CZ" sz="2400" dirty="0">
                <a:solidFill>
                  <a:srgbClr val="000000"/>
                </a:solidFill>
                <a:latin typeface="Calibri" charset="0"/>
              </a:rPr>
              <a:t>seznam technických vlastnosti produktu a</a:t>
            </a:r>
          </a:p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SzPct val="45000"/>
              <a:buFont typeface="Arial" charset="0"/>
              <a:buChar char="-"/>
            </a:pPr>
            <a:r>
              <a:rPr lang="cs-CZ" altLang="cs-CZ" sz="2400" dirty="0">
                <a:solidFill>
                  <a:srgbClr val="000000"/>
                </a:solidFill>
                <a:latin typeface="Calibri" charset="0"/>
              </a:rPr>
              <a:t>seznam podmínek nákupu. </a:t>
            </a:r>
          </a:p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Tx/>
              <a:buFontTx/>
              <a:buNone/>
            </a:pPr>
            <a:r>
              <a:rPr lang="cs-CZ" altLang="cs-CZ" sz="2400" i="1" dirty="0">
                <a:solidFill>
                  <a:srgbClr val="000000"/>
                </a:solidFill>
                <a:latin typeface="Calibri" charset="0"/>
              </a:rPr>
              <a:t>Nákupce se musí nejdříve zaměřit na vypracování těchto dokumentů, a teprve potom následují jeho konzultace s dodavateli, na jejichž základě vznikne přesná specifikace produktu</a:t>
            </a:r>
          </a:p>
        </p:txBody>
      </p:sp>
    </p:spTree>
    <p:extLst>
      <p:ext uri="{BB962C8B-B14F-4D97-AF65-F5344CB8AC3E}">
        <p14:creationId xmlns:p14="http://schemas.microsoft.com/office/powerpoint/2010/main" val="286157123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1484</TotalTime>
  <Words>1833</Words>
  <Application>Microsoft Office PowerPoint</Application>
  <PresentationFormat>Předvádění na obrazovce (4:3)</PresentationFormat>
  <Paragraphs>242</Paragraphs>
  <Slides>22</Slides>
  <Notes>21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22</vt:i4>
      </vt:variant>
    </vt:vector>
  </HeadingPairs>
  <TitlesOfParts>
    <vt:vector size="29" baseType="lpstr">
      <vt:lpstr>Arial</vt:lpstr>
      <vt:lpstr>Calibri</vt:lpstr>
      <vt:lpstr>Courier New</vt:lpstr>
      <vt:lpstr>Lucida Sans Unicode</vt:lpstr>
      <vt:lpstr>Times New Roman</vt:lpstr>
      <vt:lpstr>Wingdings</vt:lpstr>
      <vt:lpstr>Office Theme</vt:lpstr>
      <vt:lpstr>Logistický management 2 </vt:lpstr>
      <vt:lpstr>Logistika zásobování, proces nákupu</vt:lpstr>
      <vt:lpstr>Logistika zásobování</vt:lpstr>
      <vt:lpstr>Tři typy nákupních situací</vt:lpstr>
      <vt:lpstr>Nákup se člení do kroků:</vt:lpstr>
      <vt:lpstr>1. Specifikace potřeb organizace</vt:lpstr>
      <vt:lpstr>Rozhodnutí vyrobit nebo nakoupit</vt:lpstr>
      <vt:lpstr>1. Specifikace potřeb organizace </vt:lpstr>
      <vt:lpstr>1. Specifikace potřeb organizace. </vt:lpstr>
      <vt:lpstr>2. Určení druhu výrobků a jejich kvality</vt:lpstr>
      <vt:lpstr>3. Detailní specifikace potřeb</vt:lpstr>
      <vt:lpstr>4. Identifikace dodavatele</vt:lpstr>
      <vt:lpstr>5. Nabídkové řízení</vt:lpstr>
      <vt:lpstr>6. Výběr dodavatele a stanovení ceny. </vt:lpstr>
      <vt:lpstr>6. Výběr dodavatele a stanovení ceny. Scoring modely</vt:lpstr>
      <vt:lpstr>6. Výběr dodavatele a stanovení ceny. Metoda srovnání s optimem </vt:lpstr>
      <vt:lpstr>6. Výběr dodavatele a stanovení ceny</vt:lpstr>
      <vt:lpstr>Počet dodavatelů</vt:lpstr>
      <vt:lpstr>Výběr dodavatele</vt:lpstr>
      <vt:lpstr>7. Uzavření hospodářské smlouvy a vystavení objednávky</vt:lpstr>
      <vt:lpstr>8. Trvalé sledování dodavatelů a jejich vyhodnocování. </vt:lpstr>
      <vt:lpstr>Děkuji za pozornost!</vt:lpstr>
    </vt:vector>
  </TitlesOfParts>
  <Company>Your Company Name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Logistický management</dc:title>
  <dc:creator>Your User Name</dc:creator>
  <cp:lastModifiedBy>Hart Martin</cp:lastModifiedBy>
  <cp:revision>81</cp:revision>
  <cp:lastPrinted>2018-09-11T09:44:43Z</cp:lastPrinted>
  <dcterms:created xsi:type="dcterms:W3CDTF">2012-02-25T13:45:29Z</dcterms:created>
  <dcterms:modified xsi:type="dcterms:W3CDTF">2025-03-11T10:52:16Z</dcterms:modified>
</cp:coreProperties>
</file>