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5" r:id="rId3"/>
    <p:sldId id="28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66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367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F25604E-0974-4F89-A81C-0800E775AA1B}">
          <p14:sldIdLst>
            <p14:sldId id="256"/>
          </p14:sldIdLst>
        </p14:section>
        <p14:section name="Výchozí oddíl" id="{360ABB52-C716-4BA6-915B-0C45D4B09426}">
          <p14:sldIdLst/>
        </p14:section>
        <p14:section name="Oddíl bez názvu" id="{6EE3EFD0-40C4-4121-8DD2-30975C2399B9}">
          <p14:sldIdLst>
            <p14:sldId id="365"/>
            <p14:sldId id="286"/>
            <p14:sldId id="294"/>
            <p14:sldId id="295"/>
            <p14:sldId id="296"/>
            <p14:sldId id="297"/>
            <p14:sldId id="298"/>
            <p14:sldId id="299"/>
            <p14:sldId id="300"/>
            <p14:sldId id="366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367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49" autoAdjust="0"/>
  </p:normalViewPr>
  <p:slideViewPr>
    <p:cSldViewPr>
      <p:cViewPr varScale="1">
        <p:scale>
          <a:sx n="109" d="100"/>
          <a:sy n="109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50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23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82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 2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5" y="963036"/>
            <a:ext cx="8229600" cy="539725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edoucí poskytovatel logistických služeb </a:t>
            </a:r>
            <a:br>
              <a:rPr lang="cs-CZ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65760" y="1746606"/>
            <a:ext cx="8427720" cy="4501793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(Lead </a:t>
            </a:r>
            <a:r>
              <a:rPr lang="cs-CZ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Provider).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Poskytovatel LLP outsourcuje a sám přebírá analyzovaní, projektové řízení, realizaci a řízení logistických řetězců klienta.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LLP slaďuje řetězce a rozsah jeho činnosti je srovnatelný s poskytovateli 4PL a 5PL, liší se však tím, že má vlastni logistickou sít.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11. Moderní trendy v IT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07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IT podpora logistických procesů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E-logistika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pomocný systém pro řízení fyzické logistiky v délce celého logistického řetězce od dodavatelů až po konečné zákazníky.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Rozdělení: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e-</a:t>
            </a:r>
            <a:r>
              <a:rPr lang="cs-CZ" dirty="0" err="1">
                <a:latin typeface="Times New Roman" charset="0"/>
                <a:ea typeface="Times New Roman" charset="0"/>
                <a:cs typeface="Times New Roman" charset="0"/>
              </a:rPr>
              <a:t>procurement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e-</a:t>
            </a:r>
            <a:r>
              <a:rPr lang="cs-CZ" dirty="0" err="1">
                <a:latin typeface="Times New Roman" charset="0"/>
                <a:ea typeface="Times New Roman" charset="0"/>
                <a:cs typeface="Times New Roman" charset="0"/>
              </a:rPr>
              <a:t>manufacturing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e-</a:t>
            </a:r>
            <a:r>
              <a:rPr lang="cs-CZ" dirty="0" err="1">
                <a:latin typeface="Times New Roman" charset="0"/>
                <a:ea typeface="Times New Roman" charset="0"/>
                <a:cs typeface="Times New Roman" charset="0"/>
              </a:rPr>
              <a:t>distribution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e-shopping</a:t>
            </a:r>
          </a:p>
          <a:p>
            <a:pPr>
              <a:lnSpc>
                <a:spcPct val="170000"/>
              </a:lnSpc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Zvláštní případ e-logistiky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virtuální logistika</a:t>
            </a:r>
          </a:p>
        </p:txBody>
      </p:sp>
    </p:spTree>
    <p:extLst>
      <p:ext uri="{BB962C8B-B14F-4D97-AF65-F5344CB8AC3E}">
        <p14:creationId xmlns:p14="http://schemas.microsoft.com/office/powerpoint/2010/main" val="188715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CI Technologie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cs-CZ" dirty="0" err="1">
                <a:latin typeface="Times New Roman" charset="0"/>
                <a:ea typeface="Times New Roman" charset="0"/>
                <a:cs typeface="Times New Roman" charset="0"/>
              </a:rPr>
              <a:t>Competitive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inteligent technology)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Rozvoj finančních a komunikačních technologií a informačních systémů.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Velký trend internetového podnikání s ním spojené technologie a systémy, které toto podnikání umožňují.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37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QR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b="1" dirty="0" err="1">
                <a:latin typeface="Times New Roman" charset="0"/>
                <a:ea typeface="Times New Roman" charset="0"/>
                <a:cs typeface="Times New Roman" charset="0"/>
              </a:rPr>
              <a:t>Quick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 Response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technologie „rychlé reakce“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Zaměření na řetězce spotřebního zboží, z výroby až do maloobchodu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Přínosy technologie: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Úspora času v celém řetězci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Zrychlení toku informací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Kontrola zásob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Snížení manipulace se zbožím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Zmenšení skladové plochy</a:t>
            </a:r>
          </a:p>
        </p:txBody>
      </p:sp>
    </p:spTree>
    <p:extLst>
      <p:ext uri="{BB962C8B-B14F-4D97-AF65-F5344CB8AC3E}">
        <p14:creationId xmlns:p14="http://schemas.microsoft.com/office/powerpoint/2010/main" val="105107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ECR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b="1" dirty="0" err="1">
                <a:latin typeface="Times New Roman" charset="0"/>
                <a:ea typeface="Times New Roman" charset="0"/>
                <a:cs typeface="Times New Roman" charset="0"/>
              </a:rPr>
              <a:t>Efficient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err="1">
                <a:latin typeface="Times New Roman" charset="0"/>
                <a:ea typeface="Times New Roman" charset="0"/>
                <a:cs typeface="Times New Roman" charset="0"/>
              </a:rPr>
              <a:t>Consumer</a:t>
            </a: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 Response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Technologie propojující logistické řetězce od dodavatelů přes výrobní závody, zprostředkovatele, distributory, velkoobchody a maloobchody.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 cílem plnit potřeby a přání konečných zákazníků.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Snaha zrychlit a usnadnit cesty od dodavatele k odběrateli a snížit tak náklady.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Zvláštní varianta QR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vyvinula se v oblasti výroby a obchodu s potravinářským zbožím.</a:t>
            </a:r>
          </a:p>
        </p:txBody>
      </p:sp>
    </p:spTree>
    <p:extLst>
      <p:ext uri="{BB962C8B-B14F-4D97-AF65-F5344CB8AC3E}">
        <p14:creationId xmlns:p14="http://schemas.microsoft.com/office/powerpoint/2010/main" val="96690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EDI </a:t>
            </a:r>
            <a:r>
              <a:rPr lang="mr-IN" sz="3000" b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 Elektronická výměna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Přímá komunikace počítačových aplikací nebo informačních systémů obchodních partnerů v elektronickém podnikání.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Automatizované předávání strukturovaných zpráv (24 hodin denně)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Elektronická výměna dat</a:t>
            </a:r>
          </a:p>
        </p:txBody>
      </p:sp>
    </p:spTree>
    <p:extLst>
      <p:ext uri="{BB962C8B-B14F-4D97-AF65-F5344CB8AC3E}">
        <p14:creationId xmlns:p14="http://schemas.microsoft.com/office/powerpoint/2010/main" val="158260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Čárové kódy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Nejvýznamnější prvek identifikace materiálu.</a:t>
            </a:r>
          </a:p>
          <a:p>
            <a:pPr marL="0" indent="0">
              <a:lnSpc>
                <a:spcPct val="160000"/>
              </a:lnSpc>
              <a:buNone/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Výhody: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Přesnost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vyloučen výskyt chyb při procesu snímání kódu.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Rychlost snímání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Produktivita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Odolnost znaků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Nízká cena</a:t>
            </a:r>
          </a:p>
          <a:p>
            <a:pPr>
              <a:lnSpc>
                <a:spcPct val="160000"/>
              </a:lnSpc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Nejběžnější čárový kód je EAN 13 nebo EAN 8, používaný v obchodních centrech.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69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9" y="2069089"/>
            <a:ext cx="2921000" cy="1333500"/>
          </a:xfrm>
        </p:spPr>
      </p:pic>
      <p:sp>
        <p:nvSpPr>
          <p:cNvPr id="5" name="TextovéPole 4"/>
          <p:cNvSpPr txBox="1"/>
          <p:nvPr/>
        </p:nvSpPr>
        <p:spPr>
          <a:xfrm>
            <a:off x="1141599" y="3684708"/>
            <a:ext cx="195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Čárový kód EAN 13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16" y="2069089"/>
            <a:ext cx="2476500" cy="1422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78076" y="3684708"/>
            <a:ext cx="183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Čárový kód EAN 8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247259"/>
            <a:ext cx="4064000" cy="13208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38191" y="5576612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Čárový kód EAN 128</a:t>
            </a:r>
          </a:p>
        </p:txBody>
      </p:sp>
    </p:spTree>
    <p:extLst>
      <p:ext uri="{BB962C8B-B14F-4D97-AF65-F5344CB8AC3E}">
        <p14:creationId xmlns:p14="http://schemas.microsoft.com/office/powerpoint/2010/main" val="140547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Systém bezkontaktního snímání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Výhody: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Při řešení dynamického pohybu materiálu, vč. dynamického stavu zásob.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Dynamické úpravy informací dle aktuální poptávky na trhu.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Nevýhody: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Velké investiční náklady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75" y="1279852"/>
            <a:ext cx="1753644" cy="16773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2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10. Řízení distribuční logistiky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05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Smart technologie a rozšířená realita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Chytré brýle s rozšířenou realitou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Usnadnění práce skladníkům a dělníkům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Promítání dat přímo do zorného pole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Vize společnosti Zebra Technologies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latin typeface="Times New Roman" charset="0"/>
                <a:ea typeface="Times New Roman" charset="0"/>
                <a:cs typeface="Times New Roman" charset="0"/>
              </a:rPr>
              <a:t>Manipulační technika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Členění dle plynulosti pohybu: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 přetržitým pohybem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zařízení pro zdvih, pojezd a stahování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 nepřetržitým pohybem - dopravníky</a:t>
            </a:r>
          </a:p>
        </p:txBody>
      </p:sp>
    </p:spTree>
    <p:extLst>
      <p:ext uri="{BB962C8B-B14F-4D97-AF65-F5344CB8AC3E}">
        <p14:creationId xmlns:p14="http://schemas.microsoft.com/office/powerpoint/2010/main" val="96820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 charset="0"/>
                <a:ea typeface="Times New Roman" charset="0"/>
                <a:cs typeface="Times New Roman" charset="0"/>
              </a:rPr>
              <a:t>Automatizované systémy manipulace s materiálem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Automatizované zakládací systémy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Dokáží manipulovat s materiálem bez přítomnosti člověka.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Významným prvkem systému je zakladač/jeřáb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Koordinace manipulační činnosti na základě SW</a:t>
            </a:r>
          </a:p>
          <a:p>
            <a:pPr>
              <a:lnSpc>
                <a:spcPct val="16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Realizace systému pro maximální využití prostoru (skladování do výšek)</a:t>
            </a:r>
          </a:p>
        </p:txBody>
      </p:sp>
    </p:spTree>
    <p:extLst>
      <p:ext uri="{BB962C8B-B14F-4D97-AF65-F5344CB8AC3E}">
        <p14:creationId xmlns:p14="http://schemas.microsoft.com/office/powerpoint/2010/main" val="69319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 charset="0"/>
                <a:ea typeface="Times New Roman" charset="0"/>
                <a:cs typeface="Times New Roman" charset="0"/>
              </a:rPr>
              <a:t>Automatizované systémy manipulace s materiálem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Automatizované skladovací systémy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Dynamické systémy pro zvýšení produktivity optimalizací kontinuálního materiálového toku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Minimalizace lidského faktoru a celkových nákladů snížením obestavěného prostoru na obsluhu.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Inteligence skladovacích systémů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 vzájemná komunikace v rámci sdílení dat a propojení jednotlivých prvků v jeden ucelený a přehledný skladovací systém.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Schopnost reakce na okamžitou změnu požadavku.</a:t>
            </a:r>
          </a:p>
        </p:txBody>
      </p:sp>
    </p:spTree>
    <p:extLst>
      <p:ext uri="{BB962C8B-B14F-4D97-AF65-F5344CB8AC3E}">
        <p14:creationId xmlns:p14="http://schemas.microsoft.com/office/powerpoint/2010/main" val="1039769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Automatizované vozíky Linde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Fungují na základě paměti prostoru a robotů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Řízené automaticky.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03" y="3525078"/>
            <a:ext cx="3776597" cy="24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12.Průmysl 4.0 a 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028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Průmysl</a:t>
            </a:r>
            <a:r>
              <a:rPr lang="en-GB" dirty="0"/>
              <a:t> 4.0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Průmysl 4.0.(4. průmyslová revoluce)</a:t>
            </a:r>
            <a:r>
              <a:rPr lang="cs-CZ" dirty="0"/>
              <a:t> = současný trend digitalizace, s ní související automatizace výroby a změn na trhu práce, které s sebou přinese</a:t>
            </a:r>
          </a:p>
        </p:txBody>
      </p:sp>
      <p:pic>
        <p:nvPicPr>
          <p:cNvPr id="5122" name="Picture 2" descr="Průmysl 4.0 — vzdělávání 4.0. Průmysl 4.0 je označení pro tzv… | by David  Kudrna | EDTECH KISK | Medium">
            <a:extLst>
              <a:ext uri="{FF2B5EF4-FFF2-40B4-BE49-F238E27FC236}">
                <a16:creationId xmlns:a16="http://schemas.microsoft.com/office/drawing/2014/main" id="{EFBC3B85-B48A-4044-BA56-15D1298F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1" y="3642784"/>
            <a:ext cx="5914957" cy="24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6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D8E89-A8BC-C145-862D-BD6E8639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revoluce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5D343A-A6DC-DC42-9997-0E703F8D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8169"/>
            <a:ext cx="8229600" cy="4010025"/>
          </a:xfrm>
        </p:spPr>
      </p:pic>
    </p:spTree>
    <p:extLst>
      <p:ext uri="{BB962C8B-B14F-4D97-AF65-F5344CB8AC3E}">
        <p14:creationId xmlns:p14="http://schemas.microsoft.com/office/powerpoint/2010/main" val="1535913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F777D-A88C-864C-B413-876F1978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na firmy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D1FA3-F8A2-DE44-A622-BDD7F1CFC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Komplexnější propojení celého výrobního procesu</a:t>
            </a:r>
          </a:p>
          <a:p>
            <a:r>
              <a:rPr lang="cs-CZ" dirty="0"/>
              <a:t>Využívání autonomních robotů</a:t>
            </a:r>
          </a:p>
          <a:p>
            <a:r>
              <a:rPr lang="cs-CZ" dirty="0"/>
              <a:t>Úbytek lidské práce</a:t>
            </a:r>
          </a:p>
          <a:p>
            <a:r>
              <a:rPr lang="cs-CZ" dirty="0"/>
              <a:t>Čipy</a:t>
            </a:r>
          </a:p>
          <a:p>
            <a:r>
              <a:rPr lang="cs-CZ" dirty="0" err="1"/>
              <a:t>Samořídící</a:t>
            </a:r>
            <a:r>
              <a:rPr lang="cs-CZ" dirty="0"/>
              <a:t> skladové systémy</a:t>
            </a:r>
          </a:p>
          <a:p>
            <a:r>
              <a:rPr lang="cs-CZ" dirty="0"/>
              <a:t>Jednodušší přestavení výrobních linek</a:t>
            </a:r>
          </a:p>
          <a:p>
            <a:r>
              <a:rPr lang="cs-CZ" dirty="0"/>
              <a:t>=&gt; dopad až 30% na efektivitu, produktivitu a úsporu času</a:t>
            </a:r>
          </a:p>
        </p:txBody>
      </p:sp>
    </p:spTree>
    <p:extLst>
      <p:ext uri="{BB962C8B-B14F-4D97-AF65-F5344CB8AC3E}">
        <p14:creationId xmlns:p14="http://schemas.microsoft.com/office/powerpoint/2010/main" val="1820575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4FB95-9911-CD46-AD3D-8098596B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na společnost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D3C3FB-1B31-294A-BD16-7CF6BA0C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Trh práce</a:t>
            </a:r>
          </a:p>
          <a:p>
            <a:r>
              <a:rPr lang="cs-CZ" dirty="0"/>
              <a:t>Úspora, ale i pokles poptávky</a:t>
            </a:r>
          </a:p>
          <a:p>
            <a:r>
              <a:rPr lang="cs-CZ" dirty="0"/>
              <a:t>„Stroje berou lidem práci“</a:t>
            </a:r>
          </a:p>
          <a:p>
            <a:r>
              <a:rPr lang="cs-CZ" dirty="0"/>
              <a:t>=&gt; přesun výrobních továren z rozvojových zemí do vyspělých</a:t>
            </a:r>
          </a:p>
        </p:txBody>
      </p:sp>
    </p:spTree>
    <p:extLst>
      <p:ext uri="{BB962C8B-B14F-4D97-AF65-F5344CB8AC3E}">
        <p14:creationId xmlns:p14="http://schemas.microsoft.com/office/powerpoint/2010/main" val="390713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5" y="693174"/>
            <a:ext cx="8229600" cy="724464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C00000"/>
                </a:solidFill>
                <a:latin typeface="+mn-lt"/>
                <a:cs typeface="Arial"/>
              </a:rPr>
              <a:t>Efektivnost</a:t>
            </a:r>
            <a:r>
              <a:rPr lang="cs-CZ" sz="4000" b="1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lang="cs-CZ" sz="4000" b="1">
                <a:solidFill>
                  <a:srgbClr val="C00000"/>
                </a:solidFill>
                <a:latin typeface="+mn-lt"/>
                <a:cs typeface="Arial"/>
              </a:rPr>
              <a:t>dopravy</a:t>
            </a:r>
            <a:endParaRPr lang="cs-CZ" sz="4000" b="1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65760" y="1417638"/>
            <a:ext cx="8427720" cy="4830762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Soubor všech úkonů a činností pomocí nichž se uskutečňuje přemisťování osob, zboží a informací z místa odeslání do místa určení.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Přeprava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Souhrn aktivit zahrnující vlastní dopravu a služby s tímto procesem spojené.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Dopravce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provozovatel dopravy, který zabezpečuje přemístění zboží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Přepravce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uživatel služeb dopravce (zákazník)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33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5DE68-0689-3641-B21D-939BD408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Současný stav a směr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FE1DA-4E7C-CF42-BCF7-CED7D8C4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err="1"/>
              <a:t>Systémova</a:t>
            </a:r>
            <a:r>
              <a:rPr lang="cs-CZ" dirty="0"/>
              <a:t>́ integrace</a:t>
            </a:r>
          </a:p>
          <a:p>
            <a:pPr lvl="0"/>
            <a:r>
              <a:rPr lang="cs-CZ" dirty="0"/>
              <a:t>Internet věcí (</a:t>
            </a:r>
            <a:r>
              <a:rPr lang="cs-CZ" dirty="0" err="1"/>
              <a:t>IoT</a:t>
            </a:r>
            <a:r>
              <a:rPr lang="cs-CZ" dirty="0"/>
              <a:t>)</a:t>
            </a:r>
          </a:p>
          <a:p>
            <a:pPr lvl="0"/>
            <a:r>
              <a:rPr lang="cs-CZ" dirty="0" err="1"/>
              <a:t>Analýza</a:t>
            </a:r>
            <a:r>
              <a:rPr lang="cs-CZ" dirty="0"/>
              <a:t> </a:t>
            </a:r>
            <a:r>
              <a:rPr lang="cs-CZ" dirty="0" err="1"/>
              <a:t>velkých</a:t>
            </a:r>
            <a:r>
              <a:rPr lang="cs-CZ" dirty="0"/>
              <a:t> dat (Big Data) </a:t>
            </a:r>
          </a:p>
          <a:p>
            <a:pPr lvl="0"/>
            <a:r>
              <a:rPr lang="cs-CZ" dirty="0" err="1"/>
              <a:t>Aditivni</a:t>
            </a:r>
            <a:r>
              <a:rPr lang="cs-CZ" dirty="0"/>
              <a:t>́ </a:t>
            </a:r>
            <a:r>
              <a:rPr lang="cs-CZ" dirty="0" err="1"/>
              <a:t>výroba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Rozšířena</a:t>
            </a:r>
            <a:r>
              <a:rPr lang="cs-CZ" dirty="0"/>
              <a:t>́ realita </a:t>
            </a:r>
          </a:p>
          <a:p>
            <a:pPr lvl="0"/>
            <a:r>
              <a:rPr lang="cs-CZ" dirty="0"/>
              <a:t>Senzory </a:t>
            </a:r>
          </a:p>
          <a:p>
            <a:pPr lvl="0"/>
            <a:r>
              <a:rPr lang="cs-CZ" dirty="0"/>
              <a:t>Kybernetika a </a:t>
            </a:r>
            <a:r>
              <a:rPr lang="cs-CZ" dirty="0" err="1"/>
              <a:t>uměla</a:t>
            </a:r>
            <a:r>
              <a:rPr lang="cs-CZ" dirty="0"/>
              <a:t>́ inteligence </a:t>
            </a:r>
          </a:p>
          <a:p>
            <a:pPr lvl="0"/>
            <a:r>
              <a:rPr lang="cs-CZ" dirty="0"/>
              <a:t>Nové technologie </a:t>
            </a:r>
          </a:p>
          <a:p>
            <a:pPr lvl="0"/>
            <a:r>
              <a:rPr lang="cs-CZ" dirty="0" err="1"/>
              <a:t>Autonomni</a:t>
            </a:r>
            <a:r>
              <a:rPr lang="cs-CZ" dirty="0"/>
              <a:t>́ roboti</a:t>
            </a:r>
          </a:p>
          <a:p>
            <a:pPr lvl="0"/>
            <a:r>
              <a:rPr lang="cs-CZ" dirty="0" err="1"/>
              <a:t>Komunikačni</a:t>
            </a:r>
            <a:r>
              <a:rPr lang="cs-CZ" dirty="0"/>
              <a:t>́ infrastruktura </a:t>
            </a:r>
          </a:p>
          <a:p>
            <a:pPr lvl="0"/>
            <a:r>
              <a:rPr lang="cs-CZ" dirty="0" err="1"/>
              <a:t>Datova</a:t>
            </a:r>
            <a:r>
              <a:rPr lang="cs-CZ" dirty="0"/>
              <a:t>́ </a:t>
            </a:r>
            <a:r>
              <a:rPr lang="cs-CZ" dirty="0" err="1"/>
              <a:t>uložište</a:t>
            </a:r>
            <a:r>
              <a:rPr lang="cs-CZ" dirty="0"/>
              <a:t>̌ a </a:t>
            </a:r>
            <a:r>
              <a:rPr lang="cs-CZ" dirty="0" err="1"/>
              <a:t>cloud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674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CED69-B170-054E-AD68-5979E09E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věcí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9A7EA-2C04-8F49-99E8-F276E651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5389"/>
            <a:ext cx="8060339" cy="4140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Internet věcí</a:t>
            </a:r>
            <a:r>
              <a:rPr lang="cs-CZ" dirty="0"/>
              <a:t> = propojení jednotlivých zařízení prostřednictvím internetu bez aktivní účasti člověka.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Internet věcí – stylsoft.cz">
            <a:extLst>
              <a:ext uri="{FF2B5EF4-FFF2-40B4-BE49-F238E27FC236}">
                <a16:creationId xmlns:a16="http://schemas.microsoft.com/office/drawing/2014/main" id="{E03CB1AC-5A05-1247-B8A9-62AC5871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59" y="3292982"/>
            <a:ext cx="2833181" cy="28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22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FFC77-4FAB-1F4E-90C1-DEB43464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velkých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7BE32-F766-A34E-9C20-A483CE177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Big data</a:t>
            </a:r>
            <a:r>
              <a:rPr lang="cs-CZ" dirty="0"/>
              <a:t> = enormní objemy dat, které je obtížné zpracovávat v rozumném čase tradičními databázovými nástroji.</a:t>
            </a:r>
          </a:p>
          <a:p>
            <a:endParaRPr lang="cs-CZ" dirty="0"/>
          </a:p>
        </p:txBody>
      </p:sp>
      <p:pic>
        <p:nvPicPr>
          <p:cNvPr id="2050" name="Picture 2" descr="What is big data and why is it important? | by Raghav Sharma | Noteworthy -  The Journal Blog">
            <a:extLst>
              <a:ext uri="{FF2B5EF4-FFF2-40B4-BE49-F238E27FC236}">
                <a16:creationId xmlns:a16="http://schemas.microsoft.com/office/drawing/2014/main" id="{72D9C0EC-377C-FD48-905D-E8E09B24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24988"/>
            <a:ext cx="45720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31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11944-4F57-5846-8D31-F553C878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Cloud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85972-D4BE-F342-83F0-3D3A74AD0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Cloud</a:t>
            </a:r>
            <a:r>
              <a:rPr lang="cs-CZ" dirty="0"/>
              <a:t> = způsob používání software nebo hardware formou služeb a prostřednictvím internetu. Zjednodušeně řečeno je to pronájem formou služby.</a:t>
            </a:r>
          </a:p>
          <a:p>
            <a:endParaRPr lang="cs-CZ" dirty="0"/>
          </a:p>
        </p:txBody>
      </p:sp>
      <p:pic>
        <p:nvPicPr>
          <p:cNvPr id="3074" name="Picture 2" descr="Je pro vaši firmu výhodnější server, nebo cloud? | Professional Computing">
            <a:extLst>
              <a:ext uri="{FF2B5EF4-FFF2-40B4-BE49-F238E27FC236}">
                <a16:creationId xmlns:a16="http://schemas.microsoft.com/office/drawing/2014/main" id="{0B0449BB-51E9-5A4F-AC16-E7B21C78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1" y="3584980"/>
            <a:ext cx="4085617" cy="27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0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5DB99-D573-5A49-A1D2-0E6BFE31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Umělá inteligence (AI)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F10A1-8D8D-F647-9C81-280949A1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Umělá inteligence</a:t>
            </a:r>
            <a:r>
              <a:rPr lang="cs-CZ" dirty="0"/>
              <a:t> = stroj se chová a myslí jako člověk.</a:t>
            </a:r>
          </a:p>
          <a:p>
            <a:endParaRPr lang="cs-CZ" dirty="0"/>
          </a:p>
        </p:txBody>
      </p:sp>
      <p:pic>
        <p:nvPicPr>
          <p:cNvPr id="4098" name="Picture 2" descr="When Innovation Invents: AI Issues at U.S. PTO | Jones Day">
            <a:extLst>
              <a:ext uri="{FF2B5EF4-FFF2-40B4-BE49-F238E27FC236}">
                <a16:creationId xmlns:a16="http://schemas.microsoft.com/office/drawing/2014/main" id="{37164CB7-63BA-C34E-9028-5B0FEF9F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02" y="2796702"/>
            <a:ext cx="5836596" cy="2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67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C6EA8-B36D-814F-B71D-293A20A2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 4.0 a 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3C9442-AF18-0343-9704-6321A94FB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 err="1"/>
              <a:t>Změnu</a:t>
            </a:r>
            <a:r>
              <a:rPr lang="cs-CZ" dirty="0"/>
              <a:t> </a:t>
            </a:r>
            <a:r>
              <a:rPr lang="cs-CZ" dirty="0" err="1"/>
              <a:t>logistických</a:t>
            </a:r>
            <a:r>
              <a:rPr lang="cs-CZ" dirty="0"/>
              <a:t> </a:t>
            </a:r>
            <a:r>
              <a:rPr lang="cs-CZ" dirty="0" err="1"/>
              <a:t>řetězcu</a:t>
            </a:r>
            <a:r>
              <a:rPr lang="cs-CZ" dirty="0"/>
              <a:t>̊ </a:t>
            </a:r>
          </a:p>
          <a:p>
            <a:pPr lvl="0"/>
            <a:r>
              <a:rPr lang="cs-CZ" dirty="0" err="1"/>
              <a:t>Otevřene</a:t>
            </a:r>
            <a:r>
              <a:rPr lang="cs-CZ" dirty="0"/>
              <a:t>́ </a:t>
            </a:r>
            <a:r>
              <a:rPr lang="cs-CZ" dirty="0" err="1"/>
              <a:t>dodavatelsko-odběratelske</a:t>
            </a:r>
            <a:r>
              <a:rPr lang="cs-CZ" dirty="0"/>
              <a:t>́ platformy </a:t>
            </a:r>
          </a:p>
          <a:p>
            <a:pPr lvl="0"/>
            <a:r>
              <a:rPr lang="cs-CZ" dirty="0" err="1"/>
              <a:t>Využiti</a:t>
            </a:r>
            <a:r>
              <a:rPr lang="cs-CZ" dirty="0"/>
              <a:t>́ principů </a:t>
            </a:r>
            <a:r>
              <a:rPr lang="cs-CZ" dirty="0" err="1"/>
              <a:t>sdílene</a:t>
            </a:r>
            <a:r>
              <a:rPr lang="cs-CZ" dirty="0"/>
              <a:t>́ ekonomiky </a:t>
            </a:r>
          </a:p>
          <a:p>
            <a:pPr lvl="0"/>
            <a:r>
              <a:rPr lang="cs-CZ" dirty="0" err="1"/>
              <a:t>Sdíleni</a:t>
            </a:r>
            <a:r>
              <a:rPr lang="cs-CZ" dirty="0"/>
              <a:t>́ </a:t>
            </a:r>
            <a:r>
              <a:rPr lang="cs-CZ" dirty="0" err="1"/>
              <a:t>logistických</a:t>
            </a:r>
            <a:r>
              <a:rPr lang="cs-CZ" dirty="0"/>
              <a:t> </a:t>
            </a:r>
            <a:r>
              <a:rPr lang="cs-CZ" dirty="0" err="1"/>
              <a:t>zdroju</a:t>
            </a:r>
            <a:r>
              <a:rPr lang="cs-CZ" dirty="0"/>
              <a:t>̊ </a:t>
            </a:r>
          </a:p>
          <a:p>
            <a:pPr lvl="0"/>
            <a:r>
              <a:rPr lang="cs-CZ" dirty="0" err="1"/>
              <a:t>Větši</a:t>
            </a:r>
            <a:r>
              <a:rPr lang="cs-CZ" dirty="0"/>
              <a:t>́ </a:t>
            </a:r>
            <a:r>
              <a:rPr lang="cs-CZ" dirty="0" err="1"/>
              <a:t>poptávka</a:t>
            </a:r>
            <a:r>
              <a:rPr lang="cs-CZ" dirty="0"/>
              <a:t> po </a:t>
            </a:r>
            <a:r>
              <a:rPr lang="cs-CZ" dirty="0" err="1"/>
              <a:t>službách</a:t>
            </a:r>
            <a:r>
              <a:rPr lang="cs-CZ" dirty="0"/>
              <a:t> 4PL </a:t>
            </a:r>
          </a:p>
          <a:p>
            <a:pPr lvl="0"/>
            <a:r>
              <a:rPr lang="cs-CZ" dirty="0" err="1"/>
              <a:t>Zkráceni</a:t>
            </a:r>
            <a:r>
              <a:rPr lang="cs-CZ" dirty="0"/>
              <a:t>́ </a:t>
            </a:r>
            <a:r>
              <a:rPr lang="cs-CZ" dirty="0" err="1"/>
              <a:t>průběžne</a:t>
            </a:r>
            <a:r>
              <a:rPr lang="cs-CZ" dirty="0"/>
              <a:t>́ doby </a:t>
            </a:r>
            <a:r>
              <a:rPr lang="cs-CZ" dirty="0" err="1"/>
              <a:t>plánováni</a:t>
            </a:r>
            <a:r>
              <a:rPr lang="cs-CZ" dirty="0"/>
              <a:t>́ </a:t>
            </a:r>
          </a:p>
          <a:p>
            <a:pPr lvl="0"/>
            <a:r>
              <a:rPr lang="cs-CZ" dirty="0" err="1"/>
              <a:t>Širši</a:t>
            </a:r>
            <a:r>
              <a:rPr lang="cs-CZ" dirty="0"/>
              <a:t>́ </a:t>
            </a:r>
            <a:r>
              <a:rPr lang="cs-CZ" dirty="0" err="1"/>
              <a:t>využíváni</a:t>
            </a:r>
            <a:r>
              <a:rPr lang="cs-CZ" dirty="0"/>
              <a:t>́ </a:t>
            </a:r>
            <a:r>
              <a:rPr lang="cs-CZ" dirty="0" err="1"/>
              <a:t>prediktivních</a:t>
            </a:r>
            <a:r>
              <a:rPr lang="cs-CZ" dirty="0"/>
              <a:t> analytik </a:t>
            </a:r>
          </a:p>
          <a:p>
            <a:pPr lvl="0"/>
            <a:r>
              <a:rPr lang="cs-CZ" dirty="0" err="1"/>
              <a:t>Změnu</a:t>
            </a:r>
            <a:r>
              <a:rPr lang="cs-CZ" dirty="0"/>
              <a:t> </a:t>
            </a:r>
            <a:r>
              <a:rPr lang="cs-CZ" dirty="0" err="1"/>
              <a:t>způsobu</a:t>
            </a:r>
            <a:r>
              <a:rPr lang="cs-CZ" dirty="0"/>
              <a:t> </a:t>
            </a:r>
            <a:r>
              <a:rPr lang="cs-CZ" dirty="0" err="1"/>
              <a:t>zlepšováni</a:t>
            </a:r>
            <a:r>
              <a:rPr lang="cs-CZ" dirty="0"/>
              <a:t>́ </a:t>
            </a:r>
            <a:r>
              <a:rPr lang="cs-CZ" dirty="0" err="1"/>
              <a:t>výkonnosti</a:t>
            </a:r>
            <a:r>
              <a:rPr lang="cs-CZ" dirty="0"/>
              <a:t> logistiky </a:t>
            </a:r>
          </a:p>
          <a:p>
            <a:pPr lvl="0"/>
            <a:r>
              <a:rPr lang="cs-CZ" dirty="0"/>
              <a:t>Automatizaci </a:t>
            </a:r>
          </a:p>
          <a:p>
            <a:pPr lvl="0"/>
            <a:r>
              <a:rPr lang="cs-CZ" dirty="0"/>
              <a:t>Digitalizaci dokumentů </a:t>
            </a:r>
          </a:p>
          <a:p>
            <a:pPr lvl="0"/>
            <a:r>
              <a:rPr lang="cs-CZ" dirty="0"/>
              <a:t>Zelenou logistiku </a:t>
            </a:r>
          </a:p>
          <a:p>
            <a:pPr lvl="0"/>
            <a:r>
              <a:rPr lang="cs-CZ" dirty="0" err="1"/>
              <a:t>Změnu</a:t>
            </a:r>
            <a:r>
              <a:rPr lang="cs-CZ" dirty="0"/>
              <a:t> </a:t>
            </a:r>
            <a:r>
              <a:rPr lang="cs-CZ" dirty="0" err="1"/>
              <a:t>poptávky</a:t>
            </a:r>
            <a:r>
              <a:rPr lang="cs-CZ" dirty="0"/>
              <a:t> po </a:t>
            </a:r>
            <a:r>
              <a:rPr lang="cs-CZ" dirty="0" err="1"/>
              <a:t>pozicích</a:t>
            </a:r>
            <a:r>
              <a:rPr lang="cs-CZ" dirty="0"/>
              <a:t> na trhu </a:t>
            </a:r>
            <a:r>
              <a:rPr lang="cs-CZ" dirty="0" err="1"/>
              <a:t>práce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731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5B1A4-64EE-7240-A2C8-130D0465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7793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5" y="877913"/>
            <a:ext cx="8229600" cy="539725"/>
          </a:xfrm>
        </p:spPr>
        <p:txBody>
          <a:bodyPr>
            <a:normAutofit fontScale="90000"/>
          </a:bodyPr>
          <a:lstStyle/>
          <a:p>
            <a:r>
              <a:rPr lang="cs-CZ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 dopravy</a:t>
            </a:r>
            <a:br>
              <a:rPr lang="cs-CZ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65760" y="1417638"/>
            <a:ext cx="8427720" cy="4830762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Přemísťuje produkty z místa výroby do místa spotřeby.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Ovlivňuje rozvoj výrobních sil.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Rychleji, plynuleji a bezpečněji zajišťuje zásobování.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Rozvoj dopravy umožňuje rozvoj a budování měst.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Sjednocuje oblasti, státy a svět do jednoho společenství.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0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8640" y="1001431"/>
            <a:ext cx="8229600" cy="616514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Kritéria pro volbu optimálního dopravního prostředku</a:t>
            </a:r>
            <a:br>
              <a:rPr lang="cs-CZ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65760" y="1417638"/>
            <a:ext cx="8427720" cy="4830762"/>
          </a:xfrm>
        </p:spPr>
        <p:txBody>
          <a:bodyPr>
            <a:normAutofit lnSpcReduction="10000"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Délka přepravní trasy.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Množství přepravy (hmotnost přepravovaného materiálu).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Rychlost přepravy.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Druh přepravovaného materiálu.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Jednicové náklady na přepravu.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Skladovatelnost výrobků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Ručení.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616449"/>
            <a:ext cx="8793480" cy="59281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Hub and </a:t>
            </a:r>
            <a:r>
              <a:rPr lang="cs-CZ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endParaRPr lang="cs-CZ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Používá se pro obsluhu zařízení.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Využívá se při dopravě zásilek na velkou vzdálenost</a:t>
            </a:r>
          </a:p>
          <a:p>
            <a:endParaRPr lang="cs-CZ" sz="2400" b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z domu do domu</a:t>
            </a:r>
            <a:endParaRPr lang="cs-CZ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Patří k nejstarším logistickým přepravním systémům.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realizace jedním druhem dopravy nebo více druhy dopravy (kombinovaná doprava).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Zákazníkovi jsou poskytovány všechny služby související s přepravou zásilky od dodavatele až „ke dveřím“ zákazníka na jeden přepravní doklad.</a:t>
            </a:r>
          </a:p>
          <a:p>
            <a:pPr marL="0" indent="0" algn="ctr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None/>
              <a:tabLst>
                <a:tab pos="457200" algn="l"/>
              </a:tabLst>
            </a:pPr>
            <a:r>
              <a:rPr lang="cs-CZ" sz="2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 mile </a:t>
            </a:r>
            <a:r>
              <a:rPr lang="cs-CZ" sz="21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endParaRPr lang="cs-CZ" sz="21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5" y="485515"/>
            <a:ext cx="8229600" cy="724464"/>
          </a:xfrm>
        </p:spPr>
        <p:txBody>
          <a:bodyPr>
            <a:noAutofit/>
          </a:bodyPr>
          <a:lstStyle/>
          <a:p>
            <a:r>
              <a:rPr lang="cs-CZ" sz="2400" b="1" kern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ÚROVNĚ POSKYTOVÁNÍ LOGISTICKÝCH SLUŽEB A JEJICH APLIKACE</a:t>
            </a:r>
            <a:endParaRPr lang="cs-CZ" sz="2400" b="1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64387" y="1209979"/>
            <a:ext cx="8763856" cy="530383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Členění úrovní poskytování logistických služeb (1-5 PL) a jejich charakteristické rysy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1 PL</a:t>
            </a:r>
            <a:r>
              <a:rPr lang="cs-C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předpokládá realizací veškerých logistických procesů samotným výrobcem.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Výrobce sám řídí veškeré logistické procesy a vlastní majetek s tím spojený.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None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2 PL</a:t>
            </a:r>
            <a:r>
              <a:rPr lang="cs-C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znamená spolupráci mezi výrobcem a poskytovatelem určitých logistických služeb.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tomto případě poskytovatel služeb pouze realizuje požadované činnosti pomocí vlastních nástrojů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2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65760" y="688369"/>
            <a:ext cx="8427720" cy="556003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3 PL</a:t>
            </a:r>
            <a:r>
              <a:rPr lang="cs-C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znamená, že poskytovatel služeb přebírají veškeré logistické procesy zákazníka.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Specifickým rysem je, že 3 PL poskytovatel disponuje vlastními prostředky a majetkem pro potřeby přepravy, překládky a skladování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4PL</a:t>
            </a:r>
            <a:r>
              <a:rPr lang="cs-C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Poskytovatelé realizují logistické procesy odebírajícího článku bez použití vlastních prostředků (nebo s omezeným použitím vlastních prostředků).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4PL přebírá kom-pletní řízení celého logistického řetězce, technologických a personálních zdrojů.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2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65760" y="852755"/>
            <a:ext cx="8427720" cy="53956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5PL </a:t>
            </a:r>
            <a:endParaRPr lang="cs-CZ" sz="2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(Poskytovatelé služeb plánují, organizují a realizují řešení logistiky jménem jiných stran.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Poskytovatel 5PL služeb převezme požadavky poskytovatelů 3PL a ostatních, které se spojí v jeden požadavek, který poskytovateli 5PL umožní poptávku po lepší ceně u jednotlivých dopravců. </a:t>
            </a: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1223</Words>
  <Application>Microsoft Office PowerPoint</Application>
  <PresentationFormat>Předvádění na obrazovce (4:3)</PresentationFormat>
  <Paragraphs>188</Paragraphs>
  <Slides>36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Office Theme</vt:lpstr>
      <vt:lpstr>Logistický management 2 </vt:lpstr>
      <vt:lpstr>10. Řízení distribuční logistiky</vt:lpstr>
      <vt:lpstr>Efektivnost dopravy</vt:lpstr>
      <vt:lpstr>Význam dopravy </vt:lpstr>
      <vt:lpstr>Kritéria pro volbu optimálního dopravního prostředku </vt:lpstr>
      <vt:lpstr>Prezentace aplikace PowerPoint</vt:lpstr>
      <vt:lpstr>ÚROVNĚ POSKYTOVÁNÍ LOGISTICKÝCH SLUŽEB A JEJICH APLIKACE</vt:lpstr>
      <vt:lpstr>Prezentace aplikace PowerPoint</vt:lpstr>
      <vt:lpstr>Prezentace aplikace PowerPoint</vt:lpstr>
      <vt:lpstr>Vedoucí poskytovatel logistických služeb  </vt:lpstr>
      <vt:lpstr>11. Moderní trendy v IT</vt:lpstr>
      <vt:lpstr>IT podpora logistických procesů</vt:lpstr>
      <vt:lpstr>Prezentace aplikace PowerPoint</vt:lpstr>
      <vt:lpstr>QR</vt:lpstr>
      <vt:lpstr>ECR</vt:lpstr>
      <vt:lpstr>EDI – Elektronická výměna dat</vt:lpstr>
      <vt:lpstr>Čárové kódy</vt:lpstr>
      <vt:lpstr>Prezentace aplikace PowerPoint</vt:lpstr>
      <vt:lpstr>RFID</vt:lpstr>
      <vt:lpstr>Smart technologie a rozšířená realita</vt:lpstr>
      <vt:lpstr>Manipulační technika</vt:lpstr>
      <vt:lpstr>Automatizované systémy manipulace s materiálem</vt:lpstr>
      <vt:lpstr>Automatizované systémy manipulace s materiálem</vt:lpstr>
      <vt:lpstr>Prezentace aplikace PowerPoint</vt:lpstr>
      <vt:lpstr>12.Průmysl 4.0 a logistický management</vt:lpstr>
      <vt:lpstr>Průmysl 4.0</vt:lpstr>
      <vt:lpstr>Průmyslové revoluce</vt:lpstr>
      <vt:lpstr>Dopady na firmy</vt:lpstr>
      <vt:lpstr>Dopady na společnost</vt:lpstr>
      <vt:lpstr>Současný stav a směr vývoje</vt:lpstr>
      <vt:lpstr>Internet věcí</vt:lpstr>
      <vt:lpstr>Analýza velkých dat</vt:lpstr>
      <vt:lpstr>Cloud</vt:lpstr>
      <vt:lpstr>Umělá inteligence (AI)</vt:lpstr>
      <vt:lpstr>Průmysl 4.0 a logistika</vt:lpstr>
      <vt:lpstr>Děkuji za pozornost!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83</cp:revision>
  <cp:lastPrinted>2018-09-11T09:44:43Z</cp:lastPrinted>
  <dcterms:created xsi:type="dcterms:W3CDTF">2012-02-25T13:45:29Z</dcterms:created>
  <dcterms:modified xsi:type="dcterms:W3CDTF">2025-04-29T10:28:47Z</dcterms:modified>
</cp:coreProperties>
</file>