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136" d="100"/>
          <a:sy n="136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su.gov.cz/statisticke-urady-evrop" TargetMode="External"/><Relationship Id="rId3" Type="http://schemas.openxmlformats.org/officeDocument/2006/relationships/hyperlink" Target="https://ec.europa.eu/research-and-innovation/en/statistics/performance-indicators/european-innovation-scoreboard/eis" TargetMode="External"/><Relationship Id="rId7" Type="http://schemas.openxmlformats.org/officeDocument/2006/relationships/hyperlink" Target="http://info.worldbank.org/governance/wgi/Home/Reports" TargetMode="External"/><Relationship Id="rId2" Type="http://schemas.openxmlformats.org/officeDocument/2006/relationships/hyperlink" Target="https://research-and-innovation.ec.europa.eu/statistics/performance-indicators/european-innovation-scoreboard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eurostat/databrowser/view/sdg_16_50/default/table?lang=en&amp;category=sdg.sdg_16" TargetMode="External"/><Relationship Id="rId5" Type="http://schemas.openxmlformats.org/officeDocument/2006/relationships/hyperlink" Target="https://www.transparency.org/en/cpi/2024" TargetMode="External"/><Relationship Id="rId4" Type="http://schemas.openxmlformats.org/officeDocument/2006/relationships/hyperlink" Target="https://www.wipo.int/web-publications/global-innovation-index-2024/e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su.gov.cz/" TargetMode="External"/><Relationship Id="rId3" Type="http://schemas.openxmlformats.org/officeDocument/2006/relationships/hyperlink" Target="https://www.cnb.cz/arad/#/cs/indicators" TargetMode="External"/><Relationship Id="rId7" Type="http://schemas.openxmlformats.org/officeDocument/2006/relationships/hyperlink" Target="https://eige.europa.eu/gender-statistics/dgs" TargetMode="External"/><Relationship Id="rId2" Type="http://schemas.openxmlformats.org/officeDocument/2006/relationships/hyperlink" Target="https://www.cnb.cz/cs/statistika/arad-system-casovych-ra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eurostat/web/digital-economy-and-society/database" TargetMode="External"/><Relationship Id="rId11" Type="http://schemas.openxmlformats.org/officeDocument/2006/relationships/hyperlink" Target="https://csu.gov.cz/financni-hospodareni" TargetMode="External"/><Relationship Id="rId5" Type="http://schemas.openxmlformats.org/officeDocument/2006/relationships/hyperlink" Target="https://ec.europa.eu/eurostat/web/regions/database" TargetMode="External"/><Relationship Id="rId10" Type="http://schemas.openxmlformats.org/officeDocument/2006/relationships/hyperlink" Target="https://csu.gov.cz/vyzkum-a-vyvoj" TargetMode="External"/><Relationship Id="rId4" Type="http://schemas.openxmlformats.org/officeDocument/2006/relationships/hyperlink" Target="https://ec.europa.eu/eurostat/data/database" TargetMode="External"/><Relationship Id="rId9" Type="http://schemas.openxmlformats.org/officeDocument/2006/relationships/hyperlink" Target="https://csu.gov.cz/regionalni_casove_rady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hdr.undp.org/data-center/country-insights#/ranks" TargetMode="External"/><Relationship Id="rId3" Type="http://schemas.openxmlformats.org/officeDocument/2006/relationships/hyperlink" Target="https://data.worldbank.org/topic/economy-and-growth?view=chart" TargetMode="External"/><Relationship Id="rId7" Type="http://schemas.openxmlformats.org/officeDocument/2006/relationships/hyperlink" Target="https://hdr.undp.org/data-center/human-development-index#/indicies/HDI" TargetMode="External"/><Relationship Id="rId2" Type="http://schemas.openxmlformats.org/officeDocument/2006/relationships/hyperlink" Target="https://data.worldbank.org/indica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worldbank.org/governance/wgi/Home/Reports" TargetMode="External"/><Relationship Id="rId11" Type="http://schemas.openxmlformats.org/officeDocument/2006/relationships/hyperlink" Target="https://www.mfcr.cz/cs/zahranici-a-eu/hospodareni-eu" TargetMode="External"/><Relationship Id="rId5" Type="http://schemas.openxmlformats.org/officeDocument/2006/relationships/hyperlink" Target="https://info.worldbank.org/governance/wgi/" TargetMode="External"/><Relationship Id="rId10" Type="http://schemas.openxmlformats.org/officeDocument/2006/relationships/hyperlink" Target="https://www.mfcr.cz/cs/zahranici-a-eu/hospodareni-eu/rozpocet-eu/rocni-rozpocty-evropske-unie" TargetMode="External"/><Relationship Id="rId4" Type="http://schemas.openxmlformats.org/officeDocument/2006/relationships/hyperlink" Target="https://data.worldbank.org/country" TargetMode="External"/><Relationship Id="rId9" Type="http://schemas.openxmlformats.org/officeDocument/2006/relationships/hyperlink" Target="https://www.mfcr.cz/cs/zahranici-a-eu/hospodareni-eu/rozpocet-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Aplikovaná hospodářská politika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doc. Ing. Martina Halásková, Ph.D. 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75EAF-4E1E-4A72-9023-E7CA848E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10" y="365130"/>
            <a:ext cx="7999089" cy="542236"/>
          </a:xfrm>
        </p:spPr>
        <p:txBody>
          <a:bodyPr/>
          <a:lstStyle/>
          <a:p>
            <a:pPr algn="ctr"/>
            <a:r>
              <a:rPr lang="cs-CZ" b="1" dirty="0"/>
              <a:t>Další odkazy a databáze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F68C95-B0E1-4A31-AA8F-83513F1B9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48045"/>
            <a:ext cx="8064000" cy="5190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7) Inovační výkonnost </a:t>
            </a:r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lang="cs-CZ" sz="1800" dirty="0" err="1">
                <a:hlinkClick r:id="rId2"/>
              </a:rPr>
              <a:t>European</a:t>
            </a:r>
            <a:r>
              <a:rPr lang="cs-CZ" sz="1800" dirty="0">
                <a:hlinkClick r:id="rId2"/>
              </a:rPr>
              <a:t> </a:t>
            </a:r>
            <a:r>
              <a:rPr lang="cs-CZ" sz="1800" dirty="0" err="1">
                <a:hlinkClick r:id="rId2"/>
              </a:rPr>
              <a:t>innovation</a:t>
            </a:r>
            <a:r>
              <a:rPr lang="cs-CZ" sz="1800" dirty="0">
                <a:hlinkClick r:id="rId2"/>
              </a:rPr>
              <a:t> </a:t>
            </a:r>
            <a:r>
              <a:rPr lang="cs-CZ" sz="1800" dirty="0" err="1">
                <a:hlinkClick r:id="rId2"/>
              </a:rPr>
              <a:t>scoreboard</a:t>
            </a:r>
            <a:r>
              <a:rPr lang="cs-CZ" sz="1800" dirty="0">
                <a:hlinkClick r:id="rId2"/>
              </a:rPr>
              <a:t> - </a:t>
            </a:r>
            <a:r>
              <a:rPr lang="cs-CZ" sz="1800" dirty="0" err="1">
                <a:hlinkClick r:id="rId2"/>
              </a:rPr>
              <a:t>European</a:t>
            </a:r>
            <a:r>
              <a:rPr lang="cs-CZ" sz="1800" dirty="0">
                <a:hlinkClick r:id="rId2"/>
              </a:rPr>
              <a:t> </a:t>
            </a:r>
            <a:r>
              <a:rPr lang="cs-CZ" sz="1800" dirty="0" err="1">
                <a:hlinkClick r:id="rId2"/>
              </a:rPr>
              <a:t>Commission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https://ec.europa.eu/research-and-innovation/en/statistics/performance-indicators/european-innovation-scoreboard/eis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lang="cs-CZ" sz="1800" dirty="0" err="1">
                <a:hlinkClick r:id="rId4"/>
              </a:rPr>
              <a:t>Global</a:t>
            </a:r>
            <a:r>
              <a:rPr lang="cs-CZ" sz="1800" dirty="0">
                <a:hlinkClick r:id="rId4"/>
              </a:rPr>
              <a:t> Innovation Index 2024</a:t>
            </a:r>
            <a:endParaRPr lang="cs-CZ" sz="1800" dirty="0"/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cs-CZ" sz="2400" b="1" dirty="0">
                <a:latin typeface="+mn-lt"/>
              </a:rPr>
              <a:t>8) Korupce </a:t>
            </a:r>
          </a:p>
          <a:p>
            <a:r>
              <a:rPr lang="fr-FR" sz="1800" dirty="0">
                <a:hlinkClick r:id="rId5"/>
              </a:rPr>
              <a:t>Corruption Perceptions Index 2024 - Transparency.org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r>
              <a:rPr lang="cs-CZ" sz="1800" dirty="0">
                <a:hlinkClick r:id="rId6"/>
              </a:rPr>
              <a:t>Statistics | </a:t>
            </a:r>
            <a:r>
              <a:rPr lang="cs-CZ" sz="1800" dirty="0" err="1">
                <a:hlinkClick r:id="rId6"/>
              </a:rPr>
              <a:t>Eurostat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http://info.worldbank.org/governance/wgi/Home/Reports</a:t>
            </a:r>
            <a:endParaRPr lang="cs-CZ" sz="1800" b="1" dirty="0"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9</a:t>
            </a:r>
            <a:r>
              <a:rPr lang="cs-CZ" sz="2400" dirty="0">
                <a:latin typeface="+mn-lt"/>
              </a:rPr>
              <a:t>)</a:t>
            </a:r>
            <a:r>
              <a:rPr lang="cs-CZ" sz="2400" dirty="0"/>
              <a:t> </a:t>
            </a:r>
            <a:r>
              <a:rPr lang="cs-CZ" b="1" dirty="0">
                <a:latin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Statistické úřady - Evropa </a:t>
            </a:r>
            <a:r>
              <a:rPr lang="cs-CZ" dirty="0">
                <a:latin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| </a:t>
            </a:r>
            <a:r>
              <a:rPr lang="cs-CZ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Statistika (gov.cz)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35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900962"/>
          </a:xfrm>
        </p:spPr>
        <p:txBody>
          <a:bodyPr/>
          <a:lstStyle/>
          <a:p>
            <a:pPr algn="ctr"/>
            <a:r>
              <a:rPr lang="cs-CZ" sz="3600" b="1" dirty="0"/>
              <a:t>Aplikovaná hospodářská politika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15330"/>
            <a:ext cx="8064000" cy="5001064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cs-CZ" sz="5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Obsah předmětu:</a:t>
            </a:r>
            <a:endParaRPr lang="cs-CZ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Teoretická východiska hospodářské politiky, cíle, nástroje, nositelé, hospodářský růst a jeho měření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Institucionální prostředí hospodářské politiky, hospodářský a politický systém, problematika korupce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politika, měření makroekonomických veličin, indexy a komparace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Základní typy hospodářské politiky (Fiskální, monetární a vnější hospodářská politika)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Způsoby uplatňování HP-stabilizační a prorůstová politika, makroekonomická a mikroekonomická hospodářská politika)  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Další typy HP-strukturální a regionální politika, hospodářský a regionální rozvoj  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Fondy EU a jejich význam pro politiku hospodářské a sociální soudržnosti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Rozpočet EU (příjmy a výdaje), dlouhodobý rozpočet 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Výzkumná a inovační a politika jako součást hospodářské politiky 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Politika ochrany životního prostředí, cirkulární ekonomika, udržitelný rozvoj a současné hospodářské výzvy</a:t>
            </a: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Sociální politika-cíle, nástroje, aktéři, vztah hospodářské a sociální politiky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SzPts val="1000"/>
              <a:buFont typeface="Times New Roman" panose="02020603050405020304" pitchFamily="18" charset="0"/>
              <a:buAutoNum type="arabicPeriod"/>
            </a:pPr>
            <a:r>
              <a:rPr lang="cs-CZ" sz="3800" kern="0" dirty="0">
                <a:latin typeface="+mn-lt"/>
                <a:ea typeface="Times New Roman" panose="02020603050405020304" pitchFamily="18" charset="0"/>
              </a:rPr>
              <a:t>Politika zaměstnanosti, cíle, nástroje, aktéři</a:t>
            </a:r>
            <a:endParaRPr lang="cs-CZ" sz="3800" dirty="0">
              <a:latin typeface="+mn-lt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Times New Roman" panose="02020603050405020304" pitchFamily="18" charset="0"/>
              <a:buAutoNum type="arabicPeriod"/>
            </a:pP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23069-D10A-4AA5-4C63-A079CAD60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46219"/>
          </a:xfrm>
        </p:spPr>
        <p:txBody>
          <a:bodyPr/>
          <a:lstStyle/>
          <a:p>
            <a:pPr algn="ctr"/>
            <a:r>
              <a:rPr lang="cs-CZ" b="1" dirty="0"/>
              <a:t>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35B10-592F-4AB5-7CB2-FB31E4459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8064000" cy="51487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Povinná literatura: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JÍLKOVÁ E., J. SKALIČKOVÁ a J. ŠIROKÝ.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Aplikovaná hospodářská politika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Olomouc: Moravská vysoká škola Olomouc, 2018. 63 s. </a:t>
            </a: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KLIKOVÁ, CH., KOTLÁN, I. a kol.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Hospodářská a sociální politika. 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5. vyd. Ostrava: Vysoká škola sociálně správní, 2019. 388 s. ISBN 978-80-87291-23-8.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KLIKOVÁ, Ch. a kol. 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Hospodářská politika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. 3. vyd. Ostrava: Institut vzdělávání Sokrates, 2012. ISBN 978-80-86572-76-5.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KOTLÁN, I. a kol.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Aplikovaná hospodářská politika. 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Ostrava: Sokrates, 2001. ISBN 80-86572-01-3.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ctr"/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MALÝ, M. </a:t>
            </a:r>
            <a:r>
              <a:rPr lang="cs-C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Hospodářská politika</a:t>
            </a: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Praha: Česká zemědělská univerzita, 2021. ISBN 978-80-213-3083-2.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ONDRÁŠEK, S., KOZLOVÁ, L., HRICOVÁ, A., URBAN, D.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Sociální politika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. Praha: Grada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Publishing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2024. ISBN 978-80-2715138-7.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7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935E0-942E-BA98-CA21-13D513CCA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46219"/>
          </a:xfrm>
        </p:spPr>
        <p:txBody>
          <a:bodyPr/>
          <a:lstStyle/>
          <a:p>
            <a:pPr algn="ctr"/>
            <a:r>
              <a:rPr kumimoji="0" lang="cs-CZ" sz="4125" b="1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Literatura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A6ABC-579D-10D3-A94E-9D5CD7E22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60585"/>
            <a:ext cx="8064000" cy="51065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Doporučená literatura: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BLAŽKA, M, KRAUS, L.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Průvodce systémem veřejné podpory výzkumu, vývoje a inovací v České republice – 2023. 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25. akt. vyd. Praha: COMTES FHT a.s., 2023. ISBN 978-80-908558-2-3.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JUREČKA, V., MACHÁČEK, M. a kol.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Makroekonomie.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4. vyd. Praha: Grada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Publishing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2023. ISBN 978-80-271-3635-3.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ROJÍČEK M. a kol.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Makroekonomická analýza – teorie a praxe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1. vyd. Praha: Grada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Publishing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2016. ISBN 978-80-271-9474-2.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SOUKUP, J., PAVELKA, T., POŠTA, V. a P. NESET.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Makroekonomie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. 4. vyd., Praha: Management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Press</a:t>
            </a:r>
            <a:r>
              <a:rPr lang="cs-CZ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2022. ISBN 978-80-7261-596-4.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00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680E9-C76A-52ED-F34B-8604732B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111979"/>
          </a:xfrm>
        </p:spPr>
        <p:txBody>
          <a:bodyPr/>
          <a:lstStyle/>
          <a:p>
            <a:pPr algn="ctr"/>
            <a:r>
              <a:rPr lang="cs-CZ" b="1" dirty="0"/>
              <a:t>Rozsah a 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087BA-7082-1E87-C4F9-1F2A59A39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47446"/>
            <a:ext cx="8064000" cy="4359383"/>
          </a:xfrm>
        </p:spPr>
        <p:txBody>
          <a:bodyPr/>
          <a:lstStyle/>
          <a:p>
            <a:r>
              <a:rPr lang="cs-CZ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Rozsah předmětu: </a:t>
            </a:r>
            <a:r>
              <a:rPr lang="cs-CZ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36h. (semináře)</a:t>
            </a:r>
            <a:endParaRPr lang="cs-CZ" sz="24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Zápočet</a:t>
            </a:r>
            <a:r>
              <a:rPr lang="cs-CZ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aktivní účast na seminářích, dílčí skupinové úkoly, seminární práce</a:t>
            </a:r>
          </a:p>
          <a:p>
            <a:endParaRPr lang="cs-CZ" sz="2400" kern="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69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145324"/>
            <a:ext cx="7886700" cy="14700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Aplikovaná Hospodářská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3847514"/>
            <a:ext cx="7886700" cy="173619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+mn-lt"/>
              </a:rPr>
              <a:t> Vybrané oblasti HP  - Databáze a ukazatele </a:t>
            </a:r>
          </a:p>
        </p:txBody>
      </p:sp>
    </p:spTree>
    <p:extLst>
      <p:ext uri="{BB962C8B-B14F-4D97-AF65-F5344CB8AC3E}">
        <p14:creationId xmlns:p14="http://schemas.microsoft.com/office/powerpoint/2010/main" val="220488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999" y="365129"/>
            <a:ext cx="8266375" cy="668846"/>
          </a:xfrm>
        </p:spPr>
        <p:txBody>
          <a:bodyPr/>
          <a:lstStyle/>
          <a:p>
            <a:pPr algn="ctr"/>
            <a:r>
              <a:rPr lang="cs-CZ" sz="2800" b="1" dirty="0"/>
              <a:t>APLIKOVANÁ HOSPODAŘSKÁ POLITIKA-obsah témat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99" y="935502"/>
            <a:ext cx="8266375" cy="53668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solidFill>
                  <a:schemeClr val="tx1"/>
                </a:solidFill>
                <a:latin typeface="+mn-lt"/>
              </a:rPr>
              <a:t>1</a:t>
            </a:r>
            <a:r>
              <a:rPr lang="cs-CZ" sz="1400" dirty="0">
                <a:latin typeface="+mn-lt"/>
              </a:rPr>
              <a:t>. </a:t>
            </a:r>
            <a:r>
              <a:rPr lang="cs-CZ" sz="1400" b="1" dirty="0">
                <a:latin typeface="+mn-lt"/>
                <a:cs typeface="Aharoni" panose="02010803020104030203" pitchFamily="2" charset="-79"/>
              </a:rPr>
              <a:t>Práce s databázemi, h</a:t>
            </a:r>
            <a:r>
              <a:rPr kumimoji="0" lang="cs-CZ" sz="1400" b="1" i="0" u="none" strike="noStrike" kern="1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ospodářská</a:t>
            </a:r>
            <a:r>
              <a:rPr kumimoji="0" lang="cs-CZ" sz="1400" b="1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politika a měření makroekonomických veličin</a:t>
            </a:r>
            <a:r>
              <a:rPr kumimoji="0" lang="cs-CZ" sz="14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indexy a jejich komparace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  <a:cs typeface="Aharoni" panose="02010803020104030203" pitchFamily="2" charset="-79"/>
              </a:rPr>
              <a:t>2. Institucionální prostředí  HP- hospodářský a politický systém (ČR a země EU), korupce,  indikátory měření korupce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  <a:cs typeface="Aharoni" panose="02010803020104030203" pitchFamily="2" charset="-79"/>
              </a:rPr>
              <a:t>3. Aplikace a význam dílčích typů hospodářské politiky </a:t>
            </a:r>
            <a:r>
              <a:rPr lang="cs-CZ" sz="1400" dirty="0">
                <a:latin typeface="+mn-lt"/>
                <a:cs typeface="Aharoni" panose="02010803020104030203" pitchFamily="2" charset="-79"/>
              </a:rPr>
              <a:t>(</a:t>
            </a:r>
            <a:r>
              <a:rPr kumimoji="0" lang="cs-CZ" sz="14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Fiskální, monetární, vnější hospodářská politika, stabilizační a prorůstová politika, mikro, makroekonomická politika), cíle nástroje, aktéři, výchozí dokumenty a legislativa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  <a:cs typeface="Aharoni" panose="02010803020104030203" pitchFamily="2" charset="-79"/>
              </a:rPr>
              <a:t>4. S</a:t>
            </a:r>
            <a:r>
              <a:rPr lang="cs-CZ" sz="1400" b="1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trukturální politika</a:t>
            </a:r>
            <a:r>
              <a:rPr lang="cs-CZ" sz="1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oblasti strukturální politiky ( např. </a:t>
            </a:r>
            <a:r>
              <a:rPr kumimoji="0" lang="cs-CZ" sz="1400" b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Dopravní politika, zemědělská politika, průmyslová politika</a:t>
            </a:r>
            <a:r>
              <a:rPr lang="cs-CZ" sz="1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cs-CZ" sz="1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b="1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Regionální politika ČR a zemí EU</a:t>
            </a:r>
            <a:r>
              <a:rPr lang="cs-CZ" sz="1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cíle nástroje, aktéři, výchozí dokumenty a strategie, hospodářský rozvoj</a:t>
            </a:r>
            <a:endParaRPr lang="cs-CZ" sz="1400" b="1" dirty="0">
              <a:latin typeface="+mn-lt"/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  <a:cs typeface="Aharoni" panose="02010803020104030203" pitchFamily="2" charset="-79"/>
              </a:rPr>
              <a:t>6. Zdroje EU, aplikace zdrojů EU v ČR, operační programy a jejich využití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  <a:cs typeface="Aharoni" panose="02010803020104030203" pitchFamily="2" charset="-79"/>
              </a:rPr>
              <a:t>7. </a:t>
            </a:r>
            <a:r>
              <a:rPr kumimoji="0" lang="cs-CZ" sz="1400" b="1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Rozpočet EU </a:t>
            </a:r>
            <a:r>
              <a:rPr kumimoji="0" lang="cs-CZ" sz="14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(příjmy a výdaje), dlouhodobý rozpočet, aplikace dle zemí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</a:rPr>
              <a:t>8. </a:t>
            </a:r>
            <a:r>
              <a:rPr lang="cs-CZ" sz="1400" b="1" dirty="0">
                <a:latin typeface="+mn-lt"/>
                <a:cs typeface="Aharoni" panose="02010803020104030203" pitchFamily="2" charset="-79"/>
              </a:rPr>
              <a:t>I</a:t>
            </a:r>
            <a:r>
              <a:rPr lang="cs-CZ" sz="1400" b="1" dirty="0">
                <a:latin typeface="+mn-lt"/>
              </a:rPr>
              <a:t>novační a výzkumný potenciál ČR a zemí EU, m</a:t>
            </a:r>
            <a:r>
              <a:rPr lang="cs-CZ" sz="1400" b="1" dirty="0">
                <a:latin typeface="+mn-lt"/>
                <a:cs typeface="Aharoni" panose="02010803020104030203" pitchFamily="2" charset="-79"/>
              </a:rPr>
              <a:t>ěření a indikátory inovačního potenciálu, </a:t>
            </a:r>
            <a:r>
              <a:rPr lang="cs-CZ" sz="1400" b="1" dirty="0">
                <a:latin typeface="+mn-lt"/>
              </a:rPr>
              <a:t>digitální ekonomika a její ukazatele.</a:t>
            </a:r>
            <a:endParaRPr lang="cs-CZ" sz="1400" b="1" dirty="0">
              <a:latin typeface="+mn-lt"/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</a:rPr>
              <a:t>9. </a:t>
            </a:r>
            <a:r>
              <a:rPr kumimoji="0" lang="cs-CZ" sz="1400" b="1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Politika ochrany životního prostředí a ekologická politika</a:t>
            </a:r>
            <a:r>
              <a:rPr kumimoji="0" lang="cs-CZ" sz="14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cíle nástroje, aktéři, ukazatele,  výchozí dokumenty, legislativa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</a:rPr>
              <a:t>10. Udržitelný rozvoj a cirkulární ekonomika, </a:t>
            </a:r>
            <a:r>
              <a:rPr lang="cs-CZ" sz="1400" dirty="0">
                <a:latin typeface="+mn-lt"/>
              </a:rPr>
              <a:t>dokumenty</a:t>
            </a:r>
            <a:r>
              <a:rPr lang="cs-CZ" sz="1400" b="1" dirty="0">
                <a:latin typeface="+mn-lt"/>
              </a:rPr>
              <a:t>, </a:t>
            </a:r>
            <a:r>
              <a:rPr lang="cs-CZ" sz="1400" dirty="0">
                <a:latin typeface="+mn-lt"/>
              </a:rPr>
              <a:t>ukazatele a jejich měření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</a:rPr>
              <a:t>11. </a:t>
            </a:r>
            <a:r>
              <a:rPr kumimoji="0" lang="cs-CZ" sz="1400" b="1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Sociální politika-</a:t>
            </a:r>
            <a:r>
              <a:rPr kumimoji="0" lang="cs-CZ" sz="14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cíle, nástroje, aktéři,  dokumenty, legislativa, vztah hospodářské a sociální politiky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400" b="1" dirty="0">
                <a:latin typeface="+mn-lt"/>
              </a:rPr>
              <a:t>12. </a:t>
            </a: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Politika zaměstnanosti</a:t>
            </a: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, její význam, cíle, nástroje, aktéři, výchozí dokumenty, legislativa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717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17CAD-063A-4A26-96DF-22638035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31" y="246186"/>
            <a:ext cx="7897068" cy="618977"/>
          </a:xfrm>
        </p:spPr>
        <p:txBody>
          <a:bodyPr/>
          <a:lstStyle/>
          <a:p>
            <a:pPr algn="ctr"/>
            <a:r>
              <a:rPr lang="cs-CZ" b="1" dirty="0"/>
              <a:t>Databáze a odkazy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D2B66C-742E-4E5B-A695-172806C1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65163"/>
            <a:ext cx="8064000" cy="567631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  <a:latin typeface="+mn-lt"/>
              </a:rPr>
              <a:t>1) </a:t>
            </a:r>
            <a:r>
              <a:rPr lang="cs-CZ" sz="2800" b="1" dirty="0">
                <a:solidFill>
                  <a:schemeClr val="tx1"/>
                </a:solidFill>
                <a:latin typeface="+mn-lt"/>
              </a:rPr>
              <a:t>Databáze ARAD - České národní banky</a:t>
            </a:r>
            <a:endParaRPr lang="cs-CZ" sz="2800" b="1" dirty="0">
              <a:solidFill>
                <a:schemeClr val="tx1"/>
              </a:solidFill>
              <a:latin typeface="+mn-lt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https://www.cnb.cz/cs/statistika/arad-system-casovych-rad/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hlinkClick r:id="rId3"/>
              </a:rPr>
              <a:t>https://www.cnb.cz/arad/#/cs/indicators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  <a:latin typeface="+mn-lt"/>
              </a:rPr>
              <a:t>2) </a:t>
            </a:r>
            <a:r>
              <a:rPr lang="cs-CZ" sz="2800" b="1" dirty="0" err="1">
                <a:solidFill>
                  <a:schemeClr val="tx1"/>
                </a:solidFill>
                <a:latin typeface="+mn-lt"/>
              </a:rPr>
              <a:t>Eurostat</a:t>
            </a:r>
            <a:r>
              <a:rPr lang="cs-CZ" sz="2800" b="1" dirty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cs-CZ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Database - </a:t>
            </a:r>
            <a:r>
              <a:rPr lang="cs-CZ" b="1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Eurostat</a:t>
            </a:r>
            <a:r>
              <a:rPr lang="cs-CZ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(europa.eu)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hlinkClick r:id="rId4"/>
              </a:rPr>
              <a:t>https://ec.europa.eu/eurostat/data/database</a:t>
            </a:r>
            <a:endParaRPr lang="cs-CZ" dirty="0"/>
          </a:p>
          <a:p>
            <a:r>
              <a:rPr lang="cs-CZ" dirty="0"/>
              <a:t>Database - </a:t>
            </a:r>
            <a:r>
              <a:rPr lang="cs-CZ" dirty="0" err="1"/>
              <a:t>Eurostat</a:t>
            </a:r>
            <a:r>
              <a:rPr lang="cs-CZ" dirty="0"/>
              <a:t> (europa.eu) </a:t>
            </a:r>
            <a:r>
              <a:rPr lang="cs-CZ" dirty="0">
                <a:hlinkClick r:id="rId5"/>
              </a:rPr>
              <a:t>https://ec.europa.eu/eurostat/web/regions/database</a:t>
            </a:r>
            <a:endParaRPr lang="cs-CZ" dirty="0"/>
          </a:p>
          <a:p>
            <a:r>
              <a:rPr lang="en-US" dirty="0">
                <a:hlinkClick r:id="rId6"/>
              </a:rPr>
              <a:t>Database - Digital economy and society – Eurostat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  <a:latin typeface="+mn-lt"/>
              </a:rPr>
              <a:t>3) Databáze EIGE    </a:t>
            </a:r>
          </a:p>
          <a:p>
            <a:r>
              <a:rPr lang="cs-CZ" dirty="0">
                <a:hlinkClick r:id="rId7"/>
              </a:rPr>
              <a:t>Browse Gender Statistics | Gender Statistics Database | </a:t>
            </a:r>
            <a:r>
              <a:rPr lang="cs-CZ" dirty="0" err="1">
                <a:hlinkClick r:id="rId7"/>
              </a:rPr>
              <a:t>European</a:t>
            </a:r>
            <a:r>
              <a:rPr lang="cs-CZ" dirty="0">
                <a:hlinkClick r:id="rId7"/>
              </a:rPr>
              <a:t> Institute </a:t>
            </a:r>
            <a:r>
              <a:rPr lang="cs-CZ" dirty="0" err="1">
                <a:hlinkClick r:id="rId7"/>
              </a:rPr>
              <a:t>for</a:t>
            </a:r>
            <a:r>
              <a:rPr lang="cs-CZ" dirty="0">
                <a:hlinkClick r:id="rId7"/>
              </a:rPr>
              <a:t> </a:t>
            </a:r>
            <a:r>
              <a:rPr lang="cs-CZ" sz="2800" dirty="0">
                <a:hlinkClick r:id="rId7"/>
              </a:rPr>
              <a:t>Gender </a:t>
            </a:r>
            <a:r>
              <a:rPr lang="cs-CZ" sz="2800" dirty="0" err="1">
                <a:hlinkClick r:id="rId7"/>
              </a:rPr>
              <a:t>Equality</a:t>
            </a:r>
            <a:r>
              <a:rPr lang="cs-CZ" sz="2800" dirty="0">
                <a:hlinkClick r:id="rId7"/>
              </a:rPr>
              <a:t> (europa.eu)</a:t>
            </a:r>
            <a:endParaRPr lang="cs-CZ" sz="2800" b="1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  <a:latin typeface="+mn-lt"/>
              </a:rPr>
              <a:t>4) Český statistický úřad </a:t>
            </a:r>
          </a:p>
          <a:p>
            <a:r>
              <a:rPr lang="cs-CZ" dirty="0">
                <a:hlinkClick r:id="rId8"/>
              </a:rPr>
              <a:t>Český statistický úřad | Statistika (gov.cz)</a:t>
            </a:r>
            <a:endParaRPr lang="cs-CZ" dirty="0"/>
          </a:p>
          <a:p>
            <a:r>
              <a:rPr lang="cs-CZ" dirty="0">
                <a:hlinkClick r:id="rId9"/>
              </a:rPr>
              <a:t>Regionální časové řady | Statistika (gov.cz)</a:t>
            </a:r>
            <a:endParaRPr lang="cs-CZ" dirty="0"/>
          </a:p>
          <a:p>
            <a:r>
              <a:rPr lang="cs-CZ" dirty="0">
                <a:hlinkClick r:id="rId10"/>
              </a:rPr>
              <a:t>Výzkum a vývoj | Statistika (gov.cz)</a:t>
            </a:r>
            <a:endParaRPr lang="cs-CZ" dirty="0"/>
          </a:p>
          <a:p>
            <a:r>
              <a:rPr lang="cs-CZ" dirty="0">
                <a:hlinkClick r:id="rId11"/>
              </a:rPr>
              <a:t>Finanční hospodaření | Statistika (gov.cz)</a:t>
            </a:r>
            <a:endParaRPr lang="cs-CZ" dirty="0"/>
          </a:p>
          <a:p>
            <a:endParaRPr lang="cs-CZ" b="1" dirty="0">
              <a:solidFill>
                <a:schemeClr val="tx1"/>
              </a:solidFill>
              <a:latin typeface="+mn-lt"/>
            </a:endParaRPr>
          </a:p>
          <a:p>
            <a:endParaRPr lang="cs-CZ" b="1" dirty="0">
              <a:solidFill>
                <a:schemeClr val="tx1"/>
              </a:solidFill>
              <a:latin typeface="+mn-lt"/>
            </a:endParaRPr>
          </a:p>
          <a:p>
            <a:endParaRPr lang="cs-CZ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036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AEF4A-DE42-4FE3-8A19-404BFF6B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918105"/>
          </a:xfrm>
        </p:spPr>
        <p:txBody>
          <a:bodyPr/>
          <a:lstStyle/>
          <a:p>
            <a:pPr algn="ctr"/>
            <a:r>
              <a:rPr lang="cs-CZ" b="1" dirty="0"/>
              <a:t>Databáze a odkazy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CA983C-73D2-4D80-814F-80E587109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517"/>
            <a:ext cx="8259342" cy="5134708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+mn-lt"/>
                <a:cs typeface="Aharoni" panose="02010803020104030203" pitchFamily="2" charset="-79"/>
              </a:rPr>
              <a:t>5)</a:t>
            </a:r>
            <a:r>
              <a:rPr lang="cs-CZ" sz="2400" dirty="0">
                <a:latin typeface="+mn-lt"/>
                <a:cs typeface="Aharoni" panose="02010803020104030203" pitchFamily="2" charset="-79"/>
              </a:rPr>
              <a:t> </a:t>
            </a:r>
            <a:r>
              <a:rPr lang="cs-CZ" sz="2400" b="1" dirty="0">
                <a:latin typeface="+mn-lt"/>
                <a:cs typeface="Aharoni" panose="02010803020104030203" pitchFamily="2" charset="-79"/>
              </a:rPr>
              <a:t>Světová banka </a:t>
            </a:r>
          </a:p>
          <a:p>
            <a:r>
              <a:rPr lang="cs-CZ" b="1" dirty="0">
                <a:latin typeface="+mn-lt"/>
                <a:cs typeface="Aharoni" panose="02010803020104030203" pitchFamily="2" charset="-79"/>
              </a:rPr>
              <a:t>Data a ukazatele </a:t>
            </a:r>
            <a:r>
              <a:rPr lang="cs-CZ" dirty="0">
                <a:latin typeface="+mn-lt"/>
                <a:cs typeface="Aharoni" panose="02010803020104030203" pitchFamily="2" charset="-79"/>
                <a:hlinkClick r:id="rId2"/>
              </a:rPr>
              <a:t>https://data.worldbank.org/indicator</a:t>
            </a:r>
            <a:endParaRPr lang="cs-CZ" dirty="0">
              <a:latin typeface="+mn-lt"/>
              <a:cs typeface="Aharoni" panose="02010803020104030203" pitchFamily="2" charset="-79"/>
            </a:endParaRPr>
          </a:p>
          <a:p>
            <a:r>
              <a:rPr lang="cs-CZ" sz="1800" dirty="0">
                <a:latin typeface="+mn-lt"/>
                <a:cs typeface="Aharoni" panose="02010803020104030203" pitchFamily="2" charset="-79"/>
                <a:hlinkClick r:id="rId3"/>
              </a:rPr>
              <a:t>https://data.worldbank.org/topic/economy-and-growth?view=chart</a:t>
            </a:r>
            <a:endParaRPr lang="cs-CZ" sz="1800" dirty="0">
              <a:latin typeface="+mn-lt"/>
              <a:cs typeface="Aharoni" panose="02010803020104030203" pitchFamily="2" charset="-79"/>
            </a:endParaRPr>
          </a:p>
          <a:p>
            <a:r>
              <a:rPr lang="cs-CZ" sz="1800" dirty="0">
                <a:latin typeface="+mn-lt"/>
                <a:cs typeface="Aharoni" panose="02010803020104030203" pitchFamily="2" charset="-79"/>
                <a:hlinkClick r:id="rId4"/>
              </a:rPr>
              <a:t>https://data.worldbank.org/country</a:t>
            </a:r>
            <a:endParaRPr lang="cs-CZ" sz="1800" dirty="0">
              <a:latin typeface="+mn-lt"/>
              <a:cs typeface="Aharoni" panose="02010803020104030203" pitchFamily="2" charset="-79"/>
            </a:endParaRPr>
          </a:p>
          <a:p>
            <a:r>
              <a:rPr kumimoji="0" lang="cs-CZ" sz="1800" b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Worldwide </a:t>
            </a:r>
            <a:r>
              <a:rPr kumimoji="0" lang="cs-CZ" sz="1800" b="1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Governance</a:t>
            </a:r>
            <a:r>
              <a:rPr kumimoji="0" lang="cs-CZ" sz="1800" b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1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Indicators</a:t>
            </a:r>
            <a:r>
              <a:rPr kumimoji="0" lang="cs-CZ" sz="1800" b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cs-CZ" sz="1800" b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WGI)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ttps://info.worldbank.org/governance/wgi/</a:t>
            </a:r>
            <a:endParaRPr lang="cs-CZ" sz="1800" dirty="0">
              <a:latin typeface="Calibri" panose="020F0502020204030204"/>
            </a:endParaRPr>
          </a:p>
          <a:p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https://info.worldbank.org/governance/wgi/Home/Reports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cs-CZ" sz="2400" b="1" dirty="0" err="1">
                <a:latin typeface="+mn-lt"/>
              </a:rPr>
              <a:t>Human</a:t>
            </a:r>
            <a:r>
              <a:rPr lang="cs-CZ" sz="2400" b="1" dirty="0">
                <a:latin typeface="+mn-lt"/>
              </a:rPr>
              <a:t> Development Index (HDI) </a:t>
            </a:r>
          </a:p>
          <a:p>
            <a:r>
              <a:rPr lang="cs-CZ" sz="1800" u="sng" dirty="0">
                <a:latin typeface="+mn-lt"/>
                <a:cs typeface="Aharoni" panose="02010803020104030203" pitchFamily="2" charset="-79"/>
                <a:hlinkClick r:id="rId7"/>
              </a:rPr>
              <a:t>https://hdr.undp.org/data-center/human-development-index#/indicies/HDI</a:t>
            </a:r>
            <a:endParaRPr lang="cs-CZ" sz="1800" u="sng" dirty="0">
              <a:latin typeface="+mn-lt"/>
              <a:cs typeface="Aharoni" panose="02010803020104030203" pitchFamily="2" charset="-79"/>
            </a:endParaRPr>
          </a:p>
          <a:p>
            <a:r>
              <a:rPr lang="cs-CZ" sz="1800" u="sng" dirty="0">
                <a:latin typeface="+mn-lt"/>
                <a:cs typeface="Aharoni" panose="02010803020104030203" pitchFamily="2" charset="-79"/>
                <a:hlinkClick r:id="rId8"/>
              </a:rPr>
              <a:t>https://hdr.undp.org/data-center/country-insights#/ranks</a:t>
            </a:r>
            <a:endParaRPr lang="cs-CZ" sz="1800" u="sng" dirty="0">
              <a:latin typeface="+mn-lt"/>
              <a:cs typeface="Aharoni" panose="02010803020104030203" pitchFamily="2" charset="-79"/>
            </a:endParaRPr>
          </a:p>
          <a:p>
            <a:pPr marL="171446" marR="0" lvl="0" indent="-171446" algn="just" defTabSz="68578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6)Ministerstvo financí ČR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just" defTabSz="68578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F1F28"/>
              </a:buClr>
              <a:buSzPct val="75000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hlinkClick r:id="rId9"/>
              </a:rPr>
              <a:t>Rozpočet EU | Ministerstvo financí ČR</a:t>
            </a:r>
            <a:endParaRPr kumimoji="0" lang="cs-CZ" sz="21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46" marR="0" lvl="0" indent="-171446" algn="just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srgbClr val="093D9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0"/>
              </a:rPr>
              <a:t>Roční rozpočty Evropské unie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171446" marR="0" lvl="0" indent="-171446" algn="just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sng" strike="noStrike" kern="100" cap="none" spc="0" normalizeH="0" baseline="0" noProof="0" dirty="0">
                <a:ln>
                  <a:noFill/>
                </a:ln>
                <a:solidFill>
                  <a:srgbClr val="467886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Times New Roman" panose="02020603050405020304" pitchFamily="18" charset="0"/>
                <a:hlinkClick r:id="rId11"/>
              </a:rPr>
              <a:t>Hospodaření EU | Ministerstvo financí Č</a:t>
            </a:r>
            <a:r>
              <a:rPr kumimoji="0" lang="cs-CZ" sz="1800" b="0" i="0" u="sng" strike="noStrike" kern="100" cap="none" spc="0" normalizeH="0" baseline="0" noProof="0" dirty="0">
                <a:ln>
                  <a:noFill/>
                </a:ln>
                <a:solidFill>
                  <a:srgbClr val="467886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1"/>
              </a:rPr>
              <a:t>R</a:t>
            </a:r>
            <a:endParaRPr kumimoji="0" lang="cs-CZ" sz="1800" b="0" i="0" u="none" strike="noStrike" kern="1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u="sng" dirty="0">
              <a:latin typeface="+mn-lt"/>
              <a:cs typeface="Aharoni" panose="02010803020104030203" pitchFamily="2" charset="-79"/>
            </a:endParaRPr>
          </a:p>
          <a:p>
            <a:endParaRPr lang="cs-CZ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cs-CZ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2542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549</TotalTime>
  <Words>1100</Words>
  <Application>Microsoft Office PowerPoint</Application>
  <PresentationFormat>Předvádění na obrazovce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Aharoni</vt:lpstr>
      <vt:lpstr>Aptos</vt:lpstr>
      <vt:lpstr>Arial</vt:lpstr>
      <vt:lpstr>Calibri</vt:lpstr>
      <vt:lpstr>Calibri Light</vt:lpstr>
      <vt:lpstr>Times New Roman</vt:lpstr>
      <vt:lpstr>Wingdings</vt:lpstr>
      <vt:lpstr>Motiv Office</vt:lpstr>
      <vt:lpstr>Aplikovaná hospodářská politika </vt:lpstr>
      <vt:lpstr>Aplikovaná hospodářská politika  </vt:lpstr>
      <vt:lpstr>Literatura </vt:lpstr>
      <vt:lpstr>Literatura </vt:lpstr>
      <vt:lpstr>Rozsah a ukončení předmětu</vt:lpstr>
      <vt:lpstr>Aplikovaná Hospodářská politika</vt:lpstr>
      <vt:lpstr>APLIKOVANÁ HOSPODAŘSKÁ POLITIKA-obsah témat</vt:lpstr>
      <vt:lpstr>Databáze a odkazy </vt:lpstr>
      <vt:lpstr>Databáze a odkazy </vt:lpstr>
      <vt:lpstr>Další odkazy a databáze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Martina Halásková</dc:creator>
  <cp:lastModifiedBy>Martina Halásková</cp:lastModifiedBy>
  <cp:revision>8</cp:revision>
  <dcterms:created xsi:type="dcterms:W3CDTF">2025-01-16T17:31:47Z</dcterms:created>
  <dcterms:modified xsi:type="dcterms:W3CDTF">2025-02-17T22:14:35Z</dcterms:modified>
</cp:coreProperties>
</file>