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0"/>
  </p:notesMasterIdLst>
  <p:sldIdLst>
    <p:sldId id="256" r:id="rId2"/>
    <p:sldId id="277" r:id="rId3"/>
    <p:sldId id="278" r:id="rId4"/>
    <p:sldId id="279" r:id="rId5"/>
    <p:sldId id="280" r:id="rId6"/>
    <p:sldId id="281" r:id="rId7"/>
    <p:sldId id="282" r:id="rId8"/>
    <p:sldId id="283" r:id="rId9"/>
    <p:sldId id="289" r:id="rId10"/>
    <p:sldId id="290" r:id="rId11"/>
    <p:sldId id="291" r:id="rId12"/>
    <p:sldId id="292" r:id="rId13"/>
    <p:sldId id="293" r:id="rId14"/>
    <p:sldId id="294" r:id="rId15"/>
    <p:sldId id="284" r:id="rId16"/>
    <p:sldId id="285" r:id="rId17"/>
    <p:sldId id="286" r:id="rId18"/>
    <p:sldId id="287" r:id="rId19"/>
    <p:sldId id="288" r:id="rId20"/>
    <p:sldId id="295" r:id="rId21"/>
    <p:sldId id="296" r:id="rId22"/>
    <p:sldId id="297" r:id="rId23"/>
    <p:sldId id="298" r:id="rId24"/>
    <p:sldId id="299" r:id="rId25"/>
    <p:sldId id="300" r:id="rId26"/>
    <p:sldId id="302" r:id="rId27"/>
    <p:sldId id="303" r:id="rId28"/>
    <p:sldId id="276" r:id="rId2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Světlý styl 3 – zvýraznění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546" autoAdjust="0"/>
  </p:normalViewPr>
  <p:slideViewPr>
    <p:cSldViewPr snapToGrid="0">
      <p:cViewPr varScale="1">
        <p:scale>
          <a:sx n="56" d="100"/>
          <a:sy n="56" d="100"/>
        </p:scale>
        <p:origin x="1508"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945968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695327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665538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49707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071517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943482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140663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144824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359130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726145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041130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183749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472857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438371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073022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784509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559526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670714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464573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0" name="Google Shape;230;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83898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55862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016175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526098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029291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83888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48424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1792288" y="612775"/>
            <a:ext cx="5486400" cy="4114800"/>
          </a:xfrm>
          <a:prstGeom prst="rect">
            <a:avLst/>
          </a:prstGeom>
          <a:noFill/>
          <a:ln>
            <a:noFill/>
          </a:ln>
        </p:spPr>
      </p:sp>
      <p:sp>
        <p:nvSpPr>
          <p:cNvPr id="68" name="Google Shape;68;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8"/>
        <p:cNvGrpSpPr/>
        <p:nvPr/>
      </p:nvGrpSpPr>
      <p:grpSpPr>
        <a:xfrm>
          <a:off x="0" y="0"/>
          <a:ext cx="0" cy="0"/>
          <a:chOff x="0" y="0"/>
          <a:chExt cx="0" cy="0"/>
        </a:xfrm>
      </p:grpSpPr>
      <p:sp>
        <p:nvSpPr>
          <p:cNvPr id="89" name="Google Shape;89;p13"/>
          <p:cNvSpPr txBox="1">
            <a:spLocks noGrp="1"/>
          </p:cNvSpPr>
          <p:nvPr>
            <p:ph type="ctrTitle"/>
          </p:nvPr>
        </p:nvSpPr>
        <p:spPr>
          <a:xfrm>
            <a:off x="300976" y="2275366"/>
            <a:ext cx="8704800" cy="2095911"/>
          </a:xfrm>
          <a:prstGeom prst="rect">
            <a:avLst/>
          </a:prstGeom>
          <a:noFill/>
          <a:ln>
            <a:noFill/>
          </a:ln>
        </p:spPr>
        <p:txBody>
          <a:bodyPr spcFirstLastPara="1" wrap="square" lIns="0" tIns="0" rIns="0" bIns="0" anchor="t" anchorCtr="0">
            <a:noAutofit/>
          </a:bodyPr>
          <a:lstStyle/>
          <a:p>
            <a:pPr lvl="0">
              <a:lnSpc>
                <a:spcPct val="150000"/>
              </a:lnSpc>
              <a:buClr>
                <a:srgbClr val="D10202"/>
              </a:buClr>
              <a:buSzPts val="4400"/>
            </a:pPr>
            <a:r>
              <a:rPr lang="cs-CZ" b="1" dirty="0" smtClean="0">
                <a:solidFill>
                  <a:srgbClr val="D10202"/>
                </a:solidFill>
              </a:rPr>
              <a:t>Inovační </a:t>
            </a:r>
            <a:r>
              <a:rPr lang="cs-CZ" b="1" dirty="0">
                <a:solidFill>
                  <a:srgbClr val="D10202"/>
                </a:solidFill>
              </a:rPr>
              <a:t>management</a:t>
            </a:r>
            <a:r>
              <a:rPr lang="cs-CZ" b="1" dirty="0" smtClean="0">
                <a:solidFill>
                  <a:srgbClr val="D10202"/>
                </a:solidFill>
              </a:rPr>
              <a:t/>
            </a:r>
            <a:br>
              <a:rPr lang="cs-CZ" b="1" dirty="0" smtClean="0">
                <a:solidFill>
                  <a:srgbClr val="D10202"/>
                </a:solidFill>
              </a:rPr>
            </a:br>
            <a:r>
              <a:rPr lang="cs-CZ" b="1" dirty="0" smtClean="0">
                <a:solidFill>
                  <a:srgbClr val="D10202"/>
                </a:solidFill>
              </a:rPr>
              <a:t>YSF_11_11</a:t>
            </a:r>
            <a:endParaRPr b="1" dirty="0"/>
          </a:p>
        </p:txBody>
      </p:sp>
      <p:sp>
        <p:nvSpPr>
          <p:cNvPr id="90" name="Google Shape;90;p13"/>
          <p:cNvSpPr txBox="1"/>
          <p:nvPr/>
        </p:nvSpPr>
        <p:spPr>
          <a:xfrm>
            <a:off x="464234" y="5884219"/>
            <a:ext cx="4894206" cy="534096"/>
          </a:xfrm>
          <a:prstGeom prst="rect">
            <a:avLst/>
          </a:prstGeom>
          <a:noFill/>
          <a:ln>
            <a:noFill/>
          </a:ln>
        </p:spPr>
        <p:txBody>
          <a:bodyPr spcFirstLastPara="1" wrap="square" lIns="0" tIns="0" rIns="0" bIns="0" anchor="t" anchorCtr="0">
            <a:normAutofit/>
          </a:bodyPr>
          <a:lstStyle/>
          <a:p>
            <a:pPr marL="0" marR="0" lvl="0" indent="0" algn="l" rtl="0">
              <a:spcBef>
                <a:spcPts val="0"/>
              </a:spcBef>
              <a:spcAft>
                <a:spcPts val="0"/>
              </a:spcAft>
              <a:buClr>
                <a:schemeClr val="dk1"/>
              </a:buClr>
              <a:buSzPts val="1800"/>
              <a:buFont typeface="Calibri"/>
              <a:buNone/>
            </a:pPr>
            <a:r>
              <a:rPr lang="cs-CZ" sz="1800" b="1" i="0" u="none" strike="noStrike" cap="none" dirty="0">
                <a:solidFill>
                  <a:schemeClr val="dk1"/>
                </a:solidFill>
                <a:latin typeface="Calibri"/>
                <a:ea typeface="Calibri"/>
                <a:cs typeface="Calibri"/>
                <a:sym typeface="Calibri"/>
              </a:rPr>
              <a:t>Autor: Ing. Jaroslav </a:t>
            </a:r>
            <a:r>
              <a:rPr lang="cs-CZ" sz="1800" b="1" i="0" u="none" strike="noStrike" cap="none" dirty="0" smtClean="0">
                <a:solidFill>
                  <a:schemeClr val="dk1"/>
                </a:solidFill>
                <a:latin typeface="Calibri"/>
                <a:ea typeface="Calibri"/>
                <a:cs typeface="Calibri"/>
                <a:sym typeface="Calibri"/>
              </a:rPr>
              <a:t>Škrabal, Ph.D.</a:t>
            </a:r>
            <a:endParaRPr dirty="0"/>
          </a:p>
          <a:p>
            <a:pPr marL="0" marR="0" lvl="0" indent="0" algn="l" rtl="0">
              <a:spcBef>
                <a:spcPts val="0"/>
              </a:spcBef>
              <a:spcAft>
                <a:spcPts val="0"/>
              </a:spcAft>
              <a:buClr>
                <a:schemeClr val="dk1"/>
              </a:buClr>
              <a:buSzPts val="1600"/>
              <a:buFont typeface="Calibri"/>
              <a:buNone/>
            </a:pPr>
            <a:endParaRPr sz="1600" b="0" i="0" u="none" strike="noStrike" cap="none" dirty="0">
              <a:solidFill>
                <a:schemeClr val="dk1"/>
              </a:solidFill>
              <a:latin typeface="Calibri"/>
              <a:ea typeface="Calibri"/>
              <a:cs typeface="Calibri"/>
              <a:sym typeface="Calibri"/>
            </a:endParaRPr>
          </a:p>
        </p:txBody>
      </p:sp>
      <p:sp>
        <p:nvSpPr>
          <p:cNvPr id="91" name="Google Shape;91;p13" descr="Výsledek obrázku pro ikea logo"/>
          <p:cNvSpPr/>
          <p:nvPr/>
        </p:nvSpPr>
        <p:spPr>
          <a:xfrm>
            <a:off x="4419599" y="1703717"/>
            <a:ext cx="1877683" cy="18776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2" name="Google Shape;92;p13"/>
          <p:cNvSpPr txBox="1"/>
          <p:nvPr/>
        </p:nvSpPr>
        <p:spPr>
          <a:xfrm>
            <a:off x="4800942" y="5604868"/>
            <a:ext cx="3878824" cy="725593"/>
          </a:xfrm>
          <a:prstGeom prst="rect">
            <a:avLst/>
          </a:prstGeom>
          <a:noFill/>
          <a:ln>
            <a:noFill/>
          </a:ln>
        </p:spPr>
        <p:txBody>
          <a:bodyPr spcFirstLastPara="1" wrap="square" lIns="0" tIns="0" rIns="0" bIns="0" anchor="t" anchorCtr="0">
            <a:normAutofit/>
          </a:bodyPr>
          <a:lstStyle/>
          <a:p>
            <a:pPr marL="0" marR="0" lvl="0" indent="0" algn="r" rtl="0">
              <a:spcBef>
                <a:spcPts val="0"/>
              </a:spcBef>
              <a:spcAft>
                <a:spcPts val="0"/>
              </a:spcAft>
              <a:buClr>
                <a:schemeClr val="dk1"/>
              </a:buClr>
              <a:buSzPts val="1800"/>
              <a:buFont typeface="Calibri"/>
              <a:buNone/>
            </a:pPr>
            <a:r>
              <a:rPr lang="cs-CZ" sz="1800" b="1" u="none" dirty="0" smtClean="0">
                <a:solidFill>
                  <a:schemeClr val="dk1"/>
                </a:solidFill>
                <a:latin typeface="Calibri"/>
                <a:ea typeface="Calibri"/>
                <a:cs typeface="Calibri"/>
                <a:sym typeface="Calibri"/>
              </a:rPr>
              <a:t>10. 05. 2024</a:t>
            </a:r>
            <a:endParaRPr dirty="0"/>
          </a:p>
          <a:p>
            <a:pPr marL="0" marR="0" lvl="0" indent="0" algn="r" rtl="0">
              <a:spcBef>
                <a:spcPts val="0"/>
              </a:spcBef>
              <a:spcAft>
                <a:spcPts val="0"/>
              </a:spcAft>
              <a:buClr>
                <a:schemeClr val="dk1"/>
              </a:buClr>
              <a:buSzPts val="1800"/>
              <a:buFont typeface="Calibri"/>
              <a:buNone/>
            </a:pPr>
            <a:r>
              <a:rPr lang="cs-CZ" sz="1800" b="1" u="none" dirty="0">
                <a:solidFill>
                  <a:schemeClr val="dk1"/>
                </a:solidFill>
                <a:latin typeface="Calibri"/>
                <a:ea typeface="Calibri"/>
                <a:cs typeface="Calibri"/>
                <a:sym typeface="Calibri"/>
              </a:rPr>
              <a:t>Olomouc</a:t>
            </a:r>
            <a:endParaRPr dirty="0"/>
          </a:p>
          <a:p>
            <a:pPr marL="0" marR="0" lvl="0" indent="0" algn="l" rtl="0">
              <a:spcBef>
                <a:spcPts val="0"/>
              </a:spcBef>
              <a:spcAft>
                <a:spcPts val="0"/>
              </a:spcAft>
              <a:buClr>
                <a:schemeClr val="dk1"/>
              </a:buClr>
              <a:buSzPts val="1600"/>
              <a:buFont typeface="Calibri"/>
              <a:buNone/>
            </a:pPr>
            <a:endParaRPr sz="1600" b="0" u="none" dirty="0">
              <a:solidFill>
                <a:schemeClr val="dk1"/>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proces</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fontScale="92500" lnSpcReduction="10000"/>
          </a:bodyPr>
          <a:lstStyle/>
          <a:p>
            <a:pPr marL="420688" lvl="1">
              <a:spcBef>
                <a:spcPts val="0"/>
              </a:spcBef>
              <a:buSzPct val="100000"/>
            </a:pPr>
            <a:r>
              <a:rPr lang="cs-CZ" b="1" dirty="0"/>
              <a:t>Vnější zdroje </a:t>
            </a:r>
            <a:endParaRPr lang="cs-CZ" b="1" dirty="0" smtClean="0"/>
          </a:p>
          <a:p>
            <a:pPr marL="877888" lvl="2">
              <a:spcBef>
                <a:spcPts val="0"/>
              </a:spcBef>
              <a:buSzPct val="100000"/>
            </a:pPr>
            <a:r>
              <a:rPr lang="cs-CZ" dirty="0" smtClean="0"/>
              <a:t>zákazníci</a:t>
            </a:r>
            <a:r>
              <a:rPr lang="cs-CZ" dirty="0"/>
              <a:t>, dodavatelé (inovují svoje produkty a hledají pro ně uplatnění, z tohoto pohledu se mohou tedy stát zdrojem inovačních podnětů, vycházejících z jejich inovačních výsledků.), konkurence (Může se nechat inspirovat a na trh uvést dokonalejší produkt, lépe specifikovat segmenty trhu pro své vlastní produkty. </a:t>
            </a:r>
            <a:endParaRPr lang="cs-CZ" dirty="0" smtClean="0"/>
          </a:p>
          <a:p>
            <a:pPr marL="877888" lvl="2">
              <a:spcBef>
                <a:spcPts val="0"/>
              </a:spcBef>
              <a:buSzPct val="100000"/>
            </a:pPr>
            <a:r>
              <a:rPr lang="cs-CZ" dirty="0" smtClean="0"/>
              <a:t>Zde </a:t>
            </a:r>
            <a:r>
              <a:rPr lang="cs-CZ" dirty="0"/>
              <a:t>také platí, že my sami se můžeme stát zdrojem inovačních podnětů pro konkurenci.), konzultanti, V&amp;V instituce, školy, univerzity, odborné publikace, internet, výstavy, veletrhy, specializované semináře a konference, patentové databáze, reklamní agentury, investoři, média, autorizované zkušební laboratoře, certifikační agentury, státní instituce, veřejný sektor, legislativa, globalizace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10/28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73867086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proces</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fontScale="92500" lnSpcReduction="10000"/>
          </a:bodyPr>
          <a:lstStyle/>
          <a:p>
            <a:pPr marL="420688" lvl="1">
              <a:spcBef>
                <a:spcPts val="0"/>
              </a:spcBef>
              <a:buSzPct val="100000"/>
            </a:pPr>
            <a:r>
              <a:rPr lang="cs-CZ" b="1" dirty="0"/>
              <a:t>Vnitřní </a:t>
            </a:r>
            <a:r>
              <a:rPr lang="cs-CZ" b="1" dirty="0" smtClean="0"/>
              <a:t>zdroje</a:t>
            </a:r>
          </a:p>
          <a:p>
            <a:pPr marL="877888" lvl="2">
              <a:spcBef>
                <a:spcPts val="0"/>
              </a:spcBef>
              <a:buSzPct val="100000"/>
            </a:pPr>
            <a:r>
              <a:rPr lang="cs-CZ" dirty="0" smtClean="0"/>
              <a:t>převážná </a:t>
            </a:r>
            <a:r>
              <a:rPr lang="cs-CZ" dirty="0"/>
              <a:t>většina malých a středních podniků nepoužívá systematické přístupů ke sběru námětů od vlastních zaměstnanců. </a:t>
            </a:r>
            <a:endParaRPr lang="cs-CZ" dirty="0" smtClean="0"/>
          </a:p>
          <a:p>
            <a:pPr marL="877888" lvl="2">
              <a:spcBef>
                <a:spcPts val="0"/>
              </a:spcBef>
              <a:buSzPct val="100000"/>
            </a:pPr>
            <a:r>
              <a:rPr lang="cs-CZ" dirty="0" smtClean="0"/>
              <a:t>Sběr </a:t>
            </a:r>
            <a:r>
              <a:rPr lang="cs-CZ" dirty="0"/>
              <a:t>vnitřních podnětů je náhodný a obvykle neexistuje žádný systém kritérií pro jejich hodnocení. </a:t>
            </a:r>
            <a:endParaRPr lang="cs-CZ" dirty="0" smtClean="0"/>
          </a:p>
          <a:p>
            <a:pPr marL="877888" lvl="2">
              <a:spcBef>
                <a:spcPts val="0"/>
              </a:spcBef>
              <a:buSzPct val="100000"/>
            </a:pPr>
            <a:r>
              <a:rPr lang="cs-CZ" dirty="0" smtClean="0"/>
              <a:t>V </a:t>
            </a:r>
            <a:r>
              <a:rPr lang="cs-CZ" dirty="0"/>
              <a:t>podniku by měla existovat schránka nápadů a podnik by se měl důkladně zabývat systémem toku informací, aby se náměty dostaly na správná místa (</a:t>
            </a:r>
            <a:r>
              <a:rPr lang="cs-CZ" dirty="0" err="1"/>
              <a:t>workflow</a:t>
            </a:r>
            <a:r>
              <a:rPr lang="cs-CZ" dirty="0"/>
              <a:t>) – intuitivní a interaktivní zásobník inovačních námětů. </a:t>
            </a:r>
            <a:endParaRPr lang="cs-CZ" dirty="0" smtClean="0"/>
          </a:p>
          <a:p>
            <a:pPr marL="877888" lvl="2">
              <a:spcBef>
                <a:spcPts val="0"/>
              </a:spcBef>
              <a:buSzPct val="100000"/>
            </a:pPr>
            <a:r>
              <a:rPr lang="cs-CZ" dirty="0" smtClean="0"/>
              <a:t>Mezi </a:t>
            </a:r>
            <a:r>
              <a:rPr lang="cs-CZ" dirty="0"/>
              <a:t>vnitřní zdroje se řadí vlastní věda &amp; výzkum, technické útvary (projekce, konstrukce, technologie), výrobní útvary (výroba, poskytování služeb), marketing a prodej, logistika (nákupy a dodávky), záruční a pozáruční servis, </a:t>
            </a:r>
            <a:r>
              <a:rPr lang="cs-CZ" dirty="0" smtClean="0"/>
              <a:t>vlastníci.</a:t>
            </a:r>
            <a:endParaRPr lang="cs-CZ"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11/28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80825007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proces</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a:bodyPr>
          <a:lstStyle/>
          <a:p>
            <a:pPr marL="420688" lvl="1">
              <a:spcBef>
                <a:spcPts val="0"/>
              </a:spcBef>
              <a:buSzPct val="100000"/>
            </a:pPr>
            <a:r>
              <a:rPr lang="cs-CZ" b="1" dirty="0" err="1"/>
              <a:t>P.Drucker</a:t>
            </a:r>
            <a:r>
              <a:rPr lang="cs-CZ" dirty="0"/>
              <a:t> uvádí, na základě následujících zdrojů, 7 příčin </a:t>
            </a:r>
            <a:r>
              <a:rPr lang="cs-CZ" dirty="0" smtClean="0"/>
              <a:t>inovací:</a:t>
            </a:r>
          </a:p>
          <a:p>
            <a:pPr marL="877888" lvl="2">
              <a:spcBef>
                <a:spcPts val="0"/>
              </a:spcBef>
              <a:buSzPct val="100000"/>
            </a:pPr>
            <a:r>
              <a:rPr lang="cs-CZ" dirty="0" smtClean="0"/>
              <a:t>neočekávaný </a:t>
            </a:r>
            <a:r>
              <a:rPr lang="cs-CZ" dirty="0"/>
              <a:t>úspěch, neúspěch či vnější </a:t>
            </a:r>
            <a:r>
              <a:rPr lang="cs-CZ" dirty="0" smtClean="0"/>
              <a:t>událost;</a:t>
            </a:r>
          </a:p>
          <a:p>
            <a:pPr marL="877888" lvl="2">
              <a:spcBef>
                <a:spcPts val="0"/>
              </a:spcBef>
              <a:buSzPct val="100000"/>
            </a:pPr>
            <a:r>
              <a:rPr lang="cs-CZ" dirty="0"/>
              <a:t>r</a:t>
            </a:r>
            <a:r>
              <a:rPr lang="cs-CZ" dirty="0" smtClean="0"/>
              <a:t>ozpor;</a:t>
            </a:r>
          </a:p>
          <a:p>
            <a:pPr marL="877888" lvl="2">
              <a:spcBef>
                <a:spcPts val="0"/>
              </a:spcBef>
              <a:buSzPct val="100000"/>
            </a:pPr>
            <a:r>
              <a:rPr lang="cs-CZ" dirty="0"/>
              <a:t>změna výrobního </a:t>
            </a:r>
            <a:r>
              <a:rPr lang="cs-CZ" dirty="0" smtClean="0"/>
              <a:t>systému; </a:t>
            </a:r>
          </a:p>
          <a:p>
            <a:pPr marL="877888" lvl="2">
              <a:spcBef>
                <a:spcPts val="0"/>
              </a:spcBef>
              <a:buSzPct val="100000"/>
            </a:pPr>
            <a:r>
              <a:rPr lang="cs-CZ" dirty="0" smtClean="0"/>
              <a:t>struktura </a:t>
            </a:r>
            <a:r>
              <a:rPr lang="cs-CZ" dirty="0"/>
              <a:t>průmyslu a </a:t>
            </a:r>
            <a:r>
              <a:rPr lang="cs-CZ" dirty="0" smtClean="0"/>
              <a:t>trhu;</a:t>
            </a:r>
          </a:p>
          <a:p>
            <a:pPr marL="877888" lvl="2">
              <a:spcBef>
                <a:spcPts val="0"/>
              </a:spcBef>
              <a:buSzPct val="100000"/>
            </a:pPr>
            <a:r>
              <a:rPr lang="cs-CZ" dirty="0" smtClean="0"/>
              <a:t>demografické změny; </a:t>
            </a:r>
          </a:p>
          <a:p>
            <a:pPr marL="877888" lvl="2">
              <a:spcBef>
                <a:spcPts val="0"/>
              </a:spcBef>
              <a:buSzPct val="100000"/>
            </a:pPr>
            <a:r>
              <a:rPr lang="cs-CZ" dirty="0" smtClean="0"/>
              <a:t>změna postoje; </a:t>
            </a:r>
          </a:p>
          <a:p>
            <a:pPr marL="877888" lvl="2">
              <a:spcBef>
                <a:spcPts val="0"/>
              </a:spcBef>
              <a:buSzPct val="100000"/>
            </a:pPr>
            <a:r>
              <a:rPr lang="cs-CZ" dirty="0" smtClean="0"/>
              <a:t>inovační aktivity.</a:t>
            </a:r>
            <a:endParaRPr lang="cs-CZ"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+2/28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66180516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proces</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a:bodyPr>
          <a:lstStyle/>
          <a:p>
            <a:pPr marL="420688" lvl="1">
              <a:spcBef>
                <a:spcPts val="0"/>
              </a:spcBef>
              <a:buSzPct val="100000"/>
            </a:pPr>
            <a:r>
              <a:rPr lang="cs-CZ" dirty="0"/>
              <a:t>Z</a:t>
            </a:r>
            <a:r>
              <a:rPr lang="cs-CZ" dirty="0" smtClean="0"/>
              <a:t>droje </a:t>
            </a:r>
            <a:r>
              <a:rPr lang="cs-CZ" dirty="0"/>
              <a:t>podnětů k inovacím mohou přicházet z vnitřního nebo vnějšího prostředí. </a:t>
            </a:r>
            <a:endParaRPr lang="cs-CZ" dirty="0" smtClean="0"/>
          </a:p>
          <a:p>
            <a:pPr marL="420688" lvl="1">
              <a:spcBef>
                <a:spcPts val="0"/>
              </a:spcBef>
              <a:buSzPct val="100000"/>
            </a:pPr>
            <a:r>
              <a:rPr lang="cs-CZ" dirty="0" smtClean="0"/>
              <a:t>Poskytovatelé </a:t>
            </a:r>
            <a:r>
              <a:rPr lang="cs-CZ" dirty="0"/>
              <a:t>těchto idejí mohou být zákazníci (stížnosti, reklamace, aj.), dodavatelé, konkurence, vlastní zaměstnanci a mnozí další.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13/28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0453024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proces</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a:bodyPr>
          <a:lstStyle/>
          <a:p>
            <a:pPr marL="420688" lvl="1">
              <a:spcBef>
                <a:spcPts val="0"/>
              </a:spcBef>
              <a:buSzPct val="100000"/>
            </a:pPr>
            <a:r>
              <a:rPr lang="cs-CZ" dirty="0" smtClean="0"/>
              <a:t>Proces </a:t>
            </a:r>
            <a:r>
              <a:rPr lang="cs-CZ" dirty="0"/>
              <a:t>získávání inovačních idejí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14/28</a:t>
            </a:r>
            <a:endParaRPr sz="1200" b="1" dirty="0">
              <a:solidFill>
                <a:srgbClr val="FF0000"/>
              </a:solidFill>
              <a:latin typeface="Calibri"/>
              <a:ea typeface="Calibri"/>
              <a:cs typeface="Calibri"/>
              <a:sym typeface="Calibri"/>
            </a:endParaRPr>
          </a:p>
        </p:txBody>
      </p:sp>
      <p:pic>
        <p:nvPicPr>
          <p:cNvPr id="5" name="Obrázek 4"/>
          <p:cNvPicPr>
            <a:picLocks noChangeAspect="1"/>
          </p:cNvPicPr>
          <p:nvPr/>
        </p:nvPicPr>
        <p:blipFill rotWithShape="1">
          <a:blip r:embed="rId3"/>
          <a:srcRect l="26528" t="33333" r="33194" b="10000"/>
          <a:stretch/>
        </p:blipFill>
        <p:spPr>
          <a:xfrm>
            <a:off x="1949450" y="1975299"/>
            <a:ext cx="5245100" cy="4150864"/>
          </a:xfrm>
          <a:prstGeom prst="rect">
            <a:avLst/>
          </a:prstGeom>
        </p:spPr>
      </p:pic>
    </p:spTree>
    <p:extLst>
      <p:ext uri="{BB962C8B-B14F-4D97-AF65-F5344CB8AC3E}">
        <p14:creationId xmlns:p14="http://schemas.microsoft.com/office/powerpoint/2010/main" val="355594175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Bariéry inovačních aktivit</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a:bodyPr>
          <a:lstStyle/>
          <a:p>
            <a:pPr marL="420688" lvl="1">
              <a:spcBef>
                <a:spcPts val="0"/>
              </a:spcBef>
              <a:buSzPct val="100000"/>
            </a:pPr>
            <a:r>
              <a:rPr lang="cs-CZ" dirty="0"/>
              <a:t>Některé překážky mohou mít tak </a:t>
            </a:r>
            <a:r>
              <a:rPr lang="cs-CZ" b="1" dirty="0"/>
              <a:t>významný vliv, že inovační aktivita není ani zahájena</a:t>
            </a:r>
            <a:r>
              <a:rPr lang="cs-CZ" dirty="0"/>
              <a:t>. </a:t>
            </a:r>
            <a:endParaRPr lang="cs-CZ" dirty="0" smtClean="0"/>
          </a:p>
          <a:p>
            <a:pPr marL="420688" lvl="1">
              <a:spcBef>
                <a:spcPts val="0"/>
              </a:spcBef>
              <a:buSzPct val="100000"/>
            </a:pPr>
            <a:r>
              <a:rPr lang="cs-CZ" dirty="0" smtClean="0"/>
              <a:t>Bariéry </a:t>
            </a:r>
            <a:r>
              <a:rPr lang="cs-CZ" dirty="0"/>
              <a:t>inovačních aktivit se různí podle druhy inovací. </a:t>
            </a:r>
            <a:endParaRPr lang="cs-CZ" dirty="0" smtClean="0"/>
          </a:p>
          <a:p>
            <a:pPr marL="420688" lvl="1">
              <a:spcBef>
                <a:spcPts val="0"/>
              </a:spcBef>
              <a:buSzPct val="100000"/>
            </a:pPr>
            <a:r>
              <a:rPr lang="cs-CZ" b="1" dirty="0" smtClean="0"/>
              <a:t>Existují </a:t>
            </a:r>
            <a:r>
              <a:rPr lang="cs-CZ" b="1" dirty="0"/>
              <a:t>typy bariér</a:t>
            </a:r>
            <a:r>
              <a:rPr lang="cs-CZ" dirty="0"/>
              <a:t>, které jsou společné pro všechny druhy, např. nákladový faktor, nedostatek kvalifikované pracovní síly, aj. </a:t>
            </a:r>
            <a:endParaRPr lang="cs-CZ" dirty="0" smtClean="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15/28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66843429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Hodnocení inovací</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fontScale="92500" lnSpcReduction="10000"/>
          </a:bodyPr>
          <a:lstStyle/>
          <a:p>
            <a:pPr marL="420688" lvl="1">
              <a:spcBef>
                <a:spcPts val="0"/>
              </a:spcBef>
              <a:buSzPct val="100000"/>
            </a:pPr>
            <a:r>
              <a:rPr lang="cs-CZ" b="1" dirty="0"/>
              <a:t>Inovace jsou nepřetržitým procesem</a:t>
            </a:r>
            <a:r>
              <a:rPr lang="cs-CZ" dirty="0"/>
              <a:t>, neboť společnosti neustále provádějí změny produktů nebo změny v rámci procesů a shromažďují nové znalosti. </a:t>
            </a:r>
            <a:endParaRPr lang="cs-CZ" dirty="0" smtClean="0"/>
          </a:p>
          <a:p>
            <a:pPr marL="420688" lvl="1">
              <a:spcBef>
                <a:spcPts val="0"/>
              </a:spcBef>
              <a:buSzPct val="100000"/>
            </a:pPr>
            <a:r>
              <a:rPr lang="cs-CZ" dirty="0" smtClean="0"/>
              <a:t>Je </a:t>
            </a:r>
            <a:r>
              <a:rPr lang="cs-CZ" dirty="0"/>
              <a:t>mnohem složitější měřit dynamický a neustále se vyvíjející proces než statickou činnost. </a:t>
            </a:r>
            <a:endParaRPr lang="cs-CZ" dirty="0" smtClean="0"/>
          </a:p>
          <a:p>
            <a:pPr marL="420688" lvl="1">
              <a:spcBef>
                <a:spcPts val="0"/>
              </a:spcBef>
              <a:buSzPct val="100000"/>
            </a:pPr>
            <a:r>
              <a:rPr lang="cs-CZ" dirty="0" smtClean="0"/>
              <a:t>Praktické </a:t>
            </a:r>
            <a:r>
              <a:rPr lang="cs-CZ" dirty="0"/>
              <a:t>zkušenosti ukazují, že podniky nejsou schopny dostatečně přesně odhadnout ani náklady na vyřešení a zavedení inovace, ani výši efektů, které v souvislosti s touto inovací vznikají, a to mj. proto, že se v momentu zahájení programu nedaří odhadnout všechny možnosti aplikací, které mohou často vést ke vzniku synergického efektu</a:t>
            </a:r>
            <a:r>
              <a:rPr lang="cs-CZ" dirty="0" smtClean="0"/>
              <a:t>.</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16/28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48232713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Hodnocení inovací</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fontScale="92500"/>
          </a:bodyPr>
          <a:lstStyle/>
          <a:p>
            <a:pPr marL="420688" lvl="1">
              <a:spcBef>
                <a:spcPts val="0"/>
              </a:spcBef>
              <a:buSzPct val="100000"/>
            </a:pPr>
            <a:r>
              <a:rPr lang="cs-CZ" dirty="0"/>
              <a:t>Při hodnocení inovačního výkonu můžeme sledovat řadu možných ukazatelů a indikátorů</a:t>
            </a:r>
            <a:r>
              <a:rPr lang="cs-CZ" dirty="0" smtClean="0"/>
              <a:t>:</a:t>
            </a:r>
          </a:p>
          <a:p>
            <a:pPr marL="877888" lvl="2">
              <a:spcBef>
                <a:spcPts val="0"/>
              </a:spcBef>
              <a:buSzPct val="100000"/>
            </a:pPr>
            <a:r>
              <a:rPr lang="cs-CZ" b="1" dirty="0" smtClean="0"/>
              <a:t>Ukazatele </a:t>
            </a:r>
            <a:r>
              <a:rPr lang="cs-CZ" b="1" dirty="0"/>
              <a:t>konkrétních výstupů inovační aktivity </a:t>
            </a:r>
            <a:r>
              <a:rPr lang="cs-CZ" dirty="0"/>
              <a:t>– počet patentů, počet publikovaných odborných článků, počet prvků nově uvedených na trh, aj. </a:t>
            </a:r>
            <a:endParaRPr lang="cs-CZ" dirty="0" smtClean="0"/>
          </a:p>
          <a:p>
            <a:pPr marL="877888" lvl="2">
              <a:spcBef>
                <a:spcPts val="0"/>
              </a:spcBef>
              <a:buSzPct val="100000"/>
            </a:pPr>
            <a:r>
              <a:rPr lang="cs-CZ" b="1" dirty="0" smtClean="0"/>
              <a:t>Ukazatele </a:t>
            </a:r>
            <a:r>
              <a:rPr lang="cs-CZ" b="1" dirty="0"/>
              <a:t>operačních nebo procesních prvků </a:t>
            </a:r>
            <a:r>
              <a:rPr lang="cs-CZ" dirty="0"/>
              <a:t>– průzkumy spokojenosti zákazníků, aj. </a:t>
            </a:r>
            <a:endParaRPr lang="cs-CZ" dirty="0" smtClean="0"/>
          </a:p>
          <a:p>
            <a:pPr marL="877888" lvl="2">
              <a:spcBef>
                <a:spcPts val="0"/>
              </a:spcBef>
              <a:buSzPct val="100000"/>
            </a:pPr>
            <a:r>
              <a:rPr lang="cs-CZ" b="1" dirty="0" smtClean="0"/>
              <a:t>Ukazatele</a:t>
            </a:r>
            <a:r>
              <a:rPr lang="cs-CZ" b="1" dirty="0"/>
              <a:t>, které lze srovnat v odvětví </a:t>
            </a:r>
            <a:r>
              <a:rPr lang="cs-CZ" dirty="0"/>
              <a:t>– tržní podíl, výkon v kvalitě, aj. </a:t>
            </a:r>
            <a:endParaRPr lang="cs-CZ" dirty="0" smtClean="0"/>
          </a:p>
          <a:p>
            <a:pPr marL="877888" lvl="2">
              <a:spcBef>
                <a:spcPts val="0"/>
              </a:spcBef>
              <a:buSzPct val="100000"/>
            </a:pPr>
            <a:r>
              <a:rPr lang="cs-CZ" b="1" dirty="0" smtClean="0"/>
              <a:t>Ukazatele </a:t>
            </a:r>
            <a:r>
              <a:rPr lang="cs-CZ" b="1" dirty="0"/>
              <a:t>strategického úspěchu</a:t>
            </a:r>
            <a:r>
              <a:rPr lang="cs-CZ" dirty="0"/>
              <a:t>, kdy celkový výkon podniku se v některém ohledu zlepší a kdy minimálně některé z přínosů lze přičíst přímo nebo nepřímo inovaci – růst obratu nebo tržního podílu, zlepšená profitabilita, vyšší přidaná hodnota, aj. </a:t>
            </a:r>
            <a:endParaRPr lang="cs-CZ" dirty="0" smtClean="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17/28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47315109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Hodnocení inovací</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fontScale="92500" lnSpcReduction="20000"/>
          </a:bodyPr>
          <a:lstStyle/>
          <a:p>
            <a:pPr marL="420688" lvl="1">
              <a:spcBef>
                <a:spcPts val="0"/>
              </a:spcBef>
              <a:buSzPct val="100000"/>
            </a:pPr>
            <a:r>
              <a:rPr lang="cs-CZ" dirty="0"/>
              <a:t>Ukazatele můžeme také rozdělit do tří základních skupin podle jednotlivých obecných složek inovačního cyklu, které je jimi možné měřit</a:t>
            </a:r>
            <a:r>
              <a:rPr lang="cs-CZ" dirty="0" smtClean="0"/>
              <a:t>:</a:t>
            </a:r>
          </a:p>
          <a:p>
            <a:pPr marL="877888" lvl="2">
              <a:spcBef>
                <a:spcPts val="0"/>
              </a:spcBef>
              <a:buSzPct val="100000"/>
            </a:pPr>
            <a:r>
              <a:rPr lang="cs-CZ" b="1" dirty="0"/>
              <a:t>vstupy do inovačního cyklu </a:t>
            </a:r>
            <a:r>
              <a:rPr lang="cs-CZ" dirty="0"/>
              <a:t>- vstupy, které stojí na začátku každé inovace, mohou být jak finanční povahy, například kapitál vyčleněný na výzkum a vývoj, tak nefinanční. </a:t>
            </a:r>
            <a:endParaRPr lang="cs-CZ" dirty="0" smtClean="0"/>
          </a:p>
          <a:p>
            <a:pPr marL="877888" lvl="2">
              <a:spcBef>
                <a:spcPts val="0"/>
              </a:spcBef>
              <a:buSzPct val="100000"/>
            </a:pPr>
            <a:r>
              <a:rPr lang="cs-CZ" b="1" dirty="0"/>
              <a:t>samotný vývoj výrobku nebo služby </a:t>
            </a:r>
            <a:r>
              <a:rPr lang="cs-CZ" dirty="0"/>
              <a:t>- průměrná doba přeměny nápadu do jeho realizace, počet návrhů postupujících z jedné fáze vývoje do druhé, propustnost jednotlivých fází, průměrná délka jednotlivých </a:t>
            </a:r>
            <a:r>
              <a:rPr lang="cs-CZ" dirty="0" smtClean="0"/>
              <a:t>fází.</a:t>
            </a:r>
          </a:p>
          <a:p>
            <a:pPr marL="877888" lvl="2">
              <a:spcBef>
                <a:spcPts val="0"/>
              </a:spcBef>
              <a:buSzPct val="100000"/>
            </a:pPr>
            <a:r>
              <a:rPr lang="cs-CZ" b="1" dirty="0"/>
              <a:t>výstupy (výsledky) inovačního cyklu </a:t>
            </a:r>
            <a:r>
              <a:rPr lang="cs-CZ" dirty="0"/>
              <a:t>- počet nově uvedených produktů, počet získaných patentů, podíl patentovaných výrobků na celkovém objemu prodeje, uvedení nového výrobku na trh v porovnání s konkurencí nebo plánem, změna tržního podílu, podíl nově uvedených výrobků na celkovém objemu prodeje, počet nově získaných </a:t>
            </a:r>
            <a:r>
              <a:rPr lang="cs-CZ" dirty="0" smtClean="0"/>
              <a:t>trhů.</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18/28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93247882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Hodnocení inovací</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a:bodyPr>
          <a:lstStyle/>
          <a:p>
            <a:pPr marL="420688" lvl="1">
              <a:spcBef>
                <a:spcPts val="0"/>
              </a:spcBef>
              <a:buSzPct val="100000"/>
            </a:pPr>
            <a:r>
              <a:rPr lang="cs-CZ" dirty="0" smtClean="0"/>
              <a:t>Druhy efektů inovací:</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19/28</a:t>
            </a:r>
            <a:endParaRPr sz="1200" b="1" dirty="0">
              <a:solidFill>
                <a:srgbClr val="FF0000"/>
              </a:solidFill>
              <a:latin typeface="Calibri"/>
              <a:ea typeface="Calibri"/>
              <a:cs typeface="Calibri"/>
              <a:sym typeface="Calibri"/>
            </a:endParaRPr>
          </a:p>
        </p:txBody>
      </p:sp>
      <p:pic>
        <p:nvPicPr>
          <p:cNvPr id="3" name="Obrázek 2"/>
          <p:cNvPicPr>
            <a:picLocks noChangeAspect="1"/>
          </p:cNvPicPr>
          <p:nvPr/>
        </p:nvPicPr>
        <p:blipFill rotWithShape="1">
          <a:blip r:embed="rId3"/>
          <a:srcRect l="31754" t="38031" r="27720" b="30936"/>
          <a:stretch/>
        </p:blipFill>
        <p:spPr>
          <a:xfrm>
            <a:off x="484795" y="2146006"/>
            <a:ext cx="8202005" cy="3532898"/>
          </a:xfrm>
          <a:prstGeom prst="rect">
            <a:avLst/>
          </a:prstGeom>
        </p:spPr>
      </p:pic>
    </p:spTree>
    <p:extLst>
      <p:ext uri="{BB962C8B-B14F-4D97-AF65-F5344CB8AC3E}">
        <p14:creationId xmlns:p14="http://schemas.microsoft.com/office/powerpoint/2010/main" val="313419119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management</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lnSpcReduction="10000"/>
          </a:bodyPr>
          <a:lstStyle/>
          <a:p>
            <a:pPr marL="420688" lvl="1">
              <a:spcBef>
                <a:spcPts val="0"/>
              </a:spcBef>
              <a:buSzPct val="100000"/>
            </a:pPr>
            <a:r>
              <a:rPr lang="cs-CZ" dirty="0"/>
              <a:t>Inovační management dovoluje společnosti reagovat na externí nebo interní příležitosti a využít kreativní myšlenky. </a:t>
            </a:r>
            <a:endParaRPr lang="cs-CZ" dirty="0" smtClean="0"/>
          </a:p>
          <a:p>
            <a:pPr marL="420688" lvl="1">
              <a:spcBef>
                <a:spcPts val="0"/>
              </a:spcBef>
              <a:buSzPct val="100000"/>
            </a:pPr>
            <a:r>
              <a:rPr lang="cs-CZ" dirty="0" smtClean="0"/>
              <a:t>Spočívá </a:t>
            </a:r>
            <a:r>
              <a:rPr lang="cs-CZ" dirty="0"/>
              <a:t>v připravenosti reakcí na vnější či vnitřní podněty (pasivní aspekt) a je zaměřený na volbu předmětu změny, její pružnou přípravu, realizaci a využívání (aktivní aspekt). </a:t>
            </a:r>
            <a:endParaRPr lang="cs-CZ" dirty="0" smtClean="0"/>
          </a:p>
          <a:p>
            <a:pPr marL="420688" lvl="1">
              <a:spcBef>
                <a:spcPts val="0"/>
              </a:spcBef>
              <a:buSzPct val="100000"/>
            </a:pPr>
            <a:r>
              <a:rPr lang="cs-CZ" dirty="0"/>
              <a:t>Inovační management by měl zahrnovat zaměstnance na každé úrovni organizační hierarchie. </a:t>
            </a:r>
            <a:endParaRPr lang="cs-CZ" dirty="0" smtClean="0"/>
          </a:p>
          <a:p>
            <a:pPr marL="420688" lvl="1">
              <a:spcBef>
                <a:spcPts val="0"/>
              </a:spcBef>
              <a:buSzPct val="100000"/>
            </a:pPr>
            <a:r>
              <a:rPr lang="cs-CZ" dirty="0" smtClean="0"/>
              <a:t>Řízení </a:t>
            </a:r>
            <a:r>
              <a:rPr lang="cs-CZ" dirty="0"/>
              <a:t>inovací by mělo být komplexní. </a:t>
            </a:r>
            <a:endParaRPr lang="cs-CZ" dirty="0" smtClean="0"/>
          </a:p>
          <a:p>
            <a:pPr marL="420688" lvl="1">
              <a:spcBef>
                <a:spcPts val="0"/>
              </a:spcBef>
              <a:buSzPct val="100000"/>
            </a:pPr>
            <a:r>
              <a:rPr lang="cs-CZ" b="1" i="1" dirty="0" smtClean="0"/>
              <a:t>Cílem </a:t>
            </a:r>
            <a:r>
              <a:rPr lang="cs-CZ" b="1" i="1" dirty="0"/>
              <a:t>inovačního managementu je správná implementace inovační strategie.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2/28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62010614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strategie ČR a krajů</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a:bodyPr>
          <a:lstStyle/>
          <a:p>
            <a:pPr marL="420688" lvl="1">
              <a:spcBef>
                <a:spcPts val="0"/>
              </a:spcBef>
              <a:buSzPct val="100000"/>
            </a:pPr>
            <a:r>
              <a:rPr lang="cs-CZ" dirty="0"/>
              <a:t>V Česku je do jisté míry struktura pro inovace formálně zaštítěna vládní Radou pro výzkum, vývoj a inovace (RVVI). </a:t>
            </a:r>
            <a:endParaRPr lang="cs-CZ" dirty="0" smtClean="0"/>
          </a:p>
          <a:p>
            <a:pPr marL="420688" lvl="1">
              <a:spcBef>
                <a:spcPts val="0"/>
              </a:spcBef>
              <a:buSzPct val="100000"/>
            </a:pPr>
            <a:r>
              <a:rPr lang="cs-CZ" dirty="0"/>
              <a:t>Inovační strategie vznikaly (kolem roku 2010) také na úrovni krajů formou regionálních inovačních strategií (RIS). </a:t>
            </a:r>
            <a:endParaRPr lang="cs-CZ" dirty="0" smtClean="0"/>
          </a:p>
          <a:p>
            <a:pPr marL="420688" lvl="1">
              <a:spcBef>
                <a:spcPts val="0"/>
              </a:spcBef>
              <a:buSzPct val="100000"/>
            </a:pPr>
            <a:r>
              <a:rPr lang="cs-CZ" dirty="0" smtClean="0"/>
              <a:t>Vesměs </a:t>
            </a:r>
            <a:r>
              <a:rPr lang="cs-CZ" dirty="0"/>
              <a:t>proto, aby bylo možné „čerpat dotace“.</a:t>
            </a:r>
            <a:endParaRPr lang="cs-CZ" dirty="0" smtClean="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20/28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31494984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strategie ČR a krajů</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lnSpcReduction="10000"/>
          </a:bodyPr>
          <a:lstStyle/>
          <a:p>
            <a:pPr marL="420688" lvl="1">
              <a:spcBef>
                <a:spcPts val="0"/>
              </a:spcBef>
              <a:buSzPct val="100000"/>
            </a:pPr>
            <a:r>
              <a:rPr lang="cs-CZ" dirty="0" smtClean="0"/>
              <a:t>Evropská </a:t>
            </a:r>
            <a:r>
              <a:rPr lang="cs-CZ" dirty="0"/>
              <a:t>komise stanovila pro programové období 2014–2020 podmínku pro čerpání evropských prostředků na podporu vědy, výzkumu a inovací. Každý členský stát je povinen připravit a realizovat tzv. strategii pro inteligentní specializaci, a to jak na národní, tak i na regionální úrovni. </a:t>
            </a:r>
            <a:endParaRPr lang="cs-CZ" dirty="0" smtClean="0"/>
          </a:p>
          <a:p>
            <a:pPr marL="420688" lvl="1">
              <a:spcBef>
                <a:spcPts val="0"/>
              </a:spcBef>
              <a:buSzPct val="100000"/>
            </a:pPr>
            <a:r>
              <a:rPr lang="cs-CZ" dirty="0" smtClean="0"/>
              <a:t>Pro </a:t>
            </a:r>
            <a:r>
              <a:rPr lang="cs-CZ" dirty="0"/>
              <a:t>splnění podmínek EK byla vytvořena</a:t>
            </a:r>
            <a:r>
              <a:rPr lang="cs-CZ" u="sng" dirty="0">
                <a:solidFill>
                  <a:srgbClr val="FF0000"/>
                </a:solidFill>
              </a:rPr>
              <a:t> </a:t>
            </a:r>
            <a:r>
              <a:rPr lang="cs-CZ" b="1" dirty="0">
                <a:solidFill>
                  <a:srgbClr val="FF0000"/>
                </a:solidFill>
              </a:rPr>
              <a:t>Národní výzkumná a inovační strategie pro inteligentní specializaci České republiky</a:t>
            </a:r>
            <a:r>
              <a:rPr lang="cs-CZ" dirty="0"/>
              <a:t> (Národní RIS3 strategie – 350 stran), která má 14 krajských příloh – regionálních inovačních strategií každého kraje</a:t>
            </a:r>
            <a:r>
              <a:rPr lang="cs-CZ" dirty="0" smtClean="0"/>
              <a:t>.</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21/28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8324214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strategie ČR a krajů</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a:bodyPr>
          <a:lstStyle/>
          <a:p>
            <a:r>
              <a:rPr lang="cs-CZ" dirty="0" smtClean="0"/>
              <a:t>První </a:t>
            </a:r>
            <a:r>
              <a:rPr lang="cs-CZ" dirty="0"/>
              <a:t>klíčovou oblastí změn zmíněnou v RIS3 strategii </a:t>
            </a:r>
            <a:r>
              <a:rPr lang="cs-CZ" dirty="0" smtClean="0"/>
              <a:t>je:</a:t>
            </a:r>
            <a:endParaRPr lang="cs-CZ" dirty="0"/>
          </a:p>
          <a:p>
            <a:pPr lvl="1"/>
            <a:r>
              <a:rPr lang="cs-CZ" dirty="0"/>
              <a:t>Vyšší inovační výkonnost firem</a:t>
            </a:r>
          </a:p>
          <a:p>
            <a:pPr lvl="1"/>
            <a:r>
              <a:rPr lang="cs-CZ" dirty="0"/>
              <a:t>Zvýšit inovační poptávku ve firmách (i ve veřejném sektoru).</a:t>
            </a:r>
          </a:p>
          <a:p>
            <a:pPr lvl="1"/>
            <a:r>
              <a:rPr lang="cs-CZ" dirty="0"/>
              <a:t>Zvýšit míru podnikání ve společnosti s důrazem na zakládání nových rychle rostoucích firem.</a:t>
            </a:r>
          </a:p>
          <a:p>
            <a:pPr lvl="1"/>
            <a:r>
              <a:rPr lang="cs-CZ" dirty="0"/>
              <a:t>Zvýšit internacionalizaci MSP.</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22/28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39671915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strategie ČR a krajů</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lnSpcReduction="10000"/>
          </a:bodyPr>
          <a:lstStyle/>
          <a:p>
            <a:r>
              <a:rPr lang="cs-CZ" dirty="0"/>
              <a:t>Dlouhodobá strategická vize rozvoje České republiky směrem ke znalostní ekonomice zní: </a:t>
            </a:r>
            <a:r>
              <a:rPr lang="cs-CZ" b="1" dirty="0"/>
              <a:t>ČESKO PODNIKAVÉ, KREATIVNÍ A PŘITAŽLIVÉ PRO TALENTY A PENÍZE</a:t>
            </a:r>
            <a:r>
              <a:rPr lang="cs-CZ" dirty="0"/>
              <a:t>. </a:t>
            </a:r>
            <a:endParaRPr lang="cs-CZ" dirty="0" smtClean="0"/>
          </a:p>
          <a:p>
            <a:r>
              <a:rPr lang="cs-CZ" dirty="0" smtClean="0"/>
              <a:t>Pro </a:t>
            </a:r>
            <a:r>
              <a:rPr lang="cs-CZ" dirty="0"/>
              <a:t>měření míry přibližování k této vizi jsou nastaveny ukazatele – např. počet nově vzniklých firem na 1 000 obyvatel, technologická platební bilance, kapacita země udržet talenty a příliv zahraničních investic</a:t>
            </a:r>
            <a:r>
              <a:rPr lang="cs-CZ" dirty="0" smtClean="0"/>
              <a:t>.</a:t>
            </a:r>
            <a:endParaRPr lang="cs-CZ"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23/28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06417825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strategie ČR a krajů</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lnSpcReduction="10000"/>
          </a:bodyPr>
          <a:lstStyle/>
          <a:p>
            <a:r>
              <a:rPr lang="cs-CZ" dirty="0" smtClean="0"/>
              <a:t>Týká se  to těchto  odvětví:</a:t>
            </a:r>
          </a:p>
          <a:p>
            <a:pPr lvl="1"/>
            <a:r>
              <a:rPr lang="cs-CZ" dirty="0"/>
              <a:t>Strojírenství – </a:t>
            </a:r>
            <a:r>
              <a:rPr lang="cs-CZ" dirty="0" err="1"/>
              <a:t>mechatronika</a:t>
            </a:r>
            <a:endParaRPr lang="cs-CZ" dirty="0"/>
          </a:p>
          <a:p>
            <a:pPr lvl="1"/>
            <a:r>
              <a:rPr lang="cs-CZ" dirty="0"/>
              <a:t>Energetika</a:t>
            </a:r>
          </a:p>
          <a:p>
            <a:pPr lvl="1"/>
            <a:r>
              <a:rPr lang="cs-CZ" dirty="0"/>
              <a:t>Hutnictví</a:t>
            </a:r>
          </a:p>
          <a:p>
            <a:pPr lvl="1"/>
            <a:r>
              <a:rPr lang="cs-CZ" dirty="0"/>
              <a:t>Průmyslová chemie</a:t>
            </a:r>
          </a:p>
          <a:p>
            <a:pPr lvl="1"/>
            <a:r>
              <a:rPr lang="cs-CZ" dirty="0"/>
              <a:t>Elektronika a elektrotechnika v digitálním věku</a:t>
            </a:r>
          </a:p>
          <a:p>
            <a:pPr lvl="1"/>
            <a:r>
              <a:rPr lang="cs-CZ" dirty="0"/>
              <a:t>Digitální ekonomika a digitální obsah</a:t>
            </a:r>
          </a:p>
          <a:p>
            <a:pPr lvl="1"/>
            <a:r>
              <a:rPr lang="cs-CZ" dirty="0" err="1"/>
              <a:t>Automotive</a:t>
            </a:r>
            <a:endParaRPr lang="cs-CZ" dirty="0"/>
          </a:p>
          <a:p>
            <a:pPr lvl="1"/>
            <a:r>
              <a:rPr lang="cs-CZ" dirty="0"/>
              <a:t>Železniční a kolejová vozidla</a:t>
            </a:r>
          </a:p>
          <a:p>
            <a:pPr lvl="1"/>
            <a:r>
              <a:rPr lang="cs-CZ" dirty="0"/>
              <a:t>Letecký a kosmický průmysl</a:t>
            </a:r>
          </a:p>
          <a:p>
            <a:pPr lvl="1"/>
            <a:endParaRPr lang="cs-CZ"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24/28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12343623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strategie ČR a krajů</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fontScale="85000" lnSpcReduction="20000"/>
          </a:bodyPr>
          <a:lstStyle/>
          <a:p>
            <a:r>
              <a:rPr lang="cs-CZ" dirty="0" smtClean="0"/>
              <a:t>Týká se  to těchto  odvětví:</a:t>
            </a:r>
          </a:p>
          <a:p>
            <a:pPr lvl="1"/>
            <a:r>
              <a:rPr lang="cs-CZ" dirty="0"/>
              <a:t>Léčiva, biotechnologie, prostředky zdravotnické techniky a </a:t>
            </a:r>
            <a:r>
              <a:rPr lang="cs-CZ" dirty="0" err="1"/>
              <a:t>Life</a:t>
            </a:r>
            <a:r>
              <a:rPr lang="cs-CZ" dirty="0"/>
              <a:t> </a:t>
            </a:r>
            <a:r>
              <a:rPr lang="cs-CZ" dirty="0" err="1"/>
              <a:t>Sciences</a:t>
            </a:r>
            <a:endParaRPr lang="cs-CZ" dirty="0"/>
          </a:p>
          <a:p>
            <a:pPr lvl="1"/>
            <a:r>
              <a:rPr lang="cs-CZ" dirty="0"/>
              <a:t>Tradiční i nová kulturní a kreativní odvětví</a:t>
            </a:r>
          </a:p>
          <a:p>
            <a:pPr lvl="1"/>
            <a:r>
              <a:rPr lang="cs-CZ" dirty="0"/>
              <a:t>Udržitelné zemědělství a lesnictví</a:t>
            </a:r>
          </a:p>
          <a:p>
            <a:pPr lvl="1"/>
            <a:r>
              <a:rPr lang="cs-CZ" dirty="0"/>
              <a:t>Udržitelná produkce potravin</a:t>
            </a:r>
          </a:p>
          <a:p>
            <a:pPr lvl="1"/>
            <a:r>
              <a:rPr lang="cs-CZ" dirty="0"/>
              <a:t>Zajištění zdravého a kvalitního životního prostředí, biodiverzity a ekologie přírodních zdrojů</a:t>
            </a:r>
          </a:p>
          <a:p>
            <a:pPr lvl="1"/>
            <a:r>
              <a:rPr lang="cs-CZ" dirty="0"/>
              <a:t>Udržitelná výstavba, lidská sídla a technická ochrana životního prostředí</a:t>
            </a:r>
          </a:p>
          <a:p>
            <a:pPr lvl="1"/>
            <a:r>
              <a:rPr lang="cs-CZ" dirty="0"/>
              <a:t>Pokud jde o společenské výzvy jedná se o bezpečnostní výzkum, výzkum ve zdravotnictví, práci, sociální služby a důchodový systém. Regionálně pak o sklářství a keramiku, textil, balneologie a lázeňství.</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25/28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77724010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S-křivka</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fontScale="85000" lnSpcReduction="20000"/>
          </a:bodyPr>
          <a:lstStyle/>
          <a:p>
            <a:r>
              <a:rPr lang="cs-CZ" dirty="0" smtClean="0"/>
              <a:t>Každý </a:t>
            </a:r>
            <a:r>
              <a:rPr lang="cs-CZ" dirty="0"/>
              <a:t>produkt, trh i podnikatelský model prochází předvídatelným cyklem růstu a </a:t>
            </a:r>
            <a:r>
              <a:rPr lang="cs-CZ" dirty="0" smtClean="0"/>
              <a:t>zralosti, známým </a:t>
            </a:r>
            <a:r>
              <a:rPr lang="cs-CZ" dirty="0"/>
              <a:t>jako </a:t>
            </a:r>
            <a:r>
              <a:rPr lang="cs-CZ" b="1" dirty="0" smtClean="0"/>
              <a:t>S-křivka.</a:t>
            </a:r>
          </a:p>
          <a:p>
            <a:r>
              <a:rPr lang="cs-CZ" dirty="0"/>
              <a:t>Když se snižují výnosy, a přitom firma dosáhla nejatraktivnějších zákazníků, objevuje-li se cenová konkurence, současné produkty ztrácí svůj lesk, je třeba více podporovat zákazníky, je zapotřebí nových dovedností atd., může být PŘÍLIŠ POZDĚ navrhovat další růstovou strategii. Vyjevuje se zjevná (a předvídatelná) realita S-křivky, k níž jsou firmy a podniky občas slepé. </a:t>
            </a:r>
            <a:endParaRPr lang="cs-CZ" dirty="0" smtClean="0"/>
          </a:p>
          <a:p>
            <a:r>
              <a:rPr lang="cs-CZ" i="1" dirty="0" smtClean="0"/>
              <a:t>(„</a:t>
            </a:r>
            <a:r>
              <a:rPr lang="cs-CZ" i="1" dirty="0"/>
              <a:t>To se nám nemůže stát.“ „To je ještě daleko.“ „My jsme specifičtí.“…).</a:t>
            </a:r>
          </a:p>
        </p:txBody>
      </p:sp>
      <p:sp>
        <p:nvSpPr>
          <p:cNvPr id="99" name="Google Shape;99;p14"/>
          <p:cNvSpPr txBox="1"/>
          <p:nvPr/>
        </p:nvSpPr>
        <p:spPr>
          <a:xfrm>
            <a:off x="467833"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26/28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17749838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S-křivka</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a:bodyPr>
          <a:lstStyle/>
          <a:p>
            <a:endParaRPr lang="cs-CZ" i="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27/28</a:t>
            </a:r>
            <a:endParaRPr sz="1200" b="1" dirty="0">
              <a:solidFill>
                <a:srgbClr val="FF0000"/>
              </a:solidFill>
              <a:latin typeface="Calibri"/>
              <a:ea typeface="Calibri"/>
              <a:cs typeface="Calibri"/>
              <a:sym typeface="Calibri"/>
            </a:endParaRPr>
          </a:p>
        </p:txBody>
      </p:sp>
      <p:pic>
        <p:nvPicPr>
          <p:cNvPr id="1026" name="Picture 2" descr="https://www.ebschool.cz/uploads/source/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3962" y="1422400"/>
            <a:ext cx="6261100" cy="4695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129156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33"/>
          <p:cNvSpPr txBox="1">
            <a:spLocks noGrp="1"/>
          </p:cNvSpPr>
          <p:nvPr>
            <p:ph type="title"/>
          </p:nvPr>
        </p:nvSpPr>
        <p:spPr>
          <a:xfrm>
            <a:off x="798534" y="2747962"/>
            <a:ext cx="7772400" cy="1362075"/>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FF0000"/>
              </a:buClr>
              <a:buSzPts val="4400"/>
              <a:buFont typeface="Calibri"/>
              <a:buNone/>
            </a:pPr>
            <a:r>
              <a:rPr lang="cs-CZ" sz="4400" dirty="0">
                <a:solidFill>
                  <a:srgbClr val="C00000"/>
                </a:solidFill>
              </a:rPr>
              <a:t>DĚKUJI ZA POZORNOST</a:t>
            </a:r>
            <a:endParaRPr dirty="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strategie</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a:bodyPr>
          <a:lstStyle/>
          <a:p>
            <a:pPr marL="420688" lvl="1">
              <a:spcBef>
                <a:spcPts val="0"/>
              </a:spcBef>
              <a:buSzPct val="100000"/>
            </a:pPr>
            <a:r>
              <a:rPr lang="cs-CZ" dirty="0"/>
              <a:t>Inovacím je důležité se věnovat jak v krátkodobém, tak v dlouhodobém horizontu, což v praxi znamená neustále vymýšlet a nalézat malá zlepšení, ale také se věnovat rozsáhlejším projektům, které přispějí významnou měrou k rozvoji firmy. </a:t>
            </a:r>
            <a:endParaRPr lang="cs-CZ" dirty="0" smtClean="0"/>
          </a:p>
          <a:p>
            <a:pPr marL="420688" lvl="1">
              <a:spcBef>
                <a:spcPts val="0"/>
              </a:spcBef>
              <a:buSzPct val="100000"/>
            </a:pPr>
            <a:r>
              <a:rPr lang="cs-CZ" dirty="0" smtClean="0"/>
              <a:t>Podniky </a:t>
            </a:r>
            <a:r>
              <a:rPr lang="cs-CZ" dirty="0"/>
              <a:t>vytvářejí v rámci inovační politiky svoje inovační strategie. </a:t>
            </a:r>
            <a:endParaRPr lang="cs-CZ" dirty="0" smtClean="0"/>
          </a:p>
          <a:p>
            <a:pPr marL="420688" lvl="1">
              <a:spcBef>
                <a:spcPts val="0"/>
              </a:spcBef>
              <a:buSzPct val="100000"/>
            </a:pPr>
            <a:r>
              <a:rPr lang="cs-CZ" dirty="0" smtClean="0"/>
              <a:t>Tyto </a:t>
            </a:r>
            <a:r>
              <a:rPr lang="cs-CZ" dirty="0"/>
              <a:t>strategie by měly být realizovatelné, akceptovatelné a motivující. </a:t>
            </a:r>
            <a:endParaRPr lang="cs-CZ" b="1" i="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3/28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00065563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strategie</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a:bodyPr>
          <a:lstStyle/>
          <a:p>
            <a:pPr marL="420688" lvl="1">
              <a:spcBef>
                <a:spcPts val="0"/>
              </a:spcBef>
              <a:buSzPct val="100000"/>
            </a:pPr>
            <a:r>
              <a:rPr lang="cs-CZ" dirty="0"/>
              <a:t>Inovační strategie se </a:t>
            </a:r>
            <a:r>
              <a:rPr lang="cs-CZ" b="1" dirty="0"/>
              <a:t>řadí v rámci hierarchie mezi funkční strategie</a:t>
            </a:r>
            <a:r>
              <a:rPr lang="cs-CZ" dirty="0"/>
              <a:t>. </a:t>
            </a:r>
            <a:endParaRPr lang="cs-CZ" dirty="0" smtClean="0"/>
          </a:p>
          <a:p>
            <a:pPr marL="420688" lvl="1">
              <a:spcBef>
                <a:spcPts val="0"/>
              </a:spcBef>
              <a:buSzPct val="100000"/>
            </a:pPr>
            <a:r>
              <a:rPr lang="cs-CZ" dirty="0" smtClean="0"/>
              <a:t>Měla </a:t>
            </a:r>
            <a:r>
              <a:rPr lang="cs-CZ" dirty="0"/>
              <a:t>by se objevit ve funkčních strategiích všech organizačních složek, neboť inovace nejsou pouze otázkou vědy a výzkumu. </a:t>
            </a:r>
            <a:endParaRPr lang="cs-CZ" dirty="0" smtClean="0"/>
          </a:p>
          <a:p>
            <a:pPr marL="420688" lvl="1">
              <a:spcBef>
                <a:spcPts val="0"/>
              </a:spcBef>
              <a:buSzPct val="100000"/>
            </a:pPr>
            <a:r>
              <a:rPr lang="cs-CZ" b="1" dirty="0" smtClean="0"/>
              <a:t>Inovační </a:t>
            </a:r>
            <a:r>
              <a:rPr lang="cs-CZ" b="1" dirty="0"/>
              <a:t>strategie se dá nejlépe tvořit na základě metody označované jako SWOT analýza.</a:t>
            </a:r>
            <a:endParaRPr lang="cs-CZ" b="1" i="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4/28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410325920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strategie</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a:bodyPr>
          <a:lstStyle/>
          <a:p>
            <a:pPr marL="420688" lvl="1">
              <a:spcBef>
                <a:spcPts val="0"/>
              </a:spcBef>
              <a:buSzPct val="100000"/>
            </a:pPr>
            <a:r>
              <a:rPr lang="cs-CZ" dirty="0"/>
              <a:t>Zjištěné závěry realizací této metody jsou východiskem k určení směru, kterým by se měla organizace vydat. </a:t>
            </a:r>
            <a:endParaRPr lang="cs-CZ" dirty="0" smtClean="0"/>
          </a:p>
          <a:p>
            <a:pPr marL="420688" lvl="1">
              <a:spcBef>
                <a:spcPts val="0"/>
              </a:spcBef>
              <a:buSzPct val="100000"/>
            </a:pPr>
            <a:r>
              <a:rPr lang="cs-CZ" dirty="0" smtClean="0"/>
              <a:t>Zaměstnanci </a:t>
            </a:r>
            <a:r>
              <a:rPr lang="cs-CZ" dirty="0"/>
              <a:t>a manažeři by si měli neustále uvědomovat, že </a:t>
            </a:r>
            <a:r>
              <a:rPr lang="cs-CZ" b="1" dirty="0"/>
              <a:t>strategické řízení neznamená pouhou implementaci vybrané strategie, ale také neustálou korekci a evaluaci jednotlivých cílů a měřítek</a:t>
            </a:r>
            <a:r>
              <a:rPr lang="cs-CZ" dirty="0"/>
              <a:t>. </a:t>
            </a:r>
            <a:endParaRPr lang="cs-CZ" b="1" i="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5/28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81695974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strategie</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a:bodyPr>
          <a:lstStyle/>
          <a:p>
            <a:pPr marL="420688" lvl="1">
              <a:spcBef>
                <a:spcPts val="0"/>
              </a:spcBef>
              <a:buSzPct val="100000"/>
            </a:pPr>
            <a:r>
              <a:rPr lang="cs-CZ" b="1" dirty="0" smtClean="0"/>
              <a:t>Postoj k inovační strategii:</a:t>
            </a:r>
          </a:p>
          <a:p>
            <a:pPr marL="877888" lvl="2">
              <a:spcBef>
                <a:spcPts val="0"/>
              </a:spcBef>
              <a:buSzPct val="100000"/>
            </a:pPr>
            <a:r>
              <a:rPr lang="cs-CZ" b="1" dirty="0"/>
              <a:t>Reaktivní strategie </a:t>
            </a:r>
            <a:r>
              <a:rPr lang="cs-CZ" dirty="0"/>
              <a:t>- je představována snahou přizpůsobit se požadavkům zákazníků. </a:t>
            </a:r>
            <a:endParaRPr lang="cs-CZ" dirty="0" smtClean="0"/>
          </a:p>
          <a:p>
            <a:pPr marL="1335088" lvl="3">
              <a:spcBef>
                <a:spcPts val="0"/>
              </a:spcBef>
              <a:buSzPct val="100000"/>
            </a:pPr>
            <a:r>
              <a:rPr lang="cs-CZ" dirty="0" smtClean="0"/>
              <a:t>Může </a:t>
            </a:r>
            <a:r>
              <a:rPr lang="cs-CZ" dirty="0"/>
              <a:t>také znamenat zavádění kroků, které u obdobných produktů připravila konkurence. </a:t>
            </a:r>
            <a:endParaRPr lang="cs-CZ" dirty="0" smtClean="0"/>
          </a:p>
          <a:p>
            <a:pPr marL="1335088" lvl="3">
              <a:spcBef>
                <a:spcPts val="0"/>
              </a:spcBef>
              <a:buSzPct val="100000"/>
            </a:pPr>
            <a:r>
              <a:rPr lang="cs-CZ" dirty="0" smtClean="0"/>
              <a:t>Cílem </a:t>
            </a:r>
            <a:r>
              <a:rPr lang="cs-CZ" dirty="0"/>
              <a:t>této strategie je nezůstat pozadu a "udržet krok s konkurencí". </a:t>
            </a:r>
            <a:endParaRPr lang="cs-CZ" dirty="0" smtClean="0"/>
          </a:p>
          <a:p>
            <a:pPr marL="1335088" lvl="3">
              <a:spcBef>
                <a:spcPts val="0"/>
              </a:spcBef>
              <a:buSzPct val="100000"/>
            </a:pPr>
            <a:r>
              <a:rPr lang="cs-CZ" dirty="0" smtClean="0"/>
              <a:t>Jak </a:t>
            </a:r>
            <a:r>
              <a:rPr lang="cs-CZ" dirty="0"/>
              <a:t>již popis napovídá, je tato strategie spojena s nižším rizikem neúspěchu a jejich přínosy, zejména ekonomické, jsou v porovnání s proaktivní strategií nižší. </a:t>
            </a:r>
            <a:endParaRPr lang="cs-CZ" b="1" i="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6/28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09936998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strategie</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a:bodyPr>
          <a:lstStyle/>
          <a:p>
            <a:pPr marL="420688" lvl="1">
              <a:spcBef>
                <a:spcPts val="0"/>
              </a:spcBef>
              <a:buSzPct val="100000"/>
            </a:pPr>
            <a:r>
              <a:rPr lang="cs-CZ" b="1" dirty="0" smtClean="0"/>
              <a:t>Postoj k inovační strategii:</a:t>
            </a:r>
          </a:p>
          <a:p>
            <a:pPr marL="877888" lvl="2">
              <a:spcBef>
                <a:spcPts val="0"/>
              </a:spcBef>
              <a:buSzPct val="100000"/>
            </a:pPr>
            <a:r>
              <a:rPr lang="cs-CZ" b="1" dirty="0"/>
              <a:t>Proaktivní strategie </a:t>
            </a:r>
            <a:r>
              <a:rPr lang="cs-CZ" dirty="0"/>
              <a:t>- podniky, které stanovují tuto strategii, se snaží přijít s něčím novým, co by získalo zákazníky a přineslo podniku po určitou dobu konkurenční výhodu. </a:t>
            </a:r>
            <a:endParaRPr lang="cs-CZ" dirty="0" smtClean="0"/>
          </a:p>
          <a:p>
            <a:pPr marL="1335088" lvl="3">
              <a:spcBef>
                <a:spcPts val="0"/>
              </a:spcBef>
              <a:buSzPct val="100000"/>
            </a:pPr>
            <a:r>
              <a:rPr lang="cs-CZ" dirty="0" smtClean="0"/>
              <a:t>Tento </a:t>
            </a:r>
            <a:r>
              <a:rPr lang="cs-CZ" dirty="0"/>
              <a:t>typ inovace vyžaduje vysoce kreativní a zkušené pracovníky nejen v oblasti vývoje. </a:t>
            </a:r>
            <a:endParaRPr lang="cs-CZ" dirty="0" smtClean="0"/>
          </a:p>
          <a:p>
            <a:pPr marL="1335088" lvl="3">
              <a:spcBef>
                <a:spcPts val="0"/>
              </a:spcBef>
              <a:buSzPct val="100000"/>
            </a:pPr>
            <a:r>
              <a:rPr lang="cs-CZ" dirty="0" smtClean="0"/>
              <a:t>Příprava </a:t>
            </a:r>
            <a:r>
              <a:rPr lang="cs-CZ" dirty="0"/>
              <a:t>takové strategie je oproti předchozí nákladnější a rizikovější. </a:t>
            </a:r>
            <a:endParaRPr lang="cs-CZ" dirty="0" smtClean="0"/>
          </a:p>
          <a:p>
            <a:pPr marL="1335088" lvl="3">
              <a:spcBef>
                <a:spcPts val="0"/>
              </a:spcBef>
              <a:buSzPct val="100000"/>
            </a:pPr>
            <a:r>
              <a:rPr lang="cs-CZ" dirty="0" smtClean="0"/>
              <a:t>Např</a:t>
            </a:r>
            <a:r>
              <a:rPr lang="cs-CZ" dirty="0"/>
              <a:t>. projekt vývoje nového výrobku nemusí být zdárně ukončena, zákazníci jej nemusí přijmout nebo se nedosáhne příznivého poměru mezi užitkem a náklady na produkci. </a:t>
            </a:r>
            <a:endParaRPr lang="cs-CZ" b="1" i="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7/28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88530290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proces</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a:bodyPr>
          <a:lstStyle/>
          <a:p>
            <a:pPr marL="420688" lvl="1">
              <a:spcBef>
                <a:spcPts val="0"/>
              </a:spcBef>
              <a:buSzPct val="100000"/>
            </a:pPr>
            <a:r>
              <a:rPr lang="cs-CZ" b="1" dirty="0"/>
              <a:t>Inovace, resp. inovační proces </a:t>
            </a:r>
            <a:r>
              <a:rPr lang="cs-CZ" dirty="0"/>
              <a:t>představuje z mého pohledu klíčový proces v rámci organizace. </a:t>
            </a:r>
            <a:endParaRPr lang="cs-CZ" dirty="0" smtClean="0"/>
          </a:p>
          <a:p>
            <a:pPr marL="420688" lvl="1">
              <a:spcBef>
                <a:spcPts val="0"/>
              </a:spcBef>
              <a:buSzPct val="100000"/>
            </a:pPr>
            <a:r>
              <a:rPr lang="cs-CZ" dirty="0"/>
              <a:t>Je spojený s obnovou toho, co organizace nabízí a jakým způsobem vyrábí a dodává. Inovační proces ve společnosti zahrnuje širokou škálu aktivit realizovaných od samotného prvotního nápadu až po jeho implementaci a uvedení v život. </a:t>
            </a:r>
            <a:endParaRPr lang="cs-CZ" dirty="0" smtClean="0"/>
          </a:p>
          <a:p>
            <a:pPr marL="420688" lvl="1">
              <a:spcBef>
                <a:spcPts val="0"/>
              </a:spcBef>
              <a:buSzPct val="100000"/>
            </a:pPr>
            <a:endParaRPr lang="cs-CZ" b="1" i="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8/28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12165090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normAutofit/>
          </a:bodyPr>
          <a:lstStyle/>
          <a:p>
            <a:pPr lvl="0"/>
            <a:r>
              <a:rPr lang="cs-CZ" b="1" dirty="0" smtClean="0">
                <a:solidFill>
                  <a:schemeClr val="tx1"/>
                </a:solidFill>
              </a:rPr>
              <a:t>Inovační proces</a:t>
            </a:r>
            <a:endParaRPr lang="cs-CZ" dirty="0"/>
          </a:p>
        </p:txBody>
      </p:sp>
      <p:sp>
        <p:nvSpPr>
          <p:cNvPr id="98" name="Google Shape;98;p14"/>
          <p:cNvSpPr txBox="1">
            <a:spLocks noGrp="1"/>
          </p:cNvSpPr>
          <p:nvPr>
            <p:ph type="body" idx="1"/>
          </p:nvPr>
        </p:nvSpPr>
        <p:spPr>
          <a:xfrm>
            <a:off x="457200" y="1422400"/>
            <a:ext cx="8229600" cy="4703763"/>
          </a:xfrm>
          <a:prstGeom prst="rect">
            <a:avLst/>
          </a:prstGeom>
          <a:noFill/>
          <a:ln>
            <a:noFill/>
          </a:ln>
        </p:spPr>
        <p:txBody>
          <a:bodyPr spcFirstLastPara="1" wrap="square" lIns="91425" tIns="45700" rIns="91425" bIns="45700" anchor="t" anchorCtr="0">
            <a:normAutofit/>
          </a:bodyPr>
          <a:lstStyle/>
          <a:p>
            <a:pPr marL="420688" lvl="1">
              <a:spcBef>
                <a:spcPts val="0"/>
              </a:spcBef>
              <a:buSzPct val="100000"/>
            </a:pPr>
            <a:r>
              <a:rPr lang="cs-CZ" sz="3600" dirty="0"/>
              <a:t>Základní rozdělení inovačních podnětů: </a:t>
            </a:r>
          </a:p>
          <a:p>
            <a:pPr marL="877888" lvl="2">
              <a:spcBef>
                <a:spcPts val="0"/>
              </a:spcBef>
              <a:buSzPct val="100000"/>
            </a:pPr>
            <a:r>
              <a:rPr lang="cs-CZ" sz="3200" b="1" dirty="0" smtClean="0"/>
              <a:t>Vnější zdroje;</a:t>
            </a:r>
          </a:p>
          <a:p>
            <a:pPr marL="877888" lvl="2">
              <a:spcBef>
                <a:spcPts val="0"/>
              </a:spcBef>
              <a:buSzPct val="100000"/>
            </a:pPr>
            <a:r>
              <a:rPr lang="cs-CZ" sz="3200" b="1" dirty="0" smtClean="0"/>
              <a:t>Vnitřní zdroje.</a:t>
            </a:r>
            <a:endParaRPr lang="cs-CZ" sz="3200"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9/28</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47465245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1018</TotalTime>
  <Words>1520</Words>
  <Application>Microsoft Office PowerPoint</Application>
  <PresentationFormat>Předvádění na obrazovce (4:3)</PresentationFormat>
  <Paragraphs>154</Paragraphs>
  <Slides>28</Slides>
  <Notes>28</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28</vt:i4>
      </vt:variant>
    </vt:vector>
  </HeadingPairs>
  <TitlesOfParts>
    <vt:vector size="31" baseType="lpstr">
      <vt:lpstr>Arial</vt:lpstr>
      <vt:lpstr>Calibri</vt:lpstr>
      <vt:lpstr>Office Theme</vt:lpstr>
      <vt:lpstr>Inovační management YSF_11_11</vt:lpstr>
      <vt:lpstr>Inovační management</vt:lpstr>
      <vt:lpstr>Inovační strategie</vt:lpstr>
      <vt:lpstr>Inovační strategie</vt:lpstr>
      <vt:lpstr>Inovační strategie</vt:lpstr>
      <vt:lpstr>Inovační strategie</vt:lpstr>
      <vt:lpstr>Inovační strategie</vt:lpstr>
      <vt:lpstr>Inovační proces</vt:lpstr>
      <vt:lpstr>Inovační proces</vt:lpstr>
      <vt:lpstr>Inovační proces</vt:lpstr>
      <vt:lpstr>Inovační proces</vt:lpstr>
      <vt:lpstr>Inovační proces</vt:lpstr>
      <vt:lpstr>Inovační proces</vt:lpstr>
      <vt:lpstr>Inovační proces</vt:lpstr>
      <vt:lpstr>Bariéry inovačních aktivit</vt:lpstr>
      <vt:lpstr>Hodnocení inovací</vt:lpstr>
      <vt:lpstr>Hodnocení inovací</vt:lpstr>
      <vt:lpstr>Hodnocení inovací</vt:lpstr>
      <vt:lpstr>Hodnocení inovací</vt:lpstr>
      <vt:lpstr>Inovační strategie ČR a krajů</vt:lpstr>
      <vt:lpstr>Inovační strategie ČR a krajů</vt:lpstr>
      <vt:lpstr>Inovační strategie ČR a krajů</vt:lpstr>
      <vt:lpstr>Inovační strategie ČR a krajů</vt:lpstr>
      <vt:lpstr>Inovační strategie ČR a krajů</vt:lpstr>
      <vt:lpstr>Inovační strategie ČR a krajů</vt:lpstr>
      <vt:lpstr>S-křivka</vt:lpstr>
      <vt:lpstr>S-křivka</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Strategická analýza XSAN</dc:title>
  <dc:creator>Škrabal Jaroslav</dc:creator>
  <cp:lastModifiedBy>skr0004</cp:lastModifiedBy>
  <cp:revision>111</cp:revision>
  <dcterms:modified xsi:type="dcterms:W3CDTF">2024-02-11T10:17:04Z</dcterms:modified>
</cp:coreProperties>
</file>