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76" r:id="rId2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 varScale="1">
        <p:scale>
          <a:sx n="56" d="100"/>
          <a:sy n="56" d="100"/>
        </p:scale>
        <p:origin x="1508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76916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3826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792397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70384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52578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0268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8660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9009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5817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8849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82368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290409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9727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9388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93537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42252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2275366"/>
            <a:ext cx="8704800" cy="2095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Výběr optimální strategie</a:t>
            </a:r>
            <a:r>
              <a:rPr lang="cs-CZ" b="1" smtClean="0">
                <a:solidFill>
                  <a:srgbClr val="D10202"/>
                </a:solidFill>
              </a:rPr>
              <a:t/>
            </a:r>
            <a:br>
              <a:rPr lang="cs-CZ" b="1" smtClean="0">
                <a:solidFill>
                  <a:srgbClr val="D10202"/>
                </a:solidFill>
              </a:rPr>
            </a:br>
            <a:r>
              <a:rPr lang="cs-CZ" b="1" smtClean="0">
                <a:solidFill>
                  <a:srgbClr val="D10202"/>
                </a:solidFill>
              </a:rPr>
              <a:t>YSF_09_11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10. 05. 2024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nemyslitelné alternativy </a:t>
            </a:r>
            <a:r>
              <a:rPr lang="cs-CZ" dirty="0"/>
              <a:t>představuje absolutní rozchod s tradičními postupy, zdroji, zákazníky a případně i s produkty.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Tato </a:t>
            </a:r>
            <a:r>
              <a:rPr lang="cs-CZ" dirty="0"/>
              <a:t>alternativa však může být velmi riskantní a často velmi nebezpečná při špatném odhadu budoucnosti.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Tento </a:t>
            </a:r>
            <a:r>
              <a:rPr lang="cs-CZ" dirty="0"/>
              <a:t>fakt současně ukazuje, že pravděpodobnost přijetí této strategické alternativy vedením podniku bude velmi nízká.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606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strategie představuje vždy změnu</a:t>
            </a:r>
            <a:r>
              <a:rPr lang="cs-CZ" dirty="0"/>
              <a:t>, neboť v podstatě potřeba výměny strategie je vyvolána obvykle tím, že stávající strategie se neosvědčila a je třeba ji nahradit strategií novou.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tomto případě musíme chápat změnu jako projev vývojového procesu, neboť obdobně jako v přírodě nelze ani ve společensko-ekonomické realitě hovořit o stabilitě.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180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 uvedeného je zřejmé, že změny jsou nevyhnutelným projevem konkrétní skutečnosti, obtížně se mění, takže většinou se jim musíme přizpůsobit.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Vzhledem </a:t>
            </a:r>
            <a:r>
              <a:rPr lang="cs-CZ" dirty="0"/>
              <a:t>k tomu, že každá změna je doprovázená většinou určitou nejistotou, je její vliv obtížně </a:t>
            </a:r>
            <a:r>
              <a:rPr lang="cs-CZ" dirty="0" err="1"/>
              <a:t>odhadovatelný</a:t>
            </a:r>
            <a:r>
              <a:rPr lang="cs-CZ" dirty="0"/>
              <a:t> a často i obtížně odstranitelný.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159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</a:t>
            </a:r>
            <a:r>
              <a:rPr lang="cs-CZ" b="1" dirty="0"/>
              <a:t>realizaci změn </a:t>
            </a:r>
            <a:r>
              <a:rPr lang="cs-CZ" dirty="0"/>
              <a:t>působí řada vlivných faktorů, kam patří především: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rychlost </a:t>
            </a:r>
            <a:r>
              <a:rPr lang="cs-CZ" dirty="0"/>
              <a:t>změn a proměn vnějšího prostředí;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mocenská </a:t>
            </a:r>
            <a:r>
              <a:rPr lang="cs-CZ" dirty="0"/>
              <a:t>základna iniciátora změn a jeho podpora spojenci;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množství </a:t>
            </a:r>
            <a:r>
              <a:rPr lang="cs-CZ" dirty="0"/>
              <a:t>a charakter odporu proti změnám;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nebezpečí </a:t>
            </a:r>
            <a:r>
              <a:rPr lang="cs-CZ" dirty="0"/>
              <a:t>rizika změny;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nákladová </a:t>
            </a:r>
            <a:r>
              <a:rPr lang="cs-CZ" dirty="0"/>
              <a:t>náročnost při realizaci změny;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povahové </a:t>
            </a:r>
            <a:r>
              <a:rPr lang="cs-CZ" dirty="0"/>
              <a:t>rysy manažera, který zajišťuje realizaci změn.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3419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realizaci výběru strategie se zřetelně ukazuje, že </a:t>
            </a:r>
            <a:r>
              <a:rPr lang="cs-CZ" b="1" dirty="0"/>
              <a:t>změny jsou významným dokladem existence a životaschopnosti organismu</a:t>
            </a:r>
            <a:r>
              <a:rPr lang="cs-CZ" dirty="0"/>
              <a:t>, neboť vše živé se vyvíjí nebo pro neschopnost realizovat změnu </a:t>
            </a:r>
            <a:r>
              <a:rPr lang="cs-CZ" dirty="0" smtClean="0"/>
              <a:t>zaniká.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Změny však přinášejí často problémy a značnou nejistotu</a:t>
            </a:r>
            <a:r>
              <a:rPr lang="cs-CZ" dirty="0"/>
              <a:t>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Proto </a:t>
            </a:r>
            <a:r>
              <a:rPr lang="cs-CZ" dirty="0"/>
              <a:t>se nelze divit, že většina lidí má snahu se změnám vyhýbat, bránit jejich uskutečňování.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Odpor </a:t>
            </a:r>
            <a:r>
              <a:rPr lang="cs-CZ" dirty="0"/>
              <a:t>vůči změnám je totiž přirozeným projevem člověka a je způsobován řadou příčin.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411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Přitom za </a:t>
            </a:r>
            <a:r>
              <a:rPr lang="cs-CZ" b="1" dirty="0"/>
              <a:t>hlavní příčiny individuálního odporu proti změnám lze považovat následující faktory</a:t>
            </a:r>
            <a:r>
              <a:rPr lang="cs-CZ" dirty="0"/>
              <a:t>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preference </a:t>
            </a:r>
            <a:r>
              <a:rPr lang="cs-CZ" dirty="0"/>
              <a:t>jistoty, klidu a stability;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uspokojení </a:t>
            </a:r>
            <a:r>
              <a:rPr lang="cs-CZ" dirty="0"/>
              <a:t>s dosavadním stavem poskytujícím pohodlí;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ohrožení </a:t>
            </a:r>
            <a:r>
              <a:rPr lang="cs-CZ" dirty="0"/>
              <a:t>vlastních ekonomických zájmů nebo prestiže;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nedorozumění </a:t>
            </a:r>
            <a:r>
              <a:rPr lang="cs-CZ" dirty="0"/>
              <a:t>a rozdílné představy dopadu změn;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strach </a:t>
            </a:r>
            <a:r>
              <a:rPr lang="cs-CZ" dirty="0"/>
              <a:t>z neznámého a z nejistoty, kterou změna může přinést.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186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Mimo tyto individuální příčiny odporu proti změnám zde působí často i prvky organizační rezistence vůči změnám kam patří </a:t>
            </a:r>
            <a:r>
              <a:rPr lang="cs-CZ" dirty="0" smtClean="0"/>
              <a:t>například: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nevhodná </a:t>
            </a:r>
            <a:r>
              <a:rPr lang="cs-CZ" dirty="0"/>
              <a:t>struktura organizace,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blokace </a:t>
            </a:r>
            <a:r>
              <a:rPr lang="cs-CZ" dirty="0"/>
              <a:t>investic,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omezení </a:t>
            </a:r>
            <a:r>
              <a:rPr lang="cs-CZ" dirty="0"/>
              <a:t>zdrojů a </a:t>
            </a:r>
            <a:r>
              <a:rPr lang="cs-CZ" dirty="0" smtClean="0"/>
              <a:t>interní </a:t>
            </a:r>
            <a:r>
              <a:rPr lang="cs-CZ" dirty="0"/>
              <a:t>smlouvy a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dohody </a:t>
            </a:r>
            <a:r>
              <a:rPr lang="cs-CZ" dirty="0"/>
              <a:t>mezi zájmovými skupinami.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407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8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Rozhodování je velmi </a:t>
            </a:r>
            <a:r>
              <a:rPr lang="cs-CZ" b="1" dirty="0"/>
              <a:t>subjektivní aktivita jedince</a:t>
            </a:r>
            <a:r>
              <a:rPr lang="cs-CZ" dirty="0"/>
              <a:t>, kde je názor člověka na konkrétní věc, o níž se má rozhodnout velmi často hlavním činitelem.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Přitom </a:t>
            </a:r>
            <a:r>
              <a:rPr lang="cs-CZ" dirty="0"/>
              <a:t>tento proces je realizován buď vlastníky podniku, nebo častěji vrcholovým managementem, kteří se mohou vyznačovat řadou osobních vlastností.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Při </a:t>
            </a:r>
            <a:r>
              <a:rPr lang="cs-CZ" dirty="0"/>
              <a:t>výběru strategie však rozhodují obecně následující vlastnosti: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bojovnost </a:t>
            </a:r>
            <a:r>
              <a:rPr lang="cs-CZ" dirty="0"/>
              <a:t>– bojácnost;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aktivita </a:t>
            </a:r>
            <a:r>
              <a:rPr lang="cs-CZ" dirty="0"/>
              <a:t>– pasivita;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pro </a:t>
            </a:r>
            <a:r>
              <a:rPr lang="cs-CZ" dirty="0"/>
              <a:t>inovační snahy – proti inovacím;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riziková </a:t>
            </a:r>
            <a:r>
              <a:rPr lang="cs-CZ" dirty="0"/>
              <a:t>orientace – nerizikový pohled;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autokratická </a:t>
            </a:r>
            <a:r>
              <a:rPr lang="cs-CZ" dirty="0"/>
              <a:t>povaha – participační povaha;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sledující </a:t>
            </a:r>
            <a:r>
              <a:rPr lang="cs-CZ" dirty="0"/>
              <a:t>osobní cíle – sledující zájmy podniku (kolektivní cíle).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538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81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Vedle osobních vlastností všech, kteří rozhodují o výběru strategické alternativy, hrají v procesu výběru významnou úlohu i jiné okolnosti, kam patří</a:t>
            </a:r>
            <a:r>
              <a:rPr lang="cs-CZ" dirty="0" smtClean="0"/>
              <a:t>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neschopnost </a:t>
            </a:r>
            <a:r>
              <a:rPr lang="cs-CZ" dirty="0"/>
              <a:t>a odmítání ocenit sílu podnikové opozice nebo sílu a postavení konkurence na trhu;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nedostatečná </a:t>
            </a:r>
            <a:r>
              <a:rPr lang="cs-CZ" dirty="0"/>
              <a:t>autorita tvůrců strategie;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nepřiměřená </a:t>
            </a:r>
            <a:r>
              <a:rPr lang="cs-CZ" dirty="0"/>
              <a:t>vznětlivost, neschopnost potlačovat emoce, nedostatečná argumentace a nevhodné chování při jednáních strategického významu;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neschopnost </a:t>
            </a:r>
            <a:r>
              <a:rPr lang="cs-CZ" dirty="0"/>
              <a:t>využívat jedince podle jejich osobních předností.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723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fázi tvorby strategie navazuje výběr konkrétní strategické alternativy a její následná implementace. Výběr strategie není o nic méně důležitější než samotná formulace podnikové </a:t>
            </a:r>
            <a:r>
              <a:rPr lang="cs-CZ" dirty="0" smtClean="0"/>
              <a:t>strategie.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Procesu </a:t>
            </a:r>
            <a:r>
              <a:rPr lang="cs-CZ" dirty="0"/>
              <a:t>výběru optimální strategické varianty ovlivňuje řada ekonomických i neekonomických faktorů.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Pokud u komplexní podnikové strategie není vybrán typ strategie a zrealizováno její zavedení do praxe, pak je naše představa pouze snem</a:t>
            </a:r>
            <a:r>
              <a:rPr lang="cs-CZ" dirty="0" smtClean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Výběrem </a:t>
            </a:r>
            <a:r>
              <a:rPr lang="cs-CZ" dirty="0"/>
              <a:t>a implementací strategie podniku přestává být podniková strategie psaným dokumentem, ale konkrétním plánem jak dosáhnout vytýčených met podniku v podobě strategických cílů a tím naplnit jak vizi, tak poslání podniku a tak vytvořit určité předpoklady pro realizaci stanovených podnikových hodnot. </a:t>
            </a:r>
            <a:endParaRPr lang="cs-CZ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6276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 vytvoření představ o budoucím vývoji podniku a analýze situace, která odhalí vlastnosti nejen podniku, ale ukáže současně i příležitosti a hrozby okolí, je nutno přistoupit k výběru typu podnikové komplexní strategie</a:t>
            </a:r>
            <a:r>
              <a:rPr lang="cs-CZ" dirty="0" smtClean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i="1" dirty="0"/>
              <a:t>Výběr strategie představuje v podstatě realizaci určitých změn v chování, přístupech a metodách podniku ve srovnání s původním stavem.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0225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 smtClean="0"/>
              <a:t>Výběr </a:t>
            </a:r>
            <a:r>
              <a:rPr lang="cs-CZ" b="1" dirty="0"/>
              <a:t>strategie podniku představuje důležitou </a:t>
            </a:r>
            <a:r>
              <a:rPr lang="cs-CZ" b="1" dirty="0" smtClean="0"/>
              <a:t>složku strategického řízení</a:t>
            </a:r>
            <a:r>
              <a:rPr lang="cs-CZ" dirty="0"/>
              <a:t>, neboť pokud vybereme vhodnou strategii lze počítat s úspěchem.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opačném případě pak musíme počítat s neúspěšnou volbou a dokonce i s ohrožením existence podniku.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 </a:t>
            </a:r>
            <a:r>
              <a:rPr lang="cs-CZ" dirty="0"/>
              <a:t>uvedeného vyplývá, že smyslem výběru a volby vhodné alternativy podnikové strategie je dosažení podnikového cíle optimálním způsobem. </a:t>
            </a:r>
            <a:endParaRPr lang="cs-CZ" dirty="0" smtClean="0"/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 smtClean="0"/>
              <a:t>Znamená </a:t>
            </a:r>
            <a:r>
              <a:rPr lang="cs-CZ" dirty="0"/>
              <a:t>to, že </a:t>
            </a:r>
            <a:r>
              <a:rPr lang="cs-CZ" b="1" dirty="0"/>
              <a:t>rozhodnutí nepředstavuje konečný cíl, ale pouze prostředek sloužící k dosažení cíle</a:t>
            </a:r>
            <a:r>
              <a:rPr lang="cs-CZ" dirty="0"/>
              <a:t>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0291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Přitom v podstatě </a:t>
            </a:r>
            <a:r>
              <a:rPr lang="cs-CZ" b="1" dirty="0"/>
              <a:t>proces výběru </a:t>
            </a:r>
            <a:r>
              <a:rPr lang="cs-CZ" dirty="0"/>
              <a:t>určité strategie podniku tvoří následující tři základní kroky (fáze) výběrového procesu: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vymezení </a:t>
            </a:r>
            <a:r>
              <a:rPr lang="cs-CZ" dirty="0"/>
              <a:t>strategických možností;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zhodnocení </a:t>
            </a:r>
            <a:r>
              <a:rPr lang="cs-CZ" dirty="0"/>
              <a:t>předložených možností (variant);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vlastní </a:t>
            </a:r>
            <a:r>
              <a:rPr lang="cs-CZ" dirty="0"/>
              <a:t>výběr strategie.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99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 ohledem na charakter okolí (vnějšího prostředí) podniku a na poznané přednosti, případně i slabosti podniku lze zvolit následující základní charakter strategie: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Výběr </a:t>
            </a:r>
            <a:r>
              <a:rPr lang="cs-CZ" b="1" dirty="0"/>
              <a:t>jasné </a:t>
            </a:r>
            <a:r>
              <a:rPr lang="cs-CZ" b="1" dirty="0" smtClean="0"/>
              <a:t>alternativy;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Výběr </a:t>
            </a:r>
            <a:r>
              <a:rPr lang="cs-CZ" b="1" dirty="0"/>
              <a:t>kreativní </a:t>
            </a:r>
            <a:r>
              <a:rPr lang="cs-CZ" b="1" dirty="0" smtClean="0"/>
              <a:t>alternativy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 smtClean="0"/>
              <a:t>Výběr </a:t>
            </a:r>
            <a:r>
              <a:rPr lang="cs-CZ" b="1" dirty="0"/>
              <a:t>nemyslitelné </a:t>
            </a:r>
            <a:r>
              <a:rPr lang="cs-CZ" b="1" dirty="0" smtClean="0"/>
              <a:t>alternativy.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348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jasné alternativy</a:t>
            </a:r>
            <a:r>
              <a:rPr lang="cs-CZ" dirty="0"/>
              <a:t>, kdy v podstatě není třeba dělat žádné změny, nebo jen nepatrné změny.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V </a:t>
            </a:r>
            <a:r>
              <a:rPr lang="cs-CZ" dirty="0"/>
              <a:t>podstatě bude podnik i v budoucnu pokračovat stejným směrem jako dosud, neboť zájem a potřeby zákazníků se nemění.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352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 smtClean="0">
                <a:solidFill>
                  <a:schemeClr val="tx1"/>
                </a:solidFill>
              </a:rPr>
              <a:t>Výběr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Výběr kreativní alternativy</a:t>
            </a:r>
            <a:r>
              <a:rPr lang="cs-CZ" dirty="0"/>
              <a:t>, která naopak obsahuje nový strategický přístup podniku v podobě částečného rozchodu s původním vývojovým směrem podniku. </a:t>
            </a:r>
            <a:endParaRPr lang="cs-CZ" dirty="0" smtClean="0"/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 smtClean="0"/>
              <a:t>Podnik </a:t>
            </a:r>
            <a:r>
              <a:rPr lang="cs-CZ" dirty="0"/>
              <a:t>se snaží zachytit nové zájmy a zvyklosti zákazníků, odhadovat změny jejich hodnot a naplnit jejich představu.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615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</TotalTime>
  <Words>993</Words>
  <Application>Microsoft Office PowerPoint</Application>
  <PresentationFormat>Předvádění na obrazovce (4:3)</PresentationFormat>
  <Paragraphs>105</Paragraphs>
  <Slides>19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Výběr optimální strategie YSF_09_11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Výběr strategie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102</cp:revision>
  <dcterms:modified xsi:type="dcterms:W3CDTF">2024-02-11T10:16:00Z</dcterms:modified>
</cp:coreProperties>
</file>