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4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276" r:id="rId6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6" autoAdjust="0"/>
  </p:normalViewPr>
  <p:slideViewPr>
    <p:cSldViewPr snapToGrid="0">
      <p:cViewPr varScale="1">
        <p:scale>
          <a:sx n="56" d="100"/>
          <a:sy n="56" d="100"/>
        </p:scale>
        <p:origin x="150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2567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766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401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0403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2664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134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733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2876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567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79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113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4553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4827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2503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857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464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8293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5832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8018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85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7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078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7039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6048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3092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3194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61049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6914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8939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21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8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2113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9874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479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06252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5777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0333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39363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90232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2788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1654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40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82906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93681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013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153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4097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1369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33369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0704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53008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9793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06133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0195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78214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7507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61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79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300976" y="2275366"/>
            <a:ext cx="8704800" cy="20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 smtClean="0">
                <a:solidFill>
                  <a:srgbClr val="D10202"/>
                </a:solidFill>
              </a:rPr>
              <a:t>Návrh strategie</a:t>
            </a:r>
            <a:r>
              <a:rPr lang="cs-CZ" b="1" smtClean="0">
                <a:solidFill>
                  <a:srgbClr val="D10202"/>
                </a:solidFill>
              </a:rPr>
              <a:t/>
            </a:r>
            <a:br>
              <a:rPr lang="cs-CZ" b="1" smtClean="0">
                <a:solidFill>
                  <a:srgbClr val="D10202"/>
                </a:solidFill>
              </a:rPr>
            </a:br>
            <a:r>
              <a:rPr lang="cs-CZ" b="1" smtClean="0">
                <a:solidFill>
                  <a:srgbClr val="D10202"/>
                </a:solidFill>
              </a:rPr>
              <a:t>YSF_08_11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10. 05. 2024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Cílové trhy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Proces výběru cílového trhu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6315" t="28831" r="54562" b="40760"/>
          <a:stretch/>
        </p:blipFill>
        <p:spPr>
          <a:xfrm>
            <a:off x="705852" y="2253131"/>
            <a:ext cx="7908738" cy="34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Segmentace trhu je koncepční rozdělení trhu na relativně homogenní skupiny spotřebitelů, sdílejících jednu nebo více významných společných vlastností, s cílem lépe vyhovět každé z nich.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Segmenty </a:t>
            </a:r>
            <a:r>
              <a:rPr lang="cs-CZ" dirty="0"/>
              <a:t>se mohou lišit svými potřebami, charakteristikami a nákupním chováním.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Je </a:t>
            </a:r>
            <a:r>
              <a:rPr lang="cs-CZ" dirty="0"/>
              <a:t>možné na ně působit modifikovaným marketingovým mixem.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5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Obvykle se rozlišují dvě úrovně segmentace trhů, a to </a:t>
            </a:r>
            <a:r>
              <a:rPr lang="cs-CZ" b="1" dirty="0" err="1"/>
              <a:t>makrosegmentace</a:t>
            </a:r>
            <a:r>
              <a:rPr lang="cs-CZ" dirty="0"/>
              <a:t> a </a:t>
            </a:r>
            <a:r>
              <a:rPr lang="cs-CZ" b="1" dirty="0" err="1"/>
              <a:t>mikrosegmentace</a:t>
            </a:r>
            <a:r>
              <a:rPr lang="cs-CZ" dirty="0"/>
              <a:t>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 smtClean="0"/>
              <a:t>makrosegmentace</a:t>
            </a:r>
            <a:r>
              <a:rPr lang="cs-CZ" dirty="0" smtClean="0"/>
              <a:t> </a:t>
            </a:r>
            <a:r>
              <a:rPr lang="cs-CZ" dirty="0"/>
              <a:t>– segmentace mezi organizacemi; zákazníci jsou segmentováni podle geografie a demografie;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 smtClean="0"/>
              <a:t>mikrosegmentace</a:t>
            </a:r>
            <a:r>
              <a:rPr lang="cs-CZ" dirty="0" smtClean="0"/>
              <a:t> </a:t>
            </a:r>
            <a:r>
              <a:rPr lang="cs-CZ" dirty="0"/>
              <a:t>– segmentace uvnitř organizace.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smtClean="0"/>
              <a:t>Jejím </a:t>
            </a:r>
            <a:r>
              <a:rPr lang="cs-CZ" dirty="0"/>
              <a:t>cílem je nalézt podobnosti mezi rozhodujícími jednotkami podle okruhů: používání nákupních rozhodovacích procesů, vlivů na nákup, motivaci nakupujících a stylů rozhodování.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err="1" smtClean="0"/>
              <a:t>Mikrosegmentace</a:t>
            </a:r>
            <a:r>
              <a:rPr lang="cs-CZ" dirty="0" smtClean="0"/>
              <a:t> </a:t>
            </a:r>
            <a:r>
              <a:rPr lang="cs-CZ" dirty="0"/>
              <a:t>je obtížná, protože potřebné informace se nezískávají snadno.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9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Způsoby klasické segmentace trhu: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g</a:t>
            </a:r>
            <a:r>
              <a:rPr lang="cs-CZ" b="1" dirty="0" smtClean="0"/>
              <a:t>eografická </a:t>
            </a:r>
            <a:r>
              <a:rPr lang="cs-CZ" b="1" dirty="0"/>
              <a:t>segmentace </a:t>
            </a:r>
            <a:r>
              <a:rPr lang="cs-CZ" dirty="0"/>
              <a:t>– světová oblast – kontinent, stát, region, kraj, město, obec, velikost měst a obcí, počet obyvatel, hustota osídlení, charakter oblasti, morfologie krajiny aj.;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demografická </a:t>
            </a:r>
            <a:r>
              <a:rPr lang="cs-CZ" b="1" dirty="0"/>
              <a:t>segmentace</a:t>
            </a:r>
            <a:r>
              <a:rPr lang="cs-CZ" dirty="0"/>
              <a:t> – pohlaví, věk, rodinná struktura, výše příjmu, povolání, vzdělání, náboženství, sociální postavení, rasová, etnická a geografická příslušnost aj.;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 smtClean="0"/>
              <a:t>psychografická</a:t>
            </a:r>
            <a:r>
              <a:rPr lang="cs-CZ" b="1" dirty="0" smtClean="0"/>
              <a:t> </a:t>
            </a:r>
            <a:r>
              <a:rPr lang="cs-CZ" b="1" dirty="0"/>
              <a:t>segmentace</a:t>
            </a:r>
            <a:r>
              <a:rPr lang="cs-CZ" dirty="0"/>
              <a:t> – sdílené aktivity, zájmy, názory obvykle se opírající o základní demografické informace, jako jsou věk či pohlaví – životní sty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7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Způsoby klasické segmentace trhu: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behaviorální segmentace </a:t>
            </a:r>
            <a:r>
              <a:rPr lang="cs-CZ" dirty="0"/>
              <a:t>(podle chování) – přístup spotřebitelů k produktům (jaký mají pro ně význam a jakým způsobem je využívají), identifikace kupujících a těch, kteří produkt nekupují, příležitosti užívání (nákup produktů podle denní doby, před svátky aj.); kritéria: nákupní příležitost, hledaný užitek, uživatelský status, frekvence užití, připravenost k nákupu, postoj k produktu, loajalita aj. 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89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Často se využívá vzájemné kombinace klasických kritérií segmentace, například: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 smtClean="0"/>
              <a:t>geodemografická</a:t>
            </a:r>
            <a:r>
              <a:rPr lang="cs-CZ" b="1" dirty="0" smtClean="0"/>
              <a:t> </a:t>
            </a:r>
            <a:r>
              <a:rPr lang="cs-CZ" b="1" dirty="0"/>
              <a:t>segmentace </a:t>
            </a:r>
            <a:r>
              <a:rPr lang="cs-CZ" dirty="0"/>
              <a:t>– vzájemná kombinace demografické segmentace a geografického území;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sociodemografická </a:t>
            </a:r>
            <a:r>
              <a:rPr lang="cs-CZ" b="1" dirty="0"/>
              <a:t>segmentace </a:t>
            </a:r>
            <a:r>
              <a:rPr lang="cs-CZ" dirty="0"/>
              <a:t>– podle statistických znaků: věk, vzdělání, velikost domácností, příjem.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8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Nejnovějšími metodami segmentace trhu jsou podle Kotlera a Triase de </a:t>
            </a:r>
            <a:r>
              <a:rPr lang="cs-CZ" dirty="0" err="1"/>
              <a:t>Bes</a:t>
            </a:r>
            <a:r>
              <a:rPr lang="cs-CZ" dirty="0"/>
              <a:t> (2005, s. 26) segmentace podle: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ziskovosti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hodnot</a:t>
            </a:r>
            <a:r>
              <a:rPr lang="cs-CZ" dirty="0"/>
              <a:t>, které zákazníci vyznávají;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loajality </a:t>
            </a:r>
            <a:r>
              <a:rPr lang="cs-CZ" dirty="0"/>
              <a:t>zákazníků k firmě.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4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Hodnotová segmentace trhu</a:t>
            </a:r>
            <a:r>
              <a:rPr lang="cs-CZ" dirty="0"/>
              <a:t> – každá organizace by měla mít jasnou představu, co od ní zákazník očekává.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Každý </a:t>
            </a:r>
            <a:r>
              <a:rPr lang="cs-CZ" dirty="0"/>
              <a:t>zákazník dává různým aspektům nabízených produktů různou váhu, přiřazuje produktům různou hodnotu.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1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err="1"/>
              <a:t>Gretz</a:t>
            </a:r>
            <a:r>
              <a:rPr lang="cs-CZ" dirty="0"/>
              <a:t> a </a:t>
            </a:r>
            <a:r>
              <a:rPr lang="cs-CZ" dirty="0" err="1"/>
              <a:t>Drozdeck</a:t>
            </a:r>
            <a:r>
              <a:rPr lang="cs-CZ" dirty="0"/>
              <a:t> (1992) segmentují zákazníky podle přátelskosti a vůdcovství následovně: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sociabilní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byrokratičtí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diktátoři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výkonní </a:t>
            </a:r>
            <a:r>
              <a:rPr lang="cs-CZ" dirty="0"/>
              <a:t>zákazníci.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0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err="1"/>
              <a:t>Häusel</a:t>
            </a:r>
            <a:r>
              <a:rPr lang="cs-CZ" dirty="0"/>
              <a:t> (2012) segmentuje zákazníky podle emocionálních systémů a hodnot na typy: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harmonické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otevřené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hédonistické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dobrodružné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typu </a:t>
            </a:r>
            <a:r>
              <a:rPr lang="cs-CZ" dirty="0"/>
              <a:t>„</a:t>
            </a:r>
            <a:r>
              <a:rPr lang="cs-CZ" dirty="0" err="1"/>
              <a:t>performer</a:t>
            </a:r>
            <a:r>
              <a:rPr lang="cs-CZ" dirty="0" smtClean="0"/>
              <a:t>“;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disciplinované;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tradicionalisty</a:t>
            </a:r>
            <a:r>
              <a:rPr lang="cs-CZ" dirty="0"/>
              <a:t>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6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70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Formulace jasného, dlouhodobě zaměřeného systému cílů je podstatnou součástí každého </a:t>
            </a:r>
            <a:r>
              <a:rPr lang="cs-CZ" dirty="0" smtClean="0"/>
              <a:t>strategického </a:t>
            </a:r>
            <a:r>
              <a:rPr lang="cs-CZ" dirty="0"/>
              <a:t>plánování</a:t>
            </a:r>
            <a:r>
              <a:rPr lang="cs-CZ" dirty="0" smtClean="0"/>
              <a:t>.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Rozhodující pro stanovení cílů je získávání informací na podkladě analýzy včetně vyhotovení SWOT analýzy a provedení diferencované analýzy základní stavby systému cílů.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Systém </a:t>
            </a:r>
            <a:r>
              <a:rPr lang="cs-CZ" dirty="0"/>
              <a:t>cílů se podobá pyramidě, kdy směrem odshora dolů přibývá jejich </a:t>
            </a:r>
            <a:r>
              <a:rPr lang="cs-CZ" dirty="0" smtClean="0"/>
              <a:t>konkretizace.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1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Němeček (2002) uvádí segmentaci zákazníků dle </a:t>
            </a:r>
            <a:r>
              <a:rPr lang="cs-CZ" dirty="0" err="1"/>
              <a:t>Peelers</a:t>
            </a:r>
            <a:r>
              <a:rPr lang="cs-CZ" dirty="0"/>
              <a:t> Paris podle nákupního chování: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bio </a:t>
            </a:r>
            <a:r>
              <a:rPr lang="cs-CZ" dirty="0"/>
              <a:t>zákazníci;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vizionářští </a:t>
            </a:r>
            <a:r>
              <a:rPr lang="cs-CZ" dirty="0"/>
              <a:t>zákazníci;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hédonističtí </a:t>
            </a:r>
            <a:r>
              <a:rPr lang="cs-CZ" dirty="0"/>
              <a:t>zákazníci;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</a:t>
            </a:r>
            <a:r>
              <a:rPr lang="cs-CZ" dirty="0" smtClean="0"/>
              <a:t>ákazníci </a:t>
            </a:r>
            <a:r>
              <a:rPr lang="cs-CZ" dirty="0"/>
              <a:t>s představivostí.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3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Často používaná segmentace je podle generačních typů zákazníků: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generace </a:t>
            </a:r>
            <a:r>
              <a:rPr lang="cs-CZ" dirty="0"/>
              <a:t>X;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generace </a:t>
            </a:r>
            <a:r>
              <a:rPr lang="cs-CZ" dirty="0"/>
              <a:t>Y;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v</a:t>
            </a:r>
            <a:r>
              <a:rPr lang="cs-CZ" dirty="0"/>
              <a:t> poslední době </a:t>
            </a:r>
            <a:r>
              <a:rPr lang="cs-CZ" dirty="0" smtClean="0"/>
              <a:t>hovoříme o </a:t>
            </a:r>
            <a:r>
              <a:rPr lang="cs-CZ" dirty="0"/>
              <a:t>generaci Z.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1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Analýzy segmentů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Segmentace </a:t>
            </a:r>
            <a:r>
              <a:rPr lang="cs-CZ" dirty="0"/>
              <a:t>může být prováděna pomocí tzv. deskriptivních analýz (např. analýza profilů), které se většinou používají k určení současné hodnoty zákazníka (vyčíslení jeho aktuálního přínosu pro firmu).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Analyzují </a:t>
            </a:r>
            <a:r>
              <a:rPr lang="cs-CZ" dirty="0"/>
              <a:t>sociálně-demografické charakteristiky zákazníků a vzorce jejich současného chování.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Pro </a:t>
            </a:r>
            <a:r>
              <a:rPr lang="cs-CZ" dirty="0"/>
              <a:t>zjištění potenciální hodnoty zákazníka (vyčíslení jeho možného budoucího přínosu) se používají prediktivní modely, které se zabývají charakteristikami životního cyklu spojení podniku se zákazníkem.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6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K analýzám prováděným s pomocí prediktivních modelů patří například: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modelování </a:t>
            </a:r>
            <a:r>
              <a:rPr lang="cs-CZ" b="1" dirty="0"/>
              <a:t>odezvy</a:t>
            </a:r>
            <a:r>
              <a:rPr lang="cs-CZ" dirty="0"/>
              <a:t> – cílem je předpovědět, koho zahrnout do marketingové akce (u jakých zákazníků existuje vysoká pravděpodobnost jejich kladné reakce);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modelování </a:t>
            </a:r>
            <a:r>
              <a:rPr lang="cs-CZ" b="1" dirty="0"/>
              <a:t>rizika</a:t>
            </a:r>
            <a:r>
              <a:rPr lang="cs-CZ" dirty="0"/>
              <a:t> – cílem je předpovědět pravděpodobnost, že zákazník nebude schopen dostát závazkům vyplývajícím z dané služby (například splacení úvěru) nebo že bude naplněna jiná forma rizika spojená s poskytnutou službou;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modelování </a:t>
            </a:r>
            <a:r>
              <a:rPr lang="cs-CZ" b="1" dirty="0"/>
              <a:t>křížového prodeje</a:t>
            </a:r>
            <a:r>
              <a:rPr lang="cs-CZ" dirty="0"/>
              <a:t> – cílem je předpovědět pravděpodobnost, že zákazník bude nakupovat jiné produkty společnosti, nebo předpovědět hodnotu tohoto nákupu.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3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Jakmile firma identifikuje tržní segmenty, musí se rozhodnout, kterému segmentu nebo kterým segmentům se bude věnovat.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Pro </a:t>
            </a:r>
            <a:r>
              <a:rPr lang="cs-CZ" dirty="0"/>
              <a:t>výběr cílového trhu, zacílení, se používá anglický termín </a:t>
            </a:r>
            <a:r>
              <a:rPr lang="cs-CZ" dirty="0" err="1" smtClean="0"/>
              <a:t>targeting</a:t>
            </a:r>
            <a:r>
              <a:rPr lang="cs-CZ" dirty="0" smtClean="0"/>
              <a:t>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9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Zacílení</a:t>
            </a:r>
            <a:r>
              <a:rPr lang="cs-CZ" dirty="0"/>
              <a:t> (</a:t>
            </a:r>
            <a:r>
              <a:rPr lang="cs-CZ" dirty="0" err="1"/>
              <a:t>targeting</a:t>
            </a:r>
            <a:r>
              <a:rPr lang="cs-CZ" dirty="0"/>
              <a:t>) je proces, během nějž výrobci a prodejci hodnotí atraktivitu jednotlivých potenciálních tržních segmentů a rozhodují se, do kterých z možných skupin budou investovat své zdroje a pokusí se učinit z nich své zákazníky. Vybraná skupina (nebo skupiny) je pak pro firmu jejím cílovým </a:t>
            </a:r>
            <a:r>
              <a:rPr lang="cs-CZ" dirty="0" smtClean="0"/>
              <a:t>trhem </a:t>
            </a:r>
            <a:r>
              <a:rPr lang="it-IT" dirty="0" smtClean="0"/>
              <a:t>(</a:t>
            </a:r>
            <a:r>
              <a:rPr lang="it-IT" dirty="0"/>
              <a:t>Solomon a kol., 2006, s. 204</a:t>
            </a:r>
            <a:r>
              <a:rPr lang="it-IT" dirty="0" smtClean="0"/>
              <a:t>)</a:t>
            </a:r>
            <a:r>
              <a:rPr lang="cs-CZ" dirty="0" smtClean="0"/>
              <a:t>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2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Možnosti zacílení jsou zachyceny v souřadnicových sítích</a:t>
            </a:r>
            <a:r>
              <a:rPr lang="cs-CZ" dirty="0"/>
              <a:t>, jejichž smyslem je napomoci firmě při rozhodování o budoucí alokaci zdrojů, vedoucí ke zvýšení jejích příjmů a zisku.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Souřadnicové </a:t>
            </a:r>
            <a:r>
              <a:rPr lang="cs-CZ" b="1" dirty="0"/>
              <a:t>sítě </a:t>
            </a:r>
            <a:r>
              <a:rPr lang="cs-CZ" dirty="0"/>
              <a:t>slouží pro identifikace dalších příležitostí pro produkty firmy a existujících mezer na trhu, ve kterých zatím nejsou uspokojeny potřeby </a:t>
            </a:r>
            <a:r>
              <a:rPr lang="cs-CZ" dirty="0" smtClean="0"/>
              <a:t>zákazníků.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Pokud </a:t>
            </a:r>
            <a:r>
              <a:rPr lang="cs-CZ" dirty="0"/>
              <a:t>by firma segmentovala trh jenom proto, aby mohla vybraným segmentům přizpůsobit marketingový mix, bylo by to málo.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Mnoho </a:t>
            </a:r>
            <a:r>
              <a:rPr lang="cs-CZ" dirty="0"/>
              <a:t>firem se dnes zaměřuje na strategické segmenty.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9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Souřadnicové sítě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9473" t="46920" r="61228" b="33431"/>
          <a:stretch/>
        </p:blipFill>
        <p:spPr>
          <a:xfrm>
            <a:off x="553452" y="2365427"/>
            <a:ext cx="8037096" cy="30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Souřadnicové sítě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Manažeři mohou </a:t>
            </a:r>
            <a:endParaRPr lang="cs-CZ" dirty="0" smtClean="0"/>
          </a:p>
          <a:p>
            <a:pPr marL="77788" lvl="1" indent="0">
              <a:spcBef>
                <a:spcPts val="0"/>
              </a:spcBef>
              <a:buSzPct val="100000"/>
              <a:buNone/>
            </a:pPr>
            <a:r>
              <a:rPr lang="cs-CZ" dirty="0" smtClean="0"/>
              <a:t>uplatnit </a:t>
            </a:r>
            <a:r>
              <a:rPr lang="cs-CZ" dirty="0"/>
              <a:t>některý z </a:t>
            </a:r>
            <a:r>
              <a:rPr lang="cs-CZ" dirty="0" smtClean="0"/>
              <a:t>pěti</a:t>
            </a:r>
          </a:p>
          <a:p>
            <a:pPr marL="77788" lvl="1" indent="0">
              <a:spcBef>
                <a:spcPts val="0"/>
              </a:spcBef>
              <a:buSzPct val="100000"/>
              <a:buNone/>
            </a:pPr>
            <a:r>
              <a:rPr lang="cs-CZ" dirty="0" smtClean="0"/>
              <a:t>přístupů </a:t>
            </a:r>
            <a:r>
              <a:rPr lang="cs-CZ" dirty="0"/>
              <a:t>k výběru </a:t>
            </a:r>
            <a:endParaRPr lang="cs-CZ" dirty="0" smtClean="0"/>
          </a:p>
          <a:p>
            <a:pPr marL="77788" lvl="1" indent="0">
              <a:spcBef>
                <a:spcPts val="0"/>
              </a:spcBef>
              <a:buSzPct val="100000"/>
              <a:buNone/>
            </a:pPr>
            <a:r>
              <a:rPr lang="cs-CZ" dirty="0" smtClean="0"/>
              <a:t>cílového trhu:</a:t>
            </a:r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 smtClean="0"/>
              <a:t>soustředění </a:t>
            </a:r>
            <a:r>
              <a:rPr lang="cs-CZ" dirty="0"/>
              <a:t>se na jeden segment; </a:t>
            </a:r>
            <a:endParaRPr lang="cs-CZ" dirty="0" smtClean="0"/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 smtClean="0"/>
              <a:t>výběrová </a:t>
            </a:r>
            <a:r>
              <a:rPr lang="cs-CZ" dirty="0"/>
              <a:t>specializace; </a:t>
            </a:r>
            <a:endParaRPr lang="cs-CZ" dirty="0" smtClean="0"/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 smtClean="0"/>
              <a:t>produktová </a:t>
            </a:r>
            <a:r>
              <a:rPr lang="cs-CZ" dirty="0"/>
              <a:t>specializace; </a:t>
            </a:r>
            <a:endParaRPr lang="cs-CZ" dirty="0" smtClean="0"/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 smtClean="0"/>
              <a:t>tržní </a:t>
            </a:r>
            <a:r>
              <a:rPr lang="cs-CZ" dirty="0"/>
              <a:t>specializace; </a:t>
            </a:r>
            <a:endParaRPr lang="cs-CZ" dirty="0" smtClean="0"/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 smtClean="0"/>
              <a:t>pokrytí </a:t>
            </a:r>
            <a:r>
              <a:rPr lang="cs-CZ" dirty="0"/>
              <a:t>celého trhu.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9473" t="46920" r="61228" b="33431"/>
          <a:stretch/>
        </p:blipFill>
        <p:spPr>
          <a:xfrm>
            <a:off x="3886200" y="1600200"/>
            <a:ext cx="5072648" cy="19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V rámci identifikovaného tržního prostoru pro produkty je možné zužitkovat pět alternativních marketingových strategií: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1</a:t>
            </a:r>
            <a:r>
              <a:rPr lang="cs-CZ" b="1" dirty="0"/>
              <a:t>. Koncentrace na jeden produkt a jeden tržní segment</a:t>
            </a:r>
            <a:r>
              <a:rPr lang="cs-CZ" dirty="0"/>
              <a:t>: V centru pozornosti podniku bude pouze jeden tržní segment a jeden produkt (např. políčko 1).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2</a:t>
            </a:r>
            <a:r>
              <a:rPr lang="cs-CZ" b="1" dirty="0"/>
              <a:t>. Tržní specializace</a:t>
            </a:r>
            <a:r>
              <a:rPr lang="cs-CZ" dirty="0"/>
              <a:t>: V centru pozornosti podniku budou segmenty jednoho dílčího trhu a čtyři produkty (např. políčka 2, 6, 10, 14).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3</a:t>
            </a:r>
            <a:r>
              <a:rPr lang="cs-CZ" b="1" dirty="0"/>
              <a:t>. Produktová specializace</a:t>
            </a:r>
            <a:r>
              <a:rPr lang="cs-CZ" dirty="0"/>
              <a:t>: V centru pozornosti podniku bude jeden produkt a všechny tržní segmenty (např. políčka 9, 10, 11, 12).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4</a:t>
            </a:r>
            <a:r>
              <a:rPr lang="cs-CZ" b="1" dirty="0"/>
              <a:t>. Výběrová specializace</a:t>
            </a:r>
            <a:r>
              <a:rPr lang="cs-CZ" dirty="0"/>
              <a:t>: V centru pozornosti podniku budou vybrané produkty určené pro zvolené segmenty (např. políčka 1, 6 a 12).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5</a:t>
            </a:r>
            <a:r>
              <a:rPr lang="cs-CZ" b="1" dirty="0"/>
              <a:t>. Plošné pokrytí sítě</a:t>
            </a:r>
            <a:r>
              <a:rPr lang="cs-CZ" dirty="0"/>
              <a:t>: V centru pozornosti podniku bude celá síť – všechny produkty a všechny tržní segmenty.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35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70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Hierarchické úrovně cílů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7558" t="20659" r="55349" b="25866"/>
          <a:stretch/>
        </p:blipFill>
        <p:spPr>
          <a:xfrm>
            <a:off x="2232836" y="2020185"/>
            <a:ext cx="5063281" cy="410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Síťová analýza může být také vypracována s využitím diagramu marketingu vztahů (vyjádření stupně významnosti jednotlivých vztahů na osách: trhy zákazníků – současné, nové, referenční, vlivné, interní, dodavatelské…).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9473" t="46920" r="61228" b="33431"/>
          <a:stretch/>
        </p:blipFill>
        <p:spPr>
          <a:xfrm>
            <a:off x="1790700" y="3697364"/>
            <a:ext cx="6358288" cy="23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Strategické segmenty (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segments</a:t>
            </a:r>
            <a:r>
              <a:rPr lang="cs-CZ" dirty="0"/>
              <a:t>) jsou ty, které přinášejí firmě vysokou přidanou hodnotu. Identifikace strategických segmentů pomáhá manažerům podnikatelských jednotek určit, na jaké hodnoty se mají zaměřit – 3V</a:t>
            </a:r>
            <a:r>
              <a:rPr lang="cs-CZ" dirty="0" smtClean="0"/>
              <a:t>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/>
              <a:t>valued</a:t>
            </a:r>
            <a:r>
              <a:rPr lang="cs-CZ" b="1" dirty="0"/>
              <a:t> </a:t>
            </a:r>
            <a:r>
              <a:rPr lang="cs-CZ" b="1" dirty="0" err="1"/>
              <a:t>customer</a:t>
            </a:r>
            <a:r>
              <a:rPr lang="cs-CZ" dirty="0"/>
              <a:t>: zákazník, který přináší firmě vysokou přidanou hodnotu;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 smtClean="0"/>
              <a:t>value</a:t>
            </a:r>
            <a:r>
              <a:rPr lang="cs-CZ" b="1" dirty="0" smtClean="0"/>
              <a:t> </a:t>
            </a:r>
            <a:r>
              <a:rPr lang="cs-CZ" b="1" dirty="0" err="1"/>
              <a:t>proposition</a:t>
            </a:r>
            <a:r>
              <a:rPr lang="cs-CZ" dirty="0"/>
              <a:t>: nabídka, která přináší zákazníkovi vysokou hodnotu;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 smtClean="0"/>
              <a:t>value</a:t>
            </a:r>
            <a:r>
              <a:rPr lang="cs-CZ" b="1" dirty="0" smtClean="0"/>
              <a:t> </a:t>
            </a:r>
            <a:r>
              <a:rPr lang="cs-CZ" b="1" dirty="0"/>
              <a:t>network</a:t>
            </a:r>
            <a:r>
              <a:rPr lang="cs-CZ" dirty="0"/>
              <a:t>: hodnotová síť.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25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Mimo klasické segmenty existují </a:t>
            </a:r>
            <a:r>
              <a:rPr lang="cs-CZ" dirty="0" err="1"/>
              <a:t>supersegmenty</a:t>
            </a:r>
            <a:r>
              <a:rPr lang="cs-CZ" dirty="0"/>
              <a:t>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 smtClean="0"/>
              <a:t>Supersegmenty</a:t>
            </a:r>
            <a:r>
              <a:rPr lang="cs-CZ" dirty="0" smtClean="0"/>
              <a:t> </a:t>
            </a:r>
            <a:r>
              <a:rPr lang="cs-CZ" dirty="0"/>
              <a:t>tvoří firmy, které obsazují více vzájemně souvisejících trhů.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Mohou </a:t>
            </a:r>
            <a:r>
              <a:rPr lang="cs-CZ" dirty="0"/>
              <a:t>tak rozložit riziko a využít synergetického efektu.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Za </a:t>
            </a:r>
            <a:r>
              <a:rPr lang="cs-CZ" dirty="0"/>
              <a:t>příklad </a:t>
            </a:r>
            <a:r>
              <a:rPr lang="cs-CZ" dirty="0" err="1"/>
              <a:t>supersegmentů</a:t>
            </a:r>
            <a:r>
              <a:rPr lang="cs-CZ" dirty="0"/>
              <a:t> se nejčastěji uvádějí zubní pasty, které mají více složek – např. ochrana proti zubnímu kazu, bílé zuby, zabránění krvácivosti dásní, svěží dech apod.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Původně </a:t>
            </a:r>
            <a:r>
              <a:rPr lang="cs-CZ" dirty="0"/>
              <a:t>se jednalo v tomto případě o čtyři </a:t>
            </a:r>
            <a:r>
              <a:rPr lang="cs-CZ" dirty="0" err="1"/>
              <a:t>podsegmenty</a:t>
            </a:r>
            <a:r>
              <a:rPr lang="cs-CZ" dirty="0"/>
              <a:t>, na které firmy působily odděleně.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Poté co jsou vybrány a definovány příslušné tržní segmenty, může být definováno postavení produktu (konkurenční pozice), tj. jaké postavení produkt zaujímá v myslích zákazníků ve srovnání s produkty konkurentů.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err="1" smtClean="0"/>
              <a:t>Positioning</a:t>
            </a:r>
            <a:r>
              <a:rPr lang="cs-CZ" dirty="0" smtClean="0"/>
              <a:t> </a:t>
            </a:r>
            <a:r>
              <a:rPr lang="cs-CZ" dirty="0"/>
              <a:t>může sloužit pro oslovení nového segmentu, což umožňuje diferenciaci uvnitř daného nadřazeného segmentu.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4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b="1" dirty="0" err="1"/>
              <a:t>Positioning</a:t>
            </a:r>
            <a:r>
              <a:rPr lang="cs-CZ" sz="3200" dirty="0"/>
              <a:t> představuje způsob: </a:t>
            </a:r>
            <a:endParaRPr lang="cs-CZ" sz="32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 smtClean="0"/>
              <a:t>1</a:t>
            </a:r>
            <a:r>
              <a:rPr lang="cs-CZ" sz="2800" dirty="0"/>
              <a:t>. jakým chce být firma vnímána v mysli spotřebitele;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 smtClean="0"/>
              <a:t>2</a:t>
            </a:r>
            <a:r>
              <a:rPr lang="cs-CZ" sz="2800" dirty="0"/>
              <a:t>. jak se vymezuje vůči konkurenci;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 smtClean="0"/>
              <a:t>3</a:t>
            </a:r>
            <a:r>
              <a:rPr lang="cs-CZ" sz="2800" dirty="0"/>
              <a:t>. jak se vymezuje vůči dalším skupinám (dodavatelům, odběratelům, spolupracujícím firmám apod.).</a:t>
            </a:r>
            <a:endParaRPr 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0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err="1"/>
              <a:t>Positioning</a:t>
            </a:r>
            <a:r>
              <a:rPr lang="cs-CZ" sz="3200" dirty="0"/>
              <a:t> je psychologickou záležitostí. Jedná se o manipulaci zákazníkova vědomého i podprahového vnímání. </a:t>
            </a:r>
            <a:endParaRPr lang="cs-CZ" sz="32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smtClean="0"/>
              <a:t>Nejčastěji </a:t>
            </a:r>
            <a:r>
              <a:rPr lang="cs-CZ" sz="3200" dirty="0"/>
              <a:t>používaným vizuálním nástrojem pro umístění produktu je mapa vnímání, ve které osy vyjadřují dimenze důležité pro zákazníka. </a:t>
            </a:r>
            <a:endParaRPr lang="cs-CZ" sz="32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smtClean="0"/>
              <a:t>Nejvíce </a:t>
            </a:r>
            <a:r>
              <a:rPr lang="cs-CZ" sz="3200" dirty="0"/>
              <a:t>používanými dimenzemi jsou cena a kvalita.</a:t>
            </a:r>
            <a:endParaRPr 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4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/>
              <a:t>Výběr strategie </a:t>
            </a:r>
            <a:r>
              <a:rPr lang="cs-CZ" sz="3200" dirty="0" err="1"/>
              <a:t>positioningu</a:t>
            </a:r>
            <a:r>
              <a:rPr lang="cs-CZ" sz="3200" dirty="0"/>
              <a:t>: </a:t>
            </a:r>
            <a:endParaRPr lang="cs-CZ" sz="32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 smtClean="0"/>
              <a:t>Identifikace </a:t>
            </a:r>
            <a:r>
              <a:rPr lang="cs-CZ" sz="2800" dirty="0"/>
              <a:t>a stanovení možných konkurenčních výhod.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 smtClean="0"/>
              <a:t>Volba </a:t>
            </a:r>
            <a:r>
              <a:rPr lang="cs-CZ" sz="2800" dirty="0"/>
              <a:t>správných konkurenčních výhod.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 smtClean="0"/>
              <a:t>Volba </a:t>
            </a:r>
            <a:r>
              <a:rPr lang="cs-CZ" sz="2800" dirty="0"/>
              <a:t>celkové strategie </a:t>
            </a:r>
            <a:r>
              <a:rPr lang="cs-CZ" sz="2800" dirty="0" err="1"/>
              <a:t>positioningu</a:t>
            </a:r>
            <a:r>
              <a:rPr lang="cs-CZ" sz="2800" dirty="0"/>
              <a:t> – hodnotová propozice značky.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3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err="1"/>
              <a:t>Positioning</a:t>
            </a:r>
            <a:r>
              <a:rPr lang="cs-CZ" sz="3200" dirty="0"/>
              <a:t> jako strategie otevírá další možnosti pro vznik různých variací produktu. </a:t>
            </a:r>
            <a:endParaRPr lang="cs-CZ" sz="32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smtClean="0"/>
              <a:t>Vychází </a:t>
            </a:r>
            <a:r>
              <a:rPr lang="cs-CZ" sz="3200" dirty="0"/>
              <a:t>z vybraných vlastností produktu a zdůrazňuje je. „Výběr těchto vlastností na základě pouze logických postupů nás může připravit o některé inovativní nápady.“ (</a:t>
            </a:r>
            <a:r>
              <a:rPr lang="cs-CZ" sz="3200" dirty="0" err="1"/>
              <a:t>Kotler</a:t>
            </a:r>
            <a:r>
              <a:rPr lang="cs-CZ" sz="3200" dirty="0"/>
              <a:t>, Trias de </a:t>
            </a:r>
            <a:r>
              <a:rPr lang="cs-CZ" sz="3200" dirty="0" err="1"/>
              <a:t>Bes</a:t>
            </a:r>
            <a:r>
              <a:rPr lang="cs-CZ" sz="3200" dirty="0"/>
              <a:t>, 2005, s. 49)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9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/>
              <a:t>Při tvorbě </a:t>
            </a:r>
            <a:r>
              <a:rPr lang="cs-CZ" sz="3200" dirty="0" err="1"/>
              <a:t>positioningu</a:t>
            </a:r>
            <a:r>
              <a:rPr lang="cs-CZ" sz="3200" dirty="0"/>
              <a:t> může dojít ke třem chybám. </a:t>
            </a:r>
            <a:endParaRPr lang="cs-CZ" sz="32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err="1" smtClean="0"/>
              <a:t>Positioning</a:t>
            </a:r>
            <a:r>
              <a:rPr lang="cs-CZ" sz="3200" dirty="0" smtClean="0"/>
              <a:t> </a:t>
            </a:r>
            <a:r>
              <a:rPr lang="cs-CZ" sz="3200" dirty="0"/>
              <a:t>je: </a:t>
            </a:r>
            <a:endParaRPr lang="cs-CZ" sz="32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nedostatečný</a:t>
            </a:r>
            <a:r>
              <a:rPr lang="cs-CZ" sz="2800" dirty="0" smtClean="0"/>
              <a:t> </a:t>
            </a:r>
            <a:r>
              <a:rPr lang="cs-CZ" sz="2800" dirty="0"/>
              <a:t>– nevyhovujícím způsobem diferencuje vybraný prvek, na kterém je založen, od konkurence;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přehnaný</a:t>
            </a:r>
            <a:r>
              <a:rPr lang="cs-CZ" sz="2800" dirty="0" smtClean="0"/>
              <a:t> </a:t>
            </a:r>
            <a:r>
              <a:rPr lang="cs-CZ" sz="2800" dirty="0"/>
              <a:t>– extrémně zdůrazňuje určitý přínos;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matoucí</a:t>
            </a:r>
            <a:r>
              <a:rPr lang="cs-CZ" sz="2800" dirty="0" smtClean="0"/>
              <a:t> </a:t>
            </a:r>
            <a:r>
              <a:rPr lang="cs-CZ" sz="2800" dirty="0"/>
              <a:t>– objevuje se zpravidla v důsledku nekonzistentní komunikace a nepromyšleného výběru distribučních cest.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6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/>
              <a:t>Tzv. 5C </a:t>
            </a:r>
            <a:r>
              <a:rPr lang="cs-CZ" sz="3200" dirty="0" smtClean="0"/>
              <a:t>strategie </a:t>
            </a:r>
            <a:r>
              <a:rPr lang="cs-CZ" sz="3200" dirty="0"/>
              <a:t>nabízejí rychlý přehled o tom, co je důležité při tvorbě </a:t>
            </a:r>
            <a:r>
              <a:rPr lang="cs-CZ" sz="3200" dirty="0" smtClean="0"/>
              <a:t>strategie: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1</a:t>
            </a:r>
            <a:r>
              <a:rPr lang="cs-CZ" sz="2800" b="1" dirty="0"/>
              <a:t>. Potřeby zákazníků </a:t>
            </a:r>
            <a:r>
              <a:rPr lang="cs-CZ" sz="2800" dirty="0"/>
              <a:t>(</a:t>
            </a:r>
            <a:r>
              <a:rPr lang="cs-CZ" sz="2800" dirty="0" err="1"/>
              <a:t>customer</a:t>
            </a:r>
            <a:r>
              <a:rPr lang="cs-CZ" sz="2800" dirty="0"/>
              <a:t> </a:t>
            </a:r>
            <a:r>
              <a:rPr lang="cs-CZ" sz="2800" dirty="0" err="1"/>
              <a:t>needs</a:t>
            </a:r>
            <a:r>
              <a:rPr lang="cs-CZ" sz="2800" dirty="0"/>
              <a:t>). Na uspokojení kterých potřeb a kterých zákazníků se zaměříme? – Model uspokojení zákazníka (</a:t>
            </a:r>
            <a:r>
              <a:rPr lang="cs-CZ" sz="2800" dirty="0" err="1"/>
              <a:t>customer</a:t>
            </a:r>
            <a:r>
              <a:rPr lang="cs-CZ" sz="2800" dirty="0"/>
              <a:t> </a:t>
            </a:r>
            <a:r>
              <a:rPr lang="cs-CZ" sz="2800" dirty="0" err="1"/>
              <a:t>satisfaction</a:t>
            </a:r>
            <a:r>
              <a:rPr lang="cs-CZ" sz="2800" dirty="0"/>
              <a:t> model – N. Kano).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2</a:t>
            </a:r>
            <a:r>
              <a:rPr lang="cs-CZ" sz="2800" b="1" dirty="0"/>
              <a:t>. Schopnosti a kompetence firmy </a:t>
            </a:r>
            <a:r>
              <a:rPr lang="cs-CZ" sz="2800" dirty="0"/>
              <a:t>(</a:t>
            </a:r>
            <a:r>
              <a:rPr lang="cs-CZ" sz="2800" dirty="0" err="1"/>
              <a:t>company</a:t>
            </a:r>
            <a:r>
              <a:rPr lang="cs-CZ" sz="2800" dirty="0"/>
              <a:t> </a:t>
            </a:r>
            <a:r>
              <a:rPr lang="cs-CZ" sz="2800" dirty="0" err="1"/>
              <a:t>skills</a:t>
            </a:r>
            <a:r>
              <a:rPr lang="cs-CZ" sz="2800" dirty="0"/>
              <a:t>). Jaké specifické schopnosti a dovednosti potřebujeme k tomu, abychom uspokojili potřeby cílových zákazníků? – Klíčové kompetence (</a:t>
            </a:r>
            <a:r>
              <a:rPr lang="cs-CZ" sz="2800" dirty="0" err="1"/>
              <a:t>core</a:t>
            </a:r>
            <a:r>
              <a:rPr lang="cs-CZ" sz="2800" dirty="0"/>
              <a:t> </a:t>
            </a:r>
            <a:r>
              <a:rPr lang="cs-CZ" sz="2800" dirty="0" err="1"/>
              <a:t>competence</a:t>
            </a:r>
            <a:r>
              <a:rPr lang="cs-CZ" sz="2800" dirty="0"/>
              <a:t>) a SWOT analýzy (SWOT </a:t>
            </a:r>
            <a:r>
              <a:rPr lang="cs-CZ" sz="2800" dirty="0" err="1"/>
              <a:t>analysis</a:t>
            </a:r>
            <a:r>
              <a:rPr lang="cs-CZ" sz="2800" dirty="0"/>
              <a:t>).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3</a:t>
            </a:r>
            <a:r>
              <a:rPr lang="cs-CZ" sz="2800" b="1" dirty="0"/>
              <a:t>. Konkurence</a:t>
            </a:r>
            <a:r>
              <a:rPr lang="cs-CZ" sz="2800" dirty="0"/>
              <a:t> (</a:t>
            </a:r>
            <a:r>
              <a:rPr lang="cs-CZ" sz="2800" dirty="0" err="1"/>
              <a:t>competition</a:t>
            </a:r>
            <a:r>
              <a:rPr lang="cs-CZ" sz="2800" dirty="0"/>
              <a:t>). Kdo s námi soutěží o uspokojení těchto potřeb zákazníků? – Konkurenční výhoda (</a:t>
            </a:r>
            <a:r>
              <a:rPr lang="cs-CZ" sz="2800" dirty="0" err="1"/>
              <a:t>competitive</a:t>
            </a:r>
            <a:r>
              <a:rPr lang="cs-CZ" sz="2800" dirty="0"/>
              <a:t> </a:t>
            </a:r>
            <a:r>
              <a:rPr lang="cs-CZ" sz="2800" dirty="0" err="1"/>
              <a:t>advantage</a:t>
            </a:r>
            <a:r>
              <a:rPr lang="cs-CZ" sz="2800" dirty="0"/>
              <a:t> – </a:t>
            </a:r>
            <a:r>
              <a:rPr lang="cs-CZ" sz="2800" dirty="0" err="1"/>
              <a:t>Porterovy</a:t>
            </a:r>
            <a:r>
              <a:rPr lang="cs-CZ" sz="2800" dirty="0"/>
              <a:t> tři generické strategie).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4</a:t>
            </a:r>
            <a:r>
              <a:rPr lang="cs-CZ" sz="2800" b="1" dirty="0"/>
              <a:t>. Spolupracovníci </a:t>
            </a:r>
            <a:r>
              <a:rPr lang="cs-CZ" sz="2800" dirty="0"/>
              <a:t>(</a:t>
            </a:r>
            <a:r>
              <a:rPr lang="cs-CZ" sz="2800" dirty="0" err="1"/>
              <a:t>collaborators</a:t>
            </a:r>
            <a:r>
              <a:rPr lang="cs-CZ" sz="2800" dirty="0"/>
              <a:t>). Koho máme oslovit, aby nám pomohl? – Strategické aliance (</a:t>
            </a:r>
            <a:r>
              <a:rPr lang="cs-CZ" sz="2800" dirty="0" err="1"/>
              <a:t>strategic</a:t>
            </a:r>
            <a:r>
              <a:rPr lang="cs-CZ" sz="2800" dirty="0"/>
              <a:t> aliance).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5</a:t>
            </a:r>
            <a:r>
              <a:rPr lang="cs-CZ" sz="2800" b="1" dirty="0"/>
              <a:t>. Kontext </a:t>
            </a:r>
            <a:r>
              <a:rPr lang="cs-CZ" sz="2800" dirty="0"/>
              <a:t>(</a:t>
            </a:r>
            <a:r>
              <a:rPr lang="cs-CZ" sz="2800" dirty="0" err="1"/>
              <a:t>context</a:t>
            </a:r>
            <a:r>
              <a:rPr lang="cs-CZ" sz="2800" dirty="0"/>
              <a:t>). Jaké kulturní, technologické a právní faktory limitují činnost firmy? – PEST analýzy (PEST </a:t>
            </a:r>
            <a:r>
              <a:rPr lang="cs-CZ" sz="2800" dirty="0" err="1"/>
              <a:t>analysis</a:t>
            </a:r>
            <a:r>
              <a:rPr lang="cs-CZ" sz="2800" dirty="0"/>
              <a:t>).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4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Nadřazené cíle představují premisy, respektive vůdčí princip, pro stanovení nebo precizování cílů na následujících stupnicích.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Současně </a:t>
            </a:r>
            <a:r>
              <a:rPr lang="cs-CZ" dirty="0"/>
              <a:t>existuje mezi stupni cílů vztah prostředek–účel, kdy podřízené cíle jsou prostředkem k dosažení nadřízených cílů.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Podniková </a:t>
            </a:r>
            <a:r>
              <a:rPr lang="cs-CZ" dirty="0"/>
              <a:t>filozofie, korporační identita, všeobecné firemní cíle (nebo také vize, mise, firemní cíle) jsou východisky pro plánování marketingových cílů.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Součástí </a:t>
            </a:r>
            <a:r>
              <a:rPr lang="cs-CZ" dirty="0"/>
              <a:t>firemních cílů jsou stále častěji i cíle marketingové.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Podnikové </a:t>
            </a:r>
            <a:r>
              <a:rPr lang="cs-CZ" dirty="0"/>
              <a:t>cíle mohou být realizovány pouze tehdy, když jsou v jednotlivých funkčních oblastech (výzkum, výroba, obchod, finance, personální útvar, marketing aj.) přijaty podrobné dílčí cíle.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0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Hlavní principy tvorby strategie jsou: </a:t>
            </a:r>
            <a:r>
              <a:rPr lang="cs-CZ" dirty="0" smtClean="0"/>
              <a:t>analytický </a:t>
            </a:r>
            <a:r>
              <a:rPr lang="cs-CZ" dirty="0"/>
              <a:t>proces opírající se o data, který identifikuje potřeby zákazníků, odlišuje firmu od jejích konkurentů a maximalizuje zisk.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Přitom </a:t>
            </a:r>
            <a:r>
              <a:rPr lang="cs-CZ" dirty="0"/>
              <a:t>je nutné předvídat změny v široce pojatém prostředí.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Parciální strategie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Příkladem parciální strategie zaměřené na trh je přístup </a:t>
            </a:r>
            <a:r>
              <a:rPr lang="cs-CZ" dirty="0" err="1"/>
              <a:t>Ansoffa</a:t>
            </a:r>
            <a:r>
              <a:rPr lang="cs-CZ" dirty="0"/>
              <a:t> (1966), vyjádřený maticí </a:t>
            </a:r>
            <a:r>
              <a:rPr lang="cs-CZ" dirty="0" smtClean="0"/>
              <a:t>produkt/trh;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Strategie </a:t>
            </a:r>
            <a:r>
              <a:rPr lang="cs-CZ" dirty="0"/>
              <a:t>obsažené v této matici jsou strategiemi růstovými.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9767" t="48295" r="30698" b="41163"/>
          <a:stretch/>
        </p:blipFill>
        <p:spPr>
          <a:xfrm>
            <a:off x="635149" y="3683226"/>
            <a:ext cx="8051651" cy="12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proniknutí na trh </a:t>
            </a:r>
            <a:r>
              <a:rPr lang="cs-CZ" dirty="0"/>
              <a:t>(tržní penetrace): zahrnuje využití tržního potenciálu daným produktem na stávajících trzích.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Spočívá </a:t>
            </a:r>
            <a:r>
              <a:rPr lang="cs-CZ" dirty="0"/>
              <a:t>zejména v zesílení </a:t>
            </a:r>
            <a:r>
              <a:rPr lang="cs-CZ" dirty="0" smtClean="0"/>
              <a:t>úsilí </a:t>
            </a:r>
            <a:r>
              <a:rPr lang="cs-CZ" dirty="0"/>
              <a:t>o: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zvýšení </a:t>
            </a:r>
            <a:r>
              <a:rPr lang="cs-CZ" dirty="0"/>
              <a:t>užití produktu u stávajících zákazníků;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získávání </a:t>
            </a:r>
            <a:r>
              <a:rPr lang="cs-CZ" dirty="0"/>
              <a:t>zákazníků, kteří dosud nakupovali u konkurence;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získání </a:t>
            </a:r>
            <a:r>
              <a:rPr lang="cs-CZ" dirty="0"/>
              <a:t>těch, kteří produkt dosud nepoužívali.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3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rozvoje trhu</a:t>
            </a:r>
            <a:r>
              <a:rPr lang="cs-CZ" dirty="0"/>
              <a:t>: usiluje se o nalezení jednoho nebo více nových trhů pro současné produkty prostřednictvím: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získání </a:t>
            </a:r>
            <a:r>
              <a:rPr lang="cs-CZ" dirty="0"/>
              <a:t>dalších trhů pomocí regionálního, národního či mezinárodního rozšíření;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získání </a:t>
            </a:r>
            <a:r>
              <a:rPr lang="cs-CZ" dirty="0"/>
              <a:t>nových tržních segmentů například pomocí speciálního provedení produktů s určením pro konkrétní cílové skupiny, případně „psychologickou diferenciací“ produktů pomocí reklamy.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4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rozvoje produktu</a:t>
            </a:r>
            <a:r>
              <a:rPr lang="cs-CZ" dirty="0"/>
              <a:t>: předpokládá, že pro existující trhy budou vyvinuty a vyrobeny nové produkty, případně produkty budou inovovány: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inovace </a:t>
            </a:r>
            <a:r>
              <a:rPr lang="cs-CZ" dirty="0"/>
              <a:t>ve smyslu reálné tržní novinky;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rozšíření </a:t>
            </a:r>
            <a:r>
              <a:rPr lang="cs-CZ" dirty="0"/>
              <a:t>programu nabídky vývojem nových provedení </a:t>
            </a:r>
            <a:r>
              <a:rPr lang="cs-CZ" dirty="0" smtClean="0"/>
              <a:t>produktů.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1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Kotler</a:t>
            </a:r>
            <a:r>
              <a:rPr lang="cs-CZ" dirty="0"/>
              <a:t> (1988, 1991, 2001), který rovněž vyznává parciální přístup tvorby strategií, vymezuje </a:t>
            </a:r>
            <a:r>
              <a:rPr lang="cs-CZ" b="1" dirty="0"/>
              <a:t>čtyři typy strategií</a:t>
            </a:r>
            <a:r>
              <a:rPr lang="cs-CZ" dirty="0"/>
              <a:t>, přičemž úsilí firmy o tržní pozici, určenou podílem na trhu, volí za výchozí bod systematizace.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Firma </a:t>
            </a:r>
            <a:r>
              <a:rPr lang="cs-CZ" dirty="0"/>
              <a:t>může v modelovém případu volit </a:t>
            </a:r>
            <a:r>
              <a:rPr lang="cs-CZ" dirty="0" smtClean="0"/>
              <a:t>mezi: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smtClean="0"/>
              <a:t>strategií </a:t>
            </a:r>
            <a:r>
              <a:rPr lang="cs-CZ" i="1" dirty="0"/>
              <a:t>tržního vůdce (vládce trhu), </a:t>
            </a:r>
            <a:endParaRPr lang="cs-CZ" i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smtClean="0"/>
              <a:t>vyzyvatele</a:t>
            </a:r>
            <a:r>
              <a:rPr lang="cs-CZ" i="1" dirty="0"/>
              <a:t>, </a:t>
            </a:r>
            <a:endParaRPr lang="cs-CZ" i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smtClean="0"/>
              <a:t>následovatele </a:t>
            </a:r>
            <a:r>
              <a:rPr lang="cs-CZ" i="1" dirty="0"/>
              <a:t>(souběžce) a </a:t>
            </a:r>
            <a:endParaRPr lang="cs-CZ" i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err="1" smtClean="0"/>
              <a:t>výklenkáře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4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Další představitel parciálního přístupu, Porter, rozpracoval tři typy všeobecných konkurenčních </a:t>
            </a:r>
            <a:r>
              <a:rPr lang="cs-CZ" dirty="0" smtClean="0"/>
              <a:t>strategií: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i="1" dirty="0" smtClean="0"/>
              <a:t>Generické konkurenční strategie dle </a:t>
            </a:r>
            <a:r>
              <a:rPr lang="cs-CZ" b="1" i="1" dirty="0" err="1" smtClean="0"/>
              <a:t>Portera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1945" t="21111" r="32847" b="33704"/>
          <a:stretch/>
        </p:blipFill>
        <p:spPr>
          <a:xfrm>
            <a:off x="2324100" y="3218284"/>
            <a:ext cx="3968750" cy="28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1. Strategie nákladového vůdcovství</a:t>
            </a:r>
            <a:r>
              <a:rPr lang="cs-CZ" dirty="0"/>
              <a:t>: firma se soustředí na dosažení nízkých nákladů výroby a distribuce, takže si vytváří schopnost stanovit ceny na nižší úrovni než její konkurenti.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2</a:t>
            </a:r>
            <a:r>
              <a:rPr lang="cs-CZ" b="1" dirty="0"/>
              <a:t>. Strategie diferenciace</a:t>
            </a:r>
            <a:r>
              <a:rPr lang="cs-CZ" dirty="0"/>
              <a:t>: firma klade důraz na ten dílčí prvek marketingového mixu (např. jakost, kvalitu, servis, cenu), který zákazníci považují za důležitý, a tím si vytváří předpoklad pro konkurenční výhodu.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3</a:t>
            </a:r>
            <a:r>
              <a:rPr lang="cs-CZ" b="1" dirty="0"/>
              <a:t>. Strategie koncentrace</a:t>
            </a:r>
            <a:r>
              <a:rPr lang="cs-CZ" dirty="0"/>
              <a:t>: firma se zaměří na jeden nebo na několik užších tržních segmentů.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Tímto </a:t>
            </a:r>
            <a:r>
              <a:rPr lang="cs-CZ" dirty="0"/>
              <a:t>způsobem může získat o každém segmentu hluboké znalosti a zároveň vytvářet bariéry vstupu tím, že bude ostatními pokládána za specialistu.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5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Integrované strategie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err="1"/>
              <a:t>Becker</a:t>
            </a:r>
            <a:r>
              <a:rPr lang="cs-CZ" dirty="0"/>
              <a:t> rozlišuje čtyři základní strategie.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Jedná </a:t>
            </a:r>
            <a:r>
              <a:rPr lang="cs-CZ" dirty="0"/>
              <a:t>se o: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 smtClean="0"/>
              <a:t>strategii </a:t>
            </a:r>
            <a:r>
              <a:rPr lang="cs-CZ" b="1" dirty="0"/>
              <a:t>tržního pole</a:t>
            </a:r>
            <a:r>
              <a:rPr lang="cs-CZ" dirty="0"/>
              <a:t>: stanovení kombinace výrobek–trh;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 smtClean="0"/>
              <a:t>strategie </a:t>
            </a:r>
            <a:r>
              <a:rPr lang="cs-CZ" b="1" dirty="0"/>
              <a:t>stimulování trhu</a:t>
            </a:r>
            <a:r>
              <a:rPr lang="cs-CZ" dirty="0"/>
              <a:t>: určení druhu a způsobu působení na trh;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 smtClean="0"/>
              <a:t>strategie </a:t>
            </a:r>
            <a:r>
              <a:rPr lang="cs-CZ" b="1" dirty="0"/>
              <a:t>tržní parcelace</a:t>
            </a:r>
            <a:r>
              <a:rPr lang="cs-CZ" dirty="0"/>
              <a:t>: stanovení druhu, popřípadě stupně diferenciace při „stimulování trhu“;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 smtClean="0"/>
              <a:t>strategie </a:t>
            </a:r>
            <a:r>
              <a:rPr lang="cs-CZ" b="1" dirty="0"/>
              <a:t>tržního areálu</a:t>
            </a:r>
            <a:r>
              <a:rPr lang="cs-CZ" dirty="0"/>
              <a:t>: pevné stanovení alternativ „územní politiky“, popřípadě fází.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31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Integrované strategie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000" dirty="0"/>
              <a:t>Každý z těchto strategických rozměrů obsahuje různé alternativy vytváření strategie, takže z uvedeného vyplývá určitý přehled navzájem sladěných </a:t>
            </a:r>
            <a:r>
              <a:rPr lang="cs-CZ" sz="2000" dirty="0" smtClean="0"/>
              <a:t>strategií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000" i="1" dirty="0"/>
              <a:t>Systém strategie podle </a:t>
            </a:r>
            <a:r>
              <a:rPr lang="cs-CZ" sz="2000" i="1" dirty="0" err="1"/>
              <a:t>Beckera</a:t>
            </a:r>
            <a:endParaRPr lang="cs-CZ" sz="20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9167" t="38272" r="31597" b="17037"/>
          <a:stretch/>
        </p:blipFill>
        <p:spPr>
          <a:xfrm>
            <a:off x="2273300" y="3150408"/>
            <a:ext cx="4597400" cy="29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Cílem každé firmy by mělo být odhalit potřeby a přání zákazníků a prostřednictvím správné kombinace marketingového mixu tyto potřeby a přání uspokojit a tím dosáhnout i splnění dalších cílů firmy.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Všechny </a:t>
            </a:r>
            <a:r>
              <a:rPr lang="cs-CZ" dirty="0"/>
              <a:t>firemní cíle, tedy i cíle marketingové, by měly obsahovat jak hmatatelné cíle, tak i cíle nehmotné, jako jsou rozvoj managementu, postoje zaměstnanců, společenská odpovědnost.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2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Backhaus</a:t>
            </a:r>
            <a:r>
              <a:rPr lang="cs-CZ" dirty="0"/>
              <a:t> (1992) uvádí, že vůdčí maxima udávající směr marketingového strategického plánování lze v podstatě redukovat na pět základních rozměrů: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1</a:t>
            </a:r>
            <a:r>
              <a:rPr lang="cs-CZ" dirty="0"/>
              <a:t>. otázky týkající se vlastního smyslu podnikání;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2</a:t>
            </a:r>
            <a:r>
              <a:rPr lang="cs-CZ" dirty="0"/>
              <a:t>. rozhodnutí o stimulování trhu;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3</a:t>
            </a:r>
            <a:r>
              <a:rPr lang="cs-CZ" dirty="0"/>
              <a:t>. volba strategie vstupu na trh a odchodu z trhu;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4</a:t>
            </a:r>
            <a:r>
              <a:rPr lang="cs-CZ" dirty="0"/>
              <a:t>. stanovení tržního areálu, tj. geografického místa, na kterém chce být podnik činný;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5</a:t>
            </a:r>
            <a:r>
              <a:rPr lang="cs-CZ" dirty="0"/>
              <a:t>. rozhodnutí o volbě marketingového partnera, se kterým je třeba spolupracovat.</a:t>
            </a:r>
            <a:endParaRPr lang="cs-CZ" sz="16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7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Haedrich</a:t>
            </a:r>
            <a:r>
              <a:rPr lang="cs-CZ" b="1" dirty="0"/>
              <a:t> a </a:t>
            </a:r>
            <a:r>
              <a:rPr lang="cs-CZ" b="1" dirty="0" err="1"/>
              <a:t>Tomczak</a:t>
            </a:r>
            <a:r>
              <a:rPr lang="cs-CZ" b="1" dirty="0"/>
              <a:t> </a:t>
            </a:r>
            <a:r>
              <a:rPr lang="cs-CZ" dirty="0"/>
              <a:t>rozlišují mezi čtyřmi základními strategickými stupni, které stojí vzájemně v hierarchických vztazích: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1</a:t>
            </a:r>
            <a:r>
              <a:rPr lang="cs-CZ" dirty="0"/>
              <a:t>. strategie pozice: určení, o jakou tržní pozici by se měl podnik snažit;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2</a:t>
            </a:r>
            <a:r>
              <a:rPr lang="cs-CZ" dirty="0"/>
              <a:t>. strategie stylu: jakou roli by měl podnik na trhu zaujmout;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3</a:t>
            </a:r>
            <a:r>
              <a:rPr lang="cs-CZ" dirty="0"/>
              <a:t>. strategie substance: o jaký druh strategické výhody by měl podnik na trhu usilovat;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4</a:t>
            </a:r>
            <a:r>
              <a:rPr lang="cs-CZ" dirty="0"/>
              <a:t>. strategie jištění: zajištění přítomnosti na trhu.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24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El-</a:t>
            </a:r>
            <a:r>
              <a:rPr lang="cs-CZ" b="1" dirty="0" err="1"/>
              <a:t>Ansary</a:t>
            </a:r>
            <a:r>
              <a:rPr lang="cs-CZ" dirty="0"/>
              <a:t> (2006) pohlíží na marketingovou strategii ze dvou úhlů pohledu a </a:t>
            </a:r>
            <a:r>
              <a:rPr lang="cs-CZ" b="1" dirty="0"/>
              <a:t>integruje do jednoho modelu procesy definice a implementace </a:t>
            </a:r>
            <a:r>
              <a:rPr lang="cs-CZ" b="1" dirty="0" smtClean="0"/>
              <a:t>strategie</a:t>
            </a:r>
            <a:r>
              <a:rPr lang="cs-CZ" dirty="0"/>
              <a:t>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Definice </a:t>
            </a:r>
            <a:r>
              <a:rPr lang="cs-CZ" dirty="0"/>
              <a:t>by měla zahrnovat segmentaci trhu, výběr tržního segmentu, návrh nabídky pro vybraný segment a definování značky pro nabízený produkt tak, aby se pomocí unikátní pozice odlišil od konkurentů.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Implementace</a:t>
            </a:r>
            <a:r>
              <a:rPr lang="cs-CZ" dirty="0"/>
              <a:t> má za úkol detailně definovat produkt, cenovou politiku, distribuci a marketingovou komunikaci jako základ pro rozpracování marketingových taktik (Hanzelková, </a:t>
            </a:r>
            <a:r>
              <a:rPr lang="cs-CZ" dirty="0" err="1"/>
              <a:t>Keřkovský</a:t>
            </a:r>
            <a:r>
              <a:rPr lang="cs-CZ" dirty="0"/>
              <a:t>, Odehnalová, Vykypěl, 2009).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El-</a:t>
            </a:r>
            <a:r>
              <a:rPr lang="cs-CZ" dirty="0" err="1" smtClean="0"/>
              <a:t>Ansary</a:t>
            </a:r>
            <a:r>
              <a:rPr lang="cs-CZ" dirty="0" smtClean="0"/>
              <a:t> </a:t>
            </a:r>
            <a:r>
              <a:rPr lang="cs-CZ" dirty="0"/>
              <a:t>vytvořil model, který má jasnou strukturu a marketingová strategie je zasazena do kontextu dalších firemních strategií – korporátní strategie, strategie růstu, funkčních strategií a konkurenčních </a:t>
            </a:r>
            <a:r>
              <a:rPr lang="cs-CZ" dirty="0" smtClean="0"/>
              <a:t>strategií.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0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Model strategie </a:t>
            </a:r>
            <a:r>
              <a:rPr lang="cs-CZ" b="1" dirty="0"/>
              <a:t>podle </a:t>
            </a:r>
            <a:r>
              <a:rPr lang="cs-CZ" b="1" dirty="0" err="1"/>
              <a:t>podle</a:t>
            </a:r>
            <a:r>
              <a:rPr lang="cs-CZ" b="1" dirty="0"/>
              <a:t> El-</a:t>
            </a:r>
            <a:r>
              <a:rPr lang="cs-CZ" b="1" dirty="0" err="1"/>
              <a:t>Ansaryho</a:t>
            </a:r>
            <a:r>
              <a:rPr lang="cs-CZ" b="1" dirty="0"/>
              <a:t> 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9930" t="32964" r="30417" b="17777"/>
          <a:stretch/>
        </p:blipFill>
        <p:spPr>
          <a:xfrm>
            <a:off x="1518652" y="1943100"/>
            <a:ext cx="610669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na stagnujících a smršťujících se trzích </a:t>
            </a:r>
            <a:endParaRPr lang="cs-CZ" b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Za </a:t>
            </a:r>
            <a:r>
              <a:rPr lang="cs-CZ" dirty="0"/>
              <a:t>stagnující, popřípadě smršťující se trhy jsou považovány ty, jejichž o inflaci očištěný, v peněžních jednotkách vyjádřený objem trhu nebude s vysokou pravděpodobností vykazovat nijak pozoruhodnou míru růstu, popřípadě bude tato míra růstu negativní.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Základní </a:t>
            </a:r>
            <a:r>
              <a:rPr lang="cs-CZ" dirty="0"/>
              <a:t>typy strategií na stagnujících a smršťujících se trzích: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smtClean="0"/>
              <a:t>strategie </a:t>
            </a:r>
            <a:r>
              <a:rPr lang="cs-CZ" dirty="0"/>
              <a:t>udržení trhu </a:t>
            </a:r>
            <a:r>
              <a:rPr lang="cs-CZ" dirty="0" smtClean="0"/>
              <a:t>a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smtClean="0"/>
              <a:t>strategie </a:t>
            </a:r>
            <a:r>
              <a:rPr lang="cs-CZ" dirty="0"/>
              <a:t>odchodu z trhu.</a:t>
            </a:r>
            <a:endParaRPr lang="cs-CZ" sz="4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08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2400" dirty="0"/>
              <a:t>Základním strategickým problémem před zvolením strategie odchodu z trhu je rozhodnutí „zůstat, nebo odejít“ (</a:t>
            </a:r>
            <a:r>
              <a:rPr lang="cs-CZ" sz="2400" dirty="0" err="1"/>
              <a:t>stay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exit). </a:t>
            </a:r>
            <a:endParaRPr lang="cs-CZ" sz="24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dirty="0" smtClean="0"/>
              <a:t>V </a:t>
            </a:r>
            <a:r>
              <a:rPr lang="cs-CZ" sz="2400" dirty="0"/>
              <a:t>případě, že si firma zvolí alternativu odejít, je důležité vybrat nejvýhodnější strategii odchodu z těchto alternativ: prodej podnikatelské jednotky, ukončení aktivity podnikatelského oboru, „snížení bariér odchodu z trhu“, sběrná strategie</a:t>
            </a:r>
            <a:r>
              <a:rPr lang="cs-CZ" sz="2400" dirty="0" smtClean="0"/>
              <a:t>.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i="1" dirty="0" smtClean="0"/>
              <a:t>Typologie strategií udržení trhu</a:t>
            </a:r>
          </a:p>
          <a:p>
            <a:pPr marL="420688" lvl="1">
              <a:spcBef>
                <a:spcPts val="0"/>
              </a:spcBef>
              <a:buSzPct val="100000"/>
            </a:pPr>
            <a:endParaRPr lang="cs-CZ" sz="3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3472" t="34321" r="34444" b="43580"/>
          <a:stretch/>
        </p:blipFill>
        <p:spPr>
          <a:xfrm>
            <a:off x="2819400" y="4756672"/>
            <a:ext cx="3784600" cy="14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2400" b="1" dirty="0"/>
              <a:t>Strategie na globálních trzích </a:t>
            </a:r>
            <a:endParaRPr lang="cs-CZ" sz="2400" b="1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dirty="0" smtClean="0"/>
              <a:t>Firmy </a:t>
            </a:r>
            <a:r>
              <a:rPr lang="cs-CZ" sz="2400" dirty="0"/>
              <a:t>pečlivě hodnotí globalizační síly s ohledem na vlastní globální strategie, zvažují, jak uvedou do života globální marketing, jak takovou strategii organizačně zajistí a personálně, technicky i finančně provedou. </a:t>
            </a:r>
            <a:endParaRPr lang="cs-CZ" sz="24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dirty="0" smtClean="0"/>
              <a:t>Hlavní </a:t>
            </a:r>
            <a:r>
              <a:rPr lang="cs-CZ" sz="2400" dirty="0"/>
              <a:t>globalizační síly vystupují v podobě „</a:t>
            </a:r>
            <a:r>
              <a:rPr lang="cs-CZ" sz="2400" dirty="0" err="1"/>
              <a:t>pull</a:t>
            </a:r>
            <a:r>
              <a:rPr lang="cs-CZ" sz="2400" dirty="0"/>
              <a:t>“ globalizace a „</a:t>
            </a:r>
            <a:r>
              <a:rPr lang="cs-CZ" sz="2400" dirty="0" err="1"/>
              <a:t>push</a:t>
            </a:r>
            <a:r>
              <a:rPr lang="cs-CZ" sz="2400" dirty="0"/>
              <a:t>“ globalizace. </a:t>
            </a:r>
            <a:endParaRPr lang="cs-CZ" sz="3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1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2400" dirty="0"/>
              <a:t>K nim se řadí třetí síla, globalizace konkurenční soutěže (Celer, 2005): </a:t>
            </a:r>
            <a:endParaRPr lang="cs-CZ" sz="24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000" b="1" dirty="0" smtClean="0"/>
              <a:t>„</a:t>
            </a:r>
            <a:r>
              <a:rPr lang="cs-CZ" sz="2000" b="1" dirty="0" err="1"/>
              <a:t>Pull</a:t>
            </a:r>
            <a:r>
              <a:rPr lang="cs-CZ" sz="2000" b="1" dirty="0"/>
              <a:t>“ globalizace, respektive globalizace trhu</a:t>
            </a:r>
            <a:r>
              <a:rPr lang="cs-CZ" sz="2000" dirty="0"/>
              <a:t>, se projevuje rostoucí homogenizací potřeb a zvyšujícím se počtem poptávajících i zprostředkovatelů. </a:t>
            </a:r>
            <a:endParaRPr lang="cs-CZ" sz="20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000" b="1" dirty="0" smtClean="0"/>
              <a:t>„</a:t>
            </a:r>
            <a:r>
              <a:rPr lang="cs-CZ" sz="2000" b="1" dirty="0" err="1"/>
              <a:t>Push</a:t>
            </a:r>
            <a:r>
              <a:rPr lang="cs-CZ" sz="2000" b="1" dirty="0"/>
              <a:t>“ globalizace</a:t>
            </a:r>
            <a:r>
              <a:rPr lang="cs-CZ" sz="2000" dirty="0"/>
              <a:t>, respektive globalizace branží, se týká nabídky a tvoří ji globalizace oborů a konkurence. </a:t>
            </a:r>
            <a:endParaRPr lang="cs-CZ" sz="2000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sz="1800" dirty="0" smtClean="0"/>
              <a:t>Globalizace </a:t>
            </a:r>
            <a:r>
              <a:rPr lang="cs-CZ" sz="1800" dirty="0"/>
              <a:t>oborů je ve vztahu k nabídce významným prostředkem homogenizace trhu. </a:t>
            </a:r>
            <a:endParaRPr lang="cs-CZ" sz="1800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sz="1800" dirty="0" smtClean="0"/>
              <a:t>Projevuje </a:t>
            </a:r>
            <a:r>
              <a:rPr lang="cs-CZ" sz="1800" dirty="0"/>
              <a:t>se snižováním nákladů; například vysoké náklady na výzkum a vývoj se umořují masovým prodejem na globálním trhu.</a:t>
            </a:r>
            <a:endParaRPr lang="cs-CZ" sz="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6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Globalizace </a:t>
            </a:r>
            <a:r>
              <a:rPr lang="cs-CZ" b="1" dirty="0"/>
              <a:t>konkurenční </a:t>
            </a:r>
            <a:r>
              <a:rPr lang="cs-CZ" b="1" dirty="0" smtClean="0"/>
              <a:t>soutěže.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Mezinárodní </a:t>
            </a:r>
            <a:r>
              <a:rPr lang="cs-CZ" b="1" dirty="0"/>
              <a:t>strategii </a:t>
            </a:r>
            <a:r>
              <a:rPr lang="cs-CZ" dirty="0"/>
              <a:t>uplatňují firmy s omezenou schopností přizpůsobit se specifickým národním zvláštnostem.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Multinárodní </a:t>
            </a:r>
            <a:r>
              <a:rPr lang="cs-CZ" b="1" dirty="0"/>
              <a:t>strategii </a:t>
            </a:r>
            <a:r>
              <a:rPr lang="cs-CZ" dirty="0"/>
              <a:t>uplatňují firmy, které hodlají uspět na více národních trzích a mají dostatečný rozhodovací prostor k tomu, aby strategie přizpůsobily zvláštnostem a požadavkům konkrétních zahraničních trhů.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Globální </a:t>
            </a:r>
            <a:r>
              <a:rPr lang="cs-CZ" b="1" dirty="0"/>
              <a:t>strategii </a:t>
            </a:r>
            <a:r>
              <a:rPr lang="cs-CZ" dirty="0"/>
              <a:t>uplatňují firmy, které integrují všechny podnikové aktivity do jednoho komplexního systému a neberou zřetel na specifika národních trhů.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Smíšenou </a:t>
            </a:r>
            <a:r>
              <a:rPr lang="cs-CZ" b="1" dirty="0"/>
              <a:t>strategii </a:t>
            </a:r>
            <a:r>
              <a:rPr lang="cs-CZ" dirty="0"/>
              <a:t>uplatňují firmy, které potřebují pružně reagovat na konfliktní situace – např. tzv. blokace trhů.</a:t>
            </a:r>
            <a:endParaRPr lang="cs-CZ" sz="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5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Typy cílů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5581" t="23281" r="55349" b="44471"/>
          <a:stretch/>
        </p:blipFill>
        <p:spPr>
          <a:xfrm>
            <a:off x="625686" y="2020186"/>
            <a:ext cx="8061114" cy="37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Výhody strategií globalizace: </a:t>
            </a:r>
            <a:endParaRPr lang="cs-CZ" b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zvýšený </a:t>
            </a:r>
            <a:r>
              <a:rPr lang="cs-CZ" dirty="0"/>
              <a:t>užitek pro zákazníky a s ním i zvýšený tržní účinek;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zvýšená </a:t>
            </a:r>
            <a:r>
              <a:rPr lang="cs-CZ" dirty="0"/>
              <a:t>účinnost marketingových činností zásluhou jednotného vystupování na trhu;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interní </a:t>
            </a:r>
            <a:r>
              <a:rPr lang="cs-CZ" dirty="0"/>
              <a:t>účinky – know-how, standardizace postupů včetně manažerských, rozdělení rizik do více oblastí</a:t>
            </a:r>
            <a:r>
              <a:rPr lang="cs-CZ" dirty="0" smtClean="0"/>
              <a:t>.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smtClean="0"/>
              <a:t>Typy globalizačních strategií:</a:t>
            </a:r>
          </a:p>
          <a:p>
            <a:pPr marL="877888" lvl="2">
              <a:spcBef>
                <a:spcPts val="0"/>
              </a:spcBef>
              <a:buSzPct val="100000"/>
            </a:pPr>
            <a:endParaRPr lang="cs-CZ" sz="1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7907" t="43127" r="38721" b="35581"/>
          <a:stretch/>
        </p:blipFill>
        <p:spPr>
          <a:xfrm>
            <a:off x="2886740" y="4453743"/>
            <a:ext cx="3370520" cy="172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0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Nevýhody strategií globalizace: </a:t>
            </a:r>
            <a:endParaRPr lang="cs-CZ" b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diferencované </a:t>
            </a:r>
            <a:r>
              <a:rPr lang="cs-CZ" dirty="0"/>
              <a:t>působení externích faktorů zapříčiněné nejednotností trhu;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různá </a:t>
            </a:r>
            <a:r>
              <a:rPr lang="cs-CZ" dirty="0"/>
              <a:t>legislativní a politická omezení a tím vznikající nutnost přizpůsobení se;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nutnost </a:t>
            </a:r>
            <a:r>
              <a:rPr lang="cs-CZ" dirty="0"/>
              <a:t>přizpůsobení marketingového mixu nejednotným podmínkám trhu.</a:t>
            </a:r>
            <a:endParaRPr lang="cs-CZ" sz="1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Formulace cílů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vyžaduje </a:t>
            </a:r>
            <a:r>
              <a:rPr lang="cs-CZ" dirty="0"/>
              <a:t>vhodné, nekonfliktní klima ve firmě, vyznačující se schopnostmi kladení otázek, systémového myšlení, soustředěného zaměření na určitou vrstvu problému, určení míry a potřebnosti detailu, týmovou práci, obousměrnou komunikaci.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Cíle podle nástrojů marketingového mixu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263" t="24152" r="30439" b="33431"/>
          <a:stretch/>
        </p:blipFill>
        <p:spPr>
          <a:xfrm>
            <a:off x="1293962" y="2007727"/>
            <a:ext cx="6464968" cy="392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Cílové trhy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Firmy také stále častěji vyhledávají „ziskové zákazníky“ (</a:t>
            </a:r>
            <a:r>
              <a:rPr lang="cs-CZ" dirty="0" err="1"/>
              <a:t>profitable</a:t>
            </a:r>
            <a:r>
              <a:rPr lang="cs-CZ" dirty="0"/>
              <a:t> </a:t>
            </a:r>
            <a:r>
              <a:rPr lang="cs-CZ" dirty="0" err="1"/>
              <a:t>customers</a:t>
            </a:r>
            <a:r>
              <a:rPr lang="cs-CZ" dirty="0"/>
              <a:t>) a cesty, jak si je udržet.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Příčinou </a:t>
            </a:r>
            <a:r>
              <a:rPr lang="cs-CZ" dirty="0"/>
              <a:t>je prohlubující se diferenciace potřeb a přání zákazníků, omezený trh a prudké zostření konkurenčního boje, které vyvolaly nutnost změnit zaběhnuté praktiky práce s trhem a rozvinout silně diferencovaný až individualizovaný systém péče o zákazníky.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Růst </a:t>
            </a:r>
            <a:r>
              <a:rPr lang="cs-CZ" dirty="0"/>
              <a:t>firmy lze totiž díky zvyšování podílu na výdajích klíčových zákazníků zajistit účinněji než zvyšováním celkového tržního podílu.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9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1557</Words>
  <Application>Microsoft Office PowerPoint</Application>
  <PresentationFormat>Předvádění na obrazovce (4:3)</PresentationFormat>
  <Paragraphs>342</Paragraphs>
  <Slides>62</Slides>
  <Notes>62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 Theme</vt:lpstr>
      <vt:lpstr>Návrh strategie YSF_08_11</vt:lpstr>
      <vt:lpstr>Strategické cíle</vt:lpstr>
      <vt:lpstr>Strategické cíle</vt:lpstr>
      <vt:lpstr>Strategické cíle</vt:lpstr>
      <vt:lpstr>Strategické cíle</vt:lpstr>
      <vt:lpstr>Strategické cíle</vt:lpstr>
      <vt:lpstr>Strategické cíle</vt:lpstr>
      <vt:lpstr>Strategické cíle</vt:lpstr>
      <vt:lpstr>Cílové trhy</vt:lpstr>
      <vt:lpstr>Cílové trhy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Zacílení (targeting)</vt:lpstr>
      <vt:lpstr>Zacílení (targeting)</vt:lpstr>
      <vt:lpstr>Zacílení (targeting)</vt:lpstr>
      <vt:lpstr>Zacílení (targeting)</vt:lpstr>
      <vt:lpstr>Zacílení (targeting)</vt:lpstr>
      <vt:lpstr>Zacílení (targeting)</vt:lpstr>
      <vt:lpstr>Zacílení (targeting)</vt:lpstr>
      <vt:lpstr>Zacílení (targeting)</vt:lpstr>
      <vt:lpstr>Zacílení (targeting)</vt:lpstr>
      <vt:lpstr>Vymezení pozice produktu – positioning</vt:lpstr>
      <vt:lpstr>Vymezení pozice produktu – positioning</vt:lpstr>
      <vt:lpstr>Vymezení pozice produktu – positioning</vt:lpstr>
      <vt:lpstr>Vymezení pozice produktu – positioning</vt:lpstr>
      <vt:lpstr>Vymezení pozice produktu – positioning</vt:lpstr>
      <vt:lpstr>Vymezení pozice produktu – positioning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100</cp:revision>
  <dcterms:modified xsi:type="dcterms:W3CDTF">2024-02-11T10:15:31Z</dcterms:modified>
</cp:coreProperties>
</file>