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1"/>
  </p:notesMasterIdLst>
  <p:sldIdLst>
    <p:sldId id="256" r:id="rId2"/>
    <p:sldId id="277"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2" r:id="rId69"/>
    <p:sldId id="276" r:id="rId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46" autoAdjust="0"/>
  </p:normalViewPr>
  <p:slideViewPr>
    <p:cSldViewPr snapToGrid="0">
      <p:cViewPr varScale="1">
        <p:scale>
          <a:sx n="56" d="100"/>
          <a:sy n="56" d="100"/>
        </p:scale>
        <p:origin x="150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09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047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09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99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40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3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098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562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3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37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4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25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7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02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349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41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622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500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73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40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904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881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4531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914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229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990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972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027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521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25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405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576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595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439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15406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709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309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32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514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220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21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684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21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960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892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028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0328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9053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399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209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3395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389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6536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780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9738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840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0526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6938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8851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5386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2106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4804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024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70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80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981200"/>
            <a:ext cx="8704800" cy="2390078"/>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r>
              <a:rPr lang="cs-CZ" b="1" dirty="0">
                <a:solidFill>
                  <a:srgbClr val="D10202"/>
                </a:solidFill>
              </a:rPr>
              <a:t>Specifické metody marketingové situační analýzy</a:t>
            </a:r>
            <a:br>
              <a:rPr lang="cs-CZ" b="1" dirty="0">
                <a:solidFill>
                  <a:srgbClr val="D10202"/>
                </a:solidFill>
              </a:rPr>
            </a:br>
            <a:r>
              <a:rPr lang="cs-CZ" b="1" dirty="0">
                <a:solidFill>
                  <a:srgbClr val="D10202"/>
                </a:solidFill>
              </a:rPr>
              <a:t>YSF_06_06</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a:t>
            </a:r>
            <a:r>
              <a:rPr lang="cs-CZ" sz="1800" b="1" i="0" u="none" strike="noStrike" cap="none" dirty="0" smtClean="0">
                <a:solidFill>
                  <a:schemeClr val="dk1"/>
                </a:solidFill>
                <a:latin typeface="Calibri"/>
                <a:ea typeface="Calibri"/>
                <a:cs typeface="Calibri"/>
                <a:sym typeface="Calibri"/>
              </a:rPr>
              <a:t>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01. </a:t>
            </a:r>
            <a:r>
              <a:rPr lang="cs-CZ" sz="1800" b="1" u="none" dirty="0">
                <a:solidFill>
                  <a:schemeClr val="dk1"/>
                </a:solidFill>
                <a:latin typeface="Calibri"/>
                <a:ea typeface="Calibri"/>
                <a:cs typeface="Calibri"/>
                <a:sym typeface="Calibri"/>
              </a:rPr>
              <a:t>03. 2023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SWOT analýza </a:t>
            </a:r>
            <a:r>
              <a:rPr lang="cs-CZ" dirty="0"/>
              <a:t>může být </a:t>
            </a:r>
            <a:r>
              <a:rPr lang="cs-CZ" b="1" dirty="0"/>
              <a:t>velmi</a:t>
            </a:r>
            <a:r>
              <a:rPr lang="cs-CZ" dirty="0"/>
              <a:t> </a:t>
            </a:r>
            <a:r>
              <a:rPr lang="cs-CZ" b="1" dirty="0"/>
              <a:t>užitečným</a:t>
            </a:r>
            <a:r>
              <a:rPr lang="cs-CZ" dirty="0"/>
              <a:t> </a:t>
            </a:r>
            <a:r>
              <a:rPr lang="cs-CZ" b="1" dirty="0"/>
              <a:t>způsobem</a:t>
            </a:r>
            <a:r>
              <a:rPr lang="cs-CZ" dirty="0"/>
              <a:t> sumarizace mnoha analýz (analýzy konkurence, strategických skupin atd.) a jejich kombinování s klíčovými výsledky analýzy prostředí firmy a jejími schopnostmi (PV – výrobky vyvíjet, připravovat, vytvářet profil nabídky, V – výrobky vyrábět, P – výrobky prodávat, F – podnikatelské záměry financovat, M – schopnosti managementu). </a:t>
            </a:r>
          </a:p>
          <a:p>
            <a:pPr marL="420688" lvl="1">
              <a:spcBef>
                <a:spcPts val="0"/>
              </a:spcBef>
              <a:buSzPct val="100000"/>
            </a:pPr>
            <a:r>
              <a:rPr lang="cs-CZ" b="1" dirty="0"/>
              <a:t>SWOT</a:t>
            </a:r>
            <a:r>
              <a:rPr lang="cs-CZ" dirty="0"/>
              <a:t> </a:t>
            </a:r>
            <a:r>
              <a:rPr lang="cs-CZ" b="1" dirty="0"/>
              <a:t>analýza</a:t>
            </a:r>
            <a:r>
              <a:rPr lang="cs-CZ" dirty="0"/>
              <a:t> může být také využita k </a:t>
            </a:r>
            <a:r>
              <a:rPr lang="cs-CZ" b="1" dirty="0"/>
              <a:t>identifikaci</a:t>
            </a:r>
            <a:r>
              <a:rPr lang="cs-CZ" dirty="0"/>
              <a:t> </a:t>
            </a:r>
            <a:r>
              <a:rPr lang="cs-CZ" b="1" dirty="0"/>
              <a:t>možností</a:t>
            </a:r>
            <a:r>
              <a:rPr lang="cs-CZ" dirty="0"/>
              <a:t> </a:t>
            </a:r>
            <a:r>
              <a:rPr lang="cs-CZ" b="1" dirty="0"/>
              <a:t>dalšího</a:t>
            </a:r>
            <a:r>
              <a:rPr lang="cs-CZ" dirty="0"/>
              <a:t> </a:t>
            </a:r>
            <a:r>
              <a:rPr lang="cs-CZ" b="1" dirty="0"/>
              <a:t>využití</a:t>
            </a:r>
            <a:r>
              <a:rPr lang="cs-CZ" dirty="0"/>
              <a:t> unikátních zdrojů nebo </a:t>
            </a:r>
            <a:r>
              <a:rPr lang="cs-CZ" b="1" dirty="0"/>
              <a:t>klíčových</a:t>
            </a:r>
            <a:r>
              <a:rPr lang="cs-CZ" dirty="0"/>
              <a:t> </a:t>
            </a:r>
            <a:r>
              <a:rPr lang="cs-CZ" b="1" dirty="0"/>
              <a:t>kompetencí</a:t>
            </a:r>
            <a:r>
              <a:rPr lang="cs-CZ" dirty="0"/>
              <a:t> </a:t>
            </a:r>
            <a:r>
              <a:rPr lang="cs-CZ" b="1" dirty="0"/>
              <a:t>firmy</a:t>
            </a:r>
            <a:r>
              <a:rPr lang="cs-CZ" dirty="0"/>
              <a:t>.</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918443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Nevýhodou SWOT analýzy </a:t>
            </a:r>
            <a:r>
              <a:rPr lang="cs-CZ" dirty="0"/>
              <a:t>je, že je příliš statická, a navíc velmi </a:t>
            </a:r>
            <a:r>
              <a:rPr lang="cs-CZ" b="1" dirty="0"/>
              <a:t>subjektivní</a:t>
            </a:r>
            <a:r>
              <a:rPr lang="cs-CZ" dirty="0"/>
              <a:t>. </a:t>
            </a:r>
          </a:p>
          <a:p>
            <a:pPr marL="420688" lvl="1">
              <a:spcBef>
                <a:spcPts val="0"/>
              </a:spcBef>
              <a:buSzPct val="100000"/>
            </a:pPr>
            <a:r>
              <a:rPr lang="cs-CZ" dirty="0"/>
              <a:t>SWOT analýza je oblíbená, ale její přínos pro tvorbu strategických marketingových dokumentů není nijak podstatný. </a:t>
            </a:r>
          </a:p>
          <a:p>
            <a:pPr marL="420688" lvl="1">
              <a:spcBef>
                <a:spcPts val="0"/>
              </a:spcBef>
              <a:buSzPct val="100000"/>
            </a:pPr>
            <a:r>
              <a:rPr lang="cs-CZ" i="1" dirty="0"/>
              <a:t>Stále častěji je SWOT nahrazována její metodickou variantou, a to kvantitativní O-T analýzou, tj. analýzou strategických scénářů. </a:t>
            </a:r>
          </a:p>
          <a:p>
            <a:pPr marL="420688" lvl="1">
              <a:spcBef>
                <a:spcPts val="0"/>
              </a:spcBef>
              <a:buSzPct val="100000"/>
            </a:pPr>
            <a:r>
              <a:rPr lang="cs-CZ" dirty="0"/>
              <a:t>Ze SWOT analýzy je odvozována </a:t>
            </a:r>
            <a:r>
              <a:rPr lang="cs-CZ" b="1" dirty="0"/>
              <a:t>matice</a:t>
            </a:r>
            <a:r>
              <a:rPr lang="cs-CZ" dirty="0"/>
              <a:t> </a:t>
            </a:r>
            <a:r>
              <a:rPr lang="cs-CZ" b="1" dirty="0"/>
              <a:t>TOWS</a:t>
            </a:r>
            <a:r>
              <a:rPr lang="cs-CZ" dirty="0"/>
              <a:t>, která slouží k podrobnějšímu rozboru a určení jednotlivých strategií.</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68528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Matice TOWS</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040" t="22405" r="55116" b="45498"/>
          <a:stretch/>
        </p:blipFill>
        <p:spPr>
          <a:xfrm>
            <a:off x="457200" y="2021529"/>
            <a:ext cx="8229600" cy="3891516"/>
          </a:xfrm>
          <a:prstGeom prst="rect">
            <a:avLst/>
          </a:prstGeom>
        </p:spPr>
      </p:pic>
    </p:spTree>
    <p:extLst>
      <p:ext uri="{BB962C8B-B14F-4D97-AF65-F5344CB8AC3E}">
        <p14:creationId xmlns:p14="http://schemas.microsoft.com/office/powerpoint/2010/main" val="3435994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Dalšími metodami, které se zabývají příležitostmi a hrozbami vytvářenými v prostředí, jsou matice příležitostí a matice ohrožení. </a:t>
            </a:r>
          </a:p>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EFE </a:t>
            </a:r>
            <a:r>
              <a:rPr lang="cs-CZ" dirty="0"/>
              <a:t>(</a:t>
            </a:r>
            <a:r>
              <a:rPr lang="cs-CZ" dirty="0" err="1"/>
              <a:t>external</a:t>
            </a:r>
            <a:r>
              <a:rPr lang="cs-CZ" dirty="0"/>
              <a:t> </a:t>
            </a:r>
            <a:r>
              <a:rPr lang="cs-CZ" dirty="0" err="1"/>
              <a:t>forces</a:t>
            </a:r>
            <a:r>
              <a:rPr lang="cs-CZ" dirty="0"/>
              <a:t> </a:t>
            </a:r>
            <a:r>
              <a:rPr lang="cs-CZ" dirty="0" err="1"/>
              <a:t>evaluation</a:t>
            </a:r>
            <a:r>
              <a:rPr lang="cs-CZ" dirty="0"/>
              <a:t>) – matice hodnocení faktorů externí analýzy. </a:t>
            </a:r>
          </a:p>
          <a:p>
            <a:pPr marL="1335088" lvl="3">
              <a:spcBef>
                <a:spcPts val="0"/>
              </a:spcBef>
              <a:buSzPct val="100000"/>
            </a:pPr>
            <a:r>
              <a:rPr lang="cs-CZ" dirty="0"/>
              <a:t>Jejím smyslem je vybrat z poznaných příležitostí a hrozeb takové faktory externího prostředí, které mají zásadní vliv na strategický záměr firmy a jejich působení je shodné s časovým horizontem strategického plánu.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243716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EFE </a:t>
            </a:r>
            <a:r>
              <a:rPr lang="cs-CZ" dirty="0"/>
              <a:t>(</a:t>
            </a:r>
            <a:r>
              <a:rPr lang="cs-CZ" dirty="0" err="1"/>
              <a:t>external</a:t>
            </a:r>
            <a:r>
              <a:rPr lang="cs-CZ" dirty="0"/>
              <a:t> </a:t>
            </a:r>
            <a:r>
              <a:rPr lang="cs-CZ" dirty="0" err="1"/>
              <a:t>forces</a:t>
            </a:r>
            <a:r>
              <a:rPr lang="cs-CZ" dirty="0"/>
              <a:t> </a:t>
            </a:r>
            <a:r>
              <a:rPr lang="cs-CZ" dirty="0" err="1"/>
              <a:t>evaluation</a:t>
            </a:r>
            <a:r>
              <a:rPr lang="cs-CZ" dirty="0"/>
              <a:t>) – matice hodnocení faktorů externí analýzy.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893" t="60643" r="55000" b="16433"/>
          <a:stretch/>
        </p:blipFill>
        <p:spPr>
          <a:xfrm>
            <a:off x="457200" y="3176337"/>
            <a:ext cx="8486274" cy="2871537"/>
          </a:xfrm>
          <a:prstGeom prst="rect">
            <a:avLst/>
          </a:prstGeom>
        </p:spPr>
      </p:pic>
    </p:spTree>
    <p:extLst>
      <p:ext uri="{BB962C8B-B14F-4D97-AF65-F5344CB8AC3E}">
        <p14:creationId xmlns:p14="http://schemas.microsoft.com/office/powerpoint/2010/main" val="3054395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IFE </a:t>
            </a:r>
            <a:r>
              <a:rPr lang="cs-CZ" dirty="0"/>
              <a:t>(</a:t>
            </a:r>
            <a:r>
              <a:rPr lang="cs-CZ" dirty="0" err="1"/>
              <a:t>internal</a:t>
            </a:r>
            <a:r>
              <a:rPr lang="cs-CZ" dirty="0"/>
              <a:t> </a:t>
            </a:r>
            <a:r>
              <a:rPr lang="cs-CZ" dirty="0" err="1"/>
              <a:t>forces</a:t>
            </a:r>
            <a:r>
              <a:rPr lang="cs-CZ" dirty="0"/>
              <a:t> </a:t>
            </a:r>
            <a:r>
              <a:rPr lang="cs-CZ" dirty="0" err="1"/>
              <a:t>evaluation</a:t>
            </a:r>
            <a:r>
              <a:rPr lang="cs-CZ" dirty="0"/>
              <a:t>) – matice hodnocení faktorů interní analýzy. </a:t>
            </a:r>
          </a:p>
          <a:p>
            <a:pPr marL="1335088" lvl="3">
              <a:spcBef>
                <a:spcPts val="0"/>
              </a:spcBef>
              <a:buSzPct val="100000"/>
            </a:pPr>
            <a:r>
              <a:rPr lang="cs-CZ" dirty="0"/>
              <a:t>Analýza interních faktorů se provádí ve vztahu k danému strategickému záměru. </a:t>
            </a:r>
          </a:p>
          <a:p>
            <a:pPr marL="1335088" lvl="3">
              <a:spcBef>
                <a:spcPts val="0"/>
              </a:spcBef>
              <a:buSzPct val="100000"/>
            </a:pPr>
            <a:r>
              <a:rPr lang="cs-CZ" dirty="0"/>
              <a:t>Provádí v oblasti marketingu a také v dalších funkčních oblastech firmy. Konstrukce matice je shodná s maticí EFE, s tím rozdílem, že místo příležitostí se hodnotí silné stránky a místo hrozeb slabé stránky.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217757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IE </a:t>
            </a:r>
            <a:r>
              <a:rPr lang="cs-CZ" dirty="0"/>
              <a:t>(</a:t>
            </a:r>
            <a:r>
              <a:rPr lang="cs-CZ" dirty="0" err="1"/>
              <a:t>internal</a:t>
            </a:r>
            <a:r>
              <a:rPr lang="cs-CZ" dirty="0"/>
              <a:t> – </a:t>
            </a:r>
            <a:r>
              <a:rPr lang="cs-CZ" dirty="0" err="1"/>
              <a:t>external</a:t>
            </a:r>
            <a:r>
              <a:rPr lang="cs-CZ" dirty="0"/>
              <a:t> </a:t>
            </a:r>
            <a:r>
              <a:rPr lang="cs-CZ" dirty="0" err="1"/>
              <a:t>forces</a:t>
            </a:r>
            <a:r>
              <a:rPr lang="cs-CZ" dirty="0"/>
              <a:t>) – matice hodnocení interních a externích faktorů. </a:t>
            </a:r>
          </a:p>
          <a:p>
            <a:pPr marL="1335088" lvl="3">
              <a:spcBef>
                <a:spcPts val="0"/>
              </a:spcBef>
              <a:buSzPct val="100000"/>
            </a:pPr>
            <a:r>
              <a:rPr lang="cs-CZ" b="1" dirty="0"/>
              <a:t>Vychází z matic EFE a IEF. </a:t>
            </a:r>
          </a:p>
          <a:p>
            <a:pPr marL="1335088" lvl="3">
              <a:spcBef>
                <a:spcPts val="0"/>
              </a:spcBef>
              <a:buSzPct val="100000"/>
            </a:pPr>
            <a:r>
              <a:rPr lang="cs-CZ" dirty="0"/>
              <a:t>Slouží ke stanovení vhodných strategií na základě porozumění chování prostředí pro firmu jako celek, případně pro potřeby divizí a strategických podnikatelských jednotek.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162156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Ze </a:t>
            </a:r>
            <a:r>
              <a:rPr lang="cs-CZ" b="1" dirty="0"/>
              <a:t>SWOT</a:t>
            </a:r>
            <a:r>
              <a:rPr lang="cs-CZ" dirty="0"/>
              <a:t> analýzy a </a:t>
            </a:r>
            <a:r>
              <a:rPr lang="cs-CZ" b="1" dirty="0"/>
              <a:t>matice</a:t>
            </a:r>
            <a:r>
              <a:rPr lang="cs-CZ" dirty="0"/>
              <a:t> </a:t>
            </a:r>
            <a:r>
              <a:rPr lang="cs-CZ" b="1" dirty="0"/>
              <a:t>TOWS</a:t>
            </a:r>
            <a:r>
              <a:rPr lang="cs-CZ" dirty="0"/>
              <a:t> mohou vycházet matice: </a:t>
            </a:r>
          </a:p>
          <a:p>
            <a:pPr marL="877888" lvl="2">
              <a:spcBef>
                <a:spcPts val="0"/>
              </a:spcBef>
              <a:buSzPct val="100000"/>
            </a:pPr>
            <a:r>
              <a:rPr lang="cs-CZ" b="1" dirty="0"/>
              <a:t>Matice SPACE </a:t>
            </a:r>
            <a:r>
              <a:rPr lang="cs-CZ" dirty="0"/>
              <a:t>(</a:t>
            </a:r>
            <a:r>
              <a:rPr lang="cs-CZ" dirty="0" err="1"/>
              <a:t>strategic</a:t>
            </a:r>
            <a:r>
              <a:rPr lang="cs-CZ" dirty="0"/>
              <a:t> </a:t>
            </a:r>
            <a:r>
              <a:rPr lang="cs-CZ" dirty="0" err="1"/>
              <a:t>position</a:t>
            </a:r>
            <a:r>
              <a:rPr lang="cs-CZ" dirty="0"/>
              <a:t> and </a:t>
            </a:r>
            <a:r>
              <a:rPr lang="cs-CZ" dirty="0" err="1"/>
              <a:t>action</a:t>
            </a:r>
            <a:r>
              <a:rPr lang="cs-CZ" dirty="0"/>
              <a:t> </a:t>
            </a:r>
            <a:r>
              <a:rPr lang="cs-CZ" dirty="0" err="1"/>
              <a:t>evaluation</a:t>
            </a:r>
            <a:r>
              <a:rPr lang="cs-CZ" dirty="0"/>
              <a:t> matrix) – matice hodnocení strategické a akční pozice podnikatelského subjektu nebo záměru. </a:t>
            </a:r>
          </a:p>
          <a:p>
            <a:pPr marL="1335088" lvl="3">
              <a:spcBef>
                <a:spcPts val="0"/>
              </a:spcBef>
              <a:buSzPct val="100000"/>
            </a:pPr>
            <a:r>
              <a:rPr lang="cs-CZ" dirty="0"/>
              <a:t>Hodnotí se interní charakteristiky (</a:t>
            </a:r>
            <a:r>
              <a:rPr lang="cs-CZ" dirty="0" err="1"/>
              <a:t>finační</a:t>
            </a:r>
            <a:r>
              <a:rPr lang="cs-CZ" dirty="0"/>
              <a:t> síla, konkurenční vlastnosti) a externí charakteristiky (stabilita prostředí a síla oboru).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31742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 aktivit </a:t>
            </a:r>
            <a:r>
              <a:rPr lang="cs-CZ" dirty="0"/>
              <a:t>představuje souhrn produktů a oblastí podnikání, které tvoří firma nebo organizace. </a:t>
            </a:r>
          </a:p>
          <a:p>
            <a:pPr marL="420688" lvl="1">
              <a:spcBef>
                <a:spcPts val="0"/>
              </a:spcBef>
              <a:buSzPct val="100000"/>
            </a:pPr>
            <a:r>
              <a:rPr lang="cs-CZ" dirty="0"/>
              <a:t>Je to spojovací článek mezi celkovou strategií firmy a strategiemi jejích částí. </a:t>
            </a:r>
          </a:p>
          <a:p>
            <a:pPr marL="420688" lvl="1">
              <a:spcBef>
                <a:spcPts val="0"/>
              </a:spcBef>
              <a:buSzPct val="100000"/>
            </a:pPr>
            <a:r>
              <a:rPr lang="cs-CZ" dirty="0"/>
              <a:t>Nejlepší je takové portfolio aktivit, které dokáže sladit silné a slabé stránky firmy s příležitostmi v jejím okolí (</a:t>
            </a:r>
            <a:r>
              <a:rPr lang="cs-CZ" dirty="0" err="1"/>
              <a:t>Kotler</a:t>
            </a:r>
            <a:r>
              <a:rPr lang="cs-CZ" dirty="0"/>
              <a:t>, </a:t>
            </a:r>
            <a:r>
              <a:rPr lang="cs-CZ" dirty="0" err="1"/>
              <a:t>Wong</a:t>
            </a:r>
            <a:r>
              <a:rPr lang="cs-CZ" dirty="0"/>
              <a:t> a kol., 2007).</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91153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musí provést analýzu stávajícího portfolia, zhodnotit své investiční možnosti a vypracovat strategicky potřebné portfolio. </a:t>
            </a:r>
          </a:p>
          <a:p>
            <a:pPr marL="420688" lvl="1">
              <a:spcBef>
                <a:spcPts val="0"/>
              </a:spcBef>
              <a:buSzPct val="100000"/>
            </a:pPr>
            <a:r>
              <a:rPr lang="cs-CZ" dirty="0"/>
              <a:t>Na podnikání nahlížíme z hlediska podnikatelského portfolia jako na souhrn strategických podnikatelských jednotek (řad výrobků, jednotlivých výrobků), které vykazují určitou pozici v tržním prostoru. </a:t>
            </a:r>
          </a:p>
          <a:p>
            <a:pPr marL="420688" lvl="1">
              <a:spcBef>
                <a:spcPts val="0"/>
              </a:spcBef>
              <a:buSzPct val="100000"/>
            </a:pPr>
            <a:r>
              <a:rPr lang="cs-CZ" dirty="0"/>
              <a:t>Tuto pozici lze hodnotit podle různých kritérií. </a:t>
            </a:r>
          </a:p>
          <a:p>
            <a:pPr marL="420688" lvl="1">
              <a:spcBef>
                <a:spcPts val="0"/>
              </a:spcBef>
              <a:buSzPct val="100000"/>
            </a:pPr>
            <a:r>
              <a:rPr lang="cs-CZ" dirty="0"/>
              <a:t>Tím se také liší různé portfoliové modifikace.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108325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Specifické metody</a:t>
            </a:r>
            <a:endParaRPr lang="cs-CZ" dirty="0"/>
          </a:p>
        </p:txBody>
      </p:sp>
      <p:sp>
        <p:nvSpPr>
          <p:cNvPr id="98" name="Google Shape;98;p14"/>
          <p:cNvSpPr txBox="1">
            <a:spLocks noGrp="1"/>
          </p:cNvSpPr>
          <p:nvPr>
            <p:ph type="body" idx="1"/>
          </p:nvPr>
        </p:nvSpPr>
        <p:spPr>
          <a:xfrm>
            <a:off x="457200" y="1231900"/>
            <a:ext cx="8229600" cy="4894263"/>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b="1" dirty="0"/>
              <a:t>Přehled specifických metod marketingové situační analýzy: </a:t>
            </a:r>
          </a:p>
          <a:p>
            <a:pPr marL="877888" lvl="2">
              <a:spcBef>
                <a:spcPts val="0"/>
              </a:spcBef>
              <a:buSzPct val="100000"/>
            </a:pPr>
            <a:r>
              <a:rPr lang="cs-CZ" dirty="0"/>
              <a:t>makroekonomické modely; </a:t>
            </a:r>
          </a:p>
          <a:p>
            <a:pPr marL="877888" lvl="2">
              <a:spcBef>
                <a:spcPts val="0"/>
              </a:spcBef>
              <a:buSzPct val="100000"/>
            </a:pPr>
            <a:r>
              <a:rPr lang="cs-CZ" dirty="0"/>
              <a:t>modely a metody finanční analýzy podniku se vztahem k marketing managementu; </a:t>
            </a:r>
          </a:p>
          <a:p>
            <a:pPr marL="877888" lvl="2">
              <a:spcBef>
                <a:spcPts val="0"/>
              </a:spcBef>
              <a:buSzPct val="100000"/>
            </a:pPr>
            <a:r>
              <a:rPr lang="cs-CZ" dirty="0"/>
              <a:t>SWOT analýza a její modifikace: verbální – kvalitativní, kvantitativní, kombinace bodování, expertní týmové vyhodnocení, zdokonalování na základě systematizace: M-M schopnosti; </a:t>
            </a:r>
          </a:p>
          <a:p>
            <a:pPr marL="877888" lvl="2">
              <a:spcBef>
                <a:spcPts val="0"/>
              </a:spcBef>
              <a:buSzPct val="100000"/>
            </a:pPr>
            <a:r>
              <a:rPr lang="cs-CZ" dirty="0"/>
              <a:t>analýza nástrojů a operací s nástroji M-M s využitím škálového hodnocení významnosti: podstatný, důležitý, nutno brát v úvahu, nedůležitý, bezvýznamný; </a:t>
            </a:r>
          </a:p>
          <a:p>
            <a:pPr marL="877888" lvl="2">
              <a:spcBef>
                <a:spcPts val="0"/>
              </a:spcBef>
              <a:buSzPct val="100000"/>
            </a:pPr>
            <a:r>
              <a:rPr lang="cs-CZ" dirty="0"/>
              <a:t>metody portfolio analýzy a její modifikace: BCG, GE-</a:t>
            </a:r>
            <a:r>
              <a:rPr lang="cs-CZ" dirty="0" err="1"/>
              <a:t>McK</a:t>
            </a:r>
            <a:r>
              <a:rPr lang="cs-CZ" dirty="0"/>
              <a:t>; </a:t>
            </a:r>
            <a:r>
              <a:rPr lang="cs-CZ" dirty="0" err="1"/>
              <a:t>Meffert</a:t>
            </a:r>
            <a:r>
              <a:rPr lang="cs-CZ" dirty="0"/>
              <a:t>, rentabilita/prodejnost; </a:t>
            </a:r>
            <a:r>
              <a:rPr lang="cs-CZ" dirty="0" err="1"/>
              <a:t>BCG+Drucker</a:t>
            </a:r>
            <a:r>
              <a:rPr lang="cs-CZ" dirty="0"/>
              <a:t>; </a:t>
            </a:r>
          </a:p>
          <a:p>
            <a:pPr marL="877888" lvl="2">
              <a:spcBef>
                <a:spcPts val="0"/>
              </a:spcBef>
              <a:buSzPct val="100000"/>
            </a:pPr>
            <a:r>
              <a:rPr lang="cs-CZ" dirty="0"/>
              <a:t>poziční mapy;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dirty="0"/>
              <a:t>1. </a:t>
            </a:r>
            <a:r>
              <a:rPr lang="cs-CZ" b="1" dirty="0"/>
              <a:t>Organizačních</a:t>
            </a:r>
            <a:r>
              <a:rPr lang="cs-CZ" dirty="0"/>
              <a:t>, kdy SBU jsou totožné s faktickými organizačními strukturami firmy, např. s existujícími divizemi, závody či provozy. Příkladem může být společnost Škoda Plzeň: Škoda </a:t>
            </a:r>
            <a:r>
              <a:rPr lang="cs-CZ" dirty="0" err="1"/>
              <a:t>Transportation</a:t>
            </a:r>
            <a:r>
              <a:rPr lang="cs-CZ" dirty="0"/>
              <a:t>, a. s., Škoda Electric, a. s., Škoda Vagonka, a. s., Škoda Polska, s. r. o., a další společnosti.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24714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b="1" dirty="0"/>
              <a:t>2. Strategicko-marketingových</a:t>
            </a:r>
            <a:r>
              <a:rPr lang="cs-CZ" dirty="0"/>
              <a:t>, kdy při vymezení SBU není možné nebo vhodné kopírovat organizační uspořádání. Příkladem může být firma vyrábějící produkty pro různě náročnou klientelu. Produkty se nemusí v jednotlivých SBU příliš lišit, rozdílné bude použití prvků marketingového mixu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661371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Keřkovský</a:t>
            </a:r>
            <a:r>
              <a:rPr lang="cs-CZ" dirty="0"/>
              <a:t> a Vykypěl (2006) uvádějí, že firmu lze členit na SBU podle kritérií: </a:t>
            </a:r>
          </a:p>
          <a:p>
            <a:pPr marL="877888" lvl="2">
              <a:spcBef>
                <a:spcPts val="0"/>
              </a:spcBef>
              <a:buSzPct val="100000"/>
            </a:pPr>
            <a:r>
              <a:rPr lang="cs-CZ" b="1" dirty="0"/>
              <a:t>3. Projektových</a:t>
            </a:r>
            <a:r>
              <a:rPr lang="cs-CZ" dirty="0"/>
              <a:t>, kdy SBU může pokrývat aktivity spojené s realizací určitého projektu. Příkladem může být výroba strojírenských a investičních celků (cukrovarů, pivovarů, turbín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114527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Faktory jsou uspořádány podle dvou hlavních dimenzí, které jsou využívány k sestavení dvourozměrné matice. </a:t>
            </a:r>
          </a:p>
          <a:p>
            <a:pPr marL="420688" lvl="1">
              <a:spcBef>
                <a:spcPts val="0"/>
              </a:spcBef>
              <a:buSzPct val="100000"/>
            </a:pPr>
            <a:r>
              <a:rPr lang="cs-CZ" dirty="0"/>
              <a:t>S její pomocí lze analyzovat a modelovat stávající či žádoucí marketingovou situaci. </a:t>
            </a:r>
          </a:p>
          <a:p>
            <a:pPr marL="420688" lvl="1">
              <a:spcBef>
                <a:spcPts val="0"/>
              </a:spcBef>
              <a:buSzPct val="100000"/>
            </a:pPr>
            <a:r>
              <a:rPr lang="cs-CZ" dirty="0"/>
              <a:t>Přitom se většinou využívá faktorů, které firma může buď přímo, nepřímo nebo alespoň částečně ovlivnit. </a:t>
            </a:r>
          </a:p>
          <a:p>
            <a:pPr marL="420688" lvl="1">
              <a:spcBef>
                <a:spcPts val="0"/>
              </a:spcBef>
              <a:buSzPct val="100000"/>
            </a:pPr>
            <a:r>
              <a:rPr lang="cs-CZ" dirty="0"/>
              <a:t>Tyto parametry jsou podle použité modifikace portfolia různé, ale v rozhodující míře se orientují na trh. </a:t>
            </a:r>
          </a:p>
          <a:p>
            <a:pPr marL="420688" lvl="1">
              <a:spcBef>
                <a:spcPts val="0"/>
              </a:spcBef>
              <a:buSzPct val="100000"/>
            </a:pPr>
            <a:r>
              <a:rPr lang="cs-CZ" dirty="0"/>
              <a:t>Jde například o objem/kapacitu trhu, podíl na trhu, tempo růstu trhu, atraktivnost trhu, stadium cyklu tržní životnosti produktu (či skupin produktů) 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659053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Účelné uplatnění portfolia předpokládá vhodné vymezení strategické podnikatelské jednotky (SPJ, SBU – </a:t>
            </a:r>
            <a:r>
              <a:rPr lang="cs-CZ" dirty="0" err="1"/>
              <a:t>strategic</a:t>
            </a:r>
            <a:r>
              <a:rPr lang="cs-CZ" dirty="0"/>
              <a:t> business unit).</a:t>
            </a:r>
          </a:p>
          <a:p>
            <a:pPr marL="420688" lvl="1">
              <a:spcBef>
                <a:spcPts val="0"/>
              </a:spcBef>
              <a:buSzPct val="100000"/>
            </a:pPr>
            <a:r>
              <a:rPr lang="cs-CZ" b="1" dirty="0"/>
              <a:t>Strategická podnikatelská (nebo také obchodní) jednotka je v rámci firmy decentralizované, na zisku založené středisko řízené způsobem, který odpovídá řízení samostatného celku.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706874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Strategické podnikatelské jednotky: </a:t>
            </a:r>
          </a:p>
          <a:p>
            <a:pPr marL="877888" lvl="2">
              <a:spcBef>
                <a:spcPts val="0"/>
              </a:spcBef>
              <a:buSzPct val="100000"/>
            </a:pPr>
            <a:r>
              <a:rPr lang="cs-CZ" dirty="0"/>
              <a:t>mají své poslání, jsou zaměřeny na jedinou činnost nebo několik příbuzných činností, které lze plánovat odděleně od ostatních činností firmy; </a:t>
            </a:r>
          </a:p>
          <a:p>
            <a:pPr marL="877888" lvl="2">
              <a:spcBef>
                <a:spcPts val="0"/>
              </a:spcBef>
              <a:buSzPct val="100000"/>
            </a:pPr>
            <a:r>
              <a:rPr lang="cs-CZ" dirty="0"/>
              <a:t>mají ziskové cíle a manažera, jenž je za ziskovost příslušné jednotky odpovědný; </a:t>
            </a:r>
          </a:p>
          <a:p>
            <a:pPr marL="877888" lvl="2">
              <a:spcBef>
                <a:spcPts val="0"/>
              </a:spcBef>
              <a:buSzPct val="100000"/>
            </a:pPr>
            <a:r>
              <a:rPr lang="cs-CZ" dirty="0"/>
              <a:t>mají samostatné strategické plány, tedy i vlastní strategie formulované za účelem dosažení plánovaných cílů; </a:t>
            </a:r>
          </a:p>
          <a:p>
            <a:pPr marL="877888" lvl="2">
              <a:spcBef>
                <a:spcPts val="0"/>
              </a:spcBef>
              <a:buSzPct val="100000"/>
            </a:pPr>
            <a:r>
              <a:rPr lang="cs-CZ" dirty="0"/>
              <a:t>uspokojují svými výsledky (výrobky či službami) určité tržní segmenty; </a:t>
            </a:r>
          </a:p>
          <a:p>
            <a:pPr marL="877888" lvl="2">
              <a:spcBef>
                <a:spcPts val="0"/>
              </a:spcBef>
              <a:buSzPct val="100000"/>
            </a:pPr>
            <a:r>
              <a:rPr lang="cs-CZ" dirty="0"/>
              <a:t>mají své vlastní konkurenty, se kterými na trzích soutěží.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990487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Metody portfolio analýzy a jejich modifikace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Mezi nejznámější a nejpoužívanější modifikace portfolio analýzy patří: </a:t>
            </a:r>
          </a:p>
          <a:p>
            <a:pPr marL="877888" lvl="2">
              <a:spcBef>
                <a:spcPts val="0"/>
              </a:spcBef>
              <a:buSzPct val="100000"/>
            </a:pPr>
            <a:r>
              <a:rPr lang="cs-CZ" b="1" dirty="0"/>
              <a:t>portfolio matice BCG </a:t>
            </a:r>
            <a:r>
              <a:rPr lang="cs-CZ" dirty="0"/>
              <a:t>(Boston </a:t>
            </a:r>
            <a:r>
              <a:rPr lang="cs-CZ" dirty="0" err="1"/>
              <a:t>Consulting</a:t>
            </a:r>
            <a:r>
              <a:rPr lang="cs-CZ" dirty="0"/>
              <a:t> Group); </a:t>
            </a:r>
          </a:p>
          <a:p>
            <a:pPr marL="877888" lvl="2">
              <a:spcBef>
                <a:spcPts val="0"/>
              </a:spcBef>
              <a:buSzPct val="100000"/>
            </a:pPr>
            <a:r>
              <a:rPr lang="cs-CZ" b="1" dirty="0"/>
              <a:t>portfolio matice GE </a:t>
            </a:r>
            <a:r>
              <a:rPr lang="cs-CZ" dirty="0"/>
              <a:t>(General Electric Business); </a:t>
            </a:r>
          </a:p>
          <a:p>
            <a:pPr marL="877888" lvl="2">
              <a:spcBef>
                <a:spcPts val="0"/>
              </a:spcBef>
              <a:buSzPct val="100000"/>
            </a:pPr>
            <a:r>
              <a:rPr lang="cs-CZ" b="1" dirty="0"/>
              <a:t>portfolio matice firmy Shell</a:t>
            </a:r>
            <a:r>
              <a:rPr lang="cs-CZ" dirty="0"/>
              <a:t>.</a:t>
            </a:r>
          </a:p>
          <a:p>
            <a:pPr marL="420688" lvl="1">
              <a:spcBef>
                <a:spcPts val="0"/>
              </a:spcBef>
              <a:buSzPct val="100000"/>
            </a:pPr>
            <a:r>
              <a:rPr lang="cs-CZ" dirty="0"/>
              <a:t>K dalším, méně známým modifikovaným metodám patří metoda </a:t>
            </a:r>
            <a:r>
              <a:rPr lang="cs-CZ" b="1" dirty="0" err="1"/>
              <a:t>Mefferta</a:t>
            </a:r>
            <a:r>
              <a:rPr lang="cs-CZ" dirty="0"/>
              <a:t>, </a:t>
            </a:r>
            <a:r>
              <a:rPr lang="cs-CZ" b="1" dirty="0"/>
              <a:t>rentabilita/prodejnost</a:t>
            </a:r>
            <a:r>
              <a:rPr lang="cs-CZ" dirty="0"/>
              <a:t>, </a:t>
            </a:r>
            <a:r>
              <a:rPr lang="cs-CZ" b="1" dirty="0"/>
              <a:t>BCG</a:t>
            </a:r>
            <a:r>
              <a:rPr lang="cs-CZ" dirty="0"/>
              <a:t> </a:t>
            </a:r>
            <a:r>
              <a:rPr lang="cs-CZ" b="1" dirty="0"/>
              <a:t>+</a:t>
            </a:r>
            <a:r>
              <a:rPr lang="cs-CZ" dirty="0"/>
              <a:t> </a:t>
            </a:r>
            <a:r>
              <a:rPr lang="cs-CZ" b="1" dirty="0" err="1"/>
              <a:t>Drucker</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654535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Nejznámější je portfolio, které vyvinula Boston </a:t>
            </a:r>
            <a:r>
              <a:rPr lang="cs-CZ" dirty="0" err="1"/>
              <a:t>Consulting</a:t>
            </a:r>
            <a:r>
              <a:rPr lang="cs-CZ" dirty="0"/>
              <a:t> Group a které se zkráceně označuje jako BCG portfolio (matice BCG). </a:t>
            </a:r>
          </a:p>
          <a:p>
            <a:pPr marL="420688" lvl="1">
              <a:spcBef>
                <a:spcPts val="0"/>
              </a:spcBef>
              <a:buSzPct val="100000"/>
            </a:pPr>
            <a:r>
              <a:rPr lang="cs-CZ" dirty="0"/>
              <a:t>Skupina Boston </a:t>
            </a:r>
            <a:r>
              <a:rPr lang="cs-CZ" dirty="0" err="1"/>
              <a:t>Consulting</a:t>
            </a:r>
            <a:r>
              <a:rPr lang="cs-CZ" dirty="0"/>
              <a:t> Group založila tento model na myšlence, že výše hotových peněžních prostředků vytvořených jednotlivými podnikatelskými jednotkami je velmi těsně spojena s tempem růstu trhu a s relativním podílem na trhu; tyto dva faktory považuje BCG za faktory strategické úspěšnosti.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97711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matici se na vertikální osu zaznamenává skutečný (nebo potenciální) růst trhu za určité období a na horizontální osu relativní tržní podíl, což je poměr tržeb firmy k tržbám největšího konkurenta v odvětví, případně podle </a:t>
            </a:r>
            <a:r>
              <a:rPr lang="cs-CZ" dirty="0" err="1"/>
              <a:t>Mefferta</a:t>
            </a:r>
            <a:r>
              <a:rPr lang="cs-CZ" dirty="0"/>
              <a:t> (1996) ke třem nejsilnějším konkurentům.</a:t>
            </a:r>
          </a:p>
          <a:p>
            <a:pPr marL="420688" lvl="1">
              <a:spcBef>
                <a:spcPts val="0"/>
              </a:spcBef>
              <a:buSzPct val="100000"/>
            </a:pPr>
            <a:r>
              <a:rPr lang="cs-CZ" dirty="0"/>
              <a:t>Relativní tržní podíl vypovídá zejména o schopnosti firmy konkurovat na trzích.</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171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Tempo růstu trhu (na vertikální ose) je vyjádřeno v procentech. </a:t>
            </a:r>
          </a:p>
          <a:p>
            <a:pPr marL="420688" lvl="1">
              <a:spcBef>
                <a:spcPts val="0"/>
              </a:spcBef>
              <a:buSzPct val="100000"/>
            </a:pPr>
            <a:r>
              <a:rPr lang="cs-CZ" dirty="0"/>
              <a:t>Je ztotožňováno s přírůstkem tržeb u jednotlivých produktů – vyšší tržby jsou předpokladem růstu trhu a růst trhu znamená vyšší tržby. </a:t>
            </a:r>
          </a:p>
          <a:p>
            <a:pPr marL="420688" lvl="1">
              <a:spcBef>
                <a:spcPts val="0"/>
              </a:spcBef>
              <a:buSzPct val="100000"/>
            </a:pPr>
            <a:r>
              <a:rPr lang="cs-CZ" dirty="0"/>
              <a:t>Tempo růstu trhu je výrazem životaschopnosti jednotlivých tržních segmentů.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706424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Specifické metody</a:t>
            </a:r>
            <a:endParaRPr lang="cs-CZ" dirty="0"/>
          </a:p>
        </p:txBody>
      </p:sp>
      <p:sp>
        <p:nvSpPr>
          <p:cNvPr id="98" name="Google Shape;98;p14"/>
          <p:cNvSpPr txBox="1">
            <a:spLocks noGrp="1"/>
          </p:cNvSpPr>
          <p:nvPr>
            <p:ph type="body" idx="1"/>
          </p:nvPr>
        </p:nvSpPr>
        <p:spPr>
          <a:xfrm>
            <a:off x="457200" y="1333500"/>
            <a:ext cx="8229600" cy="4792663"/>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b="1" dirty="0"/>
              <a:t>Přehled specifických metod marketingové situační analýzy: </a:t>
            </a:r>
          </a:p>
          <a:p>
            <a:pPr marL="877888" lvl="2">
              <a:spcBef>
                <a:spcPts val="0"/>
              </a:spcBef>
              <a:buSzPct val="100000"/>
            </a:pPr>
            <a:r>
              <a:rPr lang="cs-CZ" dirty="0"/>
              <a:t>analýza hodnotového řetězce; </a:t>
            </a:r>
          </a:p>
          <a:p>
            <a:pPr marL="877888" lvl="2">
              <a:spcBef>
                <a:spcPts val="0"/>
              </a:spcBef>
              <a:buSzPct val="100000"/>
            </a:pPr>
            <a:r>
              <a:rPr lang="cs-CZ" dirty="0"/>
              <a:t>PIMS (profit </a:t>
            </a:r>
            <a:r>
              <a:rPr lang="cs-CZ" dirty="0" err="1"/>
              <a:t>impact</a:t>
            </a:r>
            <a:r>
              <a:rPr lang="cs-CZ" dirty="0"/>
              <a:t> of market </a:t>
            </a:r>
            <a:r>
              <a:rPr lang="cs-CZ" dirty="0" err="1"/>
              <a:t>strategies</a:t>
            </a:r>
            <a:r>
              <a:rPr lang="cs-CZ" dirty="0"/>
              <a:t>): marketingové situace – parametry struktury podniku – strategie – výsledky; </a:t>
            </a:r>
          </a:p>
          <a:p>
            <a:pPr marL="877888" lvl="2">
              <a:spcBef>
                <a:spcPts val="0"/>
              </a:spcBef>
              <a:buSzPct val="100000"/>
            </a:pPr>
            <a:r>
              <a:rPr lang="cs-CZ" dirty="0"/>
              <a:t>analýza preferencí: preference spotřebitelů – preference produktů – preference nástrojů marketingového mixu; </a:t>
            </a:r>
          </a:p>
          <a:p>
            <a:pPr marL="877888" lvl="2">
              <a:spcBef>
                <a:spcPts val="0"/>
              </a:spcBef>
              <a:buSzPct val="100000"/>
            </a:pPr>
            <a:r>
              <a:rPr lang="cs-CZ" dirty="0"/>
              <a:t>tržní testy a </a:t>
            </a:r>
            <a:r>
              <a:rPr lang="cs-CZ" dirty="0" err="1"/>
              <a:t>pretesty</a:t>
            </a:r>
            <a:r>
              <a:rPr lang="cs-CZ" dirty="0"/>
              <a:t>; </a:t>
            </a:r>
          </a:p>
          <a:p>
            <a:pPr marL="877888" lvl="2">
              <a:spcBef>
                <a:spcPts val="0"/>
              </a:spcBef>
              <a:buSzPct val="100000"/>
            </a:pPr>
            <a:r>
              <a:rPr lang="cs-CZ" dirty="0"/>
              <a:t>analýza PLC (</a:t>
            </a:r>
            <a:r>
              <a:rPr lang="cs-CZ" dirty="0" err="1"/>
              <a:t>product</a:t>
            </a:r>
            <a:r>
              <a:rPr lang="cs-CZ" dirty="0"/>
              <a:t> live </a:t>
            </a:r>
            <a:r>
              <a:rPr lang="cs-CZ" dirty="0" err="1"/>
              <a:t>cycle</a:t>
            </a:r>
            <a:r>
              <a:rPr lang="cs-CZ" dirty="0"/>
              <a:t>) – cyklu tržní životnosti produktů; </a:t>
            </a:r>
          </a:p>
          <a:p>
            <a:pPr marL="877888" lvl="2">
              <a:spcBef>
                <a:spcPts val="0"/>
              </a:spcBef>
              <a:buSzPct val="100000"/>
            </a:pPr>
            <a:r>
              <a:rPr lang="cs-CZ" dirty="0"/>
              <a:t>analýza zkušenostního efektu; </a:t>
            </a:r>
          </a:p>
          <a:p>
            <a:pPr marL="877888" lvl="2">
              <a:spcBef>
                <a:spcPts val="0"/>
              </a:spcBef>
              <a:buSzPct val="100000"/>
            </a:pPr>
            <a:r>
              <a:rPr lang="cs-CZ" dirty="0"/>
              <a:t>ABC analýza (P-Q /cena–množství/, </a:t>
            </a:r>
            <a:r>
              <a:rPr lang="cs-CZ" dirty="0" err="1"/>
              <a:t>Paretto</a:t>
            </a:r>
            <a:r>
              <a:rPr lang="cs-CZ" dirty="0"/>
              <a:t>, 80–20); </a:t>
            </a:r>
          </a:p>
          <a:p>
            <a:pPr marL="877888" lvl="2">
              <a:spcBef>
                <a:spcPts val="0"/>
              </a:spcBef>
              <a:buSzPct val="100000"/>
            </a:pPr>
            <a:r>
              <a:rPr lang="cs-CZ" dirty="0"/>
              <a:t>síťová analýza s využitím diagramu marketingu vztahů (vyjádření stupně významnosti jednotlivých vztahů na osách: trhy zákazníků – současné, nové, referenční + vlivné, interní, dodavatelské…); </a:t>
            </a:r>
          </a:p>
          <a:p>
            <a:pPr marL="877888" lvl="2">
              <a:spcBef>
                <a:spcPts val="0"/>
              </a:spcBef>
              <a:buSzPct val="100000"/>
            </a:pPr>
            <a:r>
              <a:rPr lang="cs-CZ" dirty="0"/>
              <a:t>ostatní metody použitelné pro situační analýzu.</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6098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Vertikální osa je rozdělena na dva díly od 0 do 20 % růstu, i když v praxi může být dosaženo vyšších hodnot. </a:t>
            </a:r>
          </a:p>
          <a:p>
            <a:pPr marL="420688" lvl="1">
              <a:spcBef>
                <a:spcPts val="0"/>
              </a:spcBef>
              <a:buSzPct val="100000"/>
            </a:pPr>
            <a:r>
              <a:rPr lang="cs-CZ" dirty="0"/>
              <a:t>Za mezník mezi pomalým a vysokým tempem růstu trhu je považována hodnota 10 %. </a:t>
            </a:r>
          </a:p>
          <a:p>
            <a:pPr marL="420688" lvl="1">
              <a:spcBef>
                <a:spcPts val="0"/>
              </a:spcBef>
              <a:buSzPct val="100000"/>
            </a:pPr>
            <a:r>
              <a:rPr lang="cs-CZ" dirty="0"/>
              <a:t>Tempo růstu trhu může nabývat i záporných hodnot, obvykle od 0 do –5.</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918344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Horizontální osa je opatřena logaritmickou stupnicí a je na ní sledován relativní tržní podíl. </a:t>
            </a:r>
          </a:p>
          <a:p>
            <a:pPr marL="420688" lvl="1">
              <a:spcBef>
                <a:spcPts val="0"/>
              </a:spcBef>
              <a:buSzPct val="100000"/>
            </a:pPr>
            <a:r>
              <a:rPr lang="cs-CZ" dirty="0"/>
              <a:t>Zleva je ohraničen hodnotou 10, která znamená, že sledovaná podnikatelská jednotka má desetkrát vyšší tržby než její největší konkurent. </a:t>
            </a:r>
          </a:p>
          <a:p>
            <a:pPr marL="420688" lvl="1">
              <a:spcBef>
                <a:spcPts val="0"/>
              </a:spcBef>
              <a:buSzPct val="100000"/>
            </a:pPr>
            <a:r>
              <a:rPr lang="cs-CZ" dirty="0"/>
              <a:t>Zprava je ohraničen hodnotou 0,1 představující desetiprocentní relativní tržní podíl. </a:t>
            </a:r>
          </a:p>
          <a:p>
            <a:pPr marL="420688" lvl="1">
              <a:spcBef>
                <a:spcPts val="0"/>
              </a:spcBef>
              <a:buSzPct val="100000"/>
            </a:pPr>
            <a:r>
              <a:rPr lang="cs-CZ" dirty="0"/>
              <a:t>Přestože je v praxi obvyklé, že hodnota relativního tržního podílu nedosahuje ani 10 %, je tato hodnota hraničním bodem, pro který ještě má smysl aplikovat portfolio analýzu, neboť, jak argumentuje BCG, menší relativní tržní podíl zpravidla neumožní firmě ani přes masivní investice získat dostatečné zkušenosti k dosažení komparativní výhody „včas“.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3993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totiž může docílit požadovaného snížení nákladů, ale v okamžiku, kdy tohoto snížení dosáhne, už jí tento výsledek nebude k ničemu, protože v té době už pravděpodobně daný produkt bude ve fázi úpadku svého životního cyklu.) </a:t>
            </a:r>
          </a:p>
          <a:p>
            <a:pPr marL="420688" lvl="1">
              <a:spcBef>
                <a:spcPts val="0"/>
              </a:spcBef>
              <a:buSzPct val="100000"/>
            </a:pPr>
            <a:r>
              <a:rPr lang="cs-CZ" dirty="0"/>
              <a:t>Středová hodnota 1 vyjadřuje, že relativní podíly firmy a největšího konkurenta v odvětví jsou vyrovnané. </a:t>
            </a:r>
          </a:p>
          <a:p>
            <a:pPr marL="420688" lvl="1">
              <a:spcBef>
                <a:spcPts val="0"/>
              </a:spcBef>
              <a:buSzPct val="100000"/>
            </a:pPr>
            <a:r>
              <a:rPr lang="cs-CZ" dirty="0"/>
              <a:t>Bod 1 je dělicím bodem pro odlišení vysokého a nízkého relativního tržního podílu.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174344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Do grafu této matice se podle růstu trhu a relativního tržního podílu umisťuje sledovaná SBU s tím, že kruh vyjadřuje i její objem prodeje, a tím i význam pro celkový obrat firmy a do jisté míry i pro cash-</a:t>
            </a:r>
            <a:r>
              <a:rPr lang="cs-CZ" dirty="0" err="1"/>
              <a:t>flow</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323622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34/69</a:t>
            </a:r>
            <a:endParaRPr sz="1200" b="1" dirty="0">
              <a:solidFill>
                <a:srgbClr val="FF0000"/>
              </a:solidFill>
              <a:latin typeface="Calibri"/>
              <a:ea typeface="Calibri"/>
              <a:cs typeface="Calibri"/>
              <a:sym typeface="Calibri"/>
            </a:endParaRPr>
          </a:p>
        </p:txBody>
      </p:sp>
      <p:pic>
        <p:nvPicPr>
          <p:cNvPr id="4" name="Obrázek 3"/>
          <p:cNvPicPr>
            <a:picLocks noChangeAspect="1"/>
          </p:cNvPicPr>
          <p:nvPr/>
        </p:nvPicPr>
        <p:blipFill rotWithShape="1">
          <a:blip r:embed="rId3"/>
          <a:srcRect l="7182" t="22163" r="56776" b="45244"/>
          <a:stretch/>
        </p:blipFill>
        <p:spPr>
          <a:xfrm>
            <a:off x="602240" y="1600200"/>
            <a:ext cx="7939520" cy="4038600"/>
          </a:xfrm>
          <a:prstGeom prst="rect">
            <a:avLst/>
          </a:prstGeom>
        </p:spPr>
      </p:pic>
    </p:spTree>
    <p:extLst>
      <p:ext uri="{BB962C8B-B14F-4D97-AF65-F5344CB8AC3E}">
        <p14:creationId xmlns:p14="http://schemas.microsoft.com/office/powerpoint/2010/main" val="2762463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dirty="0"/>
              <a:t>BCG předpokládá, že každá jednotka najde své místo v jednom </a:t>
            </a:r>
            <a:r>
              <a:rPr lang="cs-CZ" b="1" dirty="0"/>
              <a:t>ze čtyř kvadrantů matice</a:t>
            </a:r>
            <a:r>
              <a:rPr lang="cs-CZ" dirty="0"/>
              <a:t>. </a:t>
            </a:r>
          </a:p>
          <a:p>
            <a:pPr marL="420688" lvl="1">
              <a:spcBef>
                <a:spcPts val="0"/>
              </a:spcBef>
              <a:buSzPct val="100000"/>
            </a:pPr>
            <a:r>
              <a:rPr lang="cs-CZ" dirty="0"/>
              <a:t>Pro tyto kvadranty našla konzultační skupina specifická jména, a to „</a:t>
            </a:r>
            <a:r>
              <a:rPr lang="cs-CZ" b="1" dirty="0"/>
              <a:t>dojné</a:t>
            </a:r>
            <a:r>
              <a:rPr lang="cs-CZ" dirty="0"/>
              <a:t>“ nebo také „</a:t>
            </a:r>
            <a:r>
              <a:rPr lang="cs-CZ" b="1" dirty="0"/>
              <a:t>peněžní</a:t>
            </a:r>
            <a:r>
              <a:rPr lang="cs-CZ" dirty="0"/>
              <a:t> </a:t>
            </a:r>
            <a:r>
              <a:rPr lang="cs-CZ" b="1" dirty="0"/>
              <a:t>krávy</a:t>
            </a:r>
            <a:r>
              <a:rPr lang="cs-CZ" dirty="0"/>
              <a:t>“ (cash </a:t>
            </a:r>
            <a:r>
              <a:rPr lang="cs-CZ" dirty="0" err="1"/>
              <a:t>cows</a:t>
            </a:r>
            <a:r>
              <a:rPr lang="cs-CZ" dirty="0"/>
              <a:t>), „</a:t>
            </a:r>
            <a:r>
              <a:rPr lang="cs-CZ" b="1" dirty="0"/>
              <a:t>hvězdy</a:t>
            </a:r>
            <a:r>
              <a:rPr lang="cs-CZ" dirty="0"/>
              <a:t>“ (</a:t>
            </a:r>
            <a:r>
              <a:rPr lang="cs-CZ" dirty="0" err="1"/>
              <a:t>stars</a:t>
            </a:r>
            <a:r>
              <a:rPr lang="cs-CZ" dirty="0"/>
              <a:t>), „</a:t>
            </a:r>
            <a:r>
              <a:rPr lang="cs-CZ" b="1" dirty="0"/>
              <a:t>psi</a:t>
            </a:r>
            <a:r>
              <a:rPr lang="cs-CZ" dirty="0"/>
              <a:t>“ (</a:t>
            </a:r>
            <a:r>
              <a:rPr lang="cs-CZ" dirty="0" err="1"/>
              <a:t>dogs</a:t>
            </a:r>
            <a:r>
              <a:rPr lang="cs-CZ" dirty="0"/>
              <a:t>) a „</a:t>
            </a:r>
            <a:r>
              <a:rPr lang="cs-CZ" b="1" dirty="0"/>
              <a:t>otazníky</a:t>
            </a:r>
            <a:r>
              <a:rPr lang="cs-CZ" dirty="0"/>
              <a:t>“ (</a:t>
            </a:r>
            <a:r>
              <a:rPr lang="cs-CZ" dirty="0" err="1"/>
              <a:t>questions</a:t>
            </a:r>
            <a:r>
              <a:rPr lang="cs-CZ" dirty="0"/>
              <a:t> </a:t>
            </a:r>
            <a:r>
              <a:rPr lang="cs-CZ" dirty="0" err="1"/>
              <a:t>marks</a:t>
            </a:r>
            <a:r>
              <a:rPr lang="cs-CZ" dirty="0"/>
              <a:t>), a jednotlivé kvadranty zároveň podrobně charakterizovala. </a:t>
            </a:r>
          </a:p>
          <a:p>
            <a:pPr marL="420688" lvl="1">
              <a:spcBef>
                <a:spcPts val="0"/>
              </a:spcBef>
              <a:buSzPct val="100000"/>
            </a:pPr>
            <a:r>
              <a:rPr lang="cs-CZ" dirty="0"/>
              <a:t>Obojí založila v podstatě na množství prostředků, které jednotlivé kvadranty pro firmu vytvářejí anebo které od firmy vyžadují.</a:t>
            </a:r>
          </a:p>
          <a:p>
            <a:pPr marL="420688" lvl="1">
              <a:spcBef>
                <a:spcPts val="0"/>
              </a:spcBef>
              <a:buSzPct val="100000"/>
            </a:pPr>
            <a:r>
              <a:rPr lang="cs-CZ" dirty="0"/>
              <a:t>V případě záporného tempa růstu trhu se jedná o kvadranty pojmenované „</a:t>
            </a:r>
            <a:r>
              <a:rPr lang="cs-CZ" b="1" dirty="0"/>
              <a:t>bídní psi</a:t>
            </a:r>
            <a:r>
              <a:rPr lang="cs-CZ" dirty="0"/>
              <a:t>“ (</a:t>
            </a:r>
            <a:r>
              <a:rPr lang="cs-CZ" dirty="0" err="1"/>
              <a:t>poor</a:t>
            </a:r>
            <a:r>
              <a:rPr lang="cs-CZ" dirty="0"/>
              <a:t> </a:t>
            </a:r>
            <a:r>
              <a:rPr lang="cs-CZ" dirty="0" err="1"/>
              <a:t>dogs</a:t>
            </a:r>
            <a:r>
              <a:rPr lang="cs-CZ" dirty="0"/>
              <a:t>) a „</a:t>
            </a:r>
            <a:r>
              <a:rPr lang="cs-CZ" b="1" dirty="0"/>
              <a:t>odpadkový koš</a:t>
            </a:r>
            <a:r>
              <a:rPr lang="cs-CZ" dirty="0"/>
              <a:t>“ (</a:t>
            </a:r>
            <a:r>
              <a:rPr lang="cs-CZ" dirty="0" err="1"/>
              <a:t>waste</a:t>
            </a:r>
            <a:r>
              <a:rPr lang="cs-CZ" dirty="0"/>
              <a:t> basket).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80103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Otazníky</a:t>
            </a:r>
            <a:r>
              <a:rPr lang="cs-CZ" dirty="0"/>
              <a:t> jsou SBU, které mají nízký relativní podíl na rychle rostoucím trhu. Jejich pozice vykazuje znaky nestability. </a:t>
            </a:r>
          </a:p>
          <a:p>
            <a:pPr marL="1335088" lvl="3">
              <a:spcBef>
                <a:spcPts val="0"/>
              </a:spcBef>
              <a:buSzPct val="100000"/>
            </a:pPr>
            <a:r>
              <a:rPr lang="cs-CZ" dirty="0"/>
              <a:t>Velký růst trhů, na nichž operují, vyvolává relativně velké finanční potřeby, na druhé straně vykazují značné šance, které lze využít za předpokladu, že se vhodnými strategickými operacemi s nástroji marketingového mixu podaří zvýšit na těchto nadějných trzích jejich relativní tržní podíl. </a:t>
            </a:r>
          </a:p>
          <a:p>
            <a:pPr marL="1335088" lvl="3">
              <a:spcBef>
                <a:spcPts val="0"/>
              </a:spcBef>
              <a:buSzPct val="100000"/>
            </a:pPr>
            <a:r>
              <a:rPr lang="cs-CZ" dirty="0"/>
              <a:t>Proč otazníky? </a:t>
            </a:r>
          </a:p>
          <a:p>
            <a:pPr marL="1335088" lvl="3">
              <a:spcBef>
                <a:spcPts val="0"/>
              </a:spcBef>
              <a:buSzPct val="100000"/>
            </a:pPr>
            <a:r>
              <a:rPr lang="cs-CZ" dirty="0"/>
              <a:t>Toto označení vyjadřuje dilema, které má management firmy u těchto jednotek. </a:t>
            </a:r>
          </a:p>
          <a:p>
            <a:pPr marL="1335088" lvl="3">
              <a:spcBef>
                <a:spcPts val="0"/>
              </a:spcBef>
              <a:buSzPct val="100000"/>
            </a:pPr>
            <a:r>
              <a:rPr lang="cs-CZ" dirty="0"/>
              <a:t>Mohou být v budoucnu ztrátové, ale i vysoce ziskové. </a:t>
            </a:r>
          </a:p>
          <a:p>
            <a:pPr marL="1335088" lvl="3">
              <a:spcBef>
                <a:spcPts val="0"/>
              </a:spcBef>
              <a:buSzPct val="100000"/>
            </a:pPr>
            <a:r>
              <a:rPr lang="cs-CZ" dirty="0"/>
              <a:t>Znamená to zvolit správnou jednotku a potom na ni vsadit, podat jí pomocnou ruku, zvýšit její tržní podíl.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5216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Popis jednotlivých kvadrantů matice BCG: </a:t>
            </a:r>
          </a:p>
          <a:p>
            <a:pPr marL="877888" lvl="2">
              <a:spcBef>
                <a:spcPts val="0"/>
              </a:spcBef>
              <a:buSzPct val="100000"/>
            </a:pPr>
            <a:r>
              <a:rPr lang="cs-CZ" b="1" dirty="0"/>
              <a:t>Hvězdy</a:t>
            </a:r>
            <a:r>
              <a:rPr lang="cs-CZ" dirty="0"/>
              <a:t> jsou SBU, například produkty či skupiny produktů s vysokým tempem růstu a velkým podílem na trhu a s možností dosáhnout tržního postavení (pozice, podílu na trhu) ve fázi zralosti. </a:t>
            </a:r>
          </a:p>
          <a:p>
            <a:pPr marL="1335088" lvl="3">
              <a:spcBef>
                <a:spcPts val="0"/>
              </a:spcBef>
              <a:buSzPct val="100000"/>
            </a:pPr>
            <a:r>
              <a:rPr lang="cs-CZ" dirty="0"/>
              <a:t>Neznamená to ovšem, že strategická podnikatelská jednotka v roli hvězdy vytváří vždy takový objem hotových peněžních prostředků, který stačí pro pokrytí vlastních potřeb. </a:t>
            </a:r>
          </a:p>
          <a:p>
            <a:pPr marL="1335088" lvl="3">
              <a:spcBef>
                <a:spcPts val="0"/>
              </a:spcBef>
              <a:buSzPct val="100000"/>
            </a:pPr>
            <a:r>
              <a:rPr lang="cs-CZ" dirty="0"/>
              <a:t>V určité fázi může vytvářet dočasný přebytek finančních zdrojů, i když v předchozích fázích cyklu tržní životnosti bylo nutno značné prostředky do ní investovat. </a:t>
            </a:r>
          </a:p>
          <a:p>
            <a:pPr marL="1335088" lvl="3">
              <a:spcBef>
                <a:spcPts val="0"/>
              </a:spcBef>
              <a:buSzPct val="100000"/>
            </a:pPr>
            <a:r>
              <a:rPr lang="cs-CZ" dirty="0"/>
              <a:t>„Reinvestice“ umožňují hvězdám dosáhnout relativně vysokého podílu na trhu a současně na základě uvážených strategických rozhodnutí realizovat vstup na nové trhy, případně stabilizovat a dlouhodoběji udržovat dobré tržní postavení na dosavadních trzích (Tomek, 1998).</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24535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Hvězdy</a:t>
            </a:r>
            <a:r>
              <a:rPr lang="cs-CZ" dirty="0"/>
              <a:t> </a:t>
            </a:r>
          </a:p>
          <a:p>
            <a:pPr marL="1335088" lvl="3">
              <a:spcBef>
                <a:spcPts val="0"/>
              </a:spcBef>
              <a:buSzPct val="100000"/>
            </a:pPr>
            <a:r>
              <a:rPr lang="cs-CZ" dirty="0"/>
              <a:t>Firma očekává, že tyto jednotky budou v budoucnosti hlavním zdrojem zisku, a proto musí na podporu jejich postavení vynakládat značné peněžní prostředky; hlavním zdrojem jsou SBU v pozici dojné krávy. </a:t>
            </a:r>
          </a:p>
          <a:p>
            <a:pPr marL="1335088" lvl="3">
              <a:spcBef>
                <a:spcPts val="0"/>
              </a:spcBef>
              <a:buSzPct val="100000"/>
            </a:pPr>
            <a:r>
              <a:rPr lang="cs-CZ" dirty="0"/>
              <a:t>Jestliže se u SBU v pozici hvězd zpomaluje tempo růstu tržeb (tempo růstu trhu klesne pod 10 %), stávají se postupně hvězdy dojnými kravami.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542612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 </a:t>
            </a:r>
            <a:r>
              <a:rPr lang="cs-CZ" dirty="0"/>
              <a:t>jsou SBU, které se marketingově angažují na mírně rostoucích či stagnujících trzích, na nichž si zatím udržují dobrou tržní pozici. </a:t>
            </a:r>
          </a:p>
          <a:p>
            <a:pPr marL="1335088" lvl="3">
              <a:spcBef>
                <a:spcPts val="0"/>
              </a:spcBef>
              <a:buSzPct val="100000"/>
            </a:pPr>
            <a:r>
              <a:rPr lang="cs-CZ" dirty="0"/>
              <a:t>Jsou typické tím, že vytvářejí značné množství peněžních prostředků, většinou mnohem větší, než je zpětně investováno do udržení jejich podílu na trhu. </a:t>
            </a:r>
          </a:p>
          <a:p>
            <a:pPr marL="1335088" lvl="3">
              <a:spcBef>
                <a:spcPts val="0"/>
              </a:spcBef>
              <a:buSzPct val="100000"/>
            </a:pPr>
            <a:r>
              <a:rPr lang="cs-CZ" dirty="0"/>
              <a:t>Jejich relativně velké finanční přebytky jsou nezbytné i pro ostatní skupiny portfolia, zejména pro ty SBU, které zaujímají pozice hvězd. </a:t>
            </a:r>
          </a:p>
          <a:p>
            <a:pPr marL="1335088" lvl="3">
              <a:spcBef>
                <a:spcPts val="0"/>
              </a:spcBef>
              <a:buSzPct val="100000"/>
            </a:pPr>
            <a:r>
              <a:rPr lang="cs-CZ" dirty="0"/>
              <a:t>Dojné krávy jsou hlavním činitelem pro zajištění přijatelné míry likvidity a objemu zisků.  jsou SBU, například produkty či skupiny produktů s vysokým tempem růstu a velkým podílem na trhu a s možností dosáhnout tržního postavení (pozice, podílu na trhu) ve fázi zralosti.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885491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792663"/>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SWOT analýza </a:t>
            </a:r>
            <a:r>
              <a:rPr lang="cs-CZ" dirty="0"/>
              <a:t>je jednou z nejpoužívanějších a nejznámějších analýz prostředí. </a:t>
            </a:r>
          </a:p>
          <a:p>
            <a:pPr marL="420688" lvl="1">
              <a:spcBef>
                <a:spcPts val="0"/>
              </a:spcBef>
              <a:buSzPct val="100000"/>
            </a:pPr>
            <a:r>
              <a:rPr lang="cs-CZ" dirty="0"/>
              <a:t>Jejím cílem </a:t>
            </a:r>
            <a:r>
              <a:rPr lang="cs-CZ" b="1" dirty="0"/>
              <a:t>SWOT analýzy </a:t>
            </a:r>
            <a:r>
              <a:rPr lang="cs-CZ" dirty="0"/>
              <a:t>je identifikovat to, do jaké míry jsou současná strategie firmy a její specifická silná a slabá místa relevantní a schopna se vyrovnat se změnami, které nastávají v prostředí.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241953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a:t>
            </a:r>
          </a:p>
          <a:p>
            <a:pPr marL="1335088" lvl="3">
              <a:spcBef>
                <a:spcPts val="0"/>
              </a:spcBef>
              <a:buSzPct val="100000"/>
            </a:pPr>
            <a:r>
              <a:rPr lang="cs-CZ" dirty="0"/>
              <a:t>Při tvorbě strategie je však nutno brát na vědomí, že tyto SBU mají jako vydatný zdroj tržeb omezenou životnost, protože operují na trzích s nulovou nebo jen malou nadějí na přijatelné přírůstky poptávky. </a:t>
            </a:r>
          </a:p>
          <a:p>
            <a:pPr marL="1335088" lvl="3">
              <a:spcBef>
                <a:spcPts val="0"/>
              </a:spcBef>
              <a:buSzPct val="100000"/>
            </a:pPr>
            <a:r>
              <a:rPr lang="cs-CZ" dirty="0"/>
              <a:t>S investičními vklady je možné počítat jen potud, pokud je strategicky únosné další udržování dosaženého tržního podílu, a proto je nezbytné velmi pozorně sledovat průběh cyklu jejich tržní životnosti.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268825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Dojné (peněžní) krávy</a:t>
            </a:r>
          </a:p>
          <a:p>
            <a:pPr marL="1335088" lvl="3">
              <a:spcBef>
                <a:spcPts val="0"/>
              </a:spcBef>
              <a:buSzPct val="100000"/>
            </a:pPr>
            <a:r>
              <a:rPr lang="cs-CZ" dirty="0"/>
              <a:t>Jedním z hlavních cílů firemní strategie je ochrana dojných krav jako generátorů zisků. </a:t>
            </a:r>
          </a:p>
          <a:p>
            <a:pPr marL="1335088" lvl="3">
              <a:spcBef>
                <a:spcPts val="0"/>
              </a:spcBef>
              <a:buSzPct val="100000"/>
            </a:pPr>
            <a:r>
              <a:rPr lang="cs-CZ" dirty="0"/>
              <a:t>Dojné krávy kromě toho, že financují vlastní růst, financují také dividendy vyplácené akcionářům, úroky placené za cizí kapitál, správu společnosti a již zmiňované investice pro další subjekty portfolia, zejména hvězdy a otazníky. </a:t>
            </a:r>
          </a:p>
          <a:p>
            <a:pPr marL="1335088" lvl="3">
              <a:spcBef>
                <a:spcPts val="0"/>
              </a:spcBef>
              <a:buSzPct val="100000"/>
            </a:pPr>
            <a:r>
              <a:rPr lang="cs-CZ" dirty="0"/>
              <a:t>Mimo to také ospravedlňují dluhové kapacity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792627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Psi</a:t>
            </a:r>
            <a:r>
              <a:rPr lang="cs-CZ" dirty="0"/>
              <a:t> jsou SBU, které uskutečňují své marketingové operace na trzích s nízkým tempem růstu, a navíc vykazují nízký relativní tržní podíl. </a:t>
            </a:r>
          </a:p>
          <a:p>
            <a:pPr marL="1335088" lvl="3">
              <a:spcBef>
                <a:spcPts val="0"/>
              </a:spcBef>
              <a:buSzPct val="100000"/>
            </a:pPr>
            <a:r>
              <a:rPr lang="cs-CZ" dirty="0"/>
              <a:t>Nejsou perspektivní a pro firmu neznamenají do budoucnosti ani ziskové naděje, ani příslib hotových peněz. </a:t>
            </a:r>
          </a:p>
          <a:p>
            <a:pPr marL="1335088" lvl="3">
              <a:spcBef>
                <a:spcPts val="0"/>
              </a:spcBef>
              <a:buSzPct val="100000"/>
            </a:pPr>
            <a:r>
              <a:rPr lang="cs-CZ" dirty="0"/>
              <a:t>Ačkoli vykazují účetní zisk, veškeré tyto prostředky musí být zpětně reinvestovány do udržení jejich relativního tržního podílu. </a:t>
            </a:r>
          </a:p>
          <a:p>
            <a:pPr marL="1335088" lvl="3">
              <a:spcBef>
                <a:spcPts val="0"/>
              </a:spcBef>
              <a:buSzPct val="100000"/>
            </a:pPr>
            <a:r>
              <a:rPr lang="cs-CZ" dirty="0"/>
              <a:t>Při tvorbě strategie je nutno rozhodnout, zda aktivity této SBU utlumit či zcela eliminovat, případně zda uskutečnit rozsáhlé investice zaměřené na radikální změnu jejich postavení na dosavadních trzích či se orientovat na vstup na jiné, nadějnější trhy (současně s uskutečněním inovačních zásahů či rekonstrukcí výrobního programu apod.).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75543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Popis jednotlivých kvadrantů matice BCG: </a:t>
            </a:r>
          </a:p>
          <a:p>
            <a:pPr marL="877888" lvl="2">
              <a:spcBef>
                <a:spcPts val="0"/>
              </a:spcBef>
              <a:buSzPct val="100000"/>
            </a:pPr>
            <a:r>
              <a:rPr lang="cs-CZ" b="1" dirty="0"/>
              <a:t>Pokud je tempo růstu trhu záporné</a:t>
            </a:r>
            <a:r>
              <a:rPr lang="cs-CZ" dirty="0"/>
              <a:t>, matice je modifikována a doplněna o „</a:t>
            </a:r>
            <a:r>
              <a:rPr lang="cs-CZ" b="1" dirty="0"/>
              <a:t>bídné psy</a:t>
            </a:r>
            <a:r>
              <a:rPr lang="cs-CZ" dirty="0"/>
              <a:t>“ (záporné tempo růstu, vyšší relativní tržní podíl) a o „</a:t>
            </a:r>
            <a:r>
              <a:rPr lang="cs-CZ" b="1" dirty="0"/>
              <a:t>odpadkový koš</a:t>
            </a:r>
            <a:r>
              <a:rPr lang="cs-CZ" dirty="0"/>
              <a:t>“ (záporné tempo růstu, nižší relativní tržní podíl).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485624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Výsledky analýzy pomohou firmě určit, jakou roli budou hrát její jednotlivé podnikatelské jednotky v budoucím vývoji. </a:t>
            </a:r>
          </a:p>
          <a:p>
            <a:pPr marL="420688" lvl="1">
              <a:spcBef>
                <a:spcPts val="0"/>
              </a:spcBef>
              <a:buSzPct val="100000"/>
            </a:pPr>
            <a:r>
              <a:rPr lang="cs-CZ" dirty="0"/>
              <a:t>Vedení firmy by se mělo snažit, aby její portfolio bylo vyvážené, a to jak z hlediska počtu SBU v jednotlivých kvadrantech matice, tak z hlediska jejich postavení v rámci této matice.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56398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Strategie spojené s portfolio analýzou BCG lze stručně charakterizovat následovně:</a:t>
            </a:r>
          </a:p>
          <a:p>
            <a:pPr marL="877888" lvl="2">
              <a:spcBef>
                <a:spcPts val="0"/>
              </a:spcBef>
              <a:buSzPct val="100000"/>
            </a:pPr>
            <a:r>
              <a:rPr lang="cs-CZ" b="1" dirty="0"/>
              <a:t>Strategie zvýšení tržního podílu zakládáním nových SBU;</a:t>
            </a:r>
          </a:p>
          <a:p>
            <a:pPr marL="877888" lvl="2">
              <a:spcBef>
                <a:spcPts val="0"/>
              </a:spcBef>
              <a:buSzPct val="100000"/>
            </a:pPr>
            <a:r>
              <a:rPr lang="cs-CZ" b="1" dirty="0"/>
              <a:t>Strategie zachování stávajícího tržního podílu bez značných změn;</a:t>
            </a:r>
          </a:p>
          <a:p>
            <a:pPr marL="877888" lvl="2">
              <a:spcBef>
                <a:spcPts val="0"/>
              </a:spcBef>
              <a:buSzPct val="100000"/>
            </a:pPr>
            <a:r>
              <a:rPr lang="cs-CZ" b="1" dirty="0"/>
              <a:t>Strategie snížení tržního podílu;</a:t>
            </a:r>
          </a:p>
          <a:p>
            <a:pPr marL="877888" lvl="2">
              <a:spcBef>
                <a:spcPts val="0"/>
              </a:spcBef>
              <a:buSzPct val="100000"/>
            </a:pPr>
            <a:r>
              <a:rPr lang="cs-CZ" b="1" dirty="0"/>
              <a:t>Strategie odchodu z trhu.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267209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Postavení strategické podnikatelské jednotky v matici není konstantní. </a:t>
            </a:r>
          </a:p>
          <a:p>
            <a:pPr marL="420688" lvl="1">
              <a:spcBef>
                <a:spcPts val="0"/>
              </a:spcBef>
              <a:buSzPct val="100000"/>
            </a:pPr>
            <a:r>
              <a:rPr lang="cs-CZ" dirty="0"/>
              <a:t>Pro firmy to znamená nepřetržité změny jejich portfolia a nezvratnou skutečnost, že musí být připraveny nejen na změněné postavení existujících podnikatelských jednotek, ale i na vstupy nových. </a:t>
            </a:r>
          </a:p>
          <a:p>
            <a:pPr marL="420688" lvl="1">
              <a:spcBef>
                <a:spcPts val="0"/>
              </a:spcBef>
              <a:buSzPct val="100000"/>
            </a:pPr>
            <a:r>
              <a:rPr lang="cs-CZ" dirty="0"/>
              <a:t>Tato skutečnost je nutí využívat nové příležitosti a zvažovat jejich dopady na formulování strategií.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414720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všech firem by mělo být </a:t>
            </a:r>
            <a:r>
              <a:rPr lang="cs-CZ" b="1" dirty="0"/>
              <a:t>vyvážené</a:t>
            </a:r>
            <a:r>
              <a:rPr lang="cs-CZ" dirty="0"/>
              <a:t> </a:t>
            </a:r>
            <a:r>
              <a:rPr lang="cs-CZ" b="1" dirty="0"/>
              <a:t>portfolio</a:t>
            </a:r>
            <a:r>
              <a:rPr lang="cs-CZ" dirty="0"/>
              <a:t>. </a:t>
            </a:r>
          </a:p>
          <a:p>
            <a:pPr marL="420688" lvl="1">
              <a:spcBef>
                <a:spcPts val="0"/>
              </a:spcBef>
              <a:buSzPct val="100000"/>
            </a:pPr>
            <a:r>
              <a:rPr lang="cs-CZ" dirty="0"/>
              <a:t>Vyváženost by se měla vztahovat: </a:t>
            </a:r>
          </a:p>
          <a:p>
            <a:pPr marL="877888" lvl="2">
              <a:spcBef>
                <a:spcPts val="0"/>
              </a:spcBef>
              <a:buSzPct val="100000"/>
            </a:pPr>
            <a:r>
              <a:rPr lang="cs-CZ" b="1" dirty="0"/>
              <a:t>1. k počtu SBU v kvadrantech; </a:t>
            </a:r>
          </a:p>
          <a:p>
            <a:pPr marL="877888" lvl="2">
              <a:spcBef>
                <a:spcPts val="0"/>
              </a:spcBef>
              <a:buSzPct val="100000"/>
            </a:pPr>
            <a:r>
              <a:rPr lang="cs-CZ" b="1" dirty="0"/>
              <a:t>2. k postavení SBU v matici.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29292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Základní přednosti a hlavní nedostatky portfolio matice BCG:</a:t>
            </a:r>
          </a:p>
          <a:p>
            <a:pPr marL="420688" lvl="1">
              <a:spcBef>
                <a:spcPts val="0"/>
              </a:spcBef>
              <a:buSzPct val="100000"/>
            </a:pPr>
            <a:r>
              <a:rPr lang="cs-CZ" b="1" dirty="0"/>
              <a:t>Přednosti portfolio matice BCG: </a:t>
            </a:r>
          </a:p>
          <a:p>
            <a:pPr marL="877888" lvl="2">
              <a:spcBef>
                <a:spcPts val="0"/>
              </a:spcBef>
              <a:buSzPct val="100000"/>
            </a:pPr>
            <a:r>
              <a:rPr lang="cs-CZ" dirty="0"/>
              <a:t>Jednoduchý, široce používaný analytický nástroj. </a:t>
            </a:r>
          </a:p>
          <a:p>
            <a:pPr marL="877888" lvl="2">
              <a:spcBef>
                <a:spcPts val="0"/>
              </a:spcBef>
              <a:buSzPct val="100000"/>
            </a:pPr>
            <a:r>
              <a:rPr lang="cs-CZ" dirty="0"/>
              <a:t>Pokus o vysvětlení vzájemných souvislostí mezi relativním tržním podílem, růstem trhu a hotovými penězi. </a:t>
            </a:r>
          </a:p>
          <a:p>
            <a:pPr marL="877888" lvl="2">
              <a:spcBef>
                <a:spcPts val="0"/>
              </a:spcBef>
              <a:buSzPct val="100000"/>
            </a:pPr>
            <a:r>
              <a:rPr lang="cs-CZ" dirty="0"/>
              <a:t>Odhad postavení každé ze zkoumaných podnikatelských jednotek vzhledem k relativnímu tržnímu podílu a růstu trhu odvětví. </a:t>
            </a:r>
          </a:p>
          <a:p>
            <a:pPr marL="877888" lvl="2">
              <a:spcBef>
                <a:spcPts val="0"/>
              </a:spcBef>
              <a:buSzPct val="100000"/>
            </a:pPr>
            <a:r>
              <a:rPr lang="cs-CZ" dirty="0"/>
              <a:t>Možnost předvídat, které podnikatelské jednotky budou produkovat hotové peněžní prostředky v budoucím časovém období.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38754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BCG</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lnSpcReduction="10000"/>
          </a:bodyPr>
          <a:lstStyle/>
          <a:p>
            <a:pPr marL="420688" lvl="1">
              <a:spcBef>
                <a:spcPts val="0"/>
              </a:spcBef>
              <a:buSzPct val="100000"/>
            </a:pPr>
            <a:r>
              <a:rPr lang="cs-CZ" dirty="0"/>
              <a:t>Základní přednosti a hlavní nedostatky portfolio matice BCG:</a:t>
            </a:r>
          </a:p>
          <a:p>
            <a:pPr marL="420688" lvl="1">
              <a:spcBef>
                <a:spcPts val="0"/>
              </a:spcBef>
              <a:buSzPct val="100000"/>
            </a:pPr>
            <a:r>
              <a:rPr lang="cs-CZ" b="1" dirty="0"/>
              <a:t>Nedostatky matice BCG: </a:t>
            </a:r>
          </a:p>
          <a:p>
            <a:pPr marL="877888" lvl="2">
              <a:spcBef>
                <a:spcPts val="0"/>
              </a:spcBef>
              <a:buSzPct val="100000"/>
            </a:pPr>
            <a:r>
              <a:rPr lang="cs-CZ" dirty="0"/>
              <a:t>Vliv na finanční toky je vyjádřen pouze dvěma globálními faktory a není podchycena reakce konkurence, která při strategickém rozhodování hraje jednu z dominantních rolí. </a:t>
            </a:r>
          </a:p>
          <a:p>
            <a:pPr marL="877888" lvl="2">
              <a:spcBef>
                <a:spcPts val="0"/>
              </a:spcBef>
              <a:buSzPct val="100000"/>
            </a:pPr>
            <a:r>
              <a:rPr lang="cs-CZ" dirty="0"/>
              <a:t>Matice neposkytuje informace o nákladech a zisku SBU. </a:t>
            </a:r>
          </a:p>
          <a:p>
            <a:pPr marL="877888" lvl="2">
              <a:spcBef>
                <a:spcPts val="0"/>
              </a:spcBef>
              <a:buSzPct val="100000"/>
            </a:pPr>
            <a:r>
              <a:rPr lang="cs-CZ" dirty="0"/>
              <a:t>Model není dynamický (dynamika se vnáší dosazením predikovaných informací: předpokládá se určité tempo růstu trhu, určitý podíl na trhu a určité objemy prodeje atd.). </a:t>
            </a:r>
          </a:p>
          <a:p>
            <a:pPr marL="877888" lvl="2">
              <a:spcBef>
                <a:spcPts val="0"/>
              </a:spcBef>
              <a:buSzPct val="100000"/>
            </a:pPr>
            <a:r>
              <a:rPr lang="cs-CZ" dirty="0"/>
              <a:t>Získávání informací nezbytných pro konstrukci matice je obtížné.</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244421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SWOT analýza neboli analýza silných a slabých stránek, příležitostí a hrozeb sestává z původně dvou analýz, a to </a:t>
            </a:r>
            <a:r>
              <a:rPr lang="cs-CZ" b="1" dirty="0"/>
              <a:t>analýzy SW a analýzy OT</a:t>
            </a:r>
            <a:r>
              <a:rPr lang="cs-CZ" dirty="0"/>
              <a:t>. </a:t>
            </a:r>
          </a:p>
          <a:p>
            <a:pPr marL="420688" lvl="1">
              <a:spcBef>
                <a:spcPts val="0"/>
              </a:spcBef>
              <a:buSzPct val="100000"/>
            </a:pPr>
            <a:r>
              <a:rPr lang="cs-CZ" b="1" dirty="0"/>
              <a:t>Doporučuje se začít analýzou OT</a:t>
            </a:r>
            <a:r>
              <a:rPr lang="cs-CZ" dirty="0"/>
              <a:t> – příležitostí a hrozeb, které přicházejí z vnějšího prostředí firmy, a to jak </a:t>
            </a:r>
            <a:r>
              <a:rPr lang="cs-CZ" b="1" dirty="0"/>
              <a:t>makroprostředí</a:t>
            </a:r>
            <a:r>
              <a:rPr lang="cs-CZ" dirty="0"/>
              <a:t> (obsahuje faktory politicko-právní, ekonomické, sociálně-kulturní, technologické), tak i </a:t>
            </a:r>
            <a:r>
              <a:rPr lang="cs-CZ" b="1" dirty="0"/>
              <a:t>mikroprostředí</a:t>
            </a:r>
            <a:r>
              <a:rPr lang="cs-CZ" dirty="0"/>
              <a:t> (zákazníci, dodavatelé, odběratelé, konkurence, veřejnost). </a:t>
            </a:r>
          </a:p>
          <a:p>
            <a:pPr marL="420688" lvl="1">
              <a:spcBef>
                <a:spcPts val="0"/>
              </a:spcBef>
              <a:buSzPct val="100000"/>
            </a:pPr>
            <a:r>
              <a:rPr lang="cs-CZ" dirty="0"/>
              <a:t>Po důkladně provedené analýze OT následuje analýza </a:t>
            </a:r>
            <a:r>
              <a:rPr lang="cs-CZ" b="1" dirty="0"/>
              <a:t>SW, která se týká vnitřního prostředí firmy </a:t>
            </a:r>
            <a:r>
              <a:rPr lang="cs-CZ" dirty="0"/>
              <a:t>(cíle, systémy, procedury, firemní zdroje, materiální prostředí, firemní kultura, mezilidské vztahy, organizační struktura, kvalita managementu aj.).</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649711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Matice atraktivity oboru, jak se často portfolio matice GE nazývá, byla původně vyvinuta firmou GE, slouží ke srovnání pozice jednotlivých SBU a měla odstranit některé nedostatky matice BCG.</a:t>
            </a:r>
          </a:p>
          <a:p>
            <a:pPr marL="420688" lvl="1">
              <a:spcBef>
                <a:spcPts val="0"/>
              </a:spcBef>
              <a:buSzPct val="100000"/>
            </a:pPr>
            <a:r>
              <a:rPr lang="cs-CZ" dirty="0"/>
              <a:t>Portfolio matice GE sleduje faktory, které jsou označeny jako faktor „tržní atraktivita“ a faktor „konkurenční přednost“ (</a:t>
            </a:r>
            <a:r>
              <a:rPr lang="cs-CZ" dirty="0" err="1"/>
              <a:t>industry</a:t>
            </a:r>
            <a:r>
              <a:rPr lang="cs-CZ" dirty="0"/>
              <a:t> </a:t>
            </a:r>
            <a:r>
              <a:rPr lang="cs-CZ" dirty="0" err="1"/>
              <a:t>atractiveness</a:t>
            </a:r>
            <a:r>
              <a:rPr lang="cs-CZ" dirty="0"/>
              <a:t>, </a:t>
            </a:r>
            <a:r>
              <a:rPr lang="cs-CZ" dirty="0" err="1"/>
              <a:t>competitive</a:t>
            </a:r>
            <a:r>
              <a:rPr lang="cs-CZ" dirty="0"/>
              <a:t> </a:t>
            </a:r>
            <a:r>
              <a:rPr lang="cs-CZ" dirty="0" err="1"/>
              <a:t>position</a:t>
            </a:r>
            <a:r>
              <a:rPr lang="cs-CZ" dirty="0"/>
              <a:t>). </a:t>
            </a:r>
          </a:p>
          <a:p>
            <a:pPr marL="420688" lvl="1">
              <a:spcBef>
                <a:spcPts val="0"/>
              </a:spcBef>
              <a:buSzPct val="100000"/>
            </a:pPr>
            <a:r>
              <a:rPr lang="cs-CZ" dirty="0"/>
              <a:t>Na rozdíl od BCG portfolia tyto základní faktory, které determinují strategický úspěch firmy, nejsou zachyceny pouze ve dvou základních veličinách, ale jsou vyjádřeny komplexem působících dílčích faktorů. </a:t>
            </a:r>
          </a:p>
          <a:p>
            <a:pPr marL="420688" lvl="1">
              <a:spcBef>
                <a:spcPts val="0"/>
              </a:spcBef>
              <a:buSzPct val="100000"/>
            </a:pPr>
            <a:r>
              <a:rPr lang="cs-CZ" dirty="0"/>
              <a:t>Postavení SBU vysvětlují komplexněji než matice BCG.</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629262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portfolio matice GE: </a:t>
            </a:r>
          </a:p>
          <a:p>
            <a:pPr marL="877888" lvl="2">
              <a:spcBef>
                <a:spcPts val="0"/>
              </a:spcBef>
              <a:buSzPct val="100000"/>
            </a:pPr>
            <a:r>
              <a:rPr lang="cs-CZ" dirty="0"/>
              <a:t>na horizontální ose jsou vyznačeny </a:t>
            </a:r>
            <a:r>
              <a:rPr lang="cs-CZ" b="1" dirty="0"/>
              <a:t>konkurenční</a:t>
            </a:r>
            <a:r>
              <a:rPr lang="cs-CZ" dirty="0"/>
              <a:t> </a:t>
            </a:r>
            <a:r>
              <a:rPr lang="cs-CZ" b="1" dirty="0"/>
              <a:t>přednosti</a:t>
            </a:r>
            <a:r>
              <a:rPr lang="cs-CZ" dirty="0"/>
              <a:t> (konkurenční postavení); </a:t>
            </a:r>
          </a:p>
          <a:p>
            <a:pPr marL="877888" lvl="2">
              <a:spcBef>
                <a:spcPts val="0"/>
              </a:spcBef>
              <a:buSzPct val="100000"/>
            </a:pPr>
            <a:r>
              <a:rPr lang="cs-CZ" dirty="0"/>
              <a:t>na vertikální ose </a:t>
            </a:r>
            <a:r>
              <a:rPr lang="cs-CZ" b="1" dirty="0"/>
              <a:t>atraktivita</a:t>
            </a:r>
            <a:r>
              <a:rPr lang="cs-CZ" dirty="0"/>
              <a:t> </a:t>
            </a:r>
            <a:r>
              <a:rPr lang="cs-CZ" b="1" dirty="0"/>
              <a:t>oboru</a:t>
            </a:r>
            <a:r>
              <a:rPr lang="cs-CZ" dirty="0"/>
              <a:t> (atraktivita trhu).</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613102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Faktor „konkurenční přednosti“ je vyjádřen dílčími faktory: </a:t>
            </a:r>
          </a:p>
          <a:p>
            <a:pPr marL="877888" lvl="2">
              <a:spcBef>
                <a:spcPts val="0"/>
              </a:spcBef>
              <a:buSzPct val="100000"/>
            </a:pPr>
            <a:r>
              <a:rPr lang="cs-CZ" dirty="0"/>
              <a:t>relativní pozicí na trhu (relativním tržním podílem); </a:t>
            </a:r>
          </a:p>
          <a:p>
            <a:pPr marL="877888" lvl="2">
              <a:spcBef>
                <a:spcPts val="0"/>
              </a:spcBef>
              <a:buSzPct val="100000"/>
            </a:pPr>
            <a:r>
              <a:rPr lang="cs-CZ" dirty="0"/>
              <a:t>relativním výrobním potenciálem (kapacitou); </a:t>
            </a:r>
          </a:p>
          <a:p>
            <a:pPr marL="877888" lvl="2">
              <a:spcBef>
                <a:spcPts val="0"/>
              </a:spcBef>
              <a:buSzPct val="100000"/>
            </a:pPr>
            <a:r>
              <a:rPr lang="cs-CZ" dirty="0"/>
              <a:t>relativním výzkumným a vývojovým potenciálem;</a:t>
            </a:r>
          </a:p>
          <a:p>
            <a:pPr marL="877888" lvl="2">
              <a:spcBef>
                <a:spcPts val="0"/>
              </a:spcBef>
              <a:buSzPct val="100000"/>
            </a:pPr>
            <a:r>
              <a:rPr lang="cs-CZ" dirty="0"/>
              <a:t>pozicí v distribuci, efektivností marketingové komunikace; </a:t>
            </a:r>
          </a:p>
          <a:p>
            <a:pPr marL="877888" lvl="2">
              <a:spcBef>
                <a:spcPts val="0"/>
              </a:spcBef>
              <a:buSzPct val="100000"/>
            </a:pPr>
            <a:r>
              <a:rPr lang="cs-CZ" dirty="0"/>
              <a:t>postavením SBU v kvalitě, značce, technologii, marketingu, obchodní činnosti; </a:t>
            </a:r>
          </a:p>
          <a:p>
            <a:pPr marL="877888" lvl="2">
              <a:spcBef>
                <a:spcPts val="0"/>
              </a:spcBef>
              <a:buSzPct val="100000"/>
            </a:pPr>
            <a:r>
              <a:rPr lang="cs-CZ" dirty="0"/>
              <a:t>ziskovostí a jejím porovnáním s průměrem dosahovaným v oboru; </a:t>
            </a:r>
          </a:p>
          <a:p>
            <a:pPr marL="877888" lvl="2">
              <a:spcBef>
                <a:spcPts val="0"/>
              </a:spcBef>
              <a:buSzPct val="100000"/>
            </a:pPr>
            <a:r>
              <a:rPr lang="cs-CZ" dirty="0"/>
              <a:t>relativní schopností managementu (kvalifikace, zkušenosti, kreativní úroveň).</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074977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Atraktivita zahrnuje tyto dílčí faktory: </a:t>
            </a:r>
          </a:p>
          <a:p>
            <a:pPr marL="877888" lvl="2">
              <a:spcBef>
                <a:spcPts val="0"/>
              </a:spcBef>
              <a:buSzPct val="100000"/>
            </a:pPr>
            <a:r>
              <a:rPr lang="cs-CZ" dirty="0"/>
              <a:t>tržní růst a velikost trhu; </a:t>
            </a:r>
          </a:p>
          <a:p>
            <a:pPr marL="877888" lvl="2">
              <a:spcBef>
                <a:spcPts val="0"/>
              </a:spcBef>
              <a:buSzPct val="100000"/>
            </a:pPr>
            <a:r>
              <a:rPr lang="cs-CZ" dirty="0"/>
              <a:t>kvalitu trhu; </a:t>
            </a:r>
          </a:p>
          <a:p>
            <a:pPr marL="877888" lvl="2">
              <a:spcBef>
                <a:spcPts val="0"/>
              </a:spcBef>
              <a:buSzPct val="100000"/>
            </a:pPr>
            <a:r>
              <a:rPr lang="cs-CZ" dirty="0"/>
              <a:t>ziskovost oboru; </a:t>
            </a:r>
          </a:p>
          <a:p>
            <a:pPr marL="877888" lvl="2">
              <a:spcBef>
                <a:spcPts val="0"/>
              </a:spcBef>
              <a:buSzPct val="100000"/>
            </a:pPr>
            <a:r>
              <a:rPr lang="cs-CZ" dirty="0"/>
              <a:t>stabilitu prodeje; </a:t>
            </a:r>
          </a:p>
          <a:p>
            <a:pPr marL="877888" lvl="2">
              <a:spcBef>
                <a:spcPts val="0"/>
              </a:spcBef>
              <a:buSzPct val="100000"/>
            </a:pPr>
            <a:r>
              <a:rPr lang="cs-CZ" dirty="0"/>
              <a:t>stabilitu cenovou; </a:t>
            </a:r>
          </a:p>
          <a:p>
            <a:pPr marL="877888" lvl="2">
              <a:spcBef>
                <a:spcPts val="0"/>
              </a:spcBef>
              <a:buSzPct val="100000"/>
            </a:pPr>
            <a:r>
              <a:rPr lang="cs-CZ" dirty="0"/>
              <a:t>náročnost a dostupnost vstupů (surovinových, energetických); </a:t>
            </a:r>
          </a:p>
          <a:p>
            <a:pPr marL="877888" lvl="2">
              <a:spcBef>
                <a:spcPts val="0"/>
              </a:spcBef>
              <a:buSzPct val="100000"/>
            </a:pPr>
            <a:r>
              <a:rPr lang="cs-CZ" dirty="0"/>
              <a:t>situaci v okolí firmy (</a:t>
            </a:r>
            <a:r>
              <a:rPr lang="cs-CZ" dirty="0" err="1"/>
              <a:t>makrookolí</a:t>
            </a:r>
            <a:r>
              <a:rPr lang="cs-CZ" dirty="0"/>
              <a:t> – PEST, </a:t>
            </a:r>
            <a:r>
              <a:rPr lang="cs-CZ" dirty="0" err="1"/>
              <a:t>mikrookolí</a:t>
            </a:r>
            <a:r>
              <a:rPr lang="cs-CZ" dirty="0"/>
              <a: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02483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fontScale="92500" lnSpcReduction="20000"/>
          </a:bodyPr>
          <a:lstStyle/>
          <a:p>
            <a:pPr marL="420688" lvl="1">
              <a:spcBef>
                <a:spcPts val="0"/>
              </a:spcBef>
              <a:buSzPct val="100000"/>
            </a:pPr>
            <a:r>
              <a:rPr lang="cs-CZ" dirty="0"/>
              <a:t>Atraktivitu oboru lze určit na základě diagnózy vlivu okolí. </a:t>
            </a:r>
          </a:p>
          <a:p>
            <a:pPr marL="420688" lvl="1">
              <a:spcBef>
                <a:spcPts val="0"/>
              </a:spcBef>
              <a:buSzPct val="100000"/>
            </a:pPr>
            <a:r>
              <a:rPr lang="cs-CZ" dirty="0"/>
              <a:t>Počet hodnocených faktorů může být rozšířen i zúžen. Faktory je nutné volit s ohledem na konkrétní situaci, zejména na charakter produktů (SBU), jakož i tržních podmínek. </a:t>
            </a:r>
          </a:p>
          <a:p>
            <a:pPr marL="420688" lvl="1">
              <a:spcBef>
                <a:spcPts val="0"/>
              </a:spcBef>
              <a:buSzPct val="100000"/>
            </a:pPr>
            <a:r>
              <a:rPr lang="cs-CZ" dirty="0"/>
              <a:t>Jednotlivé faktory mají svoji váhu a jsou hodnoceny známkou, obvykle v rozmezí 1–5. Součet vah všech faktorů konkurenční pozice/atraktivity oboru se rovná jedné. </a:t>
            </a:r>
          </a:p>
          <a:p>
            <a:pPr marL="420688" lvl="1">
              <a:spcBef>
                <a:spcPts val="0"/>
              </a:spcBef>
              <a:buSzPct val="100000"/>
            </a:pPr>
            <a:r>
              <a:rPr lang="cs-CZ" dirty="0"/>
              <a:t>Každý z faktorů získá celkové hodnocení (váha × známka). </a:t>
            </a:r>
          </a:p>
          <a:p>
            <a:pPr marL="420688" lvl="1">
              <a:spcBef>
                <a:spcPts val="0"/>
              </a:spcBef>
              <a:buSzPct val="100000"/>
            </a:pPr>
            <a:r>
              <a:rPr lang="cs-CZ" dirty="0"/>
              <a:t>Součet hodnocení všech faktorů konkurenční pozice/atraktivity je vynesen na jednotlivé osy matice. </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16849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Pro oba faktory, tj. konkurenční přednosti a atraktivitu oboru, jsou podle situace firmy stanovena tři pásma: </a:t>
            </a:r>
          </a:p>
          <a:p>
            <a:pPr marL="877888" lvl="2">
              <a:spcBef>
                <a:spcPts val="0"/>
              </a:spcBef>
              <a:buSzPct val="100000"/>
            </a:pPr>
            <a:r>
              <a:rPr lang="cs-CZ" dirty="0"/>
              <a:t>pro faktor konkurenční přednosti pásma: „silné, střední a slabé“; </a:t>
            </a:r>
          </a:p>
          <a:p>
            <a:pPr marL="877888" lvl="2">
              <a:spcBef>
                <a:spcPts val="0"/>
              </a:spcBef>
              <a:buSzPct val="100000"/>
            </a:pPr>
            <a:r>
              <a:rPr lang="cs-CZ" dirty="0"/>
              <a:t>pro faktor tržní atraktivita pásma: „vysoká, střední, nízká“.</a:t>
            </a:r>
          </a:p>
          <a:p>
            <a:pPr marL="420688" lvl="1">
              <a:spcBef>
                <a:spcPts val="0"/>
              </a:spcBef>
              <a:buSzPct val="100000"/>
            </a:pPr>
            <a:r>
              <a:rPr lang="cs-CZ" dirty="0"/>
              <a:t>Na tomto základě se vytvoří celkem devět kombinačních polí. </a:t>
            </a:r>
          </a:p>
          <a:p>
            <a:pPr marL="420688" lvl="1">
              <a:spcBef>
                <a:spcPts val="0"/>
              </a:spcBef>
              <a:buSzPct val="100000"/>
            </a:pPr>
            <a:r>
              <a:rPr lang="cs-CZ" dirty="0"/>
              <a:t>Velikost kruhů v matici označuje velikost příslušného trhu a výseče v kruzích, podíly na trhu. </a:t>
            </a:r>
          </a:p>
          <a:p>
            <a:pPr marL="420688" lvl="1">
              <a:spcBef>
                <a:spcPts val="0"/>
              </a:spcBef>
              <a:buSzPct val="100000"/>
            </a:pPr>
            <a:r>
              <a:rPr lang="cs-CZ" dirty="0"/>
              <a:t>Šipky označují vývojové trendy.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55/69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900748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Portfolio matice GE</a:t>
            </a:r>
          </a:p>
          <a:p>
            <a:pPr marL="77788" lvl="1" indent="0">
              <a:spcBef>
                <a:spcPts val="0"/>
              </a:spcBef>
              <a:buSzPct val="1000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8772" t="32105" r="40877" b="41540"/>
          <a:stretch/>
        </p:blipFill>
        <p:spPr>
          <a:xfrm>
            <a:off x="2085473" y="1796715"/>
            <a:ext cx="5839326" cy="4253648"/>
          </a:xfrm>
          <a:prstGeom prst="rect">
            <a:avLst/>
          </a:prstGeom>
        </p:spPr>
      </p:pic>
    </p:spTree>
    <p:extLst>
      <p:ext uri="{BB962C8B-B14F-4D97-AF65-F5344CB8AC3E}">
        <p14:creationId xmlns:p14="http://schemas.microsoft.com/office/powerpoint/2010/main" val="5855951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Další přednost metody GE spočívá v tom, že zařazení do určitého pole předchází ohodnocení nejčastěji pomocí bodového ocenění (např. systémem známkování od 1 do 5) s propočtem vážených průměrů, kde vahami je významnost daného dílčího faktoru. </a:t>
            </a:r>
          </a:p>
          <a:p>
            <a:pPr marL="420688" lvl="1">
              <a:spcBef>
                <a:spcPts val="0"/>
              </a:spcBef>
              <a:buSzPct val="100000"/>
            </a:pPr>
            <a:r>
              <a:rPr lang="cs-CZ" dirty="0"/>
              <a:t>Pro jednotlivá pole portfolio matice GE lze doporučit aktivity (rozhodnutí) týkající se typu strategie, kterou je účelné uplatnit v investičních tocích.</a:t>
            </a:r>
          </a:p>
          <a:p>
            <a:pPr marL="77788" lvl="1" indent="0">
              <a:spcBef>
                <a:spcPts val="0"/>
              </a:spcBef>
              <a:buSzPct val="1000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24926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Při využití matice GE pro hledání investičních strategií políčka: </a:t>
            </a:r>
          </a:p>
          <a:p>
            <a:pPr marL="877888" lvl="2">
              <a:spcBef>
                <a:spcPts val="0"/>
              </a:spcBef>
              <a:buSzPct val="100000"/>
            </a:pPr>
            <a:r>
              <a:rPr lang="cs-CZ" b="1" dirty="0"/>
              <a:t>1, 2, 4 </a:t>
            </a:r>
            <a:r>
              <a:rPr lang="cs-CZ" dirty="0"/>
              <a:t>(levé pole) představují výhodné postavení SBU, kdy SBU se nacházejí v tzv. zelené zóně pro investice (firma do strategického záměru investuje, aby si udržela a zlepšila pozici SBU). </a:t>
            </a:r>
          </a:p>
          <a:p>
            <a:pPr marL="877888" lvl="2">
              <a:spcBef>
                <a:spcPts val="0"/>
              </a:spcBef>
              <a:buSzPct val="100000"/>
            </a:pPr>
            <a:r>
              <a:rPr lang="cs-CZ" b="1" dirty="0"/>
              <a:t>3, 5, 7 </a:t>
            </a:r>
            <a:r>
              <a:rPr lang="cs-CZ" dirty="0"/>
              <a:t>(diagonála) se nacházejí v tzv. oranžové zóně, kdy firma musí zvažovat možná rizika spojená s investováním, provádí selektivní výběr a dává spíše přednost krátkodobým investicím. </a:t>
            </a:r>
          </a:p>
          <a:p>
            <a:pPr marL="877888" lvl="2">
              <a:spcBef>
                <a:spcPts val="0"/>
              </a:spcBef>
              <a:buSzPct val="100000"/>
            </a:pPr>
            <a:r>
              <a:rPr lang="cs-CZ" b="1" dirty="0"/>
              <a:t>6, 8, 9 </a:t>
            </a:r>
            <a:r>
              <a:rPr lang="cs-CZ" dirty="0"/>
              <a:t>(pravé pole) jsou v tzv. červené zóně, kdy firma zpravidla neinvestuje, připravuje útlum nebo ukončení podnikání či likvidaci.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08725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Strategie investování podle pozice v jednotlivých polích: </a:t>
            </a:r>
          </a:p>
          <a:p>
            <a:pPr marL="992188" lvl="2" indent="-457200">
              <a:spcBef>
                <a:spcPts val="0"/>
              </a:spcBef>
              <a:buSzPct val="100000"/>
              <a:buFont typeface="+mj-lt"/>
              <a:buAutoNum type="arabicPeriod"/>
            </a:pPr>
            <a:r>
              <a:rPr lang="cs-CZ" dirty="0"/>
              <a:t>investovat do rozvoje; </a:t>
            </a:r>
          </a:p>
          <a:p>
            <a:pPr marL="992188" lvl="2" indent="-457200">
              <a:spcBef>
                <a:spcPts val="0"/>
              </a:spcBef>
              <a:buSzPct val="100000"/>
              <a:buFont typeface="+mj-lt"/>
              <a:buAutoNum type="arabicPeriod"/>
            </a:pPr>
            <a:r>
              <a:rPr lang="cs-CZ" dirty="0"/>
              <a:t>chránit (udržovat) pozice; </a:t>
            </a:r>
          </a:p>
          <a:p>
            <a:pPr marL="992188" lvl="2" indent="-457200">
              <a:spcBef>
                <a:spcPts val="0"/>
              </a:spcBef>
              <a:buSzPct val="100000"/>
              <a:buFont typeface="+mj-lt"/>
              <a:buAutoNum type="arabicPeriod"/>
            </a:pPr>
            <a:r>
              <a:rPr lang="cs-CZ" dirty="0"/>
              <a:t>vybírat investice do rozvoje; </a:t>
            </a:r>
          </a:p>
          <a:p>
            <a:pPr marL="992188" lvl="2" indent="-457200">
              <a:spcBef>
                <a:spcPts val="0"/>
              </a:spcBef>
              <a:buSzPct val="100000"/>
              <a:buFont typeface="+mj-lt"/>
              <a:buAutoNum type="arabicPeriod"/>
            </a:pPr>
            <a:r>
              <a:rPr lang="cs-CZ" dirty="0"/>
              <a:t>omezit rozvoj; </a:t>
            </a:r>
          </a:p>
          <a:p>
            <a:pPr marL="992188" lvl="2" indent="-457200">
              <a:spcBef>
                <a:spcPts val="0"/>
              </a:spcBef>
              <a:buSzPct val="100000"/>
              <a:buFont typeface="+mj-lt"/>
              <a:buAutoNum type="arabicPeriod"/>
            </a:pPr>
            <a:r>
              <a:rPr lang="cs-CZ" dirty="0"/>
              <a:t>sklízet; </a:t>
            </a:r>
          </a:p>
          <a:p>
            <a:pPr marL="992188" lvl="2" indent="-457200">
              <a:spcBef>
                <a:spcPts val="0"/>
              </a:spcBef>
              <a:buSzPct val="100000"/>
              <a:buFont typeface="+mj-lt"/>
              <a:buAutoNum type="arabicPeriod"/>
            </a:pPr>
            <a:r>
              <a:rPr lang="cs-CZ" dirty="0"/>
              <a:t>provést restrukturalizaci – upřednostnit tvorbu zdrojů; </a:t>
            </a:r>
          </a:p>
          <a:p>
            <a:pPr marL="992188" lvl="2" indent="-457200">
              <a:spcBef>
                <a:spcPts val="0"/>
              </a:spcBef>
              <a:buSzPct val="100000"/>
              <a:buFont typeface="+mj-lt"/>
              <a:buAutoNum type="arabicPeriod"/>
            </a:pPr>
            <a:r>
              <a:rPr lang="cs-CZ" dirty="0"/>
              <a:t>investovat uváženě; </a:t>
            </a:r>
          </a:p>
          <a:p>
            <a:pPr marL="992188" lvl="2" indent="-457200">
              <a:spcBef>
                <a:spcPts val="0"/>
              </a:spcBef>
              <a:buSzPct val="100000"/>
              <a:buFont typeface="+mj-lt"/>
              <a:buAutoNum type="arabicPeriod"/>
            </a:pPr>
            <a:r>
              <a:rPr lang="cs-CZ" dirty="0"/>
              <a:t>volit výběrové investice upřednostňující tvorbu zdrojů; </a:t>
            </a:r>
          </a:p>
          <a:p>
            <a:pPr marL="992188" lvl="2" indent="-457200">
              <a:spcBef>
                <a:spcPts val="0"/>
              </a:spcBef>
              <a:buSzPct val="100000"/>
              <a:buFont typeface="+mj-lt"/>
              <a:buAutoNum type="arabicPeriod"/>
            </a:pPr>
            <a:r>
              <a:rPr lang="cs-CZ" dirty="0"/>
              <a:t>chránit a přehodnocovat.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59/69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889398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280" t="35848" r="55614" b="37797"/>
          <a:stretch/>
        </p:blipFill>
        <p:spPr>
          <a:xfrm>
            <a:off x="457200" y="1953126"/>
            <a:ext cx="8241342" cy="3292642"/>
          </a:xfrm>
          <a:prstGeom prst="rect">
            <a:avLst/>
          </a:prstGeom>
        </p:spPr>
      </p:pic>
    </p:spTree>
    <p:extLst>
      <p:ext uri="{BB962C8B-B14F-4D97-AF65-F5344CB8AC3E}">
        <p14:creationId xmlns:p14="http://schemas.microsoft.com/office/powerpoint/2010/main" val="7023815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Portfolio matice GE</a:t>
            </a:r>
          </a:p>
        </p:txBody>
      </p:sp>
      <p:sp>
        <p:nvSpPr>
          <p:cNvPr id="98" name="Google Shape;98;p14"/>
          <p:cNvSpPr txBox="1">
            <a:spLocks noGrp="1"/>
          </p:cNvSpPr>
          <p:nvPr>
            <p:ph type="body" idx="1"/>
          </p:nvPr>
        </p:nvSpPr>
        <p:spPr>
          <a:xfrm>
            <a:off x="457200" y="1244599"/>
            <a:ext cx="8229600" cy="5006915"/>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Výhodou portfolio matice GE </a:t>
            </a:r>
            <a:r>
              <a:rPr lang="cs-CZ" dirty="0"/>
              <a:t>ve srovnání s maticí BCG je mnohem širší, realističtější pohled na problematiku SBU. </a:t>
            </a:r>
          </a:p>
          <a:p>
            <a:pPr marL="420688" lvl="1">
              <a:spcBef>
                <a:spcPts val="0"/>
              </a:spcBef>
              <a:buSzPct val="100000"/>
            </a:pPr>
            <a:r>
              <a:rPr lang="cs-CZ" b="1" dirty="0"/>
              <a:t>Nevýhodou portfolio matice GE</a:t>
            </a:r>
            <a:r>
              <a:rPr lang="cs-CZ" dirty="0"/>
              <a:t> je to, že výběr kritérií a určení vah jednotlivých hodnocených faktorů je značně subjektivní. </a:t>
            </a:r>
          </a:p>
          <a:p>
            <a:pPr marL="420688" lvl="1">
              <a:spcBef>
                <a:spcPts val="0"/>
              </a:spcBef>
              <a:buSzPct val="100000"/>
            </a:pPr>
            <a:r>
              <a:rPr lang="cs-CZ" dirty="0"/>
              <a:t>Její sestavení vyžaduje zkušené pracovníky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60/69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6027008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Cílem dvou portfoliových matic životního cyklu odvětví (prostředí), které jsou zde zmíněny, tj. matice Ch. W. </a:t>
            </a:r>
            <a:r>
              <a:rPr lang="cs-CZ" dirty="0" err="1"/>
              <a:t>Hoffera</a:t>
            </a:r>
            <a:r>
              <a:rPr lang="cs-CZ" dirty="0"/>
              <a:t> a </a:t>
            </a:r>
            <a:r>
              <a:rPr lang="cs-CZ" dirty="0" err="1"/>
              <a:t>A</a:t>
            </a:r>
            <a:r>
              <a:rPr lang="cs-CZ" dirty="0"/>
              <a:t>. D. </a:t>
            </a:r>
            <a:r>
              <a:rPr lang="cs-CZ" dirty="0" err="1"/>
              <a:t>Littlea</a:t>
            </a:r>
            <a:r>
              <a:rPr lang="cs-CZ" dirty="0"/>
              <a:t>, je odstranit hlavní nedostatek matic BCG a GE, tedy absenci zahrnutí času, který v životě společnosti, firem, jednotlivců aj. má často rozhodující význam (Horáková, 2003). </a:t>
            </a:r>
          </a:p>
          <a:p>
            <a:pPr marL="420688" lvl="1">
              <a:spcBef>
                <a:spcPts val="0"/>
              </a:spcBef>
              <a:buSzPct val="100000"/>
            </a:pPr>
            <a:r>
              <a:rPr lang="cs-CZ" dirty="0"/>
              <a:t>Matice znázorňují rozmístění firemních aktivit v různých fázích životního cyklu odvětví.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61/69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861535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Firma může předvídat rozvoj skladby portfolia a připravovat opatření na jeho vyvážení. </a:t>
            </a:r>
          </a:p>
          <a:p>
            <a:pPr marL="420688" lvl="1">
              <a:spcBef>
                <a:spcPts val="0"/>
              </a:spcBef>
              <a:buSzPct val="100000"/>
            </a:pPr>
            <a:r>
              <a:rPr lang="cs-CZ" dirty="0"/>
              <a:t>Nedostatkem matic je, že poskytují zúžený pohled na portfolio, protože životní cyklus odvětví není jediný faktor, který podmiňuje atraktivnost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62/69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18819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Charlesem W. </a:t>
            </a:r>
            <a:r>
              <a:rPr lang="cs-CZ" b="1" dirty="0" err="1"/>
              <a:t>Hoferem</a:t>
            </a:r>
            <a:r>
              <a:rPr lang="cs-CZ" b="1" dirty="0"/>
              <a:t> .</a:t>
            </a:r>
          </a:p>
          <a:p>
            <a:pPr marL="420688" lvl="1">
              <a:spcBef>
                <a:spcPts val="0"/>
              </a:spcBef>
              <a:buSzPct val="100000"/>
            </a:pPr>
            <a:r>
              <a:rPr lang="cs-CZ" dirty="0"/>
              <a:t>Cílem je identifikovat postavení SBU v závislosti na životním cyklu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500" t="31277" r="60714" b="37936"/>
          <a:stretch/>
        </p:blipFill>
        <p:spPr>
          <a:xfrm>
            <a:off x="2258674" y="3455580"/>
            <a:ext cx="4626651" cy="2520677"/>
          </a:xfrm>
          <a:prstGeom prst="rect">
            <a:avLst/>
          </a:prstGeom>
        </p:spPr>
      </p:pic>
    </p:spTree>
    <p:extLst>
      <p:ext uri="{BB962C8B-B14F-4D97-AF65-F5344CB8AC3E}">
        <p14:creationId xmlns:p14="http://schemas.microsoft.com/office/powerpoint/2010/main" val="33997502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matice</a:t>
            </a:r>
          </a:p>
          <a:p>
            <a:pPr marL="420688" lvl="1">
              <a:spcBef>
                <a:spcPts val="0"/>
              </a:spcBef>
              <a:buSzPct val="100000"/>
            </a:pPr>
            <a:r>
              <a:rPr lang="cs-CZ" dirty="0"/>
              <a:t>Na horizontální ose je naneseno konkurenční postavení SBU (podnikatelská síla), na vertikální ose etapy životního cyklu odvětví. </a:t>
            </a:r>
          </a:p>
          <a:p>
            <a:pPr marL="420688" lvl="1">
              <a:spcBef>
                <a:spcPts val="0"/>
              </a:spcBef>
              <a:buSzPct val="100000"/>
            </a:pPr>
            <a:r>
              <a:rPr lang="cs-CZ" dirty="0"/>
              <a:t>Matice má patnáct polí. </a:t>
            </a:r>
          </a:p>
          <a:p>
            <a:pPr marL="420688" lvl="1">
              <a:spcBef>
                <a:spcPts val="0"/>
              </a:spcBef>
              <a:buSzPct val="100000"/>
            </a:pPr>
            <a:r>
              <a:rPr lang="cs-CZ" dirty="0"/>
              <a:t>Kruhy reprezentují rozměr odvětví, ve kterém SBU působí a kruhová výseč zobrazuje tržní podíl SBU.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64/69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12128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Portfoliová matice zkonstruovaná A. D. </a:t>
            </a:r>
            <a:r>
              <a:rPr lang="cs-CZ" b="1" dirty="0" err="1"/>
              <a:t>Littlem</a:t>
            </a:r>
            <a:r>
              <a:rPr lang="cs-CZ" b="1" dirty="0"/>
              <a:t> </a:t>
            </a:r>
          </a:p>
          <a:p>
            <a:pPr marL="877888" lvl="2">
              <a:spcBef>
                <a:spcPts val="0"/>
              </a:spcBef>
              <a:buSzPct val="100000"/>
            </a:pPr>
            <a:r>
              <a:rPr lang="cs-CZ" dirty="0"/>
              <a:t>Cílem je identifikovat konkurenční postavení SBU v závislosti na etapě životního cyklu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65/69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7017" t="24464" r="60176" b="45127"/>
          <a:stretch/>
        </p:blipFill>
        <p:spPr>
          <a:xfrm>
            <a:off x="1374173" y="2831433"/>
            <a:ext cx="5999748" cy="3128212"/>
          </a:xfrm>
          <a:prstGeom prst="rect">
            <a:avLst/>
          </a:prstGeom>
        </p:spPr>
      </p:pic>
    </p:spTree>
    <p:extLst>
      <p:ext uri="{BB962C8B-B14F-4D97-AF65-F5344CB8AC3E}">
        <p14:creationId xmlns:p14="http://schemas.microsoft.com/office/powerpoint/2010/main" val="3215448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000" b="1" dirty="0"/>
              <a:t>Portfoliové matice životního cyklu odvětví (prostředí)</a:t>
            </a:r>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Konstrukce matice </a:t>
            </a:r>
          </a:p>
          <a:p>
            <a:pPr marL="420688" lvl="1">
              <a:spcBef>
                <a:spcPts val="0"/>
              </a:spcBef>
              <a:buSzPct val="100000"/>
            </a:pPr>
            <a:r>
              <a:rPr lang="cs-CZ" dirty="0"/>
              <a:t>Na horizontální ose jsou naneseny etapy životního cyklu odvětví, na vertikální ose konkurenční postavení, které je určeno nejen relativním tržním podílem, ale i geografickou šíří odvětví a specifickými kombinacemi produktu a trhu (jednotlivými segmenty, ve kterých se SBU nacházejí).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535543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err="1"/>
              <a:t>Ohmaeho</a:t>
            </a:r>
            <a:r>
              <a:rPr lang="cs-CZ" dirty="0"/>
              <a:t> strategická matice posuzuje atraktivitu trhu a silné stránky podniku (</a:t>
            </a:r>
            <a:r>
              <a:rPr lang="cs-CZ" dirty="0" err="1"/>
              <a:t>Blythe</a:t>
            </a:r>
            <a:r>
              <a:rPr lang="cs-CZ" dirty="0"/>
              <a:t>, 2005). </a:t>
            </a:r>
          </a:p>
          <a:p>
            <a:pPr marL="420688" lvl="1">
              <a:spcBef>
                <a:spcPts val="0"/>
              </a:spcBef>
              <a:buSzPct val="100000"/>
            </a:pPr>
            <a:r>
              <a:rPr lang="cs-CZ" dirty="0"/>
              <a:t>Na základě toho </a:t>
            </a:r>
            <a:r>
              <a:rPr lang="cs-CZ" dirty="0" err="1"/>
              <a:t>Ohmae</a:t>
            </a:r>
            <a:r>
              <a:rPr lang="cs-CZ" dirty="0"/>
              <a:t> definuje devět strategií. </a:t>
            </a:r>
          </a:p>
          <a:p>
            <a:pPr marL="420688" lvl="1">
              <a:spcBef>
                <a:spcPts val="0"/>
              </a:spcBef>
              <a:buSzPct val="100000"/>
            </a:pPr>
            <a:r>
              <a:rPr lang="cs-CZ" dirty="0"/>
              <a:t>V pravém horním rohu je pozice firmy nejlepší a může zvolit strategie </a:t>
            </a:r>
            <a:r>
              <a:rPr lang="cs-CZ" dirty="0" err="1"/>
              <a:t>all-out</a:t>
            </a:r>
            <a:r>
              <a:rPr lang="cs-CZ" dirty="0"/>
              <a:t> </a:t>
            </a:r>
            <a:r>
              <a:rPr lang="cs-CZ" dirty="0" err="1"/>
              <a:t>struggle</a:t>
            </a:r>
            <a:r>
              <a:rPr lang="cs-CZ" dirty="0"/>
              <a:t> čili „pustit se do boje se vším, co má“. </a:t>
            </a:r>
          </a:p>
          <a:p>
            <a:pPr marL="420688" lvl="1">
              <a:spcBef>
                <a:spcPts val="0"/>
              </a:spcBef>
              <a:buSzPct val="100000"/>
            </a:pPr>
            <a:r>
              <a:rPr lang="cs-CZ" dirty="0"/>
              <a:t>V levém dolním rohu je situace nejméně výhodná a firma by měla zvolit strategie </a:t>
            </a:r>
            <a:r>
              <a:rPr lang="cs-CZ" dirty="0" err="1"/>
              <a:t>loss</a:t>
            </a:r>
            <a:r>
              <a:rPr lang="cs-CZ" dirty="0"/>
              <a:t> </a:t>
            </a:r>
            <a:r>
              <a:rPr lang="cs-CZ" dirty="0" err="1"/>
              <a:t>minimising</a:t>
            </a:r>
            <a:r>
              <a:rPr lang="cs-CZ" dirty="0"/>
              <a:t>, tedy minimalizovat ztráty.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61043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err="1"/>
              <a:t>Ohmaeho</a:t>
            </a:r>
            <a:r>
              <a:rPr lang="cs-CZ" sz="3200" b="1" dirty="0"/>
              <a:t> strategická matice</a:t>
            </a:r>
            <a:endParaRPr lang="cs-CZ" sz="3000" b="1" dirty="0"/>
          </a:p>
        </p:txBody>
      </p:sp>
      <p:sp>
        <p:nvSpPr>
          <p:cNvPr id="98" name="Google Shape;98;p14"/>
          <p:cNvSpPr txBox="1">
            <a:spLocks noGrp="1"/>
          </p:cNvSpPr>
          <p:nvPr>
            <p:ph type="body" idx="1"/>
          </p:nvPr>
        </p:nvSpPr>
        <p:spPr>
          <a:xfrm>
            <a:off x="457200" y="1600200"/>
            <a:ext cx="8229600" cy="4651314"/>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68/69</a:t>
            </a:r>
            <a:endParaRPr sz="1200" b="1" dirty="0">
              <a:solidFill>
                <a:srgbClr val="FF0000"/>
              </a:solidFill>
              <a:latin typeface="Calibri"/>
              <a:ea typeface="Calibri"/>
              <a:cs typeface="Calibri"/>
              <a:sym typeface="Calibri"/>
            </a:endParaRPr>
          </a:p>
        </p:txBody>
      </p:sp>
      <p:pic>
        <p:nvPicPr>
          <p:cNvPr id="6" name="Obrázek 5"/>
          <p:cNvPicPr>
            <a:picLocks noChangeAspect="1"/>
          </p:cNvPicPr>
          <p:nvPr/>
        </p:nvPicPr>
        <p:blipFill rotWithShape="1">
          <a:blip r:embed="rId3"/>
          <a:srcRect l="5789" t="42088" r="57895" b="30504"/>
          <a:stretch/>
        </p:blipFill>
        <p:spPr>
          <a:xfrm>
            <a:off x="457200" y="2041452"/>
            <a:ext cx="8264792" cy="3508744"/>
          </a:xfrm>
          <a:prstGeom prst="rect">
            <a:avLst/>
          </a:prstGeom>
        </p:spPr>
      </p:pic>
    </p:spTree>
    <p:extLst>
      <p:ext uri="{BB962C8B-B14F-4D97-AF65-F5344CB8AC3E}">
        <p14:creationId xmlns:p14="http://schemas.microsoft.com/office/powerpoint/2010/main" val="39963071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fontScale="92500" lnSpcReduction="10000"/>
          </a:bodyPr>
          <a:lstStyle/>
          <a:p>
            <a:pPr marL="420688" lvl="1">
              <a:spcBef>
                <a:spcPts val="0"/>
              </a:spcBef>
              <a:buSzPct val="100000"/>
            </a:pPr>
            <a:r>
              <a:rPr lang="cs-CZ" b="1" dirty="0"/>
              <a:t>Silné a slabé stránky firmy </a:t>
            </a:r>
            <a:r>
              <a:rPr lang="cs-CZ" dirty="0"/>
              <a:t>se určují pomocí vnitropodnikových analýz a hodnoticích systémů. </a:t>
            </a:r>
          </a:p>
          <a:p>
            <a:pPr marL="420688" lvl="1">
              <a:spcBef>
                <a:spcPts val="0"/>
              </a:spcBef>
              <a:buSzPct val="100000"/>
            </a:pPr>
            <a:r>
              <a:rPr lang="cs-CZ" dirty="0"/>
              <a:t>Při hodnocení </a:t>
            </a:r>
            <a:r>
              <a:rPr lang="cs-CZ" b="1" dirty="0"/>
              <a:t>silných a slabých stránek </a:t>
            </a:r>
            <a:r>
              <a:rPr lang="cs-CZ" dirty="0"/>
              <a:t>může být jako výchozí základna pro vyjádření určitého stavu použita klasifikace hodnoticích kritérií buď podle nástrojů marketingového mixu 4 P – produkt (</a:t>
            </a:r>
            <a:r>
              <a:rPr lang="cs-CZ" dirty="0" err="1"/>
              <a:t>product</a:t>
            </a:r>
            <a:r>
              <a:rPr lang="cs-CZ" dirty="0"/>
              <a:t>), cena a kontraktační podmínky (</a:t>
            </a:r>
            <a:r>
              <a:rPr lang="cs-CZ" dirty="0" err="1"/>
              <a:t>price</a:t>
            </a:r>
            <a:r>
              <a:rPr lang="cs-CZ" dirty="0"/>
              <a:t>), distribuce – místo prodeje (place), marketingová komunikace (</a:t>
            </a:r>
            <a:r>
              <a:rPr lang="cs-CZ" dirty="0" err="1"/>
              <a:t>promotion</a:t>
            </a:r>
            <a:r>
              <a:rPr lang="cs-CZ" dirty="0"/>
              <a:t>), nebo podrobněji podle jejich dílčích znaků. </a:t>
            </a:r>
          </a:p>
          <a:p>
            <a:pPr marL="420688" lvl="1">
              <a:spcBef>
                <a:spcPts val="0"/>
              </a:spcBef>
              <a:buSzPct val="100000"/>
            </a:pPr>
            <a:r>
              <a:rPr lang="cs-CZ" i="1" dirty="0"/>
              <a:t>Jednotlivým kritériím, která byla vybrána s použitím různých výzkumných technik (dotazování, brainstormingu, diskuse atd.), je přisouzena váha (1–5) a dále jsou kritéria vyhodnocována pomocí </a:t>
            </a:r>
            <a:r>
              <a:rPr lang="cs-CZ" i="1" dirty="0" err="1"/>
              <a:t>škálování</a:t>
            </a:r>
            <a:r>
              <a:rPr lang="cs-CZ" i="1" dirty="0"/>
              <a:t>. </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327566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Obvykle se používá škála v rozmezí –10 až +10, přičemž 0 znamená, že kritérium není zařazeno ani mezi silné, ani mezi slabé stránky. </a:t>
            </a:r>
          </a:p>
          <a:p>
            <a:pPr marL="420688" lvl="1">
              <a:spcBef>
                <a:spcPts val="0"/>
              </a:spcBef>
              <a:buSzPct val="100000"/>
            </a:pPr>
            <a:r>
              <a:rPr lang="cs-CZ" dirty="0"/>
              <a:t>Takto firma získává základní přehled o svých silných a slabých stránkách, které, doplněné o předpoklady vzniku příležitostí a hrozeb, dále poměřuje se svými schopnostmi výrobky vyvíjet, vyrábět, financovat podnikatelské záměry a se schopnostmi managementu firmy.</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8/69</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15878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Autofit/>
          </a:bodyPr>
          <a:lstStyle/>
          <a:p>
            <a:pPr lvl="0"/>
            <a:r>
              <a:rPr lang="cs-CZ" sz="3200" b="1" dirty="0"/>
              <a:t>SWOT analýza, matice TOWS a matice SPACE</a:t>
            </a:r>
          </a:p>
        </p:txBody>
      </p:sp>
      <p:sp>
        <p:nvSpPr>
          <p:cNvPr id="98" name="Google Shape;98;p14"/>
          <p:cNvSpPr txBox="1">
            <a:spLocks noGrp="1"/>
          </p:cNvSpPr>
          <p:nvPr>
            <p:ph type="body" idx="1"/>
          </p:nvPr>
        </p:nvSpPr>
        <p:spPr>
          <a:xfrm>
            <a:off x="457200" y="1333500"/>
            <a:ext cx="8229600" cy="4851400"/>
          </a:xfrm>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Využití SWOT analýzy při koncipování strategií</a:t>
            </a:r>
            <a:endParaRPr lang="cs-CZ" b="1" i="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9/69</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428" t="30635" r="56470" b="26508"/>
          <a:stretch/>
        </p:blipFill>
        <p:spPr>
          <a:xfrm>
            <a:off x="1326243" y="1967151"/>
            <a:ext cx="6491514" cy="4217749"/>
          </a:xfrm>
          <a:prstGeom prst="rect">
            <a:avLst/>
          </a:prstGeom>
        </p:spPr>
      </p:pic>
    </p:spTree>
    <p:extLst>
      <p:ext uri="{BB962C8B-B14F-4D97-AF65-F5344CB8AC3E}">
        <p14:creationId xmlns:p14="http://schemas.microsoft.com/office/powerpoint/2010/main" val="23321155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1653</Words>
  <Application>Microsoft Office PowerPoint</Application>
  <PresentationFormat>Předvádění na obrazovce (4:3)</PresentationFormat>
  <Paragraphs>380</Paragraphs>
  <Slides>69</Slides>
  <Notes>69</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69</vt:i4>
      </vt:variant>
    </vt:vector>
  </HeadingPairs>
  <TitlesOfParts>
    <vt:vector size="72" baseType="lpstr">
      <vt:lpstr>Arial</vt:lpstr>
      <vt:lpstr>Calibri</vt:lpstr>
      <vt:lpstr>Office Theme</vt:lpstr>
      <vt:lpstr>Specifické metody marketingové situační analýzy YSF_06_06</vt:lpstr>
      <vt:lpstr>Specifické metody</vt:lpstr>
      <vt:lpstr>Specifické metody</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SWOT analýza, matice TOWS a matice SPACE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Metody portfolio analýzy a jejich modifikace</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BCG</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 matice GE</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Portfoliové matice životního cyklu odvětví (prostředí)</vt:lpstr>
      <vt:lpstr>Ohmaeho strategická matice</vt:lpstr>
      <vt:lpstr>Ohmaeho strategická matice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skr0004</cp:lastModifiedBy>
  <cp:revision>89</cp:revision>
  <dcterms:modified xsi:type="dcterms:W3CDTF">2024-02-11T10:14:50Z</dcterms:modified>
</cp:coreProperties>
</file>