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77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76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6" autoAdjust="0"/>
  </p:normalViewPr>
  <p:slideViewPr>
    <p:cSldViewPr snapToGrid="0">
      <p:cViewPr varScale="1">
        <p:scale>
          <a:sx n="56" d="100"/>
          <a:sy n="56" d="100"/>
        </p:scale>
        <p:origin x="150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90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4098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459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1816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909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4140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404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26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411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179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6127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8613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5749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7649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8791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678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300976" y="1405054"/>
            <a:ext cx="8704800" cy="296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Predikce vývoje prostředí a proces strategické analýzy a predikce vývoje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YSF_05_06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01. 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 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Jednotlivé komponenty marketingové situační analýzy přehledně uspořádal Jan Tomek.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3"/>
          <a:srcRect l="25956" t="49076" r="26432" b="20980"/>
          <a:stretch/>
        </p:blipFill>
        <p:spPr bwMode="auto">
          <a:xfrm>
            <a:off x="875581" y="2743200"/>
            <a:ext cx="7634138" cy="3035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262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Jednotlivé komponenty marketingové situační analýzy přehledně uspořádal Jan Tomek.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1279" t="37339" r="32209" b="21111"/>
          <a:stretch/>
        </p:blipFill>
        <p:spPr>
          <a:xfrm>
            <a:off x="1570408" y="2572065"/>
            <a:ext cx="5255694" cy="33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Jednotlivé komponenty marketingové situační analýzy přehledně uspořádal Jan Tomek.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/>
          <p:nvPr/>
        </p:nvPicPr>
        <p:blipFill rotWithShape="1">
          <a:blip r:embed="rId3"/>
          <a:srcRect l="24988" t="37298" r="28067" b="8667"/>
          <a:stretch/>
        </p:blipFill>
        <p:spPr bwMode="auto">
          <a:xfrm>
            <a:off x="1752767" y="2459754"/>
            <a:ext cx="5638466" cy="3666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99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Jednotlivé komponenty marketingové situační analýzy přehledně uspořádal Jan Tomek.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1396" t="38579" r="32209" b="26279"/>
          <a:stretch/>
        </p:blipFill>
        <p:spPr>
          <a:xfrm>
            <a:off x="1456660" y="2527627"/>
            <a:ext cx="6230679" cy="338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 tabulky je zřejmé, že předmětem situační analýzy jsou trh, subjekty trhu, nástroje marketingového mixu a prostředí firmy.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Přehled uvedených komponentů situační analýzy by bylo vhodné doplnit o </a:t>
            </a:r>
            <a:r>
              <a:rPr lang="cs-CZ" b="1" dirty="0"/>
              <a:t>analýzu personálního podsystému</a:t>
            </a:r>
            <a:r>
              <a:rPr lang="cs-CZ" dirty="0"/>
              <a:t>, jejímž smyslem je zjistit, zda ve firmě existují personální předpoklady pro uplatnění marketingu, a o analýzu firemní kultury.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18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Existující firemní kultura rozhoduje o uplatnění marketingu a marketingových aktivit uvnitř firmy, o úspěšnosti naplnění strategických cílů podniku.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 potřeba zdůraznit, že marketingové teorie jsou postaveny na kultuře, jejíž základní hodnotou je zákazník, respektive odhalení a uspokojení jeho potřeb a přání (Jakubíková, 1999).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69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40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Analýza prostředí firmy je součástí tzv. </a:t>
            </a:r>
            <a:r>
              <a:rPr lang="cs-CZ" b="1" dirty="0"/>
              <a:t>marketingového</a:t>
            </a:r>
            <a:r>
              <a:rPr lang="cs-CZ" dirty="0"/>
              <a:t> </a:t>
            </a:r>
            <a:r>
              <a:rPr lang="cs-CZ" b="1" dirty="0"/>
              <a:t>auditu</a:t>
            </a:r>
            <a:r>
              <a:rPr lang="cs-CZ" dirty="0"/>
              <a:t>, který </a:t>
            </a:r>
            <a:r>
              <a:rPr lang="cs-CZ" dirty="0" err="1"/>
              <a:t>Kotler</a:t>
            </a:r>
            <a:r>
              <a:rPr lang="cs-CZ" dirty="0"/>
              <a:t> a Armstrong (2004, s. 842) definují jako </a:t>
            </a:r>
            <a:r>
              <a:rPr lang="cs-CZ" i="1" dirty="0"/>
              <a:t>systematické, nezávislé, jasné a pravidelné hodnocení firemního prostředí, firemních cílů, strategií a aktivit</a:t>
            </a:r>
            <a:r>
              <a:rPr lang="cs-CZ" dirty="0"/>
              <a:t>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Cílem je určit jak problémové oblasti, tak příležitosti a navrhnout opatření, která by vedla ke zvýšení marketingové výkonnosti firmy.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Jde tedy o obdobu výše zmíněné strategické analýzy v oblasti marketingu.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Situační analýza by měla být realistická.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Neměla by ani přeceňovat přednosti firmy ani podceňovat její slabiny.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Přednosti a slabiny firmy určují její schopnost provádět rozličné strategické kroky.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64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40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Kritickým bodem situační analýzy je </a:t>
            </a:r>
            <a:r>
              <a:rPr lang="cs-CZ" b="1" dirty="0"/>
              <a:t>rozhodnutí o problému šířky a hloubky analýzy</a:t>
            </a:r>
            <a:r>
              <a:rPr lang="cs-CZ" dirty="0"/>
              <a:t>, stejně tak jako o problému jejího trvání a o kvalitě jednotlivých analýz.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Situační analýza je vhodným podkladem pro stanovení silných a slabých stránek podniku a spolu s predikcí budoucího vývoje i pro určení příležitostí a hrozeb.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K tomu využívá některých komplexních analytických postupů, mezi něž patří například </a:t>
            </a:r>
            <a:r>
              <a:rPr lang="cs-CZ" b="1" dirty="0"/>
              <a:t>SWOT</a:t>
            </a:r>
            <a:r>
              <a:rPr lang="cs-CZ" dirty="0"/>
              <a:t> </a:t>
            </a:r>
            <a:r>
              <a:rPr lang="cs-CZ" b="1" dirty="0"/>
              <a:t>analýza</a:t>
            </a:r>
            <a:r>
              <a:rPr lang="cs-CZ" dirty="0"/>
              <a:t> a analýza firemního portfolia. Na základě výsledků provedené situační analýzy, SWOT analýzy a predikce vývoje může firma přistoupit ke stanovení marketingových cílů.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24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Nezbytnou návaznou součástí situační analýzy je predikce budoucího vývoje prostředí.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V silné, všudypřítomné konkurenci vítězí ten, kdo nejlépe dokáže předvídat další vývoj.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Informace o budoucnosti jsou pro rozhodování top managementu životně důležité.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Kdo špatně odhadne budoucnost a nesprávně ji promítne do svého rozhodování, je ztracen.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1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Předvídání neboli predikce budoucího vývoje prostředí je základem tvorby </a:t>
            </a:r>
            <a:r>
              <a:rPr lang="cs-CZ" b="1" dirty="0"/>
              <a:t>vizí</a:t>
            </a:r>
            <a:r>
              <a:rPr lang="cs-CZ" dirty="0"/>
              <a:t>, </a:t>
            </a:r>
            <a:r>
              <a:rPr lang="cs-CZ" b="1" dirty="0"/>
              <a:t>strategických</a:t>
            </a:r>
            <a:r>
              <a:rPr lang="cs-CZ" dirty="0"/>
              <a:t> </a:t>
            </a:r>
            <a:r>
              <a:rPr lang="cs-CZ" b="1" dirty="0"/>
              <a:t>cílů</a:t>
            </a:r>
            <a:r>
              <a:rPr lang="cs-CZ" dirty="0"/>
              <a:t> a </a:t>
            </a:r>
            <a:r>
              <a:rPr lang="cs-CZ" b="1" dirty="0"/>
              <a:t>strategií</a:t>
            </a:r>
            <a:r>
              <a:rPr lang="cs-CZ" dirty="0"/>
              <a:t>, jedním z výchozích předpokladů </a:t>
            </a:r>
            <a:r>
              <a:rPr lang="cs-CZ" b="1" dirty="0"/>
              <a:t>strategického plánování</a:t>
            </a:r>
            <a:r>
              <a:rPr lang="cs-CZ" dirty="0"/>
              <a:t>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9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Dlouhodobé prognózování v prvé řadě hodnotí, co se stane v okolním prostředí a jaký to bude mít vliv na firmu, pokud se významným způsobem nezmění její stávající strategie.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Obvykle se vypracovávají </a:t>
            </a:r>
            <a:r>
              <a:rPr lang="cs-CZ" b="1" dirty="0"/>
              <a:t>tři typy prognóz</a:t>
            </a:r>
            <a:r>
              <a:rPr lang="cs-CZ" dirty="0"/>
              <a:t>: </a:t>
            </a:r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b="1" dirty="0"/>
              <a:t>prodeje; </a:t>
            </a:r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b="1" dirty="0"/>
              <a:t>vývoje techniky a technologií; </a:t>
            </a:r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b="1" dirty="0"/>
              <a:t>lidských zdrojů.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41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Prognóza bývá ovlivněna řadou makroekonomických, politických, mezinárodních, průmyslových, konkurenčních, výrobních a dalších trendů.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Za hlavní faktory ovlivňující prognózy jsou považovány: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politická stabilita, sociální trendy;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cenová úroveň;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kontrolní a fiskální politika vlády;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zaměstnanost, produktivita a národní důchod;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technické prostředí.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408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Nejčastěji používaných metod prognózování:</a:t>
            </a:r>
          </a:p>
          <a:p>
            <a:pPr marL="534988" lvl="2" indent="0">
              <a:spcBef>
                <a:spcPts val="0"/>
              </a:spcBef>
              <a:buSzPct val="100000"/>
              <a:buNone/>
            </a:pP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6140" t="35848" r="55877" b="54639"/>
          <a:stretch/>
        </p:blipFill>
        <p:spPr>
          <a:xfrm>
            <a:off x="382772" y="2326292"/>
            <a:ext cx="8540445" cy="120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9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Jedním z nejdůležitějších úkolů marketingu při přípravě vstupů je prognózování poptávky.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Odhady poptávky se provádějí v průběhu plánovacího cyklu a jsou základem pro stanovování cílů marketingu.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i="1" dirty="0"/>
              <a:t>„Prognózování poptávky nemůže nikdy být zcela spolehlivé. Prognózování se pouze snaží co nejpřesněji a s největší pravděpodobností kvantifikovat, co se stane v budoucnosti“ (</a:t>
            </a:r>
            <a:r>
              <a:rPr lang="cs-CZ" i="1" dirty="0" err="1"/>
              <a:t>Majaro</a:t>
            </a:r>
            <a:r>
              <a:rPr lang="cs-CZ" i="1" dirty="0"/>
              <a:t>, 1996, s. 72).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965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Metody prognózování poptávky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Kvalitativní</a:t>
            </a:r>
            <a:r>
              <a:rPr lang="cs-CZ" dirty="0"/>
              <a:t>: expertizy, intuice (expertní odhady managementu firmy a delfská metoda jsou založeny na principu intuice), brainstorming, psaní scénářů aj.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Kvantitativní</a:t>
            </a:r>
            <a:r>
              <a:rPr lang="cs-CZ" dirty="0"/>
              <a:t>: analýza časových řad, metody rozboru příčin, predikční modely, extrapolace aj. Kvantitativní metody propočítávají budoucí vývoj na základě dat z minulosti.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/>
              <a:t>Jsou vhodné spíše ke střednědobým prognózám v dlouhodobě stabilním prostředí.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24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Při plnění prognostických úkolů sehrává důležitou roli i intuice.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Pokud je podporována souborem objektivních vstupů, je předpověď mnohem věrohodnější, než pokud se spoléhá pouze na intuici.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8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247</Words>
  <Application>Microsoft Office PowerPoint</Application>
  <PresentationFormat>Předvádění na obrazovce (4:3)</PresentationFormat>
  <Paragraphs>82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 Predikce vývoje prostředí a proces strategické analýzy a predikce vývoje YSF_05_06</vt:lpstr>
      <vt:lpstr>Predikce vývoje prostředí</vt:lpstr>
      <vt:lpstr>Predikce vývoje prostředí</vt:lpstr>
      <vt:lpstr>Predikce vývoje prostředí</vt:lpstr>
      <vt:lpstr>Predikce vývoje prostředí</vt:lpstr>
      <vt:lpstr>Predikce vývoje prostředí</vt:lpstr>
      <vt:lpstr>Predikce vývoje prostředí</vt:lpstr>
      <vt:lpstr>Predikce vývoje prostředí</vt:lpstr>
      <vt:lpstr>Predikce vývoje prostředí</vt:lpstr>
      <vt:lpstr>Proces strategické analýzy a predikce vývoje</vt:lpstr>
      <vt:lpstr>Proces strategické analýzy a predikce vývoje</vt:lpstr>
      <vt:lpstr>Proces strategické analýzy a predikce vývoje</vt:lpstr>
      <vt:lpstr>Proces strategické analýzy a predikce vývoje</vt:lpstr>
      <vt:lpstr>Proces strategické analýzy a predikce vývoje</vt:lpstr>
      <vt:lpstr>Proces strategické analýzy a predikce vývoje</vt:lpstr>
      <vt:lpstr>Proces strategické analýzy a predikce vývoje</vt:lpstr>
      <vt:lpstr>Proces strategické analýzy a predikce vývoje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83</cp:revision>
  <dcterms:modified xsi:type="dcterms:W3CDTF">2024-02-11T10:14:21Z</dcterms:modified>
</cp:coreProperties>
</file>