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27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276"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6" autoAdjust="0"/>
  </p:normalViewPr>
  <p:slideViewPr>
    <p:cSldViewPr snapToGrid="0">
      <p:cViewPr varScale="1">
        <p:scale>
          <a:sx n="117" d="100"/>
          <a:sy n="117"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57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85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74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7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68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10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19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09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80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75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4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40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1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6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92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98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545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08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47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04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67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041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63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42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46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7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62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30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6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166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03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88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3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0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04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492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236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7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336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77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126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092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512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352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830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93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42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024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09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971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2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083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20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45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744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615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922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80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8130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637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632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93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066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60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0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7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405054"/>
            <a:ext cx="8704800" cy="2966224"/>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br>
              <a:rPr lang="cs-CZ" b="1" dirty="0">
                <a:solidFill>
                  <a:srgbClr val="D10202"/>
                </a:solidFill>
              </a:rPr>
            </a:br>
            <a:r>
              <a:rPr lang="cs-CZ" b="1" dirty="0">
                <a:solidFill>
                  <a:srgbClr val="D10202"/>
                </a:solidFill>
              </a:rPr>
              <a:t>Strategické analýzy ½</a:t>
            </a:r>
            <a:br>
              <a:rPr lang="cs-CZ" b="1" dirty="0">
                <a:solidFill>
                  <a:srgbClr val="D10202"/>
                </a:solidFill>
              </a:rPr>
            </a:br>
            <a:r>
              <a:rPr lang="cs-CZ" b="1" dirty="0">
                <a:solidFill>
                  <a:srgbClr val="D10202"/>
                </a:solidFill>
              </a:rPr>
              <a:t>Vnější prostředí</a:t>
            </a:r>
            <a:br>
              <a:rPr lang="cs-CZ" b="1" dirty="0">
                <a:solidFill>
                  <a:srgbClr val="D10202"/>
                </a:solidFill>
              </a:rPr>
            </a:br>
            <a:r>
              <a:rPr lang="cs-CZ" b="1" dirty="0">
                <a:solidFill>
                  <a:srgbClr val="D10202"/>
                </a:solidFill>
              </a:rPr>
              <a:t>YSF</a:t>
            </a:r>
            <a:r>
              <a:rPr lang="cs-CZ" b="1">
                <a:solidFill>
                  <a:srgbClr val="D10202"/>
                </a:solidFill>
              </a:rPr>
              <a:t>_03_06</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01. 03. 2024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Marketingová situační analýza </a:t>
            </a:r>
            <a:r>
              <a:rPr lang="cs-CZ" dirty="0"/>
              <a:t>směřuje k volbě cílových trhů a k nalezení reálných a současně náročných marketingových cílů a strategií podniku pro konkrétní trhy včetně strategií jednotlivých prvků marketingového mixu. </a:t>
            </a:r>
          </a:p>
          <a:p>
            <a:pPr marL="420688" lvl="1">
              <a:spcBef>
                <a:spcPts val="0"/>
              </a:spcBef>
              <a:buSzPct val="100000"/>
            </a:pPr>
            <a:r>
              <a:rPr lang="cs-CZ" dirty="0"/>
              <a:t>Je prvním krokem přípravy strategického marketingového plánu.</a:t>
            </a:r>
          </a:p>
          <a:p>
            <a:pPr marL="420688" lvl="1">
              <a:spcBef>
                <a:spcPts val="0"/>
              </a:spcBef>
              <a:buSzPct val="100000"/>
            </a:pPr>
            <a:r>
              <a:rPr lang="cs-CZ" dirty="0"/>
              <a:t>Marketingoví manažeři zpracovávají situační analýzu, aby získali informace potřebné pro navržení nových strategií nebo ke změně existující strategie.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140823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77788" lvl="1" indent="0">
              <a:spcBef>
                <a:spcPts val="0"/>
              </a:spcBef>
              <a:buSzPct val="100000"/>
              <a:buNone/>
            </a:pP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579" t="55965" r="31667" b="21111"/>
          <a:stretch/>
        </p:blipFill>
        <p:spPr>
          <a:xfrm>
            <a:off x="444790" y="2049378"/>
            <a:ext cx="8242010" cy="2891589"/>
          </a:xfrm>
          <a:prstGeom prst="rect">
            <a:avLst/>
          </a:prstGeom>
        </p:spPr>
      </p:pic>
    </p:spTree>
    <p:extLst>
      <p:ext uri="{BB962C8B-B14F-4D97-AF65-F5344CB8AC3E}">
        <p14:creationId xmlns:p14="http://schemas.microsoft.com/office/powerpoint/2010/main" val="2608235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Marketingovou situační analýzu lze rozdělit do tří částí</a:t>
            </a:r>
            <a:r>
              <a:rPr lang="cs-CZ" dirty="0"/>
              <a:t>, a to: </a:t>
            </a:r>
          </a:p>
          <a:p>
            <a:pPr marL="992188" lvl="2" indent="-457200">
              <a:spcBef>
                <a:spcPts val="0"/>
              </a:spcBef>
              <a:buSzPct val="100000"/>
            </a:pPr>
            <a:r>
              <a:rPr lang="cs-CZ" dirty="0"/>
              <a:t>Informační část;</a:t>
            </a:r>
          </a:p>
          <a:p>
            <a:pPr marL="992188" lvl="2" indent="-457200">
              <a:spcBef>
                <a:spcPts val="0"/>
              </a:spcBef>
              <a:buSzPct val="100000"/>
            </a:pPr>
            <a:r>
              <a:rPr lang="cs-CZ" dirty="0"/>
              <a:t>Porovnávací část;</a:t>
            </a:r>
          </a:p>
          <a:p>
            <a:pPr marL="992188" lvl="2" indent="-457200">
              <a:spcBef>
                <a:spcPts val="0"/>
              </a:spcBef>
              <a:buSzPct val="100000"/>
            </a:pPr>
            <a:r>
              <a:rPr lang="cs-CZ" dirty="0"/>
              <a:t>Rozhodovací část.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04596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Informační část</a:t>
            </a:r>
            <a:r>
              <a:rPr lang="cs-CZ" dirty="0"/>
              <a:t>, v jejímž rámci dochází ke sběru informací a jejich hodnocení. Informační část obsahuje: </a:t>
            </a:r>
          </a:p>
          <a:p>
            <a:pPr marL="992188" lvl="2" indent="-457200">
              <a:spcBef>
                <a:spcPts val="0"/>
              </a:spcBef>
              <a:buSzPct val="100000"/>
            </a:pPr>
            <a:r>
              <a:rPr lang="cs-CZ" dirty="0"/>
              <a:t>a) </a:t>
            </a:r>
            <a:r>
              <a:rPr lang="cs-CZ" b="1" dirty="0"/>
              <a:t>hodnocení vnějších faktorů </a:t>
            </a:r>
            <a:r>
              <a:rPr lang="cs-CZ" dirty="0"/>
              <a:t>(</a:t>
            </a:r>
            <a:r>
              <a:rPr lang="cs-CZ" dirty="0" err="1"/>
              <a:t>external</a:t>
            </a:r>
            <a:r>
              <a:rPr lang="cs-CZ" dirty="0"/>
              <a:t> </a:t>
            </a:r>
            <a:r>
              <a:rPr lang="cs-CZ" dirty="0" err="1"/>
              <a:t>factors</a:t>
            </a:r>
            <a:r>
              <a:rPr lang="cs-CZ" dirty="0"/>
              <a:t> </a:t>
            </a:r>
            <a:r>
              <a:rPr lang="cs-CZ" dirty="0" err="1"/>
              <a:t>evaluation</a:t>
            </a:r>
            <a:r>
              <a:rPr lang="cs-CZ" dirty="0"/>
              <a:t> – EFE) – vnějšího prostředí firmy (makroprostředí i mikroprostředí); </a:t>
            </a:r>
          </a:p>
          <a:p>
            <a:pPr marL="992188" lvl="2" indent="-457200">
              <a:spcBef>
                <a:spcPts val="0"/>
              </a:spcBef>
              <a:buSzPct val="100000"/>
            </a:pPr>
            <a:r>
              <a:rPr lang="cs-CZ" dirty="0"/>
              <a:t>b) </a:t>
            </a:r>
            <a:r>
              <a:rPr lang="cs-CZ" b="1" dirty="0"/>
              <a:t>hodnocení vnitřních faktorů </a:t>
            </a:r>
            <a:r>
              <a:rPr lang="cs-CZ" dirty="0"/>
              <a:t>(</a:t>
            </a:r>
            <a:r>
              <a:rPr lang="cs-CZ" dirty="0" err="1"/>
              <a:t>internal</a:t>
            </a:r>
            <a:r>
              <a:rPr lang="cs-CZ" dirty="0"/>
              <a:t> </a:t>
            </a:r>
            <a:r>
              <a:rPr lang="cs-CZ" dirty="0" err="1"/>
              <a:t>factors</a:t>
            </a:r>
            <a:r>
              <a:rPr lang="cs-CZ" dirty="0"/>
              <a:t> </a:t>
            </a:r>
            <a:r>
              <a:rPr lang="cs-CZ" dirty="0" err="1"/>
              <a:t>evaluation</a:t>
            </a:r>
            <a:r>
              <a:rPr lang="cs-CZ" dirty="0"/>
              <a:t> – IFE) – vnitřního prostředí firmy; </a:t>
            </a:r>
          </a:p>
          <a:p>
            <a:pPr marL="992188" lvl="2" indent="-457200">
              <a:spcBef>
                <a:spcPts val="0"/>
              </a:spcBef>
              <a:buSzPct val="100000"/>
            </a:pPr>
            <a:r>
              <a:rPr lang="cs-CZ" dirty="0"/>
              <a:t>c) </a:t>
            </a:r>
            <a:r>
              <a:rPr lang="cs-CZ" b="1" dirty="0"/>
              <a:t>matici konkurenčního profilu </a:t>
            </a:r>
            <a:r>
              <a:rPr lang="cs-CZ" dirty="0"/>
              <a:t>(</a:t>
            </a:r>
            <a:r>
              <a:rPr lang="cs-CZ" dirty="0" err="1"/>
              <a:t>competition</a:t>
            </a:r>
            <a:r>
              <a:rPr lang="cs-CZ" dirty="0"/>
              <a:t> profile matrix – CPM).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740859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Porovnávací část</a:t>
            </a:r>
            <a:r>
              <a:rPr lang="cs-CZ" dirty="0"/>
              <a:t>, která generuje možné strategie při využití některé z těchto metod: </a:t>
            </a:r>
          </a:p>
          <a:p>
            <a:pPr marL="992188" lvl="2" indent="-457200">
              <a:spcBef>
                <a:spcPts val="0"/>
              </a:spcBef>
              <a:buSzPct val="100000"/>
            </a:pPr>
            <a:r>
              <a:rPr lang="cs-CZ" dirty="0"/>
              <a:t>a) </a:t>
            </a:r>
            <a:r>
              <a:rPr lang="cs-CZ" b="1" dirty="0"/>
              <a:t>matice SWOT</a:t>
            </a:r>
            <a:r>
              <a:rPr lang="cs-CZ" dirty="0"/>
              <a:t>; </a:t>
            </a:r>
          </a:p>
          <a:p>
            <a:pPr marL="992188" lvl="2" indent="-457200">
              <a:spcBef>
                <a:spcPts val="0"/>
              </a:spcBef>
              <a:buSzPct val="100000"/>
            </a:pPr>
            <a:r>
              <a:rPr lang="cs-CZ" dirty="0"/>
              <a:t>b) </a:t>
            </a:r>
            <a:r>
              <a:rPr lang="cs-CZ" b="1" dirty="0"/>
              <a:t>matice SPACE </a:t>
            </a:r>
            <a:r>
              <a:rPr lang="cs-CZ" dirty="0"/>
              <a:t>(hodnotí se dvě externí a dvě interní dimenze z hlediska vlivu na firmu a její cíle); </a:t>
            </a:r>
          </a:p>
          <a:p>
            <a:pPr marL="992188" lvl="2" indent="-457200">
              <a:spcBef>
                <a:spcPts val="0"/>
              </a:spcBef>
              <a:buSzPct val="100000"/>
            </a:pPr>
            <a:r>
              <a:rPr lang="cs-CZ" dirty="0"/>
              <a:t>c) </a:t>
            </a:r>
            <a:r>
              <a:rPr lang="cs-CZ" b="1" dirty="0"/>
              <a:t>matice BCG</a:t>
            </a:r>
            <a:r>
              <a:rPr lang="cs-CZ" dirty="0"/>
              <a:t> – Boston </a:t>
            </a:r>
            <a:r>
              <a:rPr lang="cs-CZ" dirty="0" err="1"/>
              <a:t>Consulting</a:t>
            </a:r>
            <a:r>
              <a:rPr lang="cs-CZ" dirty="0"/>
              <a:t> Group (hodnotí pozice SBU – </a:t>
            </a:r>
            <a:r>
              <a:rPr lang="cs-CZ" dirty="0" err="1"/>
              <a:t>strategic</a:t>
            </a:r>
            <a:r>
              <a:rPr lang="cs-CZ" dirty="0"/>
              <a:t> business </a:t>
            </a:r>
            <a:r>
              <a:rPr lang="cs-CZ" dirty="0" err="1"/>
              <a:t>units</a:t>
            </a:r>
            <a:r>
              <a:rPr lang="cs-CZ" dirty="0"/>
              <a:t>, a to z hlediska jejich relativního tržního podílu a z hlediska růstu trhu/odvětví); </a:t>
            </a:r>
          </a:p>
          <a:p>
            <a:pPr marL="992188" lvl="2" indent="-457200">
              <a:spcBef>
                <a:spcPts val="0"/>
              </a:spcBef>
              <a:buSzPct val="100000"/>
            </a:pPr>
            <a:r>
              <a:rPr lang="cs-CZ" dirty="0"/>
              <a:t>d) </a:t>
            </a:r>
            <a:r>
              <a:rPr lang="cs-CZ" b="1" dirty="0" err="1"/>
              <a:t>interní-externí</a:t>
            </a:r>
            <a:r>
              <a:rPr lang="cs-CZ" b="1" dirty="0"/>
              <a:t> </a:t>
            </a:r>
            <a:r>
              <a:rPr lang="cs-CZ" b="1" dirty="0" err="1"/>
              <a:t>mati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737439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Rozhodovací část, v níž se objektivně hodnotí zvažované strategie, například maticí kvantitativního strategického plánování, a doporučují se případné změny.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83661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Postup realizace situační analýzy obsahuje následující kroky:</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4875" t="31334" r="38375" b="42815"/>
          <a:stretch/>
        </p:blipFill>
        <p:spPr>
          <a:xfrm>
            <a:off x="1321351" y="2510955"/>
            <a:ext cx="6501298" cy="3534245"/>
          </a:xfrm>
          <a:prstGeom prst="rect">
            <a:avLst/>
          </a:prstGeom>
        </p:spPr>
      </p:pic>
    </p:spTree>
    <p:extLst>
      <p:ext uri="{BB962C8B-B14F-4D97-AF65-F5344CB8AC3E}">
        <p14:creationId xmlns:p14="http://schemas.microsoft.com/office/powerpoint/2010/main" val="7701977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Vypracování projektu situační analýzy sestává z</a:t>
            </a:r>
            <a:r>
              <a:rPr lang="cs-CZ" dirty="0"/>
              <a:t>:</a:t>
            </a:r>
          </a:p>
          <a:p>
            <a:pPr marL="992188" lvl="2" indent="-457200">
              <a:spcBef>
                <a:spcPts val="0"/>
              </a:spcBef>
              <a:buSzPct val="100000"/>
            </a:pPr>
            <a:r>
              <a:rPr lang="cs-CZ" dirty="0"/>
              <a:t>definování problému, který vyžaduje zpracování situační analýzy; </a:t>
            </a:r>
          </a:p>
          <a:p>
            <a:pPr marL="992188" lvl="2" indent="-457200">
              <a:spcBef>
                <a:spcPts val="0"/>
              </a:spcBef>
              <a:buSzPct val="100000"/>
            </a:pPr>
            <a:r>
              <a:rPr lang="cs-CZ" dirty="0"/>
              <a:t>definování potřebných informací; </a:t>
            </a:r>
          </a:p>
          <a:p>
            <a:pPr marL="992188" lvl="2" indent="-457200">
              <a:spcBef>
                <a:spcPts val="0"/>
              </a:spcBef>
              <a:buSzPct val="100000"/>
            </a:pPr>
            <a:r>
              <a:rPr lang="cs-CZ" dirty="0"/>
              <a:t>stanovení typů informací a určení jejich zdrojů; </a:t>
            </a:r>
          </a:p>
          <a:p>
            <a:pPr marL="992188" lvl="2" indent="-457200">
              <a:spcBef>
                <a:spcPts val="0"/>
              </a:spcBef>
              <a:buSzPct val="100000"/>
            </a:pPr>
            <a:r>
              <a:rPr lang="cs-CZ" dirty="0"/>
              <a:t>určení metod sběru informací; </a:t>
            </a:r>
          </a:p>
          <a:p>
            <a:pPr marL="992188" lvl="2" indent="-457200">
              <a:spcBef>
                <a:spcPts val="0"/>
              </a:spcBef>
              <a:buSzPct val="100000"/>
            </a:pPr>
            <a:r>
              <a:rPr lang="cs-CZ" dirty="0"/>
              <a:t>stanovení způsobu zpracování a vyhodnocení informací; </a:t>
            </a:r>
          </a:p>
          <a:p>
            <a:pPr marL="992188" lvl="2" indent="-457200">
              <a:spcBef>
                <a:spcPts val="0"/>
              </a:spcBef>
              <a:buSzPct val="100000"/>
            </a:pPr>
            <a:r>
              <a:rPr lang="cs-CZ" dirty="0"/>
              <a:t>určení odpovědnosti; </a:t>
            </a:r>
          </a:p>
          <a:p>
            <a:pPr marL="992188" lvl="2" indent="-457200">
              <a:spcBef>
                <a:spcPts val="0"/>
              </a:spcBef>
              <a:buSzPct val="100000"/>
            </a:pPr>
            <a:r>
              <a:rPr lang="cs-CZ" dirty="0"/>
              <a:t>stanovení časového harmonogramu; </a:t>
            </a:r>
          </a:p>
          <a:p>
            <a:pPr marL="992188" lvl="2" indent="-457200">
              <a:spcBef>
                <a:spcPts val="0"/>
              </a:spcBef>
              <a:buSzPct val="100000"/>
            </a:pPr>
            <a:r>
              <a:rPr lang="cs-CZ" dirty="0"/>
              <a:t>sestavení rozpočtu.</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071488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dirty="0"/>
              <a:t>Marketingová situační analýza obvykle začíná analýzou prostředí firmy. </a:t>
            </a:r>
          </a:p>
          <a:p>
            <a:pPr marL="534988" lvl="1" indent="-457200">
              <a:spcBef>
                <a:spcPts val="0"/>
              </a:spcBef>
              <a:buSzPct val="100000"/>
            </a:pPr>
            <a:r>
              <a:rPr lang="cs-CZ" dirty="0"/>
              <a:t>Pojem „</a:t>
            </a:r>
            <a:r>
              <a:rPr lang="cs-CZ" b="1" dirty="0"/>
              <a:t>prostředí</a:t>
            </a:r>
            <a:r>
              <a:rPr lang="cs-CZ" dirty="0"/>
              <a:t>“ je zpravidla charakterizován jako soubor okolností, ve kterých někdo žije a které ho nějakým způsobem ovlivňují. </a:t>
            </a:r>
          </a:p>
          <a:p>
            <a:pPr marL="534988" lvl="1" indent="-457200">
              <a:spcBef>
                <a:spcPts val="0"/>
              </a:spcBef>
              <a:buSzPct val="100000"/>
            </a:pPr>
            <a:r>
              <a:rPr lang="cs-CZ" dirty="0"/>
              <a:t>Tím někým může být člověk, rodina, podnik, místo atd. – souhrnně řečeno, je to </a:t>
            </a:r>
            <a:r>
              <a:rPr lang="cs-CZ" b="1" dirty="0"/>
              <a:t>určitý</a:t>
            </a:r>
            <a:r>
              <a:rPr lang="cs-CZ" dirty="0"/>
              <a:t> </a:t>
            </a:r>
            <a:r>
              <a:rPr lang="cs-CZ" b="1" dirty="0"/>
              <a:t>subjekt</a:t>
            </a:r>
            <a:r>
              <a:rPr lang="cs-CZ" dirty="0"/>
              <a:t>. </a:t>
            </a:r>
          </a:p>
          <a:p>
            <a:pPr marL="534988" lvl="1" indent="-457200">
              <a:spcBef>
                <a:spcPts val="0"/>
              </a:spcBef>
              <a:buSzPct val="100000"/>
            </a:pPr>
            <a:r>
              <a:rPr lang="cs-CZ" dirty="0"/>
              <a:t>Na jeho chování působí jak kladné, tak záporné vlivy prostředí, které se označují jako </a:t>
            </a:r>
            <a:r>
              <a:rPr lang="cs-CZ" b="1" dirty="0"/>
              <a:t>faktory</a:t>
            </a:r>
            <a:r>
              <a:rPr lang="cs-CZ" dirty="0"/>
              <a:t> </a:t>
            </a:r>
            <a:r>
              <a:rPr lang="cs-CZ" b="1" dirty="0"/>
              <a:t>prostředí</a:t>
            </a:r>
            <a:r>
              <a:rPr lang="cs-CZ" dirty="0"/>
              <a:t> a které </a:t>
            </a:r>
            <a:r>
              <a:rPr lang="cs-CZ" b="1" dirty="0"/>
              <a:t>rozhodují</a:t>
            </a:r>
            <a:r>
              <a:rPr lang="cs-CZ" dirty="0"/>
              <a:t> jak o </a:t>
            </a:r>
            <a:r>
              <a:rPr lang="cs-CZ" b="1" dirty="0"/>
              <a:t>současném</a:t>
            </a:r>
            <a:r>
              <a:rPr lang="cs-CZ" dirty="0"/>
              <a:t>, tak i o </a:t>
            </a:r>
            <a:r>
              <a:rPr lang="cs-CZ" b="1" dirty="0"/>
              <a:t>budoucím</a:t>
            </a:r>
            <a:r>
              <a:rPr lang="cs-CZ" dirty="0"/>
              <a:t> </a:t>
            </a:r>
            <a:r>
              <a:rPr lang="cs-CZ" b="1" dirty="0"/>
              <a:t>vývoji</a:t>
            </a:r>
            <a:r>
              <a:rPr lang="cs-CZ" dirty="0"/>
              <a:t> </a:t>
            </a:r>
            <a:r>
              <a:rPr lang="cs-CZ" b="1" dirty="0"/>
              <a:t>podniku</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1813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Marketingové prostředí je velmi dynamické, představuje </a:t>
            </a:r>
            <a:r>
              <a:rPr lang="cs-CZ" b="1" dirty="0"/>
              <a:t>nekončící řetězec příležitostí i hrozeb</a:t>
            </a:r>
            <a:r>
              <a:rPr lang="cs-CZ" dirty="0"/>
              <a:t>. </a:t>
            </a:r>
          </a:p>
          <a:p>
            <a:pPr marL="534988" lvl="1" indent="-457200">
              <a:spcBef>
                <a:spcPts val="0"/>
              </a:spcBef>
              <a:buSzPct val="100000"/>
            </a:pPr>
            <a:r>
              <a:rPr lang="cs-CZ" b="1" dirty="0"/>
              <a:t>Úkolem</a:t>
            </a:r>
            <a:r>
              <a:rPr lang="cs-CZ" dirty="0"/>
              <a:t> </a:t>
            </a:r>
            <a:r>
              <a:rPr lang="cs-CZ" b="1" dirty="0"/>
              <a:t>marketingových</a:t>
            </a:r>
            <a:r>
              <a:rPr lang="cs-CZ" dirty="0"/>
              <a:t> </a:t>
            </a:r>
            <a:r>
              <a:rPr lang="cs-CZ" b="1" dirty="0"/>
              <a:t>pracovníků</a:t>
            </a:r>
            <a:r>
              <a:rPr lang="cs-CZ" dirty="0"/>
              <a:t> je tyto </a:t>
            </a:r>
            <a:r>
              <a:rPr lang="cs-CZ" b="1" dirty="0"/>
              <a:t>faktory</a:t>
            </a:r>
            <a:r>
              <a:rPr lang="cs-CZ" dirty="0"/>
              <a:t> </a:t>
            </a:r>
            <a:r>
              <a:rPr lang="cs-CZ" b="1" dirty="0"/>
              <a:t>prostředí</a:t>
            </a:r>
            <a:r>
              <a:rPr lang="cs-CZ" dirty="0"/>
              <a:t> </a:t>
            </a:r>
            <a:r>
              <a:rPr lang="cs-CZ" b="1" dirty="0"/>
              <a:t>analyzovat</a:t>
            </a:r>
            <a:r>
              <a:rPr lang="cs-CZ" dirty="0"/>
              <a:t>, </a:t>
            </a:r>
            <a:r>
              <a:rPr lang="cs-CZ" b="1" dirty="0"/>
              <a:t>identifikovat</a:t>
            </a:r>
            <a:r>
              <a:rPr lang="cs-CZ" dirty="0"/>
              <a:t> jejich </a:t>
            </a:r>
            <a:r>
              <a:rPr lang="cs-CZ" b="1" dirty="0"/>
              <a:t>působení</a:t>
            </a:r>
            <a:r>
              <a:rPr lang="cs-CZ" dirty="0"/>
              <a:t> a </a:t>
            </a:r>
            <a:r>
              <a:rPr lang="cs-CZ" b="1" dirty="0"/>
              <a:t>navrhnout</a:t>
            </a:r>
            <a:r>
              <a:rPr lang="cs-CZ" dirty="0"/>
              <a:t> </a:t>
            </a:r>
            <a:r>
              <a:rPr lang="cs-CZ" b="1" dirty="0"/>
              <a:t>způsoby</a:t>
            </a:r>
            <a:r>
              <a:rPr lang="cs-CZ" dirty="0"/>
              <a:t> </a:t>
            </a:r>
            <a:r>
              <a:rPr lang="cs-CZ" b="1" dirty="0"/>
              <a:t>možného</a:t>
            </a:r>
            <a:r>
              <a:rPr lang="cs-CZ" dirty="0"/>
              <a:t> </a:t>
            </a:r>
            <a:r>
              <a:rPr lang="cs-CZ" b="1" dirty="0"/>
              <a:t>přizpůsobení</a:t>
            </a:r>
            <a:r>
              <a:rPr lang="cs-CZ" dirty="0"/>
              <a:t> </a:t>
            </a:r>
            <a:r>
              <a:rPr lang="cs-CZ" b="1" dirty="0"/>
              <a:t>chování</a:t>
            </a:r>
            <a:r>
              <a:rPr lang="cs-CZ" dirty="0"/>
              <a:t> firmy ve vztahu jak k současnému, tak i k očekávanému vývoji prostředí. </a:t>
            </a:r>
          </a:p>
          <a:p>
            <a:pPr marL="534988" lvl="1" indent="-457200">
              <a:spcBef>
                <a:spcPts val="0"/>
              </a:spcBef>
              <a:buSzPct val="100000"/>
            </a:pPr>
            <a:r>
              <a:rPr lang="cs-CZ" dirty="0"/>
              <a:t>Včasná reakce firem na měnící se podmínky prostředí je nutná k tomu, aby nejen přežily, ale také prosperovaly.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7757376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Stanovení cílů firmy a vhodný výběr strategií vedoucích k naplnění cílů, misí i vizí by mělo být podloženo vypracováním situační analýzy. </a:t>
            </a:r>
          </a:p>
          <a:p>
            <a:pPr marL="420688" lvl="1">
              <a:spcBef>
                <a:spcPts val="0"/>
              </a:spcBef>
              <a:buSzPct val="100000"/>
            </a:pPr>
            <a:r>
              <a:rPr lang="cs-CZ" dirty="0"/>
              <a:t>Ta je také prvním krokem marketingového strategického řízení, konkrétně jeho etapy plánování. </a:t>
            </a:r>
          </a:p>
          <a:p>
            <a:pPr marL="420688" lvl="1">
              <a:spcBef>
                <a:spcPts val="0"/>
              </a:spcBef>
              <a:buSzPct val="100000"/>
            </a:pPr>
            <a:r>
              <a:rPr lang="cs-CZ" dirty="0"/>
              <a:t>Její podstatou je identifikace, analýza a ohodnocení všech relevantních faktorů, o nichž lze předpokládat, že budou mít vliv na konečnou volbu cílů a strategií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Prostředí firmy lze analyzovat různým způsobem. </a:t>
            </a:r>
          </a:p>
          <a:p>
            <a:pPr marL="534988" lvl="1" indent="-457200">
              <a:spcBef>
                <a:spcPts val="0"/>
              </a:spcBef>
              <a:buSzPct val="100000"/>
            </a:pPr>
            <a:r>
              <a:rPr lang="cs-CZ" dirty="0"/>
              <a:t>Někteří dávají přednost analýze, která je člení na prostředí managementem firem kontrolovatelné a prostředí obtížně kontrolovatelné, někdy i zcela nekontrolovatelné (</a:t>
            </a:r>
            <a:r>
              <a:rPr lang="cs-CZ" dirty="0" err="1"/>
              <a:t>Berman</a:t>
            </a:r>
            <a:r>
              <a:rPr lang="cs-CZ" dirty="0"/>
              <a:t>, </a:t>
            </a:r>
            <a:r>
              <a:rPr lang="cs-CZ" dirty="0" err="1"/>
              <a:t>Evans</a:t>
            </a:r>
            <a:r>
              <a:rPr lang="cs-CZ" dirty="0"/>
              <a:t>, 1986). </a:t>
            </a:r>
          </a:p>
          <a:p>
            <a:pPr marL="534988" lvl="1" indent="-457200">
              <a:spcBef>
                <a:spcPts val="0"/>
              </a:spcBef>
              <a:buSzPct val="100000"/>
            </a:pPr>
            <a:r>
              <a:rPr lang="cs-CZ" dirty="0" err="1"/>
              <a:t>Baker</a:t>
            </a:r>
            <a:r>
              <a:rPr lang="cs-CZ" dirty="0"/>
              <a:t> a Hart (1989) se zabývají faktory prostředí, které mají vliv na úspěch firmy v konkurenčním úsilí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63500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Faktory prostředí ovlivňující konkurenční úsilí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625" t="21333" r="31750" b="43334"/>
          <a:stretch/>
        </p:blipFill>
        <p:spPr>
          <a:xfrm>
            <a:off x="929280" y="2172631"/>
            <a:ext cx="7285439" cy="3953532"/>
          </a:xfrm>
          <a:prstGeom prst="rect">
            <a:avLst/>
          </a:prstGeom>
        </p:spPr>
      </p:pic>
    </p:spTree>
    <p:extLst>
      <p:ext uri="{BB962C8B-B14F-4D97-AF65-F5344CB8AC3E}">
        <p14:creationId xmlns:p14="http://schemas.microsoft.com/office/powerpoint/2010/main" val="40672327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Ve 14. vydání knihy Marketing management </a:t>
            </a:r>
            <a:r>
              <a:rPr lang="cs-CZ" dirty="0" err="1"/>
              <a:t>Kotler</a:t>
            </a:r>
            <a:r>
              <a:rPr lang="cs-CZ" dirty="0"/>
              <a:t> s Kellerem (2013) člení prostředí na: </a:t>
            </a:r>
          </a:p>
          <a:p>
            <a:pPr marL="992188" lvl="2" indent="-457200">
              <a:spcBef>
                <a:spcPts val="0"/>
              </a:spcBef>
              <a:buSzPct val="100000"/>
            </a:pPr>
            <a:r>
              <a:rPr lang="cs-CZ" dirty="0"/>
              <a:t>činné prostředí, do něhož zahrnují všechny aktéry zapojené do výroby, distribuce a propagace nabídky;</a:t>
            </a:r>
          </a:p>
          <a:p>
            <a:pPr marL="992188" lvl="2" indent="-457200">
              <a:spcBef>
                <a:spcPts val="0"/>
              </a:spcBef>
              <a:buSzPct val="100000"/>
            </a:pPr>
            <a:r>
              <a:rPr lang="cs-CZ" dirty="0"/>
              <a:t>širší prostředí, které je tvořeno demografickými, ekonomickými, společensko-kulturními, přírodními, technologickými a politicko-právními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11584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Většina autorů publikací o marketingu používá členění podle Kotlera a Armstronga na vnější a vnitřní prostředí. </a:t>
            </a:r>
          </a:p>
          <a:p>
            <a:pPr marL="534988" lvl="1" indent="-457200">
              <a:spcBef>
                <a:spcPts val="0"/>
              </a:spcBef>
              <a:buSzPct val="100000"/>
            </a:pPr>
            <a:r>
              <a:rPr lang="cs-CZ" dirty="0"/>
              <a:t>Jednotlivé složky marketingového prostředí jsou propojeny (roviny, vrstvy 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80544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Vnější a vnitřní prostředí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0438" t="31690" r="57194" b="33118"/>
          <a:stretch/>
        </p:blipFill>
        <p:spPr>
          <a:xfrm>
            <a:off x="1399673" y="2101516"/>
            <a:ext cx="6344653" cy="3880268"/>
          </a:xfrm>
          <a:prstGeom prst="rect">
            <a:avLst/>
          </a:prstGeom>
        </p:spPr>
      </p:pic>
    </p:spTree>
    <p:extLst>
      <p:ext uri="{BB962C8B-B14F-4D97-AF65-F5344CB8AC3E}">
        <p14:creationId xmlns:p14="http://schemas.microsoft.com/office/powerpoint/2010/main" val="42430471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dirty="0" err="1"/>
              <a:t>Kotler</a:t>
            </a:r>
            <a:r>
              <a:rPr lang="cs-CZ" dirty="0"/>
              <a:t> a Armstrong (2001) a také </a:t>
            </a:r>
            <a:r>
              <a:rPr lang="cs-CZ" dirty="0" err="1"/>
              <a:t>Kotler</a:t>
            </a:r>
            <a:r>
              <a:rPr lang="cs-CZ" dirty="0"/>
              <a:t> a Keller (2013) upozorňují na to, že je třeba, aby firmy při analýze prostředí dokázaly odlišit módní výkyvy/výstřelky od trendů a </a:t>
            </a:r>
            <a:r>
              <a:rPr lang="cs-CZ" dirty="0" err="1"/>
              <a:t>megatrendů</a:t>
            </a:r>
            <a:r>
              <a:rPr lang="cs-CZ" dirty="0"/>
              <a:t>: </a:t>
            </a:r>
          </a:p>
          <a:p>
            <a:pPr marL="992188" lvl="2" indent="-457200">
              <a:spcBef>
                <a:spcPts val="0"/>
              </a:spcBef>
              <a:buSzPct val="100000"/>
            </a:pPr>
            <a:r>
              <a:rPr lang="cs-CZ" b="1" dirty="0"/>
              <a:t>módní výkyvy/výstřelky </a:t>
            </a:r>
            <a:r>
              <a:rPr lang="cs-CZ" dirty="0"/>
              <a:t>jsou jevy nepředvídatelné, krátkodobé, bez sociálních, ekonomických a politických konsekvencí; </a:t>
            </a:r>
          </a:p>
          <a:p>
            <a:pPr marL="992188" lvl="2" indent="-457200">
              <a:spcBef>
                <a:spcPts val="0"/>
              </a:spcBef>
              <a:buSzPct val="100000"/>
            </a:pPr>
            <a:r>
              <a:rPr lang="cs-CZ" b="1" dirty="0"/>
              <a:t>trendy</a:t>
            </a:r>
            <a:r>
              <a:rPr lang="cs-CZ" dirty="0"/>
              <a:t> se vyznačují dlouhodobou tendencí a dají se dobře předvídat jejich extrapolací do budoucna; </a:t>
            </a:r>
          </a:p>
          <a:p>
            <a:pPr marL="992188" lvl="2" indent="-457200">
              <a:spcBef>
                <a:spcPts val="0"/>
              </a:spcBef>
              <a:buSzPct val="100000"/>
            </a:pPr>
            <a:r>
              <a:rPr lang="cs-CZ" b="1" dirty="0" err="1"/>
              <a:t>megatrendy</a:t>
            </a:r>
            <a:r>
              <a:rPr lang="cs-CZ" dirty="0"/>
              <a:t> se vyznačují velkými sociálními, ekonomickými, politickými a technologickými změnami, které se vyvíjejí pozvolna a výrazným způsobem ovlivňují život jednotlivce i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12707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Vnější prostředí firmy </a:t>
            </a:r>
            <a:r>
              <a:rPr lang="cs-CZ" dirty="0"/>
              <a:t>se člení na </a:t>
            </a:r>
            <a:r>
              <a:rPr lang="cs-CZ" b="1" dirty="0"/>
              <a:t>makroprostředí</a:t>
            </a:r>
            <a:r>
              <a:rPr lang="cs-CZ" dirty="0"/>
              <a:t> a </a:t>
            </a:r>
            <a:r>
              <a:rPr lang="cs-CZ" b="1" dirty="0"/>
              <a:t>mikroprostředí</a:t>
            </a:r>
            <a:r>
              <a:rPr lang="cs-CZ" dirty="0"/>
              <a:t>. </a:t>
            </a:r>
          </a:p>
          <a:p>
            <a:pPr marL="534988" lvl="1" indent="-457200">
              <a:spcBef>
                <a:spcPts val="0"/>
              </a:spcBef>
              <a:buSzPct val="100000"/>
            </a:pPr>
            <a:r>
              <a:rPr lang="cs-CZ" b="1" dirty="0"/>
              <a:t>Makroprostředí</a:t>
            </a:r>
            <a:r>
              <a:rPr lang="cs-CZ" dirty="0"/>
              <a:t> obsahuje faktory (vlivy nebo také síly), které působí na </a:t>
            </a:r>
            <a:r>
              <a:rPr lang="cs-CZ" b="1" dirty="0"/>
              <a:t>mikroprostředí</a:t>
            </a:r>
            <a:r>
              <a:rPr lang="cs-CZ" dirty="0"/>
              <a:t> všech aktivních účastníků trhu, ovšem s různou intenzitou a mírou dopadu.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35431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err="1"/>
              <a:t>Kotler</a:t>
            </a:r>
            <a:r>
              <a:rPr lang="cs-CZ" dirty="0"/>
              <a:t> s Kellerem (2013, s. 42–44) identifikovali dvanáct hlavních a někdy vzájemně provázaných společenských sil, které v dnešní době podněcují nová marketingová chování, nové příležitosti a výzvy:</a:t>
            </a:r>
          </a:p>
          <a:p>
            <a:pPr marL="992188" lvl="2" indent="-457200">
              <a:spcBef>
                <a:spcPts val="0"/>
              </a:spcBef>
              <a:buSzPct val="100000"/>
            </a:pPr>
            <a:r>
              <a:rPr lang="es-ES" dirty="0"/>
              <a:t>technologie informačních sítí; </a:t>
            </a:r>
            <a:endParaRPr lang="cs-CZ" dirty="0"/>
          </a:p>
          <a:p>
            <a:pPr marL="992188" lvl="2" indent="-457200">
              <a:spcBef>
                <a:spcPts val="0"/>
              </a:spcBef>
              <a:buSzPct val="100000"/>
            </a:pPr>
            <a:r>
              <a:rPr lang="es-ES" dirty="0"/>
              <a:t>globalizace; </a:t>
            </a:r>
            <a:endParaRPr lang="cs-CZ" dirty="0"/>
          </a:p>
          <a:p>
            <a:pPr marL="992188" lvl="2" indent="-457200">
              <a:spcBef>
                <a:spcPts val="0"/>
              </a:spcBef>
              <a:buSzPct val="100000"/>
            </a:pPr>
            <a:r>
              <a:rPr lang="es-ES" dirty="0"/>
              <a:t>deregulace;</a:t>
            </a:r>
            <a:endParaRPr lang="cs-CZ" dirty="0"/>
          </a:p>
          <a:p>
            <a:pPr marL="992188" lvl="2" indent="-457200">
              <a:spcBef>
                <a:spcPts val="0"/>
              </a:spcBef>
              <a:buSzPct val="100000"/>
            </a:pPr>
            <a:r>
              <a:rPr lang="es-ES" dirty="0"/>
              <a:t>privatizace;</a:t>
            </a:r>
            <a:endParaRPr lang="cs-CZ" dirty="0"/>
          </a:p>
          <a:p>
            <a:pPr marL="992188" lvl="2" indent="-457200">
              <a:spcBef>
                <a:spcPts val="0"/>
              </a:spcBef>
              <a:buSzPct val="100000"/>
            </a:pPr>
            <a:r>
              <a:rPr lang="cs-CZ" dirty="0"/>
              <a:t>zvýšená konkurence;</a:t>
            </a:r>
          </a:p>
          <a:p>
            <a:pPr marL="992188" lvl="2" indent="-457200">
              <a:spcBef>
                <a:spcPts val="0"/>
              </a:spcBef>
              <a:buSzPct val="100000"/>
            </a:pPr>
            <a:r>
              <a:rPr lang="cs-CZ" dirty="0"/>
              <a:t>konvergence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89287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992188" lvl="2" indent="-457200">
              <a:spcBef>
                <a:spcPts val="0"/>
              </a:spcBef>
              <a:buSzPct val="100000"/>
            </a:pPr>
            <a:r>
              <a:rPr lang="cs-CZ" dirty="0"/>
              <a:t>konvergence odvětví; </a:t>
            </a:r>
          </a:p>
          <a:p>
            <a:pPr marL="992188" lvl="2" indent="-457200">
              <a:spcBef>
                <a:spcPts val="0"/>
              </a:spcBef>
              <a:buSzPct val="100000"/>
            </a:pPr>
            <a:r>
              <a:rPr lang="cs-CZ" dirty="0"/>
              <a:t>přeměna maloobchodu; </a:t>
            </a:r>
          </a:p>
          <a:p>
            <a:pPr marL="992188" lvl="2" indent="-457200">
              <a:spcBef>
                <a:spcPts val="0"/>
              </a:spcBef>
              <a:buSzPct val="100000"/>
            </a:pPr>
            <a:r>
              <a:rPr lang="cs-CZ" dirty="0"/>
              <a:t>eliminace prostředníků;</a:t>
            </a:r>
          </a:p>
          <a:p>
            <a:pPr marL="992188" lvl="2" indent="-457200">
              <a:spcBef>
                <a:spcPts val="0"/>
              </a:spcBef>
              <a:buSzPct val="100000"/>
            </a:pPr>
            <a:r>
              <a:rPr lang="cs-CZ" dirty="0"/>
              <a:t>kupní síla spotřebitelů;</a:t>
            </a:r>
          </a:p>
          <a:p>
            <a:pPr marL="992188" lvl="2" indent="-457200">
              <a:spcBef>
                <a:spcPts val="0"/>
              </a:spcBef>
              <a:buSzPct val="100000"/>
            </a:pPr>
            <a:r>
              <a:rPr lang="cs-CZ" dirty="0"/>
              <a:t>informovanost spotřebitelů; </a:t>
            </a:r>
          </a:p>
          <a:p>
            <a:pPr marL="992188" lvl="2" indent="-457200">
              <a:spcBef>
                <a:spcPts val="0"/>
              </a:spcBef>
              <a:buSzPct val="100000"/>
            </a:pPr>
            <a:r>
              <a:rPr lang="cs-CZ" dirty="0"/>
              <a:t>účast spotřebitelů; </a:t>
            </a:r>
          </a:p>
          <a:p>
            <a:pPr marL="992188" lvl="2" indent="-457200">
              <a:spcBef>
                <a:spcPts val="0"/>
              </a:spcBef>
              <a:buSzPct val="100000"/>
            </a:pPr>
            <a:r>
              <a:rPr lang="cs-CZ" dirty="0"/>
              <a:t>vzdor spotřebitelů.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4784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Marketingové makroprostředí </a:t>
            </a:r>
            <a:r>
              <a:rPr lang="cs-CZ" dirty="0"/>
              <a:t>zahrnuje okolnosti, vlivy a situace, které firma svými aktivitami nemůže nebo jen velmi obtížně může ovlivnit.</a:t>
            </a:r>
          </a:p>
          <a:p>
            <a:pPr marL="992188" lvl="2" indent="-457200">
              <a:spcBef>
                <a:spcPts val="0"/>
              </a:spcBef>
              <a:buSzPct val="100000"/>
            </a:pPr>
            <a:r>
              <a:rPr lang="cs-CZ" dirty="0"/>
              <a:t>Do </a:t>
            </a:r>
            <a:r>
              <a:rPr lang="cs-CZ" b="1" dirty="0"/>
              <a:t>makroprostředí</a:t>
            </a:r>
            <a:r>
              <a:rPr lang="cs-CZ" dirty="0"/>
              <a:t> jsou </a:t>
            </a:r>
            <a:r>
              <a:rPr lang="cs-CZ" b="1" dirty="0"/>
              <a:t>zařazeny</a:t>
            </a:r>
            <a:r>
              <a:rPr lang="cs-CZ" dirty="0"/>
              <a:t> </a:t>
            </a:r>
            <a:r>
              <a:rPr lang="cs-CZ" b="1" dirty="0"/>
              <a:t>vlivy</a:t>
            </a:r>
            <a:r>
              <a:rPr lang="cs-CZ" dirty="0"/>
              <a:t> demografické, přírodní, politické, legislativní, ekonomické, sociokulturní, geografické (vlivy do značné míry předurčující logistiku podniku), technologické, inovační, ekologické aj. To znamená, že některé z vlivů jsou hmotné (např. technologické) a další jsou nehmotné.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7854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Situační analýza (</a:t>
            </a:r>
            <a:r>
              <a:rPr lang="cs-CZ" dirty="0" err="1"/>
              <a:t>situation</a:t>
            </a:r>
            <a:r>
              <a:rPr lang="cs-CZ" dirty="0"/>
              <a:t> analyse) je všeobecná metoda zkoumání jednotlivých složek a vlastností vnějšího prostředí (makroprostředí a mikroprostředí), ve kterém firma podniká, případně které na ni nějakým způsobem působí, ovlivňuje její činnost, a zkoumání vnitřního prostředí firmy (kvalita managementu a zaměstnanců, strategie firmy, finanční situace, vybavenost, historie, umístění, organizační kultura, image </a:t>
            </a:r>
            <a:r>
              <a:rPr lang="cs-CZ" dirty="0" err="1"/>
              <a:t>etc</a:t>
            </a:r>
            <a:r>
              <a:rPr lang="cs-CZ" dirty="0"/>
              <a:t>.), její schopnosti výrobky tvořit, vyvíjet a inovovat, produkovat je, prodávat, financovat programy (Jakubíková, 2005).</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96571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Při analýze vlivů makroprostředí je nutno vycházet z analýzy vzdáleného prostředí, kterým je globální makroprostředí, a poté postupovat směrem dolů, až k lokálnímu prostředí, a vybrat ze všech faktorů pouze ty, které jsou pro konkrétní podnik důležité.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7071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930" t="63411" r="57018" b="31872"/>
          <a:stretch/>
        </p:blipFill>
        <p:spPr>
          <a:xfrm>
            <a:off x="457200" y="2470484"/>
            <a:ext cx="8463146" cy="622774"/>
          </a:xfrm>
          <a:prstGeom prst="rect">
            <a:avLst/>
          </a:prstGeom>
        </p:spPr>
      </p:pic>
    </p:spTree>
    <p:extLst>
      <p:ext uri="{BB962C8B-B14F-4D97-AF65-F5344CB8AC3E}">
        <p14:creationId xmlns:p14="http://schemas.microsoft.com/office/powerpoint/2010/main" val="30131548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Pro zhodnocení vývoje vnějšího prostředí lze využít </a:t>
            </a:r>
            <a:r>
              <a:rPr lang="cs-CZ" b="1" dirty="0"/>
              <a:t>PEST</a:t>
            </a:r>
            <a:r>
              <a:rPr lang="cs-CZ" dirty="0"/>
              <a:t> </a:t>
            </a:r>
            <a:r>
              <a:rPr lang="cs-CZ" b="1" dirty="0"/>
              <a:t>analýzu</a:t>
            </a:r>
            <a:r>
              <a:rPr lang="cs-CZ" dirty="0"/>
              <a:t> (podle začátečních písmen českých a anglických názvů). </a:t>
            </a:r>
          </a:p>
          <a:p>
            <a:pPr marL="992188" lvl="2" indent="-457200">
              <a:spcBef>
                <a:spcPts val="0"/>
              </a:spcBef>
              <a:buSzPct val="100000"/>
            </a:pPr>
            <a:r>
              <a:rPr lang="cs-CZ" dirty="0"/>
              <a:t>Zkoumají se faktory politicko-právní, ekonomické, sociokulturní a technologické, které ovlivňují nebo mohou ovlivnit činnost podniku; rozšířená </a:t>
            </a:r>
            <a:r>
              <a:rPr lang="cs-CZ" b="1" dirty="0"/>
              <a:t>analýza</a:t>
            </a:r>
            <a:r>
              <a:rPr lang="cs-CZ" dirty="0"/>
              <a:t> </a:t>
            </a:r>
            <a:r>
              <a:rPr lang="cs-CZ" b="1" dirty="0"/>
              <a:t>PESTEL</a:t>
            </a:r>
            <a:r>
              <a:rPr lang="cs-CZ" dirty="0"/>
              <a:t> začleňuje i ekologické vlivy.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582813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Mezi </a:t>
            </a:r>
            <a:r>
              <a:rPr lang="cs-CZ" b="1" dirty="0"/>
              <a:t>politicko-právní faktory </a:t>
            </a:r>
            <a:r>
              <a:rPr lang="cs-CZ" dirty="0"/>
              <a:t>patří politická stabilita, stabilita vlády, vliv politických stran, činnost zájmových sdružení a svazů, členství země v různých politicko-hospodářských seskupeních, fiskální politika, sociální politika, vízová politika, zákony, ochrana životního prostředí, dohody o zamezení dvojího zdanění, které napomáhají snížení nákladů podnikatelů, aj. </a:t>
            </a:r>
          </a:p>
          <a:p>
            <a:pPr marL="1449388" lvl="3" indent="-457200">
              <a:spcBef>
                <a:spcPts val="0"/>
              </a:spcBef>
              <a:buSzPct val="100000"/>
            </a:pPr>
            <a:r>
              <a:rPr lang="cs-CZ" dirty="0"/>
              <a:t>Politicko-právní prostředí vytváří rámec pro všechny podnikatelské a podnikové činnosti.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525526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K </a:t>
            </a:r>
            <a:r>
              <a:rPr lang="cs-CZ" b="1" dirty="0"/>
              <a:t>ekonomickým</a:t>
            </a:r>
            <a:r>
              <a:rPr lang="cs-CZ" dirty="0"/>
              <a:t> </a:t>
            </a:r>
            <a:r>
              <a:rPr lang="cs-CZ" b="1" dirty="0"/>
              <a:t>faktorům</a:t>
            </a:r>
            <a:r>
              <a:rPr lang="cs-CZ" dirty="0"/>
              <a:t> patří vývoj HDP, fáze ekonomického cyklu (deprese, recese, oživení, konjunktura), stav platební bilance státu, úrokové sazby, měnové kurzy, míra nezaměstnanosti, míra inflace, případně deflace, průměrná výše důchodů obyvatelstva, životní minimum, dávky státní sociální podpory, kupní síla a koupěschopnost aj. </a:t>
            </a:r>
          </a:p>
          <a:p>
            <a:pPr marL="1449388" lvl="3" indent="-457200">
              <a:spcBef>
                <a:spcPts val="0"/>
              </a:spcBef>
              <a:buSzPct val="100000"/>
            </a:pPr>
            <a:r>
              <a:rPr lang="cs-CZ" dirty="0"/>
              <a:t>Ekonomické faktory ovlivňují kupní sílu a nákupní zvyky spotřebitele.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214083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Sociokulturní</a:t>
            </a:r>
            <a:r>
              <a:rPr lang="cs-CZ" dirty="0"/>
              <a:t> </a:t>
            </a:r>
            <a:r>
              <a:rPr lang="cs-CZ" b="1" dirty="0"/>
              <a:t>faktory</a:t>
            </a:r>
            <a:r>
              <a:rPr lang="cs-CZ" dirty="0"/>
              <a:t> působí ve dvou rovinách, a to: ꔷ faktory spojené s kupním chováním spotřebitelů (Koudelka, Vávra, 2007): </a:t>
            </a:r>
          </a:p>
          <a:p>
            <a:pPr marL="1449388" lvl="3" indent="-457200">
              <a:spcBef>
                <a:spcPts val="0"/>
              </a:spcBef>
              <a:buSzPct val="100000"/>
            </a:pPr>
            <a:r>
              <a:rPr lang="cs-CZ" b="1" dirty="0"/>
              <a:t>kulturní</a:t>
            </a:r>
            <a:r>
              <a:rPr lang="cs-CZ" dirty="0"/>
              <a:t> – spotřební zvyky, kulturní hodnoty, vnímání (sebe sama, ostatních, firem a organizací, společnosti, přírody, vesmíru), jazyk, řeč těla, osobní image, chování žen a mužů – sbližování jejich spotřebního chování, </a:t>
            </a:r>
          </a:p>
          <a:p>
            <a:pPr marL="1449388" lvl="3" indent="-457200">
              <a:spcBef>
                <a:spcPts val="0"/>
              </a:spcBef>
              <a:buSzPct val="100000"/>
            </a:pPr>
            <a:r>
              <a:rPr lang="cs-CZ" b="1" dirty="0"/>
              <a:t>sociální</a:t>
            </a:r>
            <a:r>
              <a:rPr lang="cs-CZ" dirty="0"/>
              <a:t> – sociální stratifikace společnosti a její uspořádání (třídy), sociálně-ekonomické zázemí spotřebitelů, příjmy, majetek, vývoj životní úrovně, životní styl, úroveň vzdělání, mobilita obyvatel aj.; </a:t>
            </a:r>
          </a:p>
          <a:p>
            <a:pPr marL="992188" lvl="2" indent="-457200">
              <a:spcBef>
                <a:spcPts val="0"/>
              </a:spcBef>
              <a:buSzPct val="100000"/>
            </a:pPr>
            <a:r>
              <a:rPr lang="cs-CZ" dirty="0"/>
              <a:t>faktory podmiňující chování organizací: je možné sledovat kulturní i sociální vlivy působící na jednání organizací.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79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Technologické</a:t>
            </a:r>
            <a:r>
              <a:rPr lang="cs-CZ" dirty="0"/>
              <a:t> </a:t>
            </a:r>
            <a:r>
              <a:rPr lang="cs-CZ" b="1" dirty="0"/>
              <a:t>faktory</a:t>
            </a:r>
            <a:r>
              <a:rPr lang="cs-CZ" dirty="0"/>
              <a:t> (nebo také inovační faktory) představují trendy ve výzkumu a vývoji; je to rychlost technologických změn, výrobní, dopravní, skladovací, komunikační, informační, sociální technologie aj. </a:t>
            </a:r>
          </a:p>
          <a:p>
            <a:pPr marL="992188" lvl="2" indent="-457200">
              <a:spcBef>
                <a:spcPts val="0"/>
              </a:spcBef>
              <a:buSzPct val="100000"/>
            </a:pPr>
            <a:r>
              <a:rPr lang="cs-CZ" dirty="0"/>
              <a:t>Technologické prostředí a jeho změny jsou pro podniky zdrojem technologického pokroku, který jim umožňuje dosahovat lepších hospodářských výsledků, zvyšovat konkurenční schopnost a humanizovat práci (Synek a kol., 2002).</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43073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V analýze PEST i PESTEL se ztrácejí dva důležité faktory, a to demografické a přírodní: </a:t>
            </a:r>
          </a:p>
          <a:p>
            <a:pPr marL="1449388" lvl="3" indent="-457200">
              <a:spcBef>
                <a:spcPts val="0"/>
              </a:spcBef>
              <a:buSzPct val="100000"/>
            </a:pPr>
            <a:r>
              <a:rPr lang="cs-CZ" b="1" dirty="0"/>
              <a:t>Demografické faktory se týkají lidí </a:t>
            </a:r>
            <a:r>
              <a:rPr lang="cs-CZ" dirty="0"/>
              <a:t>– velikost populace, hustota a rozmístění osídlení, porodnost, délka života, věková skladba, migrace obyvatel, rasová a národnostní struktura, charakter rodin (sňatky, rozvody, děti) i charakter domácností (vybavení). </a:t>
            </a:r>
          </a:p>
          <a:p>
            <a:pPr marL="1906588" lvl="4" indent="-457200">
              <a:spcBef>
                <a:spcPts val="0"/>
              </a:spcBef>
              <a:buSzPct val="100000"/>
            </a:pPr>
            <a:r>
              <a:rPr lang="cs-CZ" dirty="0"/>
              <a:t>Lidé tvoří trhy, proto je analýza demografických faktorů pro marketingové pracovníky významná. </a:t>
            </a:r>
          </a:p>
          <a:p>
            <a:pPr marL="1449388" lvl="3" indent="-457200">
              <a:spcBef>
                <a:spcPts val="0"/>
              </a:spcBef>
              <a:buSzPct val="100000"/>
            </a:pPr>
            <a:r>
              <a:rPr lang="cs-CZ" b="1" dirty="0"/>
              <a:t>Přírodní</a:t>
            </a:r>
            <a:r>
              <a:rPr lang="cs-CZ" dirty="0"/>
              <a:t> </a:t>
            </a:r>
            <a:r>
              <a:rPr lang="cs-CZ" b="1" dirty="0"/>
              <a:t>faktory</a:t>
            </a:r>
            <a:r>
              <a:rPr lang="cs-CZ" dirty="0"/>
              <a:t> zahrnují přírodní zdroje, klimatické podmínky, počasí. Přírodní zdroje představují pro podniky vstupy.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99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Cílem analýzy makroprostředí </a:t>
            </a:r>
            <a:r>
              <a:rPr lang="cs-CZ" dirty="0"/>
              <a:t>je vybrat ze všech faktorů pouze ty, které jsou pro konkrétní podnik důležité. </a:t>
            </a:r>
          </a:p>
          <a:p>
            <a:pPr marL="992188" lvl="2" indent="-457200">
              <a:spcBef>
                <a:spcPts val="0"/>
              </a:spcBef>
              <a:buSzPct val="100000"/>
            </a:pPr>
            <a:r>
              <a:rPr lang="cs-CZ" dirty="0"/>
              <a:t>Při analýze faktorů makroprostředí je nezbytné, aby ti, kdo analýzu provádějí, věnovali maximální úsilí identifikaci budoucího vývoje a jeho možnému dopadu na podnik, organizaci, místo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583142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b="1" dirty="0"/>
              <a:t>Marketingové mikroprostředí </a:t>
            </a:r>
            <a:r>
              <a:rPr lang="cs-CZ" dirty="0"/>
              <a:t>(odvětví, ve kterém firma podniká) nebo také </a:t>
            </a:r>
            <a:r>
              <a:rPr lang="cs-CZ" dirty="0" err="1"/>
              <a:t>mikrookolí</a:t>
            </a:r>
            <a:r>
              <a:rPr lang="cs-CZ" dirty="0"/>
              <a:t> zahrnuje okolnosti, vlivy a situace, které firma svými aktivitami může významně ovlivnit.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565547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Smyslem provádění situační analýzy je nalezení správného poměru mezi příležitostmi, jež přicházejí v úvahu ve vnějším prostředí a jsou výhodné pro firmu, a mezi schopnostmi a zdroji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996716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dirty="0"/>
              <a:t>Nejprve je nutné analyzovat samotné odvětví. </a:t>
            </a:r>
          </a:p>
          <a:p>
            <a:pPr marL="992188" lvl="2" indent="-457200">
              <a:spcBef>
                <a:spcPts val="0"/>
              </a:spcBef>
              <a:buSzPct val="100000"/>
            </a:pPr>
            <a:r>
              <a:rPr lang="cs-CZ" dirty="0"/>
              <a:t>Při analýze odvětví se sledují jeho základní charakteristiky, tj. velikost a růst trhu, fáze životního cyklu, nároky na kapitál, vstupní a výstupní bariéry apod. </a:t>
            </a:r>
          </a:p>
          <a:p>
            <a:pPr marL="992188" lvl="2" indent="-457200">
              <a:spcBef>
                <a:spcPts val="0"/>
              </a:spcBef>
              <a:buSzPct val="100000"/>
            </a:pPr>
            <a:r>
              <a:rPr lang="cs-CZ" dirty="0"/>
              <a:t>Určuje se také struktura odvětví, které může být: </a:t>
            </a:r>
          </a:p>
          <a:p>
            <a:pPr marL="1449388" lvl="3" indent="-457200">
              <a:spcBef>
                <a:spcPts val="0"/>
              </a:spcBef>
              <a:buSzPct val="100000"/>
            </a:pPr>
            <a:r>
              <a:rPr lang="cs-CZ" dirty="0"/>
              <a:t>atomizované – mnoho malých podniků;</a:t>
            </a:r>
          </a:p>
          <a:p>
            <a:pPr marL="1449388" lvl="3" indent="-457200">
              <a:spcBef>
                <a:spcPts val="0"/>
              </a:spcBef>
              <a:buSzPct val="100000"/>
            </a:pPr>
            <a:r>
              <a:rPr lang="cs-CZ" dirty="0"/>
              <a:t>konsolidované – několik málo silných podniků.</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113083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dirty="0"/>
              <a:t>Situace v každém odvětví se samozřejmě neustále mění. </a:t>
            </a:r>
          </a:p>
          <a:p>
            <a:pPr marL="992188" lvl="2" indent="-457200">
              <a:spcBef>
                <a:spcPts val="0"/>
              </a:spcBef>
              <a:buSzPct val="100000"/>
            </a:pPr>
            <a:r>
              <a:rPr lang="cs-CZ" dirty="0"/>
              <a:t>Faktory, které mají největší vliv, se nazývají </a:t>
            </a:r>
            <a:r>
              <a:rPr lang="cs-CZ" dirty="0" err="1"/>
              <a:t>změnotvorné</a:t>
            </a:r>
            <a:r>
              <a:rPr lang="cs-CZ" dirty="0"/>
              <a:t> síly. Nejčastěji to bývají změny v dlouhodobé míře růstu odvětví, noví zákazníci, vývoj technologie, nové formy marketingu, rostoucí globalizace apod. </a:t>
            </a:r>
          </a:p>
          <a:p>
            <a:pPr marL="992188" lvl="2" indent="-457200">
              <a:spcBef>
                <a:spcPts val="0"/>
              </a:spcBef>
              <a:buSzPct val="100000"/>
            </a:pPr>
            <a:r>
              <a:rPr lang="cs-CZ" dirty="0"/>
              <a:t>Při analýze je zapotřebí vytipovat nanejvýš čtyři nejdůležitější faktory, určit jejich možný dopad na podnik a vytvořit odpovídající strategie, které na ně budou reagovat (</a:t>
            </a:r>
            <a:r>
              <a:rPr lang="cs-CZ" dirty="0" err="1"/>
              <a:t>Kislingerová</a:t>
            </a:r>
            <a:r>
              <a:rPr lang="cs-CZ" dirty="0"/>
              <a:t>, Nový, 2005, s. 95).</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358423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Mikroprostředí</a:t>
            </a:r>
            <a:r>
              <a:rPr lang="cs-CZ" dirty="0"/>
              <a:t>:</a:t>
            </a:r>
          </a:p>
          <a:p>
            <a:pPr marL="992188" lvl="2" indent="-457200">
              <a:spcBef>
                <a:spcPts val="0"/>
              </a:spcBef>
              <a:buSzPct val="100000"/>
            </a:pPr>
            <a:r>
              <a:rPr lang="cs-CZ" b="1" dirty="0"/>
              <a:t>Do mikroprostředí lze zařadit</a:t>
            </a:r>
            <a:r>
              <a:rPr lang="cs-CZ" dirty="0"/>
              <a:t>: partnery (dodavatele, odběratele, finanční instituce, pojišťovny, dopravce atd.), zákazníky, konkurenci, veřejnost (</a:t>
            </a:r>
            <a:r>
              <a:rPr lang="cs-CZ" dirty="0" err="1"/>
              <a:t>ovlivňovatele</a:t>
            </a:r>
            <a:r>
              <a:rPr lang="cs-CZ" dirty="0"/>
              <a:t>) aj. </a:t>
            </a:r>
          </a:p>
          <a:p>
            <a:pPr marL="992188" lvl="2" indent="-457200">
              <a:spcBef>
                <a:spcPts val="0"/>
              </a:spcBef>
              <a:buSzPct val="100000"/>
            </a:pPr>
            <a:r>
              <a:rPr lang="cs-CZ" b="1" dirty="0"/>
              <a:t>Veřejnost</a:t>
            </a:r>
            <a:r>
              <a:rPr lang="cs-CZ" dirty="0"/>
              <a:t> se člení na finanční veřejnost, vládní veřejnost, místní veřejnost, občanská sdružení a organizace, všeobecnou veřejnost, sdělovací prostředky a vnitřní veřejnost (zaměstnance).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109500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Vertikální marketingové mikroprostředí: </a:t>
            </a:r>
          </a:p>
          <a:p>
            <a:pPr marL="1449388" lvl="3" indent="-457200">
              <a:spcBef>
                <a:spcPts val="0"/>
              </a:spcBef>
              <a:buSzPct val="100000"/>
            </a:pPr>
            <a:r>
              <a:rPr lang="cs-CZ" sz="2400" b="1" dirty="0"/>
              <a:t>dodavatelé</a:t>
            </a:r>
            <a:r>
              <a:rPr lang="cs-CZ" sz="2400" dirty="0"/>
              <a:t>; </a:t>
            </a:r>
          </a:p>
          <a:p>
            <a:pPr marL="1449388" lvl="3" indent="-457200">
              <a:spcBef>
                <a:spcPts val="0"/>
              </a:spcBef>
              <a:buSzPct val="100000"/>
            </a:pPr>
            <a:r>
              <a:rPr lang="cs-CZ" sz="2400" b="1" dirty="0"/>
              <a:t>firma</a:t>
            </a:r>
            <a:r>
              <a:rPr lang="cs-CZ" sz="2400" dirty="0"/>
              <a:t>; </a:t>
            </a:r>
          </a:p>
          <a:p>
            <a:pPr marL="1449388" lvl="3" indent="-457200">
              <a:spcBef>
                <a:spcPts val="0"/>
              </a:spcBef>
              <a:buSzPct val="100000"/>
            </a:pPr>
            <a:r>
              <a:rPr lang="cs-CZ" sz="2400" b="1" dirty="0"/>
              <a:t>obchodníci</a:t>
            </a:r>
            <a:r>
              <a:rPr lang="cs-CZ" sz="2400" dirty="0"/>
              <a:t> (vhodnější se jeví na místo obchodníků zařadit distributory, mezi něž jsou obchodníci zařazeni); </a:t>
            </a:r>
          </a:p>
          <a:p>
            <a:pPr marL="1449388" lvl="3" indent="-457200">
              <a:spcBef>
                <a:spcPts val="0"/>
              </a:spcBef>
              <a:buSzPct val="100000"/>
            </a:pPr>
            <a:r>
              <a:rPr lang="cs-CZ" sz="2400" b="1" dirty="0"/>
              <a:t>zákazníci</a:t>
            </a:r>
            <a:r>
              <a:rPr lang="cs-CZ" sz="2400" dirty="0"/>
              <a:t>.</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685772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Horizontální marketingové mikroprostředí: </a:t>
            </a:r>
          </a:p>
          <a:p>
            <a:pPr marL="1449388" lvl="3" indent="-457200">
              <a:spcBef>
                <a:spcPts val="0"/>
              </a:spcBef>
              <a:buSzPct val="100000"/>
            </a:pPr>
            <a:r>
              <a:rPr lang="cs-CZ" sz="2400" dirty="0"/>
              <a:t>konkurence; </a:t>
            </a:r>
          </a:p>
          <a:p>
            <a:pPr marL="1449388" lvl="3" indent="-457200">
              <a:spcBef>
                <a:spcPts val="0"/>
              </a:spcBef>
              <a:buSzPct val="100000"/>
            </a:pPr>
            <a:r>
              <a:rPr lang="cs-CZ" sz="2400" dirty="0"/>
              <a:t>firma; </a:t>
            </a:r>
          </a:p>
          <a:p>
            <a:pPr marL="1449388" lvl="3" indent="-457200">
              <a:spcBef>
                <a:spcPts val="0"/>
              </a:spcBef>
              <a:buSzPct val="100000"/>
            </a:pPr>
            <a:r>
              <a:rPr lang="cs-CZ" sz="2400" dirty="0"/>
              <a:t>veřejnost.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492758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Poznání užšího okolí podniku, mikroprostředí, je pro podnik a formulaci jeho strategií velice důležité. </a:t>
            </a:r>
          </a:p>
          <a:p>
            <a:pPr marL="992188" lvl="2" indent="-457200">
              <a:spcBef>
                <a:spcPts val="0"/>
              </a:spcBef>
              <a:buSzPct val="100000"/>
            </a:pPr>
            <a:r>
              <a:rPr lang="cs-CZ" sz="2800" b="1" dirty="0"/>
              <a:t>Cílem analýzy mikroprostředí </a:t>
            </a:r>
            <a:r>
              <a:rPr lang="cs-CZ" sz="2800" dirty="0"/>
              <a:t>je identifikovat základní hybné síly, které v odvětví působí a základním způsobem ovlivňují činnost podniku. </a:t>
            </a:r>
          </a:p>
          <a:p>
            <a:pPr marL="992188" lvl="2" indent="-457200">
              <a:spcBef>
                <a:spcPts val="0"/>
              </a:spcBef>
              <a:buSzPct val="100000"/>
            </a:pPr>
            <a:r>
              <a:rPr lang="cs-CZ" sz="2800" dirty="0"/>
              <a:t>Chování podniku není determinováno pouze konkurencí, ale taky chováním odběratelů a dodavatelů, substitučním zbožím a potenciálními novými konkurenty.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775793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Mikroprostředí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a:p>
            <a:pPr marL="1449388" lvl="3" indent="-457200">
              <a:spcBef>
                <a:spcPts val="0"/>
              </a:spcBef>
              <a:buSzPct val="100000"/>
              <a:buFont typeface="+mj-lt"/>
              <a:buAutoNum type="arabicPeriod"/>
            </a:pPr>
            <a:r>
              <a:rPr lang="cs-CZ" sz="2400" b="1" dirty="0"/>
              <a:t>Hrozba nových vstupů do odvětví </a:t>
            </a:r>
            <a:r>
              <a:rPr lang="cs-CZ" sz="2400" dirty="0"/>
              <a:t>– „hrozba nových konkurentů“. </a:t>
            </a:r>
          </a:p>
          <a:p>
            <a:pPr marL="1449388" lvl="3" indent="-457200">
              <a:spcBef>
                <a:spcPts val="0"/>
              </a:spcBef>
              <a:buSzPct val="100000"/>
              <a:buFont typeface="+mj-lt"/>
              <a:buAutoNum type="arabicPeriod"/>
            </a:pPr>
            <a:r>
              <a:rPr lang="cs-CZ" sz="2400" b="1" dirty="0"/>
              <a:t>Soupeření mezi stávajícími firmami </a:t>
            </a:r>
            <a:r>
              <a:rPr lang="cs-CZ" sz="2400" dirty="0"/>
              <a:t>– „konkurence v branži“. </a:t>
            </a:r>
          </a:p>
          <a:p>
            <a:pPr marL="1449388" lvl="3" indent="-457200">
              <a:spcBef>
                <a:spcPts val="0"/>
              </a:spcBef>
              <a:buSzPct val="100000"/>
              <a:buFont typeface="+mj-lt"/>
              <a:buAutoNum type="arabicPeriod"/>
            </a:pPr>
            <a:r>
              <a:rPr lang="cs-CZ" sz="2400" b="1" dirty="0"/>
              <a:t>Hrozba náhražek </a:t>
            </a:r>
            <a:r>
              <a:rPr lang="cs-CZ" sz="2400" dirty="0"/>
              <a:t>– „hrozba substitučních výrobků a služeb“. </a:t>
            </a:r>
          </a:p>
          <a:p>
            <a:pPr marL="1449388" lvl="3" indent="-457200">
              <a:spcBef>
                <a:spcPts val="0"/>
              </a:spcBef>
              <a:buSzPct val="100000"/>
              <a:buFont typeface="+mj-lt"/>
              <a:buAutoNum type="arabicPeriod"/>
            </a:pPr>
            <a:r>
              <a:rPr lang="cs-CZ" sz="2400" b="1" dirty="0"/>
              <a:t>Dohadovací schopnosti kupujících </a:t>
            </a:r>
            <a:r>
              <a:rPr lang="cs-CZ" sz="2400" dirty="0"/>
              <a:t>– „vyjednávací schopnost odběratelů“. </a:t>
            </a:r>
          </a:p>
          <a:p>
            <a:pPr marL="1449388" lvl="3" indent="-457200">
              <a:spcBef>
                <a:spcPts val="0"/>
              </a:spcBef>
              <a:buSzPct val="100000"/>
              <a:buFont typeface="+mj-lt"/>
              <a:buAutoNum type="arabicPeriod"/>
            </a:pPr>
            <a:r>
              <a:rPr lang="cs-CZ" sz="2400" b="1" dirty="0"/>
              <a:t>Dohadovací schopnosti dodavatelů </a:t>
            </a:r>
            <a:r>
              <a:rPr lang="cs-CZ" sz="2400" dirty="0"/>
              <a:t>– „vyjednávací schopnost dodavatelů“.</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10662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754" t="28518" r="31228" b="42476"/>
          <a:stretch/>
        </p:blipFill>
        <p:spPr>
          <a:xfrm>
            <a:off x="1018673" y="2856194"/>
            <a:ext cx="7275095" cy="3206559"/>
          </a:xfrm>
          <a:prstGeom prst="rect">
            <a:avLst/>
          </a:prstGeom>
        </p:spPr>
      </p:pic>
    </p:spTree>
    <p:extLst>
      <p:ext uri="{BB962C8B-B14F-4D97-AF65-F5344CB8AC3E}">
        <p14:creationId xmlns:p14="http://schemas.microsoft.com/office/powerpoint/2010/main" val="32277804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jsou firmy, organizace i jednotlivci, kteří firmám poskytují zdroje potřebné pro výrobu a produkci služeb. </a:t>
            </a:r>
          </a:p>
          <a:p>
            <a:pPr marL="992188" lvl="2" indent="-457200">
              <a:spcBef>
                <a:spcPts val="0"/>
              </a:spcBef>
              <a:buSzPct val="100000"/>
            </a:pPr>
            <a:r>
              <a:rPr lang="cs-CZ" sz="2800" dirty="0"/>
              <a:t>každá firma má mnoho dodavatelů. </a:t>
            </a:r>
          </a:p>
          <a:p>
            <a:pPr marL="992188" lvl="2" indent="-457200">
              <a:spcBef>
                <a:spcPts val="0"/>
              </a:spcBef>
              <a:buSzPct val="100000"/>
            </a:pPr>
            <a:r>
              <a:rPr lang="cs-CZ" sz="2800" dirty="0"/>
              <a:t>dodavatelé se člení do různých kategorií, např. dodavatelé vstupů do výrobního procesu (materiálů a surovin, energie a paliv, polotovarů, dílů a součástek, technologií, informací, pracovních sil), dodavatelé, respektive poskytovatelé služeb (finanční instituce, pojišťovny, právní kanceláře, výzkumné agentury, reklamní agentury apod.) a dodavatelé dalších zdrojů (vybavení pracovišť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99888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Úspěch firmy do velké míry závisí právě na dodavatelích. </a:t>
            </a:r>
          </a:p>
          <a:p>
            <a:pPr marL="992188" lvl="2" indent="-457200">
              <a:spcBef>
                <a:spcPts val="0"/>
              </a:spcBef>
              <a:buSzPct val="100000"/>
            </a:pPr>
            <a:r>
              <a:rPr lang="cs-CZ" sz="2800" dirty="0"/>
              <a:t>Proto je důležité, aby věnovala pozornost jejich výběru a stanovila si kritéria, podle kterých je bude hodnotit.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44506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Obsah situační analýzy také bývá skryt pod označením </a:t>
            </a:r>
            <a:r>
              <a:rPr lang="cs-CZ" b="1" dirty="0"/>
              <a:t>5C</a:t>
            </a:r>
            <a:r>
              <a:rPr lang="cs-CZ" dirty="0"/>
              <a:t>: </a:t>
            </a:r>
          </a:p>
          <a:p>
            <a:pPr marL="877888" lvl="2">
              <a:spcBef>
                <a:spcPts val="0"/>
              </a:spcBef>
              <a:buSzPct val="100000"/>
            </a:pPr>
            <a:r>
              <a:rPr lang="cs-CZ" b="1" dirty="0" err="1"/>
              <a:t>company</a:t>
            </a:r>
            <a:r>
              <a:rPr lang="cs-CZ" dirty="0"/>
              <a:t> – podnik; </a:t>
            </a:r>
          </a:p>
          <a:p>
            <a:pPr marL="877888" lvl="2">
              <a:spcBef>
                <a:spcPts val="0"/>
              </a:spcBef>
              <a:buSzPct val="100000"/>
            </a:pPr>
            <a:r>
              <a:rPr lang="cs-CZ" b="1" dirty="0" err="1"/>
              <a:t>collaborators</a:t>
            </a:r>
            <a:r>
              <a:rPr lang="cs-CZ" dirty="0"/>
              <a:t> –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climate</a:t>
            </a:r>
            <a:r>
              <a:rPr lang="cs-CZ" b="1" dirty="0"/>
              <a:t>/</a:t>
            </a:r>
            <a:r>
              <a:rPr lang="cs-CZ" b="1" dirty="0" err="1"/>
              <a:t>context</a:t>
            </a:r>
            <a:r>
              <a:rPr lang="cs-CZ" dirty="0"/>
              <a:t> – makroekonomické faktory (analýza PEST).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84158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Firmy obvykle při analýze dodavatelů zajímá jejich postavení na trhu, úroveň kvality, komplexnost, certifikace, včasnost a spolehlivost dodávek, zkušenosti, finanční zajištění, ceny a kontraktační podmínky, inovační potenciál, technologická pružnost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13851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Distributoři</a:t>
            </a:r>
            <a:r>
              <a:rPr lang="cs-CZ" sz="3000" dirty="0"/>
              <a:t>:</a:t>
            </a:r>
          </a:p>
          <a:p>
            <a:pPr marL="992188" lvl="2" indent="-457200">
              <a:spcBef>
                <a:spcPts val="0"/>
              </a:spcBef>
              <a:buSzPct val="100000"/>
            </a:pPr>
            <a:r>
              <a:rPr lang="cs-CZ" sz="2800" dirty="0"/>
              <a:t>jsou firmy, organizace a jednotlivci, kteří vstupují mezi výrobce zboží (producenty služeb) a zákazníky. </a:t>
            </a:r>
          </a:p>
          <a:p>
            <a:pPr marL="992188" lvl="2" indent="-457200">
              <a:spcBef>
                <a:spcPts val="0"/>
              </a:spcBef>
              <a:buSzPct val="100000"/>
            </a:pPr>
            <a:r>
              <a:rPr lang="cs-CZ" sz="2800" dirty="0"/>
              <a:t>Jedná se o: </a:t>
            </a:r>
          </a:p>
          <a:p>
            <a:pPr marL="1449388" lvl="3" indent="-457200">
              <a:spcBef>
                <a:spcPts val="0"/>
              </a:spcBef>
              <a:buSzPct val="100000"/>
            </a:pPr>
            <a:r>
              <a:rPr lang="cs-CZ" sz="2400" dirty="0"/>
              <a:t>firmy pro fyzickou distribuci – skladovací a přepravní firmy; </a:t>
            </a:r>
          </a:p>
          <a:p>
            <a:pPr marL="1449388" lvl="3" indent="-457200">
              <a:spcBef>
                <a:spcPts val="0"/>
              </a:spcBef>
              <a:buSzPct val="100000"/>
            </a:pPr>
            <a:r>
              <a:rPr lang="cs-CZ" sz="2400" dirty="0"/>
              <a:t>zprostředkovatele – firemní zástupce vyhledávající zákazníky; </a:t>
            </a:r>
          </a:p>
          <a:p>
            <a:pPr marL="1449388" lvl="3" indent="-457200">
              <a:spcBef>
                <a:spcPts val="0"/>
              </a:spcBef>
              <a:buSzPct val="100000"/>
            </a:pPr>
            <a:r>
              <a:rPr lang="cs-CZ" sz="2400" dirty="0"/>
              <a:t>obchodníky.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12832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b="1" dirty="0"/>
              <a:t>Obchodníci</a:t>
            </a:r>
            <a:r>
              <a:rPr lang="cs-CZ" sz="2800" dirty="0"/>
              <a:t>, v našem případě obchodní mezičlánky, často rozhodují o tom, které zboží se dostane k zákazníkovi a které ne. </a:t>
            </a:r>
          </a:p>
          <a:p>
            <a:pPr marL="1449388" lvl="3" indent="-457200">
              <a:spcBef>
                <a:spcPts val="0"/>
              </a:spcBef>
              <a:buSzPct val="100000"/>
            </a:pPr>
            <a:r>
              <a:rPr lang="cs-CZ" sz="2400" dirty="0"/>
              <a:t>Výrobní firmy, ale také firmy, které produkují služby, analyzují potřeby a požadavky obchodních mezičlánků, průběh jejich rozhodování, praktiky a přístup ke konečným zákazníkům.</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36893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dirty="0"/>
              <a:t>Při výběru distributorů je důležité sledovat náklady, cenu; kvalitu, stabilitu, ochranu zboží; pravidelnost dodávek, rychlost, spolehlivost, výkyvy; možnosti skladování a dopravy; </a:t>
            </a:r>
            <a:r>
              <a:rPr lang="cs-CZ" sz="2800" dirty="0" err="1"/>
              <a:t>merchandising</a:t>
            </a:r>
            <a:r>
              <a:rPr lang="cs-CZ" sz="2800" dirty="0"/>
              <a:t> a další.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468897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mohou být jednotlivci i právnické osoby. </a:t>
            </a:r>
          </a:p>
          <a:p>
            <a:pPr marL="992188" lvl="2" indent="-457200">
              <a:spcBef>
                <a:spcPts val="0"/>
              </a:spcBef>
              <a:buSzPct val="100000"/>
            </a:pPr>
            <a:r>
              <a:rPr lang="cs-CZ" sz="2800" dirty="0"/>
              <a:t>Podle vztahu k firmě se rozlišují na kupce, uživatele, možné kupce, možné uživatele dané kategorie produktů. </a:t>
            </a:r>
          </a:p>
          <a:p>
            <a:pPr marL="992188" lvl="2" indent="-457200">
              <a:spcBef>
                <a:spcPts val="0"/>
              </a:spcBef>
              <a:buSzPct val="100000"/>
            </a:pPr>
            <a:r>
              <a:rPr lang="cs-CZ" sz="2800" dirty="0"/>
              <a:t>Marketingový pohled na zákazníky se snaží postihnout, jaké okolnosti podmiňují jejich vztah k daným produktům, jak probíhá jejich rozhodování, jaké všechny polohy tento vztah obsahuje (Koudelka, Vávra, 2007, s. 52).</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73400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Nikdo nemůže s jistotou předvídat chování zákazníka, to, jak bude reagovat v konkrétní situaci. </a:t>
            </a:r>
          </a:p>
          <a:p>
            <a:pPr marL="992188" lvl="2" indent="-457200">
              <a:spcBef>
                <a:spcPts val="0"/>
              </a:spcBef>
              <a:buSzPct val="100000"/>
            </a:pPr>
            <a:r>
              <a:rPr lang="cs-CZ" sz="2800" dirty="0"/>
              <a:t>V nákupním rozhodování chování zákazníka přirovnáváme k modelu černé skříňky. </a:t>
            </a:r>
          </a:p>
          <a:p>
            <a:pPr marL="992188" lvl="2" indent="-457200">
              <a:spcBef>
                <a:spcPts val="0"/>
              </a:spcBef>
              <a:buSzPct val="100000"/>
            </a:pPr>
            <a:r>
              <a:rPr lang="cs-CZ" sz="2800" dirty="0"/>
              <a:t>Na základě změny vstupů pozorujeme změnu chování zákazníka. </a:t>
            </a:r>
          </a:p>
          <a:p>
            <a:pPr marL="992188" lvl="2" indent="-457200">
              <a:spcBef>
                <a:spcPts val="0"/>
              </a:spcBef>
              <a:buSzPct val="100000"/>
            </a:pPr>
            <a:r>
              <a:rPr lang="cs-CZ" sz="2800" dirty="0"/>
              <a:t>Pro firmy jsou důležití loajální zákazníci.</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0733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Analýza zákazníků poskytuje odpovědi na celou řadu otázek týkajících se produktů a trhů. </a:t>
            </a:r>
          </a:p>
          <a:p>
            <a:pPr marL="992188" lvl="2" indent="-457200">
              <a:spcBef>
                <a:spcPts val="0"/>
              </a:spcBef>
              <a:buSzPct val="100000"/>
            </a:pPr>
            <a:r>
              <a:rPr lang="cs-CZ" sz="2800" dirty="0"/>
              <a:t>Mezi faktory, které jsou zjišťovány, patří odhadované roční nákupy, růst prodejů, demografické a socioekonomické faktory zákazníka, geografická koncentrace, kupní motivy, informace o nákupním rozhodování aj. </a:t>
            </a:r>
          </a:p>
          <a:p>
            <a:pPr marL="992188" lvl="2" indent="-457200">
              <a:spcBef>
                <a:spcPts val="0"/>
              </a:spcBef>
              <a:buSzPct val="100000"/>
            </a:pPr>
            <a:r>
              <a:rPr lang="cs-CZ" sz="2800" b="1" dirty="0"/>
              <a:t>Zákazník se mění. </a:t>
            </a:r>
          </a:p>
          <a:p>
            <a:pPr marL="992188" lvl="2" indent="-457200">
              <a:spcBef>
                <a:spcPts val="0"/>
              </a:spcBef>
              <a:buSzPct val="100000"/>
            </a:pPr>
            <a:r>
              <a:rPr lang="cs-CZ" sz="2800" dirty="0"/>
              <a:t>Proto je jeho analýza nikdy nekončícím procesem. </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02106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Zákazník je zkušenější a náročnější. </a:t>
            </a:r>
          </a:p>
          <a:p>
            <a:pPr marL="992188" lvl="2" indent="-457200">
              <a:spcBef>
                <a:spcPts val="0"/>
              </a:spcBef>
              <a:buSzPct val="100000"/>
            </a:pPr>
            <a:r>
              <a:rPr lang="cs-CZ" sz="2800" dirty="0"/>
              <a:t>Měření zákaznické zkušenosti stojí podle Kellera (2007) v centru pozornosti marketingu. </a:t>
            </a:r>
          </a:p>
          <a:p>
            <a:pPr marL="992188" lvl="2" indent="-457200">
              <a:spcBef>
                <a:spcPts val="0"/>
              </a:spcBef>
              <a:buSzPct val="100000"/>
            </a:pPr>
            <a:r>
              <a:rPr lang="cs-CZ" sz="2800" dirty="0"/>
              <a:t>Měření zkušenosti se člení na: </a:t>
            </a:r>
          </a:p>
          <a:p>
            <a:pPr marL="1449388" lvl="3" indent="-457200">
              <a:spcBef>
                <a:spcPts val="0"/>
              </a:spcBef>
              <a:buSzPct val="100000"/>
            </a:pPr>
            <a:r>
              <a:rPr lang="cs-CZ" sz="2400" dirty="0"/>
              <a:t>měření okamžité zkušenosti – nyní nejpoužívanější metodou je NPS (</a:t>
            </a:r>
            <a:r>
              <a:rPr lang="cs-CZ" sz="2400" dirty="0" err="1"/>
              <a:t>net</a:t>
            </a:r>
            <a:r>
              <a:rPr lang="cs-CZ" sz="2400" dirty="0"/>
              <a:t> </a:t>
            </a:r>
            <a:r>
              <a:rPr lang="cs-CZ" sz="2400" dirty="0" err="1"/>
              <a:t>promoter</a:t>
            </a:r>
            <a:r>
              <a:rPr lang="cs-CZ" sz="2400" dirty="0"/>
              <a:t> </a:t>
            </a:r>
            <a:r>
              <a:rPr lang="cs-CZ" sz="2400" dirty="0" err="1"/>
              <a:t>score</a:t>
            </a:r>
            <a:r>
              <a:rPr lang="cs-CZ" sz="2400" dirty="0"/>
              <a:t>) a různé typy zpětných vazeb; </a:t>
            </a:r>
          </a:p>
          <a:p>
            <a:pPr marL="1449388" lvl="3" indent="-457200">
              <a:spcBef>
                <a:spcPts val="0"/>
              </a:spcBef>
              <a:buSzPct val="100000"/>
            </a:pPr>
            <a:r>
              <a:rPr lang="cs-CZ" sz="2400" dirty="0"/>
              <a:t>měření kumulované zkušenosti – používá se index spokojenosti zákazníků, index loajality zákazníků a jejich retence.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806237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b="1" dirty="0"/>
              <a:t>Index spokojenosti zákazníka </a:t>
            </a:r>
            <a:r>
              <a:rPr lang="cs-CZ" sz="2800" dirty="0"/>
              <a:t>– v Evropě se používá </a:t>
            </a:r>
            <a:r>
              <a:rPr lang="cs-CZ" sz="2800" b="1" dirty="0"/>
              <a:t>ECSI</a:t>
            </a:r>
            <a:r>
              <a:rPr lang="cs-CZ" sz="2800" dirty="0"/>
              <a:t>, který je dán čtyřmi hypotetickými proměnnými. </a:t>
            </a:r>
          </a:p>
          <a:p>
            <a:pPr marL="992188" lvl="2" indent="-457200">
              <a:spcBef>
                <a:spcPts val="0"/>
              </a:spcBef>
              <a:buSzPct val="100000"/>
            </a:pPr>
            <a:r>
              <a:rPr lang="cs-CZ" sz="2800" dirty="0"/>
              <a:t>Každá z nich je determinována určitým počtem dalších proměnných. </a:t>
            </a:r>
          </a:p>
          <a:p>
            <a:pPr marL="992188" lvl="2" indent="-457200">
              <a:spcBef>
                <a:spcPts val="0"/>
              </a:spcBef>
              <a:buSzPct val="100000"/>
            </a:pPr>
            <a:r>
              <a:rPr lang="cs-CZ" sz="2800" b="1" dirty="0"/>
              <a:t>Index loajality zákazníků </a:t>
            </a:r>
            <a:r>
              <a:rPr lang="cs-CZ" sz="2800" dirty="0"/>
              <a:t>– používá se </a:t>
            </a:r>
            <a:r>
              <a:rPr lang="cs-CZ" sz="2800" b="1" dirty="0"/>
              <a:t>NPS</a:t>
            </a:r>
            <a:r>
              <a:rPr lang="cs-CZ" sz="2800" dirty="0"/>
              <a:t>, který je metrikou nejen pro měření zákaznické loajality, ale také zákaznické zkušenosti. </a:t>
            </a:r>
          </a:p>
          <a:p>
            <a:pPr marL="992188" lvl="2" indent="-457200">
              <a:spcBef>
                <a:spcPts val="0"/>
              </a:spcBef>
              <a:buSzPct val="100000"/>
            </a:pPr>
            <a:r>
              <a:rPr lang="cs-CZ" sz="2800" b="1" dirty="0"/>
              <a:t>NPS</a:t>
            </a:r>
            <a:r>
              <a:rPr lang="cs-CZ" sz="2800" dirty="0"/>
              <a:t> je založen na základním předpokladu, že zákazníky každé společnosti je možné rozdělit do tří skupin: příznivci (</a:t>
            </a:r>
            <a:r>
              <a:rPr lang="cs-CZ" sz="2800" dirty="0" err="1"/>
              <a:t>promotors</a:t>
            </a:r>
            <a:r>
              <a:rPr lang="cs-CZ" sz="2800" dirty="0"/>
              <a:t>), pasivní (</a:t>
            </a:r>
            <a:r>
              <a:rPr lang="cs-CZ" sz="2800" dirty="0" err="1"/>
              <a:t>passives</a:t>
            </a:r>
            <a:r>
              <a:rPr lang="cs-CZ" sz="2800" dirty="0"/>
              <a:t>) a odpůrci (</a:t>
            </a:r>
            <a:r>
              <a:rPr lang="cs-CZ" sz="2800" dirty="0" err="1"/>
              <a:t>detractors</a:t>
            </a:r>
            <a:r>
              <a:rPr lang="cs-CZ" sz="2800" dirty="0"/>
              <a: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975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59/71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42" t="40825" r="56052" b="33977"/>
          <a:stretch/>
        </p:blipFill>
        <p:spPr>
          <a:xfrm>
            <a:off x="611047" y="2604701"/>
            <a:ext cx="7921906" cy="3026078"/>
          </a:xfrm>
          <a:prstGeom prst="rect">
            <a:avLst/>
          </a:prstGeom>
        </p:spPr>
      </p:pic>
    </p:spTree>
    <p:extLst>
      <p:ext uri="{BB962C8B-B14F-4D97-AF65-F5344CB8AC3E}">
        <p14:creationId xmlns:p14="http://schemas.microsoft.com/office/powerpoint/2010/main" val="1651566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Analýza prostředí firmy může být provedena metodou </a:t>
            </a:r>
            <a:r>
              <a:rPr lang="cs-CZ" b="1" dirty="0"/>
              <a:t>4C</a:t>
            </a:r>
            <a:r>
              <a:rPr lang="cs-CZ" dirty="0"/>
              <a:t>: </a:t>
            </a:r>
          </a:p>
          <a:p>
            <a:pPr marL="877888" lvl="2">
              <a:spcBef>
                <a:spcPts val="0"/>
              </a:spcBef>
              <a:buSzPct val="100000"/>
            </a:pPr>
            <a:r>
              <a:rPr lang="cs-CZ" b="1" dirty="0" err="1"/>
              <a:t>customer</a:t>
            </a:r>
            <a:r>
              <a:rPr lang="cs-CZ" dirty="0"/>
              <a:t> – zákazník;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competitors</a:t>
            </a:r>
            <a:r>
              <a:rPr lang="cs-CZ" dirty="0"/>
              <a:t> – konkurence.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98772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fontScale="85000" lnSpcReduction="200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a:p>
            <a:pPr marL="1449388" lvl="3" indent="-457200">
              <a:spcBef>
                <a:spcPts val="0"/>
              </a:spcBef>
              <a:buSzPct val="100000"/>
            </a:pPr>
            <a:r>
              <a:rPr lang="cs-CZ" sz="2400" b="1" dirty="0"/>
              <a:t>Image</a:t>
            </a:r>
            <a:r>
              <a:rPr lang="cs-CZ" sz="2400" dirty="0"/>
              <a:t> – souhrnná hypotetická proměnná vztahu zákazníka ke značce firmy nebo produktu. Představuje základ spokojenosti zákazníka. </a:t>
            </a:r>
          </a:p>
          <a:p>
            <a:pPr marL="1449388" lvl="3" indent="-457200">
              <a:spcBef>
                <a:spcPts val="0"/>
              </a:spcBef>
              <a:buSzPct val="100000"/>
            </a:pPr>
            <a:r>
              <a:rPr lang="cs-CZ" sz="2400" b="1" dirty="0"/>
              <a:t>Očekávání zákazníka </a:t>
            </a:r>
            <a:r>
              <a:rPr lang="cs-CZ" sz="2400" dirty="0"/>
              <a:t>– představa o produktu, kterou má individuální zákazník. Očekávání jsou podmíněna zkušenostmi, informacemi, prostředím a vlastní osobností. </a:t>
            </a:r>
          </a:p>
          <a:p>
            <a:pPr marL="1449388" lvl="3" indent="-457200">
              <a:spcBef>
                <a:spcPts val="0"/>
              </a:spcBef>
              <a:buSzPct val="100000"/>
            </a:pPr>
            <a:r>
              <a:rPr lang="cs-CZ" sz="2400" b="1" dirty="0"/>
              <a:t>Vnímaná kvalita zákazníkem </a:t>
            </a:r>
            <a:r>
              <a:rPr lang="cs-CZ" sz="2400" dirty="0"/>
              <a:t>(vnější kvalita) – týká se nejen samotného produktu, ale také všech doprovodných služeb souvisejících s jeho dostupností. </a:t>
            </a:r>
          </a:p>
          <a:p>
            <a:pPr marL="1449388" lvl="3" indent="-457200">
              <a:spcBef>
                <a:spcPts val="0"/>
              </a:spcBef>
              <a:buSzPct val="100000"/>
            </a:pPr>
            <a:r>
              <a:rPr lang="cs-CZ" sz="2400" b="1" dirty="0"/>
              <a:t>Vnímaná hodnota </a:t>
            </a:r>
            <a:r>
              <a:rPr lang="cs-CZ" sz="2400" dirty="0"/>
              <a:t>– je spojena s cenou produktu a se zákazníkem očekávaným užitkem. </a:t>
            </a:r>
          </a:p>
          <a:p>
            <a:pPr marL="1449388" lvl="3" indent="-457200">
              <a:spcBef>
                <a:spcPts val="0"/>
              </a:spcBef>
              <a:buSzPct val="100000"/>
            </a:pPr>
            <a:r>
              <a:rPr lang="cs-CZ" sz="2400" b="1" dirty="0"/>
              <a:t>Spokojenost zákazníka </a:t>
            </a:r>
            <a:r>
              <a:rPr lang="cs-CZ" sz="2400" dirty="0"/>
              <a:t>– subjektivní pocit člověka o naplnění jeho očekávání. </a:t>
            </a:r>
          </a:p>
          <a:p>
            <a:pPr marL="1449388" lvl="3" indent="-457200">
              <a:spcBef>
                <a:spcPts val="0"/>
              </a:spcBef>
              <a:buSzPct val="100000"/>
            </a:pPr>
            <a:r>
              <a:rPr lang="cs-CZ" sz="2400" b="1" dirty="0"/>
              <a:t>Loajalita (věrnost) zákazníka </a:t>
            </a:r>
            <a:r>
              <a:rPr lang="cs-CZ" sz="2400" dirty="0"/>
              <a:t>– vytváří se pozitivní nerovnováhou výkonu a očekávání. </a:t>
            </a:r>
          </a:p>
          <a:p>
            <a:pPr marL="1449388" lvl="3" indent="-457200">
              <a:spcBef>
                <a:spcPts val="0"/>
              </a:spcBef>
              <a:buSzPct val="100000"/>
            </a:pPr>
            <a:r>
              <a:rPr lang="cs-CZ" sz="2400" b="1" dirty="0"/>
              <a:t>Stížnosti zákazníka </a:t>
            </a:r>
            <a:r>
              <a:rPr lang="cs-CZ" sz="2400" dirty="0"/>
              <a:t>– důsledek nerovnováhy výkonu a očekávání.</a:t>
            </a:r>
            <a:endParaRPr lang="cs-CZ" sz="22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31003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je velmi důležitým faktorem, podmiňujícím marketingové možnosti firmy.</a:t>
            </a:r>
          </a:p>
          <a:p>
            <a:pPr marL="992188" lvl="2" indent="-457200">
              <a:spcBef>
                <a:spcPts val="0"/>
              </a:spcBef>
              <a:buSzPct val="100000"/>
            </a:pPr>
            <a:r>
              <a:rPr lang="cs-CZ" sz="2800" dirty="0"/>
              <a:t>Firmy proto zjišťují, kdo je jejich konkurentem, kdo by se jím mohl stát, jak silný je konkurent, v jaké oblasti je pro firmu konkurentem, jaké jsou jeho cíle, strategie, silné a slabé stránky aj. </a:t>
            </a:r>
          </a:p>
          <a:p>
            <a:pPr marL="992188" lvl="2" indent="-457200">
              <a:spcBef>
                <a:spcPts val="0"/>
              </a:spcBef>
              <a:buSzPct val="100000"/>
            </a:pPr>
            <a:r>
              <a:rPr lang="cs-CZ" sz="2800" dirty="0"/>
              <a:t>Konkurentem nejsou jen firmy produkující stejné zboží či služby pod jinou značkou.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89877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Typologie konkurence se provádí podle: </a:t>
            </a:r>
          </a:p>
          <a:p>
            <a:pPr marL="1449388" lvl="3" indent="-457200">
              <a:spcBef>
                <a:spcPts val="0"/>
              </a:spcBef>
              <a:buSzPct val="100000"/>
            </a:pPr>
            <a:r>
              <a:rPr lang="cs-CZ" sz="2400" b="1" dirty="0"/>
              <a:t>teritoriálního hlediska </a:t>
            </a:r>
            <a:r>
              <a:rPr lang="cs-CZ" sz="2400" dirty="0"/>
              <a:t>(rozsahu konkurenčního působení); </a:t>
            </a:r>
          </a:p>
          <a:p>
            <a:pPr marL="1449388" lvl="3" indent="-457200">
              <a:spcBef>
                <a:spcPts val="0"/>
              </a:spcBef>
              <a:buSzPct val="100000"/>
            </a:pPr>
            <a:r>
              <a:rPr lang="cs-CZ" sz="2400" b="1" dirty="0"/>
              <a:t>hlediska nahraditelnosti produktu v konkurenčním prostředí</a:t>
            </a:r>
            <a:r>
              <a:rPr lang="cs-CZ" sz="2400" dirty="0"/>
              <a:t>; </a:t>
            </a:r>
          </a:p>
          <a:p>
            <a:pPr marL="1449388" lvl="3" indent="-457200">
              <a:spcBef>
                <a:spcPts val="0"/>
              </a:spcBef>
              <a:buSzPct val="100000"/>
            </a:pPr>
            <a:r>
              <a:rPr lang="cs-CZ" sz="2400" b="1" dirty="0"/>
              <a:t>hlediska počtu výrobců (prodejců) a stupně diferenciace produkce</a:t>
            </a:r>
            <a:r>
              <a:rPr lang="cs-CZ" sz="2400" dirty="0"/>
              <a:t>; </a:t>
            </a:r>
          </a:p>
          <a:p>
            <a:pPr marL="1449388" lvl="3" indent="-457200">
              <a:spcBef>
                <a:spcPts val="0"/>
              </a:spcBef>
              <a:buSzPct val="100000"/>
            </a:pPr>
            <a:r>
              <a:rPr lang="cs-CZ" sz="2400" b="1" dirty="0"/>
              <a:t>hlediska stupně organizovanosti a propojitelnosti výrobců do aliancí</a:t>
            </a:r>
            <a:r>
              <a:rPr lang="cs-CZ" sz="2400"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03127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teritoriálního hlediska:</a:t>
            </a:r>
          </a:p>
          <a:p>
            <a:pPr marL="1449388" lvl="3" indent="-457200">
              <a:spcBef>
                <a:spcPts val="0"/>
              </a:spcBef>
              <a:buSzPct val="100000"/>
            </a:pPr>
            <a:r>
              <a:rPr lang="cs-CZ" sz="2400" dirty="0"/>
              <a:t>globální; </a:t>
            </a:r>
          </a:p>
          <a:p>
            <a:pPr marL="1449388" lvl="3" indent="-457200">
              <a:spcBef>
                <a:spcPts val="0"/>
              </a:spcBef>
              <a:buSzPct val="100000"/>
            </a:pPr>
            <a:r>
              <a:rPr lang="cs-CZ" sz="2400" dirty="0"/>
              <a:t>alianční; </a:t>
            </a:r>
          </a:p>
          <a:p>
            <a:pPr marL="1449388" lvl="3" indent="-457200">
              <a:spcBef>
                <a:spcPts val="0"/>
              </a:spcBef>
              <a:buSzPct val="100000"/>
            </a:pPr>
            <a:r>
              <a:rPr lang="cs-CZ" sz="2400" dirty="0"/>
              <a:t>národní; </a:t>
            </a:r>
          </a:p>
          <a:p>
            <a:pPr marL="1449388" lvl="3" indent="-457200">
              <a:spcBef>
                <a:spcPts val="0"/>
              </a:spcBef>
              <a:buSzPct val="100000"/>
            </a:pPr>
            <a:r>
              <a:rPr lang="cs-CZ" sz="2400" dirty="0"/>
              <a:t>meziodvětvová; </a:t>
            </a:r>
          </a:p>
          <a:p>
            <a:pPr marL="1449388" lvl="3" indent="-457200">
              <a:spcBef>
                <a:spcPts val="0"/>
              </a:spcBef>
              <a:buSzPct val="100000"/>
            </a:pPr>
            <a:r>
              <a:rPr lang="cs-CZ" sz="2400" dirty="0"/>
              <a:t>odvětvová; </a:t>
            </a:r>
          </a:p>
          <a:p>
            <a:pPr marL="1449388" lvl="3" indent="-457200">
              <a:spcBef>
                <a:spcPts val="0"/>
              </a:spcBef>
              <a:buSzPct val="100000"/>
            </a:pPr>
            <a:r>
              <a:rPr lang="cs-CZ" sz="2400" dirty="0"/>
              <a:t>komoditní.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60205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nahraditelnosti produktu v konkurenčním prostředí (čtyři úrovně nahraditelnosti): </a:t>
            </a:r>
          </a:p>
          <a:p>
            <a:pPr marL="1449388" lvl="3" indent="-457200">
              <a:spcBef>
                <a:spcPts val="0"/>
              </a:spcBef>
              <a:buSzPct val="100000"/>
              <a:buFont typeface="+mj-lt"/>
              <a:buAutoNum type="arabicPeriod"/>
            </a:pPr>
            <a:r>
              <a:rPr lang="cs-CZ" sz="2400" dirty="0"/>
              <a:t>konkurence značek; </a:t>
            </a:r>
          </a:p>
          <a:p>
            <a:pPr marL="1449388" lvl="3" indent="-457200">
              <a:spcBef>
                <a:spcPts val="0"/>
              </a:spcBef>
              <a:buSzPct val="100000"/>
              <a:buFont typeface="+mj-lt"/>
              <a:buAutoNum type="arabicPeriod"/>
            </a:pPr>
            <a:r>
              <a:rPr lang="cs-CZ" sz="2400" dirty="0"/>
              <a:t>konkurence odvětvová; </a:t>
            </a:r>
          </a:p>
          <a:p>
            <a:pPr marL="1449388" lvl="3" indent="-457200">
              <a:spcBef>
                <a:spcPts val="0"/>
              </a:spcBef>
              <a:buSzPct val="100000"/>
              <a:buFont typeface="+mj-lt"/>
              <a:buAutoNum type="arabicPeriod"/>
            </a:pPr>
            <a:r>
              <a:rPr lang="cs-CZ" sz="2400" dirty="0"/>
              <a:t>konkurence formy; </a:t>
            </a:r>
          </a:p>
          <a:p>
            <a:pPr marL="1449388" lvl="3" indent="-457200">
              <a:spcBef>
                <a:spcPts val="0"/>
              </a:spcBef>
              <a:buSzPct val="100000"/>
              <a:buFont typeface="+mj-lt"/>
              <a:buAutoNum type="arabicPeriod"/>
            </a:pPr>
            <a:r>
              <a:rPr lang="cs-CZ" sz="2400" dirty="0"/>
              <a:t>konkurence rodu.</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44577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počtu výrobců (prodejců) a stupně diferenciace produkce: </a:t>
            </a:r>
          </a:p>
          <a:p>
            <a:pPr marL="1449388" lvl="3" indent="-457200">
              <a:spcBef>
                <a:spcPts val="0"/>
              </a:spcBef>
              <a:buSzPct val="100000"/>
            </a:pPr>
            <a:r>
              <a:rPr lang="cs-CZ" sz="2400" dirty="0"/>
              <a:t>čistý monopol; </a:t>
            </a:r>
          </a:p>
          <a:p>
            <a:pPr marL="1449388" lvl="3" indent="-457200">
              <a:spcBef>
                <a:spcPts val="0"/>
              </a:spcBef>
              <a:buSzPct val="100000"/>
            </a:pPr>
            <a:r>
              <a:rPr lang="cs-CZ" sz="2400" dirty="0" err="1"/>
              <a:t>oligomonopolie</a:t>
            </a:r>
            <a:r>
              <a:rPr lang="cs-CZ" sz="2400" dirty="0"/>
              <a:t>; </a:t>
            </a:r>
          </a:p>
          <a:p>
            <a:pPr marL="1449388" lvl="3" indent="-457200">
              <a:spcBef>
                <a:spcPts val="0"/>
              </a:spcBef>
              <a:buSzPct val="100000"/>
            </a:pPr>
            <a:r>
              <a:rPr lang="cs-CZ" sz="2400" dirty="0"/>
              <a:t>monopolistická konkurence; </a:t>
            </a:r>
          </a:p>
          <a:p>
            <a:pPr marL="1449388" lvl="3" indent="-457200">
              <a:spcBef>
                <a:spcPts val="0"/>
              </a:spcBef>
              <a:buSzPct val="100000"/>
            </a:pPr>
            <a:r>
              <a:rPr lang="cs-CZ" sz="2400" dirty="0"/>
              <a:t>dokonalá konkurence.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157667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stupně organizovanosti a propojitelnosti výrobců do aliancí: </a:t>
            </a:r>
          </a:p>
          <a:p>
            <a:pPr marL="1449388" lvl="3" indent="-457200">
              <a:spcBef>
                <a:spcPts val="0"/>
              </a:spcBef>
              <a:buSzPct val="100000"/>
            </a:pPr>
            <a:r>
              <a:rPr lang="cs-CZ" sz="2400" dirty="0"/>
              <a:t>monopol; </a:t>
            </a:r>
          </a:p>
          <a:p>
            <a:pPr marL="1449388" lvl="3" indent="-457200">
              <a:spcBef>
                <a:spcPts val="0"/>
              </a:spcBef>
              <a:buSzPct val="100000"/>
            </a:pPr>
            <a:r>
              <a:rPr lang="cs-CZ" sz="2400" dirty="0"/>
              <a:t>kartel; </a:t>
            </a:r>
          </a:p>
          <a:p>
            <a:pPr marL="1449388" lvl="3" indent="-457200">
              <a:spcBef>
                <a:spcPts val="0"/>
              </a:spcBef>
              <a:buSzPct val="100000"/>
            </a:pPr>
            <a:r>
              <a:rPr lang="cs-CZ" sz="2400" dirty="0"/>
              <a:t>syndikát; </a:t>
            </a:r>
          </a:p>
          <a:p>
            <a:pPr marL="1449388" lvl="3" indent="-457200">
              <a:spcBef>
                <a:spcPts val="0"/>
              </a:spcBef>
              <a:buSzPct val="100000"/>
            </a:pPr>
            <a:r>
              <a:rPr lang="cs-CZ" sz="2400" dirty="0"/>
              <a:t>trast.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05238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5219700"/>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Firmám se doporučuje provést analýzu každého z jejích hlavních konkurentů, identifikovat jeho silné a slabé stránky, ty porovnat s vlastními silnými a slabými stránkami a tak určit své vlastní přednosti a slabiny ve vztahu k jednotlivým konkurentům. </a:t>
            </a:r>
          </a:p>
          <a:p>
            <a:pPr marL="992188" lvl="2" indent="-457200">
              <a:spcBef>
                <a:spcPts val="0"/>
              </a:spcBef>
              <a:buSzPct val="100000"/>
            </a:pPr>
            <a:r>
              <a:rPr lang="cs-CZ" sz="2800" dirty="0"/>
              <a:t>K tomuto účelu je vhodné využít sémantického diferenciálu. </a:t>
            </a:r>
          </a:p>
          <a:p>
            <a:pPr marL="992188" lvl="2" indent="-457200">
              <a:spcBef>
                <a:spcPts val="0"/>
              </a:spcBef>
              <a:buSzPct val="100000"/>
            </a:pPr>
            <a:r>
              <a:rPr lang="cs-CZ" sz="2800" dirty="0"/>
              <a:t>Další možností, jak postupovat, je vypracovat profil konkurentů, který bude sledovat výkon konkurence (obrat, podíl na trhu, zisk, návratnost investice, využití výrobní kapacity aj.), identifikovat cílové skupiny konkurence, její strategii, silné a slabé stránky.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008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Na základě provedené analýzy konkurence </a:t>
            </a:r>
            <a:r>
              <a:rPr lang="cs-CZ" sz="2800" dirty="0" err="1"/>
              <a:t>Kotler</a:t>
            </a:r>
            <a:r>
              <a:rPr lang="cs-CZ" sz="2800" dirty="0"/>
              <a:t> (Tomek, 1998, s. 114 – upraveno) rozlišuje následující typy konkurentů: </a:t>
            </a:r>
          </a:p>
          <a:p>
            <a:pPr marL="1449388" lvl="3" indent="-457200">
              <a:spcBef>
                <a:spcPts val="0"/>
              </a:spcBef>
              <a:buSzPct val="100000"/>
            </a:pPr>
            <a:r>
              <a:rPr lang="cs-CZ" sz="2400" b="1" dirty="0"/>
              <a:t>konkurent následovatel</a:t>
            </a:r>
            <a:r>
              <a:rPr lang="cs-CZ" sz="2400" dirty="0"/>
              <a:t> – sleduje konkurenci a využívá všech svých schopností ke konkurenčnímu boji; </a:t>
            </a:r>
          </a:p>
          <a:p>
            <a:pPr marL="1449388" lvl="3" indent="-457200">
              <a:spcBef>
                <a:spcPts val="0"/>
              </a:spcBef>
              <a:buSzPct val="100000"/>
            </a:pPr>
            <a:r>
              <a:rPr lang="cs-CZ" sz="2400" b="1" dirty="0"/>
              <a:t>laxní konkurent</a:t>
            </a:r>
            <a:r>
              <a:rPr lang="cs-CZ" sz="2400" dirty="0"/>
              <a:t> – nereaguje ani rychle, ani výrazně na aktivity ostatních konkurentů;</a:t>
            </a:r>
          </a:p>
          <a:p>
            <a:pPr marL="1449388" lvl="3" indent="-457200">
              <a:spcBef>
                <a:spcPts val="0"/>
              </a:spcBef>
              <a:buSzPct val="100000"/>
            </a:pPr>
            <a:r>
              <a:rPr lang="cs-CZ" sz="2400" b="1" dirty="0"/>
              <a:t>vybíravý konkurent</a:t>
            </a:r>
            <a:r>
              <a:rPr lang="cs-CZ" sz="2400" dirty="0"/>
              <a:t> – reaguje jen na některé aktivity svých konkurentů; </a:t>
            </a:r>
          </a:p>
          <a:p>
            <a:pPr marL="1449388" lvl="3" indent="-457200">
              <a:spcBef>
                <a:spcPts val="0"/>
              </a:spcBef>
              <a:buSzPct val="100000"/>
            </a:pPr>
            <a:r>
              <a:rPr lang="cs-CZ" sz="2400" b="1" dirty="0"/>
              <a:t>konkurent tygr</a:t>
            </a:r>
            <a:r>
              <a:rPr lang="cs-CZ" sz="2400" dirty="0"/>
              <a:t> – reaguje rychle a rozhodně na jakoukoliv formu ohrožení.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491568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Veřejnost:</a:t>
            </a:r>
          </a:p>
          <a:p>
            <a:pPr marL="992188" lvl="2" indent="-457200">
              <a:spcBef>
                <a:spcPts val="0"/>
              </a:spcBef>
              <a:buSzPct val="100000"/>
            </a:pPr>
            <a:r>
              <a:rPr lang="cs-CZ" sz="2800" dirty="0"/>
              <a:t>je jakákoli skupina, která má skutečný nebo potenciální zájem na schopnostech firmy dosáhnout jejích cílů, případně má na ně vliv (</a:t>
            </a:r>
            <a:r>
              <a:rPr lang="cs-CZ" sz="2800" dirty="0" err="1"/>
              <a:t>Kotler</a:t>
            </a:r>
            <a:r>
              <a:rPr lang="cs-CZ" sz="2800" dirty="0"/>
              <a:t>, </a:t>
            </a:r>
            <a:r>
              <a:rPr lang="cs-CZ" sz="2800" dirty="0" err="1"/>
              <a:t>Jain</a:t>
            </a:r>
            <a:r>
              <a:rPr lang="cs-CZ" sz="2800" dirty="0"/>
              <a:t>, </a:t>
            </a:r>
            <a:r>
              <a:rPr lang="cs-CZ" sz="2800" dirty="0" err="1"/>
              <a:t>Maesincee</a:t>
            </a:r>
            <a:r>
              <a:rPr lang="cs-CZ" sz="2800" dirty="0"/>
              <a:t>, 2007, s. 134). </a:t>
            </a:r>
          </a:p>
          <a:p>
            <a:pPr marL="992188" lvl="2" indent="-457200">
              <a:spcBef>
                <a:spcPts val="0"/>
              </a:spcBef>
              <a:buSzPct val="100000"/>
            </a:pPr>
            <a:r>
              <a:rPr lang="cs-CZ" sz="2800" dirty="0"/>
              <a:t>Veřejnost se člení obvykle </a:t>
            </a:r>
            <a:r>
              <a:rPr lang="cs-CZ" sz="2800" b="1" dirty="0"/>
              <a:t>do tří skupin</a:t>
            </a:r>
            <a:r>
              <a:rPr lang="cs-CZ" sz="2800" dirty="0"/>
              <a:t>, a to na:</a:t>
            </a:r>
          </a:p>
          <a:p>
            <a:pPr marL="1449388" lvl="3" indent="-457200">
              <a:spcBef>
                <a:spcPts val="0"/>
              </a:spcBef>
              <a:buSzPct val="100000"/>
              <a:buFont typeface="+mj-lt"/>
              <a:buAutoNum type="arabicPeriod"/>
            </a:pPr>
            <a:r>
              <a:rPr lang="cs-CZ" sz="2400" dirty="0"/>
              <a:t>obecnou veřejnost, </a:t>
            </a:r>
          </a:p>
          <a:p>
            <a:pPr marL="1449388" lvl="3" indent="-457200">
              <a:spcBef>
                <a:spcPts val="0"/>
              </a:spcBef>
              <a:buSzPct val="100000"/>
              <a:buFont typeface="+mj-lt"/>
              <a:buAutoNum type="arabicPeriod"/>
            </a:pPr>
            <a:r>
              <a:rPr lang="cs-CZ" sz="2400" dirty="0"/>
              <a:t>místní komunitu a občanské iniciativy, </a:t>
            </a:r>
          </a:p>
          <a:p>
            <a:pPr marL="1449388" lvl="3" indent="-457200">
              <a:spcBef>
                <a:spcPts val="0"/>
              </a:spcBef>
              <a:buSzPct val="100000"/>
              <a:buFont typeface="+mj-lt"/>
              <a:buAutoNum type="arabicPeriod"/>
            </a:pPr>
            <a:r>
              <a:rPr lang="cs-CZ" sz="2400" dirty="0"/>
              <a:t>spotřebitelská hnutí a vládu.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68721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době internacionalizace a globalizace trhů i podnikání by měla být situační analýza provedena pomocí </a:t>
            </a:r>
            <a:r>
              <a:rPr lang="cs-CZ" b="1" dirty="0"/>
              <a:t>7C</a:t>
            </a:r>
            <a:r>
              <a:rPr lang="cs-CZ" dirty="0"/>
              <a:t>: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climate</a:t>
            </a:r>
            <a:r>
              <a:rPr lang="cs-CZ" b="1" dirty="0"/>
              <a:t>/</a:t>
            </a:r>
            <a:r>
              <a:rPr lang="cs-CZ" b="1" dirty="0" err="1"/>
              <a:t>context</a:t>
            </a:r>
            <a:r>
              <a:rPr lang="cs-CZ" dirty="0"/>
              <a:t> – makroekonomické faktory; </a:t>
            </a:r>
          </a:p>
          <a:p>
            <a:pPr marL="877888" lvl="2">
              <a:spcBef>
                <a:spcPts val="0"/>
              </a:spcBef>
              <a:buSzPct val="100000"/>
            </a:pPr>
            <a:r>
              <a:rPr lang="cs-CZ" b="1" dirty="0" err="1"/>
              <a:t>company</a:t>
            </a:r>
            <a:r>
              <a:rPr lang="cs-CZ" dirty="0"/>
              <a:t> – podnik,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change</a:t>
            </a:r>
            <a:r>
              <a:rPr lang="cs-CZ" dirty="0"/>
              <a:t> – změna.</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725148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3"/>
            <a:ext cx="8398042" cy="5081201"/>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200" dirty="0"/>
              <a:t>Na každou firmu </a:t>
            </a:r>
            <a:r>
              <a:rPr lang="cs-CZ" sz="3200" b="1" dirty="0"/>
              <a:t>působí vlivy vnějšího prostředí</a:t>
            </a:r>
            <a:r>
              <a:rPr lang="cs-CZ" sz="3200" dirty="0"/>
              <a:t> </a:t>
            </a:r>
            <a:r>
              <a:rPr lang="cs-CZ" sz="3200" b="1" dirty="0"/>
              <a:t>s různou intenzitou</a:t>
            </a:r>
            <a:r>
              <a:rPr lang="cs-CZ" sz="3200" dirty="0"/>
              <a:t>, proto nemá smysl tvořit seznam všech možných faktorů, ale pouze těch relevantních, podstatných. </a:t>
            </a:r>
          </a:p>
          <a:p>
            <a:pPr marL="534988" lvl="1" indent="-457200">
              <a:spcBef>
                <a:spcPts val="0"/>
              </a:spcBef>
              <a:buSzPct val="100000"/>
            </a:pPr>
            <a:r>
              <a:rPr lang="cs-CZ" sz="3200" dirty="0"/>
              <a:t>Ty mohou pro firmu znamenat buď příležitost (tj. situaci, která je pro firmu příznivá a ve které může při vyvinutí patřičného úsilí získat konkurenční výhodu), nebo ohrožení (tj. situaci, která nastává v důsledku nepříznivého vývojového trendu a která by mohla vést v případě nepodniknutí příslušných kroků k ohrožení existence firmy).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088703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Strategická situační analýza </a:t>
            </a:r>
            <a:r>
              <a:rPr lang="cs-CZ" dirty="0"/>
              <a:t>je komplexní přístup k zachycení podstatných faktorů ovlivňujících činnost firmy ve vzájemných souvislostech, jehož výsledky jsou podkladem pro tvorbu návrhů možných strategií budoucího chování firmy</a:t>
            </a:r>
            <a:r>
              <a:rPr lang="cs-CZ" b="1" dirty="0"/>
              <a: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349043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Význam strategické situační analýzy roste se zvyšující se neurčitostí, resp. nestabilitou a složitostí prostředí. </a:t>
            </a:r>
          </a:p>
          <a:p>
            <a:pPr marL="420688" lvl="1">
              <a:spcBef>
                <a:spcPts val="0"/>
              </a:spcBef>
              <a:buSzPct val="100000"/>
            </a:pPr>
            <a:r>
              <a:rPr lang="cs-CZ" dirty="0"/>
              <a:t>Musí proto poskytovat všechny podstatné, relevantní informace ovlivňující fungování podniku. </a:t>
            </a:r>
          </a:p>
          <a:p>
            <a:pPr marL="420688" lvl="1">
              <a:spcBef>
                <a:spcPts val="0"/>
              </a:spcBef>
              <a:buSzPct val="100000"/>
            </a:pPr>
            <a:r>
              <a:rPr lang="cs-CZ" dirty="0"/>
              <a:t>Důkladně provedená strategická analýza je předpokladem kvality celého strategického procesu. </a:t>
            </a:r>
          </a:p>
          <a:p>
            <a:pPr marL="420688" lvl="1">
              <a:spcBef>
                <a:spcPts val="0"/>
              </a:spcBef>
              <a:buSzPct val="100000"/>
            </a:pPr>
            <a:r>
              <a:rPr lang="cs-CZ" dirty="0"/>
              <a:t>Budou-li totiž její závěry povrchní, nepřesné či jinak zkreslené, budou přijatá strategická opatření orientována jiným směrem, než by bylo žádoucí.</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164570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3790</Words>
  <Application>Microsoft Office PowerPoint</Application>
  <PresentationFormat>Předvádění na obrazovce (4:3)</PresentationFormat>
  <Paragraphs>417</Paragraphs>
  <Slides>71</Slides>
  <Notes>71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71</vt:i4>
      </vt:variant>
    </vt:vector>
  </HeadingPairs>
  <TitlesOfParts>
    <vt:vector size="74" baseType="lpstr">
      <vt:lpstr>Arial</vt:lpstr>
      <vt:lpstr>Calibri</vt:lpstr>
      <vt:lpstr>Office Theme</vt:lpstr>
      <vt:lpstr> Strategické analýzy ½ Vnější prostředí YSF_03_06</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Jaroslav</cp:lastModifiedBy>
  <cp:revision>78</cp:revision>
  <dcterms:modified xsi:type="dcterms:W3CDTF">2024-02-29T06:59:09Z</dcterms:modified>
</cp:coreProperties>
</file>