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256" r:id="rId5"/>
    <p:sldId id="281" r:id="rId6"/>
    <p:sldId id="285" r:id="rId7"/>
    <p:sldId id="294" r:id="rId8"/>
    <p:sldId id="283" r:id="rId9"/>
    <p:sldId id="292" r:id="rId10"/>
    <p:sldId id="290" r:id="rId11"/>
    <p:sldId id="284" r:id="rId12"/>
    <p:sldId id="295" r:id="rId13"/>
    <p:sldId id="296" r:id="rId14"/>
    <p:sldId id="297" r:id="rId15"/>
    <p:sldId id="287" r:id="rId16"/>
    <p:sldId id="289" r:id="rId17"/>
    <p:sldId id="282" r:id="rId18"/>
    <p:sldId id="291" r:id="rId19"/>
    <p:sldId id="303" r:id="rId20"/>
    <p:sldId id="298" r:id="rId21"/>
    <p:sldId id="299" r:id="rId22"/>
    <p:sldId id="300" r:id="rId23"/>
    <p:sldId id="301" r:id="rId24"/>
    <p:sldId id="302" r:id="rId2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58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79C04-9676-453C-89AD-69E5E104D743}" type="datetimeFigureOut">
              <a:rPr lang="cs-CZ" smtClean="0"/>
              <a:t>11.05.2024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5634A-6866-4D4C-A341-5A8EFDE01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948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DE39258-309D-D664-B722-0D608B9574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Analýzy týkající se rodiny, podnikatele a podniku – podnik v oblasti financování. Hodnocení finanční situace.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Ing. Veronika Volfová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1A96A3-C941-7C67-EF85-F6F07778B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/>
              <a:t>Quicktest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C542AD-AEDB-34E3-011B-86F70BE9C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3. Ukazatel </a:t>
            </a:r>
            <a:r>
              <a:rPr lang="cs-CZ" sz="1800" dirty="0"/>
              <a:t>výnosnosti firmy: (provozní CF/ tržby)*100</a:t>
            </a:r>
          </a:p>
          <a:p>
            <a:r>
              <a:rPr lang="cs-CZ" sz="1800" dirty="0"/>
              <a:t>vypovídá o finanční výkonosti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1800" b="1" dirty="0"/>
              <a:t>4. Ukazatel </a:t>
            </a:r>
            <a:r>
              <a:rPr lang="cs-CZ" sz="1800" dirty="0"/>
              <a:t>výnosnosti firmy: ((zisk před zdaněním + nákladové úroky)/ aktiva)</a:t>
            </a:r>
          </a:p>
          <a:p>
            <a:r>
              <a:rPr lang="cs-CZ" sz="1800" dirty="0"/>
              <a:t>vypovídá o výnosnosti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sz="1800" b="1" dirty="0"/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538CB180-22AA-BD36-D210-C8C2A4B1FB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510323"/>
              </p:ext>
            </p:extLst>
          </p:nvPr>
        </p:nvGraphicFramePr>
        <p:xfrm>
          <a:off x="540000" y="2857743"/>
          <a:ext cx="796935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5162">
                  <a:extLst>
                    <a:ext uri="{9D8B030D-6E8A-4147-A177-3AD203B41FA5}">
                      <a16:colId xmlns:a16="http://schemas.microsoft.com/office/drawing/2014/main" val="306217406"/>
                    </a:ext>
                  </a:extLst>
                </a:gridCol>
                <a:gridCol w="1139868">
                  <a:extLst>
                    <a:ext uri="{9D8B030D-6E8A-4147-A177-3AD203B41FA5}">
                      <a16:colId xmlns:a16="http://schemas.microsoft.com/office/drawing/2014/main" val="3956988149"/>
                    </a:ext>
                  </a:extLst>
                </a:gridCol>
                <a:gridCol w="1202499">
                  <a:extLst>
                    <a:ext uri="{9D8B030D-6E8A-4147-A177-3AD203B41FA5}">
                      <a16:colId xmlns:a16="http://schemas.microsoft.com/office/drawing/2014/main" val="3275413014"/>
                    </a:ext>
                  </a:extLst>
                </a:gridCol>
                <a:gridCol w="1147951">
                  <a:extLst>
                    <a:ext uri="{9D8B030D-6E8A-4147-A177-3AD203B41FA5}">
                      <a16:colId xmlns:a16="http://schemas.microsoft.com/office/drawing/2014/main" val="327256275"/>
                    </a:ext>
                  </a:extLst>
                </a:gridCol>
                <a:gridCol w="1593870">
                  <a:extLst>
                    <a:ext uri="{9D8B030D-6E8A-4147-A177-3AD203B41FA5}">
                      <a16:colId xmlns:a16="http://schemas.microsoft.com/office/drawing/2014/main" val="2206723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Ohrožený insolvencí: záporná hodnota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Špatný &lt; 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Průměr &gt; 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Dobrý &gt; 8 %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Velmi dobrý &gt; 10 %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952052"/>
                  </a:ext>
                </a:extLst>
              </a:tr>
            </a:tbl>
          </a:graphicData>
        </a:graphic>
      </p:graphicFrame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61D1B319-C10B-2A09-076C-CDB855D759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109879"/>
              </p:ext>
            </p:extLst>
          </p:nvPr>
        </p:nvGraphicFramePr>
        <p:xfrm>
          <a:off x="540000" y="4478403"/>
          <a:ext cx="7969350" cy="50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2236">
                  <a:extLst>
                    <a:ext uri="{9D8B030D-6E8A-4147-A177-3AD203B41FA5}">
                      <a16:colId xmlns:a16="http://schemas.microsoft.com/office/drawing/2014/main" val="82528671"/>
                    </a:ext>
                  </a:extLst>
                </a:gridCol>
                <a:gridCol w="1114816">
                  <a:extLst>
                    <a:ext uri="{9D8B030D-6E8A-4147-A177-3AD203B41FA5}">
                      <a16:colId xmlns:a16="http://schemas.microsoft.com/office/drawing/2014/main" val="1875840826"/>
                    </a:ext>
                  </a:extLst>
                </a:gridCol>
                <a:gridCol w="1127343">
                  <a:extLst>
                    <a:ext uri="{9D8B030D-6E8A-4147-A177-3AD203B41FA5}">
                      <a16:colId xmlns:a16="http://schemas.microsoft.com/office/drawing/2014/main" val="3932172407"/>
                    </a:ext>
                  </a:extLst>
                </a:gridCol>
                <a:gridCol w="1191085">
                  <a:extLst>
                    <a:ext uri="{9D8B030D-6E8A-4147-A177-3AD203B41FA5}">
                      <a16:colId xmlns:a16="http://schemas.microsoft.com/office/drawing/2014/main" val="1564395857"/>
                    </a:ext>
                  </a:extLst>
                </a:gridCol>
                <a:gridCol w="1593870">
                  <a:extLst>
                    <a:ext uri="{9D8B030D-6E8A-4147-A177-3AD203B41FA5}">
                      <a16:colId xmlns:a16="http://schemas.microsoft.com/office/drawing/2014/main" val="25337769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Ohrožený insolvencí: záporná hodnota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Špatný &lt; 8 %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Průměr &gt; 8 %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Dobrý &gt; 12 %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Velmi dobrý &gt; 15 %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609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9084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089EB3-75ED-9A6B-58D4-F2B876D50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/>
              <a:t>Quicktest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F902D3-50C0-53CB-353E-736BDED20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/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pPr marL="0" indent="0">
              <a:buNone/>
            </a:pPr>
            <a:r>
              <a:rPr lang="cs-CZ" sz="1800" b="1" dirty="0"/>
              <a:t>Celková úroveň podniku se vyčíslí jedinou známkou, vypočtenou jako aritmetický průměr známek všech čtyř ukazatelů. </a:t>
            </a:r>
          </a:p>
          <a:p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EAD274FC-FAAC-77AA-1FAB-8D748B2C93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847374"/>
              </p:ext>
            </p:extLst>
          </p:nvPr>
        </p:nvGraphicFramePr>
        <p:xfrm>
          <a:off x="540000" y="2613017"/>
          <a:ext cx="7955762" cy="12532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0118">
                  <a:extLst>
                    <a:ext uri="{9D8B030D-6E8A-4147-A177-3AD203B41FA5}">
                      <a16:colId xmlns:a16="http://schemas.microsoft.com/office/drawing/2014/main" val="236778636"/>
                    </a:ext>
                  </a:extLst>
                </a:gridCol>
                <a:gridCol w="3031299">
                  <a:extLst>
                    <a:ext uri="{9D8B030D-6E8A-4147-A177-3AD203B41FA5}">
                      <a16:colId xmlns:a16="http://schemas.microsoft.com/office/drawing/2014/main" val="3397633958"/>
                    </a:ext>
                  </a:extLst>
                </a:gridCol>
                <a:gridCol w="839244">
                  <a:extLst>
                    <a:ext uri="{9D8B030D-6E8A-4147-A177-3AD203B41FA5}">
                      <a16:colId xmlns:a16="http://schemas.microsoft.com/office/drawing/2014/main" val="2293132334"/>
                    </a:ext>
                  </a:extLst>
                </a:gridCol>
                <a:gridCol w="1915101">
                  <a:extLst>
                    <a:ext uri="{9D8B030D-6E8A-4147-A177-3AD203B41FA5}">
                      <a16:colId xmlns:a16="http://schemas.microsoft.com/office/drawing/2014/main" val="1672405042"/>
                    </a:ext>
                  </a:extLst>
                </a:gridCol>
              </a:tblGrid>
              <a:tr h="250642">
                <a:tc>
                  <a:txBody>
                    <a:bodyPr/>
                    <a:lstStyle/>
                    <a:p>
                      <a:r>
                        <a:rPr lang="cs-CZ" sz="1000" dirty="0"/>
                        <a:t>Pořadí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/>
                        <a:t>Ukazatel (každý ukazatel má stejnou váhu)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Jednotka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707058"/>
                  </a:ext>
                </a:extLst>
              </a:tr>
              <a:tr h="250642">
                <a:tc>
                  <a:txBody>
                    <a:bodyPr/>
                    <a:lstStyle/>
                    <a:p>
                      <a:r>
                        <a:rPr lang="cs-CZ" sz="1000" dirty="0"/>
                        <a:t>1. Ukazatel finanční stability firmy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(vlastní jmění/ aktiva)*100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vypovídá o kapitálové síle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965130"/>
                  </a:ext>
                </a:extLst>
              </a:tr>
              <a:tr h="250642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/>
                        <a:t>2. Ukazatel finanční stability firmy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((dluhy – pohotové peněžní prostředky)/ provozní CF)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roky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vypovídá o zadlužení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518806"/>
                  </a:ext>
                </a:extLst>
              </a:tr>
              <a:tr h="250642">
                <a:tc>
                  <a:txBody>
                    <a:bodyPr/>
                    <a:lstStyle/>
                    <a:p>
                      <a:r>
                        <a:rPr lang="cs-CZ" sz="1000" dirty="0"/>
                        <a:t>3. Ukazatel výnosnosti firmy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(provozní CF/ tržby)*100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vypovídá o finanční výkonosti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2106605"/>
                  </a:ext>
                </a:extLst>
              </a:tr>
              <a:tr h="250642">
                <a:tc>
                  <a:txBody>
                    <a:bodyPr/>
                    <a:lstStyle/>
                    <a:p>
                      <a:r>
                        <a:rPr lang="cs-CZ" sz="1000" dirty="0"/>
                        <a:t>4. Ukazatel výnosnosti firmy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((zisk před zdaněním + nákladové úroky)/ aktiva)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vypovídá o výnosnosti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460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866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Hodnocení finanční situace podniku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cs-CZ" sz="1800" b="1" dirty="0"/>
              <a:t>Postupy využívající metod matematické statistiky</a:t>
            </a:r>
          </a:p>
          <a:p>
            <a:pPr marL="342900" indent="-342900">
              <a:buFont typeface="+mj-lt"/>
              <a:buAutoNum type="arabicPeriod" startAt="2"/>
            </a:pPr>
            <a:endParaRPr lang="cs-CZ" sz="1800" b="1" dirty="0"/>
          </a:p>
          <a:p>
            <a:pPr lvl="1"/>
            <a:r>
              <a:rPr lang="cs-CZ" dirty="0"/>
              <a:t>Stanovuje se součet vážených hodnot vybraných poměrových ukazatelů.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Váhy vybraných ukazatelů se stanovují pomocí metod matematické statistiky.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Ukazatele charakterizují finanční situaci podniku a jeho vývoj.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Př. Indikátor bonity, Altmanův index finančního zdraví, index IN</a:t>
            </a:r>
          </a:p>
        </p:txBody>
      </p:sp>
    </p:spTree>
    <p:extLst>
      <p:ext uri="{BB962C8B-B14F-4D97-AF65-F5344CB8AC3E}">
        <p14:creationId xmlns:p14="http://schemas.microsoft.com/office/powerpoint/2010/main" val="2299356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Indikátor bonity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1400" dirty="0"/>
              <a:t>Využívá 6 vybraných poměrových ukazatelů uvedených v tabulce:</a:t>
            </a:r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r>
              <a:rPr lang="cs-CZ" sz="1400" dirty="0"/>
              <a:t>Zjištěná hodnota každého ukazatele se násobí stanovenou vahou.</a:t>
            </a:r>
          </a:p>
          <a:p>
            <a:r>
              <a:rPr lang="cs-CZ" sz="1400" dirty="0"/>
              <a:t>Součiny (vážené hodnoty) se sčítají.</a:t>
            </a:r>
          </a:p>
          <a:p>
            <a:r>
              <a:rPr lang="cs-CZ" sz="1400" dirty="0"/>
              <a:t>Suma vážených hodnot představuje souhrnnou veličinu, která se zařadí do stanovené stupnice hodnocení. </a:t>
            </a:r>
          </a:p>
          <a:p>
            <a:r>
              <a:rPr lang="cs-CZ" sz="1400" dirty="0"/>
              <a:t>Čím vyšší souhrnná hodnota je, tím je finanční situace podniku lepší. </a:t>
            </a:r>
          </a:p>
          <a:p>
            <a:endParaRPr lang="cs-CZ" sz="1600" dirty="0"/>
          </a:p>
          <a:p>
            <a:endParaRPr lang="cs-CZ" sz="1600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B8F2BFD8-4C08-D8B8-D5DB-D023F97E93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709076"/>
              </p:ext>
            </p:extLst>
          </p:nvPr>
        </p:nvGraphicFramePr>
        <p:xfrm>
          <a:off x="741336" y="2249406"/>
          <a:ext cx="6096000" cy="18498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298">
                  <a:extLst>
                    <a:ext uri="{9D8B030D-6E8A-4147-A177-3AD203B41FA5}">
                      <a16:colId xmlns:a16="http://schemas.microsoft.com/office/drawing/2014/main" val="2765327045"/>
                    </a:ext>
                  </a:extLst>
                </a:gridCol>
                <a:gridCol w="4238787">
                  <a:extLst>
                    <a:ext uri="{9D8B030D-6E8A-4147-A177-3AD203B41FA5}">
                      <a16:colId xmlns:a16="http://schemas.microsoft.com/office/drawing/2014/main" val="2242596275"/>
                    </a:ext>
                  </a:extLst>
                </a:gridCol>
                <a:gridCol w="1536915">
                  <a:extLst>
                    <a:ext uri="{9D8B030D-6E8A-4147-A177-3AD203B41FA5}">
                      <a16:colId xmlns:a16="http://schemas.microsoft.com/office/drawing/2014/main" val="2972624648"/>
                    </a:ext>
                  </a:extLst>
                </a:gridCol>
              </a:tblGrid>
              <a:tr h="264271"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Ukazatel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Váha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999975"/>
                  </a:ext>
                </a:extLst>
              </a:tr>
              <a:tr h="264271">
                <a:tc>
                  <a:txBody>
                    <a:bodyPr/>
                    <a:lstStyle/>
                    <a:p>
                      <a:r>
                        <a:rPr lang="cs-CZ" sz="1000" dirty="0"/>
                        <a:t>1.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Provozní CF (cizí zdroje-rezervy)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1,50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228848"/>
                  </a:ext>
                </a:extLst>
              </a:tr>
              <a:tr h="264271">
                <a:tc>
                  <a:txBody>
                    <a:bodyPr/>
                    <a:lstStyle/>
                    <a:p>
                      <a:r>
                        <a:rPr lang="cs-CZ" sz="1000" dirty="0"/>
                        <a:t>2.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Aktiva/ dluhy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0,08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131518"/>
                  </a:ext>
                </a:extLst>
              </a:tr>
              <a:tr h="264271">
                <a:tc>
                  <a:txBody>
                    <a:bodyPr/>
                    <a:lstStyle/>
                    <a:p>
                      <a:r>
                        <a:rPr lang="cs-CZ" sz="1000" dirty="0"/>
                        <a:t>3.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Zisk před zdaněním/ aktiva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10,00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1708066"/>
                  </a:ext>
                </a:extLst>
              </a:tr>
              <a:tr h="264271">
                <a:tc>
                  <a:txBody>
                    <a:bodyPr/>
                    <a:lstStyle/>
                    <a:p>
                      <a:r>
                        <a:rPr lang="cs-CZ" sz="1000" dirty="0"/>
                        <a:t>4.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Zisk před zdaněním/ tržby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653739"/>
                  </a:ext>
                </a:extLst>
              </a:tr>
              <a:tr h="264271">
                <a:tc>
                  <a:txBody>
                    <a:bodyPr/>
                    <a:lstStyle/>
                    <a:p>
                      <a:r>
                        <a:rPr lang="cs-CZ" sz="1000" dirty="0"/>
                        <a:t>5.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Zásoby/ tržby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0,30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792915"/>
                  </a:ext>
                </a:extLst>
              </a:tr>
              <a:tr h="264271">
                <a:tc>
                  <a:txBody>
                    <a:bodyPr/>
                    <a:lstStyle/>
                    <a:p>
                      <a:r>
                        <a:rPr lang="cs-CZ" sz="1000" dirty="0"/>
                        <a:t>6.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Tržby/ aktiva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0,10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90818"/>
                  </a:ext>
                </a:extLst>
              </a:tr>
            </a:tbl>
          </a:graphicData>
        </a:graphic>
      </p:graphicFrame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EF7D972D-32D2-6D20-244A-DA43BE8EFC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17471"/>
              </p:ext>
            </p:extLst>
          </p:nvPr>
        </p:nvGraphicFramePr>
        <p:xfrm>
          <a:off x="741336" y="5491635"/>
          <a:ext cx="7348779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0677">
                  <a:extLst>
                    <a:ext uri="{9D8B030D-6E8A-4147-A177-3AD203B41FA5}">
                      <a16:colId xmlns:a16="http://schemas.microsoft.com/office/drawing/2014/main" val="567729240"/>
                    </a:ext>
                  </a:extLst>
                </a:gridCol>
                <a:gridCol w="953146">
                  <a:extLst>
                    <a:ext uri="{9D8B030D-6E8A-4147-A177-3AD203B41FA5}">
                      <a16:colId xmlns:a16="http://schemas.microsoft.com/office/drawing/2014/main" val="836556826"/>
                    </a:ext>
                  </a:extLst>
                </a:gridCol>
                <a:gridCol w="1185620">
                  <a:extLst>
                    <a:ext uri="{9D8B030D-6E8A-4147-A177-3AD203B41FA5}">
                      <a16:colId xmlns:a16="http://schemas.microsoft.com/office/drawing/2014/main" val="3446256094"/>
                    </a:ext>
                  </a:extLst>
                </a:gridCol>
                <a:gridCol w="1115878">
                  <a:extLst>
                    <a:ext uri="{9D8B030D-6E8A-4147-A177-3AD203B41FA5}">
                      <a16:colId xmlns:a16="http://schemas.microsoft.com/office/drawing/2014/main" val="780419686"/>
                    </a:ext>
                  </a:extLst>
                </a:gridCol>
                <a:gridCol w="1216617">
                  <a:extLst>
                    <a:ext uri="{9D8B030D-6E8A-4147-A177-3AD203B41FA5}">
                      <a16:colId xmlns:a16="http://schemas.microsoft.com/office/drawing/2014/main" val="3427998763"/>
                    </a:ext>
                  </a:extLst>
                </a:gridCol>
                <a:gridCol w="1456841">
                  <a:extLst>
                    <a:ext uri="{9D8B030D-6E8A-4147-A177-3AD203B41FA5}">
                      <a16:colId xmlns:a16="http://schemas.microsoft.com/office/drawing/2014/main" val="921028668"/>
                    </a:ext>
                  </a:extLst>
                </a:gridCol>
              </a:tblGrid>
              <a:tr h="118405">
                <a:tc>
                  <a:txBody>
                    <a:bodyPr/>
                    <a:lstStyle/>
                    <a:p>
                      <a:r>
                        <a:rPr lang="cs-CZ" sz="1000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+3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114368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cs-CZ" sz="1000" dirty="0"/>
                        <a:t>Velmi špatný podnik ohrožený insolvencí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Špatný podnik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Oddělující hodnota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/>
                        <a:t>Průměrný podnik</a:t>
                      </a:r>
                    </a:p>
                    <a:p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Velmi dobrý podnik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Extrémně dobrý podnik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923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9640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Hodnocení finanční situace podniku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cs-CZ" sz="1800" b="1" dirty="0"/>
              <a:t>Posouzení stavu a vývoje vybraných ukazatelů finanční stability a výnosové situace</a:t>
            </a:r>
          </a:p>
          <a:p>
            <a:pPr marL="342900" indent="-342900">
              <a:buFont typeface="+mj-lt"/>
              <a:buAutoNum type="arabicPeriod" startAt="3"/>
            </a:pPr>
            <a:endParaRPr lang="cs-CZ" sz="1800" b="1" dirty="0"/>
          </a:p>
          <a:p>
            <a:pPr lvl="1"/>
            <a:r>
              <a:rPr lang="cs-CZ" dirty="0"/>
              <a:t>Využíváme k tomu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Pontův</a:t>
            </a:r>
            <a:r>
              <a:rPr lang="cs-CZ" dirty="0"/>
              <a:t> pyramidový diagram.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 několika vrstvách a větvích příčinných činitelů umožňuje zkoumat vlivy a jejich působení na ukazatel představující vrchol pyramidy.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 rozkladu je umožněno zkoumat strukturu a využití majetku, tržeb, nákladů, a na ně navazujícího příspěvku ke krytí fixních nákladů a tvorbě zisku.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Tato metoda se využívá pro zkoumání minulých období i pro tvorbu plánu.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923886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/>
              <a:t>Du</a:t>
            </a:r>
            <a:r>
              <a:rPr lang="cs-CZ" sz="2800" dirty="0"/>
              <a:t> </a:t>
            </a:r>
            <a:r>
              <a:rPr lang="cs-CZ" sz="2800" dirty="0" err="1"/>
              <a:t>Pontův</a:t>
            </a:r>
            <a:r>
              <a:rPr lang="cs-CZ" sz="2800" dirty="0"/>
              <a:t> pyramidový diagram</a:t>
            </a:r>
          </a:p>
        </p:txBody>
      </p:sp>
      <p:pic>
        <p:nvPicPr>
          <p:cNvPr id="1026" name="Picture 2" descr="DuPontova analýza">
            <a:extLst>
              <a:ext uri="{FF2B5EF4-FFF2-40B4-BE49-F238E27FC236}">
                <a16:creationId xmlns:a16="http://schemas.microsoft.com/office/drawing/2014/main" id="{446051F3-6283-09DD-FE83-ECA1367AF11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24"/>
          <a:stretch/>
        </p:blipFill>
        <p:spPr bwMode="auto">
          <a:xfrm>
            <a:off x="1158879" y="1690692"/>
            <a:ext cx="6826242" cy="4211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883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DE39258-309D-D664-B722-0D608B9574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Model H. </a:t>
            </a:r>
            <a:r>
              <a:rPr lang="cs-CZ" sz="3200" dirty="0" err="1"/>
              <a:t>Pollaka</a:t>
            </a:r>
            <a:r>
              <a:rPr lang="cs-CZ" sz="3200" dirty="0"/>
              <a:t>.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Ing. Veronika Volfová</a:t>
            </a:r>
          </a:p>
        </p:txBody>
      </p:sp>
    </p:spTree>
    <p:extLst>
      <p:ext uri="{BB962C8B-B14F-4D97-AF65-F5344CB8AC3E}">
        <p14:creationId xmlns:p14="http://schemas.microsoft.com/office/powerpoint/2010/main" val="50905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</p:spPr>
        <p:txBody>
          <a:bodyPr anchor="ctr">
            <a:normAutofit/>
          </a:bodyPr>
          <a:lstStyle/>
          <a:p>
            <a:r>
              <a:rPr lang="cs-CZ" sz="2800" dirty="0"/>
              <a:t>Model Harryho </a:t>
            </a:r>
            <a:r>
              <a:rPr lang="cs-CZ" sz="2800" dirty="0" err="1"/>
              <a:t>Pollaka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/>
          <a:p>
            <a:r>
              <a:rPr lang="cs-CZ" sz="1400" dirty="0"/>
              <a:t>Slouží k hodnocení životaschopnosti podniku</a:t>
            </a:r>
          </a:p>
          <a:p>
            <a:endParaRPr lang="cs-CZ" sz="1400" dirty="0"/>
          </a:p>
          <a:p>
            <a:r>
              <a:rPr lang="cs-CZ" sz="1400" dirty="0"/>
              <a:t>Hodnocení je postaveno na vyhodnocení pomocí bodů, které jsou uděleny deseti klíčovým charakteristikám podniku. </a:t>
            </a:r>
          </a:p>
          <a:p>
            <a:endParaRPr lang="cs-CZ" sz="1400" dirty="0"/>
          </a:p>
          <a:p>
            <a:r>
              <a:rPr lang="cs-CZ" sz="1400" dirty="0"/>
              <a:t>Jednotlivé body jsou přidělovány dle vlivu dané charakteristiky na budoucnost podniku. </a:t>
            </a:r>
          </a:p>
          <a:p>
            <a:endParaRPr lang="cs-CZ" sz="1400" dirty="0"/>
          </a:p>
          <a:p>
            <a:r>
              <a:rPr lang="cs-CZ" sz="1400" dirty="0"/>
              <a:t>U podniku, který je hodnocen, pak každé charakteristice udělíme počet bodů z dosažitelného maxima. </a:t>
            </a:r>
          </a:p>
          <a:p>
            <a:endParaRPr lang="cs-CZ" sz="1400" dirty="0"/>
          </a:p>
          <a:p>
            <a:r>
              <a:rPr lang="cs-CZ" sz="1400" dirty="0"/>
              <a:t>Součet jednotlivých bodů ocenění vyjádříme jako procentuální podíl, který je ukazatelem konkurenceschopnosti podniku.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E7656FB1-BE0F-BA9B-677B-3C23769DD784}"/>
              </a:ext>
            </a:extLst>
          </p:cNvPr>
          <p:cNvGraphicFramePr>
            <a:graphicFrameLocks noGrp="1"/>
          </p:cNvGraphicFramePr>
          <p:nvPr/>
        </p:nvGraphicFramePr>
        <p:xfrm>
          <a:off x="4997817" y="2537296"/>
          <a:ext cx="3823159" cy="36396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19098">
                  <a:extLst>
                    <a:ext uri="{9D8B030D-6E8A-4147-A177-3AD203B41FA5}">
                      <a16:colId xmlns:a16="http://schemas.microsoft.com/office/drawing/2014/main" val="1180641146"/>
                    </a:ext>
                  </a:extLst>
                </a:gridCol>
                <a:gridCol w="1084882">
                  <a:extLst>
                    <a:ext uri="{9D8B030D-6E8A-4147-A177-3AD203B41FA5}">
                      <a16:colId xmlns:a16="http://schemas.microsoft.com/office/drawing/2014/main" val="3249959757"/>
                    </a:ext>
                  </a:extLst>
                </a:gridCol>
                <a:gridCol w="719179">
                  <a:extLst>
                    <a:ext uri="{9D8B030D-6E8A-4147-A177-3AD203B41FA5}">
                      <a16:colId xmlns:a16="http://schemas.microsoft.com/office/drawing/2014/main" val="474403030"/>
                    </a:ext>
                  </a:extLst>
                </a:gridCol>
              </a:tblGrid>
              <a:tr h="428191">
                <a:tc>
                  <a:txBody>
                    <a:bodyPr/>
                    <a:lstStyle/>
                    <a:p>
                      <a:r>
                        <a:rPr lang="cs-CZ" sz="900" dirty="0"/>
                        <a:t>Charakteristika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r>
                        <a:rPr lang="cs-CZ" sz="900"/>
                        <a:t>Maximální počet bodů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r>
                        <a:rPr lang="cs-CZ" sz="900"/>
                        <a:t>Ohodnocení</a:t>
                      </a:r>
                    </a:p>
                  </a:txBody>
                  <a:tcPr marL="57864" marR="57864" marT="28932" marB="28932"/>
                </a:tc>
                <a:extLst>
                  <a:ext uri="{0D108BD9-81ED-4DB2-BD59-A6C34878D82A}">
                    <a16:rowId xmlns:a16="http://schemas.microsoft.com/office/drawing/2014/main" val="963368906"/>
                  </a:ext>
                </a:extLst>
              </a:tr>
              <a:tr h="287906">
                <a:tc>
                  <a:txBody>
                    <a:bodyPr/>
                    <a:lstStyle/>
                    <a:p>
                      <a:r>
                        <a:rPr lang="cs-CZ" sz="900"/>
                        <a:t>1. Výzkum cílený na pokrok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r>
                        <a:rPr lang="cs-CZ" sz="900"/>
                        <a:t>13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endParaRPr lang="cs-CZ" sz="900"/>
                    </a:p>
                  </a:txBody>
                  <a:tcPr marL="57864" marR="57864" marT="28932" marB="28932"/>
                </a:tc>
                <a:extLst>
                  <a:ext uri="{0D108BD9-81ED-4DB2-BD59-A6C34878D82A}">
                    <a16:rowId xmlns:a16="http://schemas.microsoft.com/office/drawing/2014/main" val="192549950"/>
                  </a:ext>
                </a:extLst>
              </a:tr>
              <a:tr h="317715">
                <a:tc>
                  <a:txBody>
                    <a:bodyPr/>
                    <a:lstStyle/>
                    <a:p>
                      <a:r>
                        <a:rPr lang="cs-CZ" sz="900"/>
                        <a:t>2. Výrobky a služby odpovídající trhu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r>
                        <a:rPr lang="cs-CZ" sz="900"/>
                        <a:t>12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endParaRPr lang="cs-CZ" sz="900"/>
                    </a:p>
                  </a:txBody>
                  <a:tcPr marL="57864" marR="57864" marT="28932" marB="28932"/>
                </a:tc>
                <a:extLst>
                  <a:ext uri="{0D108BD9-81ED-4DB2-BD59-A6C34878D82A}">
                    <a16:rowId xmlns:a16="http://schemas.microsoft.com/office/drawing/2014/main" val="1349102249"/>
                  </a:ext>
                </a:extLst>
              </a:tr>
              <a:tr h="254600">
                <a:tc>
                  <a:txBody>
                    <a:bodyPr/>
                    <a:lstStyle/>
                    <a:p>
                      <a:r>
                        <a:rPr lang="cs-CZ" sz="900"/>
                        <a:t>3. Spokojení zákazníci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r>
                        <a:rPr lang="cs-CZ" sz="900"/>
                        <a:t>11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endParaRPr lang="cs-CZ" sz="900"/>
                    </a:p>
                  </a:txBody>
                  <a:tcPr marL="57864" marR="57864" marT="28932" marB="28932"/>
                </a:tc>
                <a:extLst>
                  <a:ext uri="{0D108BD9-81ED-4DB2-BD59-A6C34878D82A}">
                    <a16:rowId xmlns:a16="http://schemas.microsoft.com/office/drawing/2014/main" val="2312659278"/>
                  </a:ext>
                </a:extLst>
              </a:tr>
              <a:tr h="280092">
                <a:tc>
                  <a:txBody>
                    <a:bodyPr/>
                    <a:lstStyle/>
                    <a:p>
                      <a:r>
                        <a:rPr lang="cs-CZ" sz="900"/>
                        <a:t>4. Spokojení finanční účastníci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r>
                        <a:rPr lang="cs-CZ" sz="900"/>
                        <a:t>11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endParaRPr lang="cs-CZ" sz="900"/>
                    </a:p>
                  </a:txBody>
                  <a:tcPr marL="57864" marR="57864" marT="28932" marB="28932"/>
                </a:tc>
                <a:extLst>
                  <a:ext uri="{0D108BD9-81ED-4DB2-BD59-A6C34878D82A}">
                    <a16:rowId xmlns:a16="http://schemas.microsoft.com/office/drawing/2014/main" val="3317898020"/>
                  </a:ext>
                </a:extLst>
              </a:tr>
              <a:tr h="278969">
                <a:tc>
                  <a:txBody>
                    <a:bodyPr/>
                    <a:lstStyle/>
                    <a:p>
                      <a:r>
                        <a:rPr lang="cs-CZ" sz="900"/>
                        <a:t>5. Poměr k životnímu prostředí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r>
                        <a:rPr lang="cs-CZ" sz="900"/>
                        <a:t>11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endParaRPr lang="cs-CZ" sz="900"/>
                    </a:p>
                  </a:txBody>
                  <a:tcPr marL="57864" marR="57864" marT="28932" marB="28932"/>
                </a:tc>
                <a:extLst>
                  <a:ext uri="{0D108BD9-81ED-4DB2-BD59-A6C34878D82A}">
                    <a16:rowId xmlns:a16="http://schemas.microsoft.com/office/drawing/2014/main" val="1785768283"/>
                  </a:ext>
                </a:extLst>
              </a:tr>
              <a:tr h="254600">
                <a:tc>
                  <a:txBody>
                    <a:bodyPr/>
                    <a:lstStyle/>
                    <a:p>
                      <a:r>
                        <a:rPr lang="cs-CZ" sz="900"/>
                        <a:t>6. Kapitálová základna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r>
                        <a:rPr lang="cs-CZ" sz="900"/>
                        <a:t>10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endParaRPr lang="cs-CZ" sz="900"/>
                    </a:p>
                  </a:txBody>
                  <a:tcPr marL="57864" marR="57864" marT="28932" marB="28932"/>
                </a:tc>
                <a:extLst>
                  <a:ext uri="{0D108BD9-81ED-4DB2-BD59-A6C34878D82A}">
                    <a16:rowId xmlns:a16="http://schemas.microsoft.com/office/drawing/2014/main" val="2825611729"/>
                  </a:ext>
                </a:extLst>
              </a:tr>
              <a:tr h="264594">
                <a:tc>
                  <a:txBody>
                    <a:bodyPr/>
                    <a:lstStyle/>
                    <a:p>
                      <a:r>
                        <a:rPr lang="cs-CZ" sz="900"/>
                        <a:t>7. Výhodná lokalizace podniku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r>
                        <a:rPr lang="cs-CZ" sz="900"/>
                        <a:t>9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endParaRPr lang="cs-CZ" sz="900"/>
                    </a:p>
                  </a:txBody>
                  <a:tcPr marL="57864" marR="57864" marT="28932" marB="28932"/>
                </a:tc>
                <a:extLst>
                  <a:ext uri="{0D108BD9-81ED-4DB2-BD59-A6C34878D82A}">
                    <a16:rowId xmlns:a16="http://schemas.microsoft.com/office/drawing/2014/main" val="1616529441"/>
                  </a:ext>
                </a:extLst>
              </a:tr>
              <a:tr h="254600">
                <a:tc>
                  <a:txBody>
                    <a:bodyPr/>
                    <a:lstStyle/>
                    <a:p>
                      <a:r>
                        <a:rPr lang="cs-CZ" sz="900"/>
                        <a:t>8. Zaměstnanci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r>
                        <a:rPr lang="cs-CZ" sz="900"/>
                        <a:t>8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endParaRPr lang="cs-CZ" sz="900"/>
                    </a:p>
                  </a:txBody>
                  <a:tcPr marL="57864" marR="57864" marT="28932" marB="28932"/>
                </a:tc>
                <a:extLst>
                  <a:ext uri="{0D108BD9-81ED-4DB2-BD59-A6C34878D82A}">
                    <a16:rowId xmlns:a16="http://schemas.microsoft.com/office/drawing/2014/main" val="3932069420"/>
                  </a:ext>
                </a:extLst>
              </a:tr>
              <a:tr h="254600">
                <a:tc>
                  <a:txBody>
                    <a:bodyPr/>
                    <a:lstStyle/>
                    <a:p>
                      <a:r>
                        <a:rPr lang="cs-CZ" sz="900"/>
                        <a:t>9. Finanční výsledek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r>
                        <a:rPr lang="cs-CZ" sz="900"/>
                        <a:t>8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endParaRPr lang="cs-CZ" sz="900"/>
                    </a:p>
                  </a:txBody>
                  <a:tcPr marL="57864" marR="57864" marT="28932" marB="28932"/>
                </a:tc>
                <a:extLst>
                  <a:ext uri="{0D108BD9-81ED-4DB2-BD59-A6C34878D82A}">
                    <a16:rowId xmlns:a16="http://schemas.microsoft.com/office/drawing/2014/main" val="665403164"/>
                  </a:ext>
                </a:extLst>
              </a:tr>
              <a:tr h="254600">
                <a:tc>
                  <a:txBody>
                    <a:bodyPr/>
                    <a:lstStyle/>
                    <a:p>
                      <a:r>
                        <a:rPr lang="cs-CZ" sz="900"/>
                        <a:t>10. Spolehliví dodavatelé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r>
                        <a:rPr lang="cs-CZ" sz="900"/>
                        <a:t>7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endParaRPr lang="cs-CZ" sz="900"/>
                    </a:p>
                  </a:txBody>
                  <a:tcPr marL="57864" marR="57864" marT="28932" marB="28932"/>
                </a:tc>
                <a:extLst>
                  <a:ext uri="{0D108BD9-81ED-4DB2-BD59-A6C34878D82A}">
                    <a16:rowId xmlns:a16="http://schemas.microsoft.com/office/drawing/2014/main" val="2618938034"/>
                  </a:ext>
                </a:extLst>
              </a:tr>
              <a:tr h="254600">
                <a:tc>
                  <a:txBody>
                    <a:bodyPr/>
                    <a:lstStyle/>
                    <a:p>
                      <a:r>
                        <a:rPr lang="cs-CZ" sz="900"/>
                        <a:t>Celkem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r>
                        <a:rPr lang="cs-CZ" sz="900"/>
                        <a:t>100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endParaRPr lang="cs-CZ" sz="900"/>
                    </a:p>
                  </a:txBody>
                  <a:tcPr marL="57864" marR="57864" marT="28932" marB="28932"/>
                </a:tc>
                <a:extLst>
                  <a:ext uri="{0D108BD9-81ED-4DB2-BD59-A6C34878D82A}">
                    <a16:rowId xmlns:a16="http://schemas.microsoft.com/office/drawing/2014/main" val="2396374064"/>
                  </a:ext>
                </a:extLst>
              </a:tr>
              <a:tr h="254600">
                <a:tc>
                  <a:txBody>
                    <a:bodyPr/>
                    <a:lstStyle/>
                    <a:p>
                      <a:r>
                        <a:rPr lang="cs-CZ" sz="900"/>
                        <a:t>Činitel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r>
                        <a:rPr lang="cs-CZ" sz="900"/>
                        <a:t>%</a:t>
                      </a:r>
                    </a:p>
                  </a:txBody>
                  <a:tcPr marL="57864" marR="57864" marT="28932" marB="28932"/>
                </a:tc>
                <a:tc>
                  <a:txBody>
                    <a:bodyPr/>
                    <a:lstStyle/>
                    <a:p>
                      <a:endParaRPr lang="cs-CZ" sz="900" dirty="0"/>
                    </a:p>
                  </a:txBody>
                  <a:tcPr marL="57864" marR="57864" marT="28932" marB="28932"/>
                </a:tc>
                <a:extLst>
                  <a:ext uri="{0D108BD9-81ED-4DB2-BD59-A6C34878D82A}">
                    <a16:rowId xmlns:a16="http://schemas.microsoft.com/office/drawing/2014/main" val="2198364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662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Model Harryho </a:t>
            </a:r>
            <a:r>
              <a:rPr lang="cs-CZ" sz="2800" dirty="0" err="1"/>
              <a:t>Pollaka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1400" dirty="0"/>
              <a:t>Hodnocení spočívá na subjektivním hodnocení uvedených charakteristik, na subjektivním názoru hodnotícího a nelze ho vědecky podložit nebo nezávisle opakovat. </a:t>
            </a:r>
          </a:p>
          <a:p>
            <a:endParaRPr lang="cs-CZ" sz="1400" dirty="0"/>
          </a:p>
          <a:p>
            <a:r>
              <a:rPr lang="cs-CZ" sz="1400" dirty="0"/>
              <a:t>Součtem jednotlivých přiřazených bodů k oblastem vyjde v procentech ukazatel životaschopnosti podniku:</a:t>
            </a:r>
          </a:p>
          <a:p>
            <a:endParaRPr lang="cs-CZ" sz="1400" dirty="0"/>
          </a:p>
          <a:p>
            <a:pPr lvl="1"/>
            <a:r>
              <a:rPr lang="cs-CZ" sz="1400" dirty="0"/>
              <a:t>81 – 100 % životaschopnost je téměř zaručena,</a:t>
            </a:r>
          </a:p>
          <a:p>
            <a:pPr lvl="1"/>
            <a:r>
              <a:rPr lang="cs-CZ" sz="1400" dirty="0"/>
              <a:t>61 – 80 % životaschopnost je velmi pravděpodobná,</a:t>
            </a:r>
          </a:p>
          <a:p>
            <a:pPr lvl="1"/>
            <a:r>
              <a:rPr lang="cs-CZ" sz="1400" dirty="0"/>
              <a:t>41 – 60 % životaschopnost bez zásahu není zajištěna,</a:t>
            </a:r>
          </a:p>
          <a:p>
            <a:pPr lvl="1"/>
            <a:r>
              <a:rPr lang="cs-CZ" sz="1400" dirty="0"/>
              <a:t>21 – 40 % podnik je „nemocný“,</a:t>
            </a:r>
          </a:p>
          <a:p>
            <a:pPr lvl="1"/>
            <a:r>
              <a:rPr lang="cs-CZ" sz="1400" dirty="0"/>
              <a:t>0 – 20 % podnik je v krizi.</a:t>
            </a:r>
          </a:p>
        </p:txBody>
      </p:sp>
    </p:spTree>
    <p:extLst>
      <p:ext uri="{BB962C8B-B14F-4D97-AF65-F5344CB8AC3E}">
        <p14:creationId xmlns:p14="http://schemas.microsoft.com/office/powerpoint/2010/main" val="1698399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Model Harryho </a:t>
            </a:r>
            <a:r>
              <a:rPr lang="cs-CZ" sz="2800" dirty="0" err="1"/>
              <a:t>Pollaka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1400" dirty="0"/>
              <a:t>Při hodnocení životaschopnosti podniku důležité uvědomit si rozdíl mezi vnitřním a vnějším okolím podniku.</a:t>
            </a:r>
          </a:p>
          <a:p>
            <a:pPr lvl="1"/>
            <a:r>
              <a:rPr lang="cs-CZ" sz="1400" dirty="0"/>
              <a:t>Ve vnitřním okolí podniku lze autoritativně definovat a kontrolovat veškerou činnost. </a:t>
            </a:r>
          </a:p>
          <a:p>
            <a:pPr lvl="1"/>
            <a:r>
              <a:rPr lang="cs-CZ" sz="1400" dirty="0"/>
              <a:t>Oproti tomu ve vnějším okolí podniku tomu tak není (činnost podniku není chráněna před vnějšími vlivy trhu). </a:t>
            </a:r>
          </a:p>
          <a:p>
            <a:endParaRPr lang="cs-CZ" sz="1400" dirty="0"/>
          </a:p>
          <a:p>
            <a:r>
              <a:rPr lang="cs-CZ" sz="1400" dirty="0"/>
              <a:t>Podnik se musí těmto vlivům přizpůsobit, a také se musí snažit ovlivnit trh, protože jeho budoucnost záleží na jeho schopnosti uplatnit se ve vnějším okolí. </a:t>
            </a:r>
          </a:p>
          <a:p>
            <a:r>
              <a:rPr lang="cs-CZ" sz="1400" dirty="0"/>
              <a:t>Ovšem toto je možné pouze za předpokladu, že dobře funguje jeho vnitřní okolí podniku a neexistují zde žádné slabiny ve vedení. </a:t>
            </a:r>
          </a:p>
          <a:p>
            <a:endParaRPr lang="cs-CZ" sz="1400" dirty="0"/>
          </a:p>
          <a:p>
            <a:r>
              <a:rPr lang="cs-CZ" sz="1400" dirty="0"/>
              <a:t>Na základě analýzy vnitřního okolí dle </a:t>
            </a:r>
            <a:r>
              <a:rPr lang="cs-CZ" sz="1400" dirty="0" err="1"/>
              <a:t>Pollaka</a:t>
            </a:r>
            <a:r>
              <a:rPr lang="cs-CZ" sz="1400" dirty="0"/>
              <a:t> lze podnik hodnotit pouze z hlediska minulosti, přítomnosti a poměrně krátké budoucnosti, protože dlouhodobá vitalita podniku závisí pouze z části na zdraví historicky zachycených činitelů z vnitřního okolí podniku. Hlavní a rozhodující vliv mají faktory vnějšího okolí podniku.</a:t>
            </a:r>
          </a:p>
        </p:txBody>
      </p:sp>
    </p:spTree>
    <p:extLst>
      <p:ext uri="{BB962C8B-B14F-4D97-AF65-F5344CB8AC3E}">
        <p14:creationId xmlns:p14="http://schemas.microsoft.com/office/powerpoint/2010/main" val="3112688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Vztah rodina – podnik v oblasti financování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1800" dirty="0"/>
              <a:t>Rodinné podniky upřednostňují financování své činnosti vlastním kapitálem – představuje nižší rizikovost.</a:t>
            </a:r>
          </a:p>
          <a:p>
            <a:endParaRPr lang="cs-CZ" sz="1800" dirty="0"/>
          </a:p>
          <a:p>
            <a:r>
              <a:rPr lang="cs-CZ" sz="1800" dirty="0"/>
              <a:t>Cizí kapitál pro rodinné podniky představuje snížení likvidity, zvýšení ukazatelů zadluženosti – zvyšuje se jim riziko úpadku. </a:t>
            </a:r>
          </a:p>
          <a:p>
            <a:endParaRPr lang="cs-CZ" sz="1800" dirty="0"/>
          </a:p>
          <a:p>
            <a:r>
              <a:rPr lang="cs-CZ" sz="1800" dirty="0"/>
              <a:t>Případný úpadek může ohrozit fungování nejen samotného podniku, ale i celé rodiny. </a:t>
            </a:r>
          </a:p>
          <a:p>
            <a:endParaRPr lang="cs-CZ" sz="1800" dirty="0"/>
          </a:p>
          <a:p>
            <a:r>
              <a:rPr lang="cs-CZ" sz="1800" dirty="0"/>
              <a:t>Nejběžnější formou financování rodinných podniků cizím kapitálem je bankovní úvěr, dodavatelský úvěr, faktoring, leasing. 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55852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Model Harryho </a:t>
            </a:r>
            <a:r>
              <a:rPr lang="cs-CZ" sz="2800" dirty="0" err="1"/>
              <a:t>Pollaka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4224446"/>
          </a:xfrm>
        </p:spPr>
        <p:txBody>
          <a:bodyPr anchor="t">
            <a:normAutofit/>
          </a:bodyPr>
          <a:lstStyle/>
          <a:p>
            <a:r>
              <a:rPr lang="cs-CZ" sz="1400" dirty="0"/>
              <a:t>Hlavní a rozhodující vliv mají faktory vnějšího okolí podniku.</a:t>
            </a:r>
          </a:p>
          <a:p>
            <a:endParaRPr lang="cs-CZ" sz="1400" dirty="0"/>
          </a:p>
          <a:p>
            <a:r>
              <a:rPr lang="cs-CZ" sz="1400" dirty="0"/>
              <a:t>Podíváme-li se na 10 uvedených charakteristik zdravého podniku, zjistíme:</a:t>
            </a:r>
          </a:p>
          <a:p>
            <a:pPr marL="685791" lvl="1" indent="-342900">
              <a:buFont typeface="+mj-lt"/>
              <a:buAutoNum type="arabicPeriod"/>
            </a:pPr>
            <a:r>
              <a:rPr lang="cs-CZ" sz="1400" dirty="0"/>
              <a:t>Osm z deseti charakteristik se nachází ve vnějším prostředí.</a:t>
            </a:r>
          </a:p>
          <a:p>
            <a:pPr marL="685791" lvl="1" indent="-342900">
              <a:buFont typeface="+mj-lt"/>
              <a:buAutoNum type="arabicPeriod"/>
            </a:pPr>
            <a:r>
              <a:rPr lang="cs-CZ" sz="1400" dirty="0"/>
              <a:t>Důležitost jednotlivých charakteristik je při hodnocení vyjádřena v bodech.</a:t>
            </a:r>
          </a:p>
          <a:p>
            <a:pPr marL="685791" lvl="1" indent="-342900">
              <a:buFont typeface="+mj-lt"/>
              <a:buAutoNum type="arabicPeriod"/>
            </a:pPr>
            <a:r>
              <a:rPr lang="cs-CZ" sz="1400" dirty="0"/>
              <a:t>Charakteristiky jsou takového typu, že zkušený hodnotitel by neměl mít problém přidělit jim příslušné hodnocení.</a:t>
            </a:r>
          </a:p>
          <a:p>
            <a:pPr marL="685791" lvl="1" indent="-342900">
              <a:buFont typeface="+mj-lt"/>
              <a:buAutoNum type="arabicPeriod"/>
            </a:pPr>
            <a:r>
              <a:rPr lang="cs-CZ" sz="1400" dirty="0"/>
              <a:t>Ze statistického hlediska lze dokázat, že 10 – 15 % odchylka v hodnocení jednotlivých položek nemá na konečný výsledek zásadní vliv.</a:t>
            </a:r>
          </a:p>
          <a:p>
            <a:endParaRPr lang="cs-CZ" sz="1400" dirty="0"/>
          </a:p>
          <a:p>
            <a:r>
              <a:rPr lang="cs-CZ" sz="1400" dirty="0"/>
              <a:t>Názor dalších autorů na model H. </a:t>
            </a:r>
            <a:r>
              <a:rPr lang="cs-CZ" sz="1400" dirty="0" err="1"/>
              <a:t>Pollaka</a:t>
            </a:r>
            <a:r>
              <a:rPr lang="cs-CZ" sz="1400" dirty="0"/>
              <a:t>: „Hodnocení podniku dle Harryho </a:t>
            </a:r>
            <a:r>
              <a:rPr lang="cs-CZ" sz="1400" dirty="0" err="1"/>
              <a:t>Pollaka</a:t>
            </a:r>
            <a:r>
              <a:rPr lang="cs-CZ" sz="1400" dirty="0"/>
              <a:t> je velmi subjektivní, použité ukazatele jsou často neměřitelné a zavdávají tak prostor pro polemiky.“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4327156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sz="1600" dirty="0"/>
              <a:t>Koráb, V., Hanzelková, A., </a:t>
            </a:r>
            <a:r>
              <a:rPr lang="cs-CZ" sz="1600" dirty="0" err="1"/>
              <a:t>Mihalisko</a:t>
            </a:r>
            <a:r>
              <a:rPr lang="cs-CZ" sz="1600" dirty="0"/>
              <a:t>, M. (2008). Rodinné podnikání. Brno: </a:t>
            </a:r>
            <a:r>
              <a:rPr lang="cs-CZ" sz="1600" dirty="0" err="1"/>
              <a:t>Computer</a:t>
            </a:r>
            <a:r>
              <a:rPr lang="cs-CZ" sz="1600" dirty="0"/>
              <a:t> </a:t>
            </a:r>
            <a:r>
              <a:rPr lang="cs-CZ" sz="1600" dirty="0" err="1"/>
              <a:t>Press</a:t>
            </a:r>
            <a:r>
              <a:rPr lang="cs-CZ" sz="1600" dirty="0"/>
              <a:t>, a. s. ISBN 978-80-251-1843-6.</a:t>
            </a:r>
          </a:p>
          <a:p>
            <a:r>
              <a:rPr lang="cs-CZ" sz="1600" dirty="0" err="1"/>
              <a:t>Martel</a:t>
            </a:r>
            <a:r>
              <a:rPr lang="cs-CZ" sz="1600" dirty="0"/>
              <a:t>. J. (2017). Rodinné firmy na rozcestí. Jak postupovat při nástupnictví, dědictví a udržení rodinné soudržnosti. Praha: Grada. ISBN 978-80-271-0332-4.</a:t>
            </a:r>
          </a:p>
        </p:txBody>
      </p:sp>
    </p:spTree>
    <p:extLst>
      <p:ext uri="{BB962C8B-B14F-4D97-AF65-F5344CB8AC3E}">
        <p14:creationId xmlns:p14="http://schemas.microsoft.com/office/powerpoint/2010/main" val="199773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Vztah rodina – podnik v oblasti financování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1800" b="1" dirty="0"/>
              <a:t>Bankovní úvěr </a:t>
            </a:r>
          </a:p>
          <a:p>
            <a:pPr lvl="1"/>
            <a:r>
              <a:rPr lang="cs-CZ" dirty="0"/>
              <a:t>nejběžnější forma financování, kdy banka půjčí podniku finanční prostředky na dobu určitou a požaduje za to určitý úrok. 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b="1" dirty="0"/>
              <a:t>Dodavatelský úvěr </a:t>
            </a:r>
          </a:p>
          <a:p>
            <a:pPr lvl="1"/>
            <a:r>
              <a:rPr lang="cs-CZ" dirty="0"/>
              <a:t>podnik uskutečňuje s jistým časovým odstupem platby za výrobky nebo služby, které mu dodal nebo poskytl jiný subjekt. (Po dobu než je závazek zaplacen, dodavatel de facto poskytuje danému podniku úvěr). </a:t>
            </a:r>
          </a:p>
        </p:txBody>
      </p:sp>
    </p:spTree>
    <p:extLst>
      <p:ext uri="{BB962C8B-B14F-4D97-AF65-F5344CB8AC3E}">
        <p14:creationId xmlns:p14="http://schemas.microsoft.com/office/powerpoint/2010/main" val="2261347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Vztah rodina – podnik v oblasti financování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1800" b="1" dirty="0"/>
              <a:t>Faktoring </a:t>
            </a:r>
          </a:p>
          <a:p>
            <a:pPr lvl="1"/>
            <a:r>
              <a:rPr lang="cs-CZ" dirty="0"/>
              <a:t>spočívá v odprodeji krátkodobých pohledávek faktoringové společnosti před lhůtou splatnosti, které vznikly danému podniku v důsledku prodeje zboží či poskytnutí služeb.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b="1" dirty="0"/>
              <a:t>Leasing </a:t>
            </a:r>
          </a:p>
          <a:p>
            <a:pPr lvl="1"/>
            <a:r>
              <a:rPr lang="cs-CZ" dirty="0"/>
              <a:t>dohoda, při které má nájemce právo využívat určitý majetek po předem dohodnutou dobu za určitou finanční úhradu (= nájemné). </a:t>
            </a:r>
          </a:p>
        </p:txBody>
      </p:sp>
    </p:spTree>
    <p:extLst>
      <p:ext uri="{BB962C8B-B14F-4D97-AF65-F5344CB8AC3E}">
        <p14:creationId xmlns:p14="http://schemas.microsoft.com/office/powerpoint/2010/main" val="2733147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Vztah rodinný podnik – rodina v oblasti financí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1800" dirty="0"/>
              <a:t>Základním cílem činnosti podniku, jehož vlastník má zájem na úspěšnosti podniku, je efektivně využít vlastní a cizí kapitál, aby maximalizoval tržní hodnotu během delšího časového období. </a:t>
            </a:r>
          </a:p>
          <a:p>
            <a:endParaRPr lang="cs-CZ" sz="1800" dirty="0"/>
          </a:p>
          <a:p>
            <a:r>
              <a:rPr lang="cs-CZ" sz="1800" dirty="0"/>
              <a:t>Z toho vyplývají další cíle, které jsou ovlivněny postavením podniku na trhu, oborem podnikání, situací na trhu, umístěním podniku, na právní formě,…</a:t>
            </a:r>
          </a:p>
          <a:p>
            <a:endParaRPr lang="cs-CZ" sz="1800" dirty="0"/>
          </a:p>
          <a:p>
            <a:r>
              <a:rPr lang="cs-CZ" sz="1800" dirty="0"/>
              <a:t>Je potřeba stanovit postupné kroky a dílčí cíle, které směřují k jednomu základnímu cíli. </a:t>
            </a:r>
          </a:p>
          <a:p>
            <a:endParaRPr lang="cs-CZ" sz="14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61489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Vztah rodinný podnik – rodina v oblasti financí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1800" dirty="0"/>
              <a:t>Při stanovení cílů je důležité mít na paměti, že podnikání je spojeno s rizikem a probíhá v čase.</a:t>
            </a:r>
          </a:p>
          <a:p>
            <a:endParaRPr lang="cs-CZ" sz="1800" dirty="0"/>
          </a:p>
          <a:p>
            <a:r>
              <a:rPr lang="cs-CZ" sz="1800" b="1" dirty="0"/>
              <a:t>Rozhodující dílčí cíle v oblasti hospodaření podniku jsou:</a:t>
            </a:r>
          </a:p>
          <a:p>
            <a:endParaRPr lang="cs-CZ" sz="1800" dirty="0"/>
          </a:p>
          <a:p>
            <a:pPr marL="685791" lvl="1" indent="-342900">
              <a:buFont typeface="+mj-lt"/>
              <a:buAutoNum type="alphaLcParenR"/>
            </a:pPr>
            <a:r>
              <a:rPr lang="cs-CZ" dirty="0"/>
              <a:t>Trvalá platební schopnost podniku a perspektiva dlouhodobé likvidity – dosavadní vývoj , úroveň i různé varianty finančního plánu podniku lze posoudit pomocí finanční analýzy. </a:t>
            </a:r>
          </a:p>
          <a:p>
            <a:pPr marL="685791" lvl="1" indent="-342900">
              <a:buFont typeface="+mj-lt"/>
              <a:buAutoNum type="alphaLcParenR"/>
            </a:pPr>
            <a:endParaRPr lang="cs-CZ" dirty="0"/>
          </a:p>
          <a:p>
            <a:pPr marL="685791" lvl="1" indent="-342900">
              <a:buFont typeface="+mj-lt"/>
              <a:buAutoNum type="alphaLcParenR"/>
            </a:pPr>
            <a:r>
              <a:rPr lang="cs-CZ" dirty="0"/>
              <a:t>Trvalý dostatečně vysoký hospodářský výsledek a rentabilita vlastního kapitálu. </a:t>
            </a:r>
          </a:p>
          <a:p>
            <a:endParaRPr lang="cs-CZ" sz="14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400660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Hodnocení finanční situace podniku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4"/>
            <a:ext cx="8064000" cy="4319454"/>
          </a:xfrm>
        </p:spPr>
        <p:txBody>
          <a:bodyPr anchor="t">
            <a:normAutofit/>
          </a:bodyPr>
          <a:lstStyle/>
          <a:p>
            <a:r>
              <a:rPr lang="cs-CZ" sz="1800" dirty="0"/>
              <a:t>Souhrnné hodnocení finanční situace lze rozdělit do 3 skupin:</a:t>
            </a:r>
          </a:p>
          <a:p>
            <a:endParaRPr lang="cs-CZ" sz="1800" dirty="0"/>
          </a:p>
          <a:p>
            <a:pPr marL="342900" indent="-342900">
              <a:buFont typeface="+mj-lt"/>
              <a:buAutoNum type="arabicPeriod"/>
            </a:pPr>
            <a:r>
              <a:rPr lang="cs-CZ" sz="1800" b="1" dirty="0"/>
              <a:t>Jednoduché postupy bodového hodnocení </a:t>
            </a:r>
          </a:p>
          <a:p>
            <a:pPr marL="342900" indent="-342900">
              <a:buFont typeface="+mj-lt"/>
              <a:buAutoNum type="arabicPeriod"/>
            </a:pPr>
            <a:endParaRPr lang="cs-CZ" sz="1800" b="1" dirty="0"/>
          </a:p>
          <a:p>
            <a:pPr marL="342900" indent="-342900">
              <a:buFont typeface="+mj-lt"/>
              <a:buAutoNum type="arabicPeriod"/>
            </a:pPr>
            <a:r>
              <a:rPr lang="cs-CZ" sz="1800" b="1" dirty="0"/>
              <a:t>Postupy využívající metod matematické statistiky</a:t>
            </a:r>
          </a:p>
          <a:p>
            <a:pPr marL="342900" indent="-342900">
              <a:buFont typeface="+mj-lt"/>
              <a:buAutoNum type="arabicPeriod"/>
            </a:pPr>
            <a:endParaRPr lang="cs-CZ" sz="1800" b="1" dirty="0"/>
          </a:p>
          <a:p>
            <a:pPr marL="342900" indent="-342900">
              <a:buFont typeface="+mj-lt"/>
              <a:buAutoNum type="arabicPeriod"/>
            </a:pPr>
            <a:r>
              <a:rPr lang="cs-CZ" sz="1800" b="1" dirty="0"/>
              <a:t>Posouzení stavu a vývoje vybraných ukazatelů finanční stability a výnosové situace</a:t>
            </a:r>
          </a:p>
          <a:p>
            <a:pPr marL="342900" indent="-342900">
              <a:buFont typeface="+mj-lt"/>
              <a:buAutoNum type="arabicPeriod"/>
            </a:pPr>
            <a:endParaRPr lang="cs-CZ" sz="1400" dirty="0"/>
          </a:p>
          <a:p>
            <a:pPr marL="342900" indent="-342900">
              <a:buFont typeface="+mj-lt"/>
              <a:buAutoNum type="arabicPeriod"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556572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Hodnocení finanční situace podniku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4"/>
            <a:ext cx="8064000" cy="4319454"/>
          </a:xfrm>
        </p:spPr>
        <p:txBody>
          <a:bodyPr anchor="t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1800" b="1" dirty="0"/>
              <a:t>Jednoduché postupy bodového hodnocení </a:t>
            </a:r>
          </a:p>
          <a:p>
            <a:pPr marL="342891" lvl="1" indent="0">
              <a:buNone/>
            </a:pPr>
            <a:r>
              <a:rPr lang="cs-CZ" dirty="0"/>
              <a:t> </a:t>
            </a:r>
          </a:p>
          <a:p>
            <a:pPr lvl="1"/>
            <a:r>
              <a:rPr lang="cs-CZ" dirty="0"/>
              <a:t>Jednotlivé postupy se liší výběrem poměrových ukazatelů a použitými bodovými stupnicemi.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Jsou vhodné pouze k prvnímu seznámení se situací podniku, k přibližnému stanovení jeho finanční situace.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Př. </a:t>
            </a:r>
            <a:r>
              <a:rPr lang="cs-CZ" dirty="0" err="1"/>
              <a:t>Quicktest</a:t>
            </a:r>
            <a:r>
              <a:rPr lang="cs-CZ" dirty="0"/>
              <a:t> - umožňuje orientačně zjistit celkovou úroveň podniku v daném roce a úroveň příslušných dílčích hledisek. Srovnání známek v jednotlivých letech umožňuje posoudit vývoj v čase z uvedených hledisek. </a:t>
            </a:r>
          </a:p>
          <a:p>
            <a:pPr marL="342900" indent="-342900">
              <a:buFont typeface="+mj-lt"/>
              <a:buAutoNum type="arabicPeriod"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616128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528AD0-4CCA-678D-8284-707F1BCCF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/>
              <a:t>Quicktest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7F5F77-AFDC-AEF5-8251-326067ACB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cs-CZ" sz="1700" b="1" dirty="0"/>
              <a:t>Rychlý test pro posouzení – pracuje se čtyřmi poměrovými ukazateli</a:t>
            </a:r>
            <a:endParaRPr lang="cs-CZ" sz="1700" b="1" i="0" u="none" strike="noStrike" kern="1200" dirty="0">
              <a:solidFill>
                <a:srgbClr val="000000"/>
              </a:solidFill>
              <a:effectLst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cs-CZ" sz="1700" b="0" i="0" u="none" strike="noStrike" kern="1200" dirty="0">
              <a:solidFill>
                <a:srgbClr val="000000"/>
              </a:solidFill>
              <a:effectLst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cs-CZ" sz="1700" b="0" i="0" u="none" strike="noStrike" kern="1200" dirty="0">
              <a:solidFill>
                <a:srgbClr val="000000"/>
              </a:solidFill>
              <a:effectLst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cs-CZ" sz="1700" b="1" i="0" u="none" strike="noStrike" kern="1200" dirty="0">
                <a:solidFill>
                  <a:srgbClr val="000000"/>
                </a:solidFill>
                <a:effectLst/>
              </a:rPr>
              <a:t>1. Ukazatel</a:t>
            </a:r>
            <a:r>
              <a:rPr lang="cs-CZ" sz="1700" b="0" i="0" u="none" strike="noStrike" kern="1200" dirty="0">
                <a:solidFill>
                  <a:srgbClr val="000000"/>
                </a:solidFill>
                <a:effectLst/>
              </a:rPr>
              <a:t> finanční stability firmy:</a:t>
            </a:r>
            <a:r>
              <a:rPr lang="cs-CZ" sz="1700" dirty="0"/>
              <a:t> </a:t>
            </a:r>
            <a:r>
              <a:rPr lang="cs-CZ" sz="1700" b="0" i="0" u="none" strike="noStrike" kern="1200" dirty="0">
                <a:solidFill>
                  <a:srgbClr val="000000"/>
                </a:solidFill>
                <a:effectLst/>
              </a:rPr>
              <a:t>(vlastní jmění/ aktiva)*100</a:t>
            </a: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cs-CZ" sz="1700" dirty="0">
                <a:solidFill>
                  <a:srgbClr val="000000"/>
                </a:solidFill>
              </a:rPr>
              <a:t>Vypovídá o kapitálové síle</a:t>
            </a: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cs-CZ" sz="1700" b="0" i="0" u="none" strike="noStrike" dirty="0">
              <a:effectLst/>
            </a:endParaRPr>
          </a:p>
          <a:p>
            <a:pPr marL="0" indent="0">
              <a:buNone/>
            </a:pPr>
            <a:endParaRPr lang="cs-CZ" sz="1700" dirty="0"/>
          </a:p>
          <a:p>
            <a:endParaRPr lang="cs-CZ" sz="1700" dirty="0"/>
          </a:p>
          <a:p>
            <a:r>
              <a:rPr lang="cs-CZ" sz="1700" b="1" dirty="0"/>
              <a:t>2. Ukazatel </a:t>
            </a:r>
            <a:r>
              <a:rPr lang="cs-CZ" sz="1700" dirty="0"/>
              <a:t>finanční stability firmy: ((dluhy – pohotové peněžní prostředky)/ provozní CF)</a:t>
            </a:r>
          </a:p>
          <a:p>
            <a:r>
              <a:rPr lang="cs-CZ" sz="1700" dirty="0"/>
              <a:t>vypovídá o zadlužení (doba splácení)</a:t>
            </a:r>
          </a:p>
          <a:p>
            <a:pPr marL="0" indent="0">
              <a:buNone/>
            </a:pPr>
            <a:endParaRPr lang="cs-CZ" sz="1700" dirty="0"/>
          </a:p>
          <a:p>
            <a:pPr marL="0" indent="0">
              <a:buNone/>
            </a:pPr>
            <a:endParaRPr lang="cs-CZ" sz="1700" dirty="0"/>
          </a:p>
          <a:p>
            <a:pPr marL="0" indent="0">
              <a:buNone/>
            </a:pPr>
            <a:endParaRPr lang="cs-CZ" sz="1700" b="1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CD5A8FEC-C0D0-C058-9606-D0EB0205C8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84177"/>
              </p:ext>
            </p:extLst>
          </p:nvPr>
        </p:nvGraphicFramePr>
        <p:xfrm>
          <a:off x="691725" y="3363307"/>
          <a:ext cx="7912275" cy="50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9469">
                  <a:extLst>
                    <a:ext uri="{9D8B030D-6E8A-4147-A177-3AD203B41FA5}">
                      <a16:colId xmlns:a16="http://schemas.microsoft.com/office/drawing/2014/main" val="706030888"/>
                    </a:ext>
                  </a:extLst>
                </a:gridCol>
                <a:gridCol w="1478071">
                  <a:extLst>
                    <a:ext uri="{9D8B030D-6E8A-4147-A177-3AD203B41FA5}">
                      <a16:colId xmlns:a16="http://schemas.microsoft.com/office/drawing/2014/main" val="3460725348"/>
                    </a:ext>
                  </a:extLst>
                </a:gridCol>
                <a:gridCol w="1240076">
                  <a:extLst>
                    <a:ext uri="{9D8B030D-6E8A-4147-A177-3AD203B41FA5}">
                      <a16:colId xmlns:a16="http://schemas.microsoft.com/office/drawing/2014/main" val="3653664741"/>
                    </a:ext>
                  </a:extLst>
                </a:gridCol>
                <a:gridCol w="1322204">
                  <a:extLst>
                    <a:ext uri="{9D8B030D-6E8A-4147-A177-3AD203B41FA5}">
                      <a16:colId xmlns:a16="http://schemas.microsoft.com/office/drawing/2014/main" val="1963143518"/>
                    </a:ext>
                  </a:extLst>
                </a:gridCol>
                <a:gridCol w="1582455">
                  <a:extLst>
                    <a:ext uri="{9D8B030D-6E8A-4147-A177-3AD203B41FA5}">
                      <a16:colId xmlns:a16="http://schemas.microsoft.com/office/drawing/2014/main" val="2773128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Ohrožený insolvencí: záporné hodnoty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>
                          <a:solidFill>
                            <a:srgbClr val="444444"/>
                          </a:solidFill>
                          <a:effectLst/>
                        </a:rPr>
                        <a:t>špatný: &lt;10%</a:t>
                      </a:r>
                      <a:endParaRPr lang="cs-CZ" sz="1400" b="0" i="0" dirty="0">
                        <a:solidFill>
                          <a:srgbClr val="444444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>
                          <a:solidFill>
                            <a:srgbClr val="444444"/>
                          </a:solidFill>
                          <a:effectLst/>
                        </a:rPr>
                        <a:t>průměr: &gt;10%</a:t>
                      </a:r>
                      <a:endParaRPr lang="cs-CZ" sz="1400" b="0" i="0" dirty="0">
                        <a:solidFill>
                          <a:srgbClr val="444444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>
                          <a:solidFill>
                            <a:srgbClr val="444444"/>
                          </a:solidFill>
                          <a:effectLst/>
                        </a:rPr>
                        <a:t>dobrý: &gt;20%</a:t>
                      </a:r>
                      <a:endParaRPr lang="cs-CZ" sz="1400" b="0" i="0" dirty="0">
                        <a:solidFill>
                          <a:srgbClr val="444444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>
                          <a:solidFill>
                            <a:srgbClr val="444444"/>
                          </a:solidFill>
                          <a:effectLst/>
                        </a:rPr>
                        <a:t>velmi dobrý: &gt; 30%</a:t>
                      </a:r>
                      <a:endParaRPr lang="cs-CZ" sz="1400" b="0" i="0" dirty="0">
                        <a:solidFill>
                          <a:srgbClr val="444444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696846"/>
                  </a:ext>
                </a:extLst>
              </a:tr>
            </a:tbl>
          </a:graphicData>
        </a:graphic>
      </p:graphicFrame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677D34A3-114C-C65C-268E-5F7A4BCF6C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293143"/>
              </p:ext>
            </p:extLst>
          </p:nvPr>
        </p:nvGraphicFramePr>
        <p:xfrm>
          <a:off x="691725" y="4869089"/>
          <a:ext cx="7912275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9261">
                  <a:extLst>
                    <a:ext uri="{9D8B030D-6E8A-4147-A177-3AD203B41FA5}">
                      <a16:colId xmlns:a16="http://schemas.microsoft.com/office/drawing/2014/main" val="195599594"/>
                    </a:ext>
                  </a:extLst>
                </a:gridCol>
                <a:gridCol w="1377863">
                  <a:extLst>
                    <a:ext uri="{9D8B030D-6E8A-4147-A177-3AD203B41FA5}">
                      <a16:colId xmlns:a16="http://schemas.microsoft.com/office/drawing/2014/main" val="1427818284"/>
                    </a:ext>
                  </a:extLst>
                </a:gridCol>
                <a:gridCol w="1427967">
                  <a:extLst>
                    <a:ext uri="{9D8B030D-6E8A-4147-A177-3AD203B41FA5}">
                      <a16:colId xmlns:a16="http://schemas.microsoft.com/office/drawing/2014/main" val="2787327606"/>
                    </a:ext>
                  </a:extLst>
                </a:gridCol>
                <a:gridCol w="1334729">
                  <a:extLst>
                    <a:ext uri="{9D8B030D-6E8A-4147-A177-3AD203B41FA5}">
                      <a16:colId xmlns:a16="http://schemas.microsoft.com/office/drawing/2014/main" val="2715286462"/>
                    </a:ext>
                  </a:extLst>
                </a:gridCol>
                <a:gridCol w="1582455">
                  <a:extLst>
                    <a:ext uri="{9D8B030D-6E8A-4147-A177-3AD203B41FA5}">
                      <a16:colId xmlns:a16="http://schemas.microsoft.com/office/drawing/2014/main" val="950429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Ohrožený insolvencí &gt; 30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Špatný &gt; 12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Průměr &lt; 12r.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Dobrý &lt; 5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Velmi dobrý &lt; 3 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030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3768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E3DCFD5F21B041B3AE0717B9A9367B" ma:contentTypeVersion="7" ma:contentTypeDescription="Vytvoří nový dokument" ma:contentTypeScope="" ma:versionID="56ca39c7ee08788db9c992f6ef8241aa">
  <xsd:schema xmlns:xsd="http://www.w3.org/2001/XMLSchema" xmlns:xs="http://www.w3.org/2001/XMLSchema" xmlns:p="http://schemas.microsoft.com/office/2006/metadata/properties" xmlns:ns2="e5af2723-ed53-4308-af2e-df55c807cb65" xmlns:ns3="8ecbcb86-b731-4611-b369-1887ab3d3c8c" targetNamespace="http://schemas.microsoft.com/office/2006/metadata/properties" ma:root="true" ma:fieldsID="de78ee9b524b3e3be75fd4b4ac60358f" ns2:_="" ns3:_="">
    <xsd:import namespace="e5af2723-ed53-4308-af2e-df55c807cb65"/>
    <xsd:import namespace="8ecbcb86-b731-4611-b369-1887ab3d3c8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af2723-ed53-4308-af2e-df55c807cb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internalName="SharingHintHash" ma:readOnly="true">
      <xsd:simpleType>
        <xsd:restriction base="dms:Text"/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bcb86-b731-4611-b369-1887ab3d3c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A52299-0A53-4721-B31F-8FA30F2179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746FA2-5009-4FCE-A567-A7AC97053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af2723-ed53-4308-af2e-df55c807cb65"/>
    <ds:schemaRef ds:uri="8ecbcb86-b731-4611-b369-1887ab3d3c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3CE2964-7F69-4E72-92D7-96CA5FB750D3}">
  <ds:schemaRefs>
    <ds:schemaRef ds:uri="http://purl.org/dc/dcmitype/"/>
    <ds:schemaRef ds:uri="8ecbcb86-b731-4611-b369-1887ab3d3c8c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2006/documentManagement/types"/>
    <ds:schemaRef ds:uri="e5af2723-ed53-4308-af2e-df55c807cb65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12653</TotalTime>
  <Words>1576</Words>
  <Application>Microsoft Office PowerPoint</Application>
  <PresentationFormat>Předvádění na obrazovce (4:3)</PresentationFormat>
  <Paragraphs>260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Analýzy týkající se rodiny, podnikatele a podniku – podnik v oblasti financování. Hodnocení finanční situace.</vt:lpstr>
      <vt:lpstr>Vztah rodina – podnik v oblasti financování</vt:lpstr>
      <vt:lpstr>Vztah rodina – podnik v oblasti financování</vt:lpstr>
      <vt:lpstr>Vztah rodina – podnik v oblasti financování</vt:lpstr>
      <vt:lpstr>Vztah rodinný podnik – rodina v oblasti financí</vt:lpstr>
      <vt:lpstr>Vztah rodinný podnik – rodina v oblasti financí</vt:lpstr>
      <vt:lpstr>Hodnocení finanční situace podniku</vt:lpstr>
      <vt:lpstr>Hodnocení finanční situace podniku</vt:lpstr>
      <vt:lpstr>Quicktest</vt:lpstr>
      <vt:lpstr>Quicktest</vt:lpstr>
      <vt:lpstr>Quicktest</vt:lpstr>
      <vt:lpstr>Hodnocení finanční situace podniku</vt:lpstr>
      <vt:lpstr>Indikátor bonity</vt:lpstr>
      <vt:lpstr>Hodnocení finanční situace podniku</vt:lpstr>
      <vt:lpstr>Du Pontův pyramidový diagram</vt:lpstr>
      <vt:lpstr>Model H. Pollaka. </vt:lpstr>
      <vt:lpstr>Model Harryho Pollaka</vt:lpstr>
      <vt:lpstr>Model Harryho Pollaka</vt:lpstr>
      <vt:lpstr>Model Harryho Pollaka</vt:lpstr>
      <vt:lpstr>Model Harryho Pollaka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Podnikové finance II</dc:title>
  <dc:creator>Peterková Jindra</dc:creator>
  <cp:lastModifiedBy>Volfová Veronika</cp:lastModifiedBy>
  <cp:revision>128</cp:revision>
  <cp:lastPrinted>2024-03-28T09:43:48Z</cp:lastPrinted>
  <dcterms:created xsi:type="dcterms:W3CDTF">2020-09-10T07:22:32Z</dcterms:created>
  <dcterms:modified xsi:type="dcterms:W3CDTF">2024-05-11T09:07:12Z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0x01010050E3DCFD5F21B041B3AE0717B9A9367B</vt:lpwstr>
  </property>
</Properties>
</file>