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74" r:id="rId6"/>
    <p:sldId id="291" r:id="rId7"/>
    <p:sldId id="295" r:id="rId8"/>
    <p:sldId id="283" r:id="rId9"/>
    <p:sldId id="293" r:id="rId10"/>
    <p:sldId id="284" r:id="rId11"/>
    <p:sldId id="292" r:id="rId12"/>
    <p:sldId id="294" r:id="rId13"/>
    <p:sldId id="275" r:id="rId14"/>
    <p:sldId id="276" r:id="rId15"/>
    <p:sldId id="289" r:id="rId16"/>
    <p:sldId id="279" r:id="rId17"/>
    <p:sldId id="277" r:id="rId18"/>
    <p:sldId id="278" r:id="rId19"/>
    <p:sldId id="282" r:id="rId20"/>
    <p:sldId id="286" r:id="rId21"/>
    <p:sldId id="287" r:id="rId22"/>
    <p:sldId id="290" r:id="rId23"/>
    <p:sldId id="288" r:id="rId24"/>
    <p:sldId id="273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3ED6B-422D-401D-8AA2-A9E827E26B85}" type="doc">
      <dgm:prSet loTypeId="urn:microsoft.com/office/officeart/2005/8/layout/defaul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ABB058F7-B940-486B-A240-142DE80FC77C}">
      <dgm:prSet phldrT="[Text]"/>
      <dgm:spPr/>
      <dgm:t>
        <a:bodyPr/>
        <a:lstStyle/>
        <a:p>
          <a:r>
            <a:rPr lang="cs-CZ" dirty="0"/>
            <a:t>Rivalita mezi sourozenci: boj o moc</a:t>
          </a:r>
        </a:p>
      </dgm:t>
    </dgm:pt>
    <dgm:pt modelId="{DC784AA2-051D-4C4E-9A91-6173E8EAE4E7}" type="parTrans" cxnId="{E902CC02-1171-4DF0-98EC-74801CA7E638}">
      <dgm:prSet/>
      <dgm:spPr/>
      <dgm:t>
        <a:bodyPr/>
        <a:lstStyle/>
        <a:p>
          <a:endParaRPr lang="cs-CZ"/>
        </a:p>
      </dgm:t>
    </dgm:pt>
    <dgm:pt modelId="{F007ADCF-A36B-4835-995C-867B1D6400EF}" type="sibTrans" cxnId="{E902CC02-1171-4DF0-98EC-74801CA7E638}">
      <dgm:prSet/>
      <dgm:spPr/>
      <dgm:t>
        <a:bodyPr/>
        <a:lstStyle/>
        <a:p>
          <a:endParaRPr lang="cs-CZ"/>
        </a:p>
      </dgm:t>
    </dgm:pt>
    <dgm:pt modelId="{2C33597B-E964-4FC7-9AEB-0E208AB78B89}">
      <dgm:prSet phldrT="[Text]"/>
      <dgm:spPr/>
      <dgm:t>
        <a:bodyPr/>
        <a:lstStyle/>
        <a:p>
          <a:r>
            <a:rPr lang="cs-CZ" dirty="0"/>
            <a:t>Upřednostňování prvorozeného syna</a:t>
          </a:r>
        </a:p>
      </dgm:t>
    </dgm:pt>
    <dgm:pt modelId="{57047458-7A0F-4634-AC51-CC25315C2C47}" type="parTrans" cxnId="{2F9BD447-E4A3-4F0D-9700-6333DF4D0E30}">
      <dgm:prSet/>
      <dgm:spPr/>
      <dgm:t>
        <a:bodyPr/>
        <a:lstStyle/>
        <a:p>
          <a:endParaRPr lang="cs-CZ"/>
        </a:p>
      </dgm:t>
    </dgm:pt>
    <dgm:pt modelId="{598A7F45-0929-45F7-9696-F9C18B680235}" type="sibTrans" cxnId="{2F9BD447-E4A3-4F0D-9700-6333DF4D0E30}">
      <dgm:prSet/>
      <dgm:spPr/>
      <dgm:t>
        <a:bodyPr/>
        <a:lstStyle/>
        <a:p>
          <a:endParaRPr lang="cs-CZ"/>
        </a:p>
      </dgm:t>
    </dgm:pt>
    <dgm:pt modelId="{20443953-33A9-487C-BBEC-0A032BFA7E2F}">
      <dgm:prSet phldrT="[Text]"/>
      <dgm:spPr/>
      <dgm:t>
        <a:bodyPr/>
        <a:lstStyle/>
        <a:p>
          <a:r>
            <a:rPr lang="cs-CZ" dirty="0"/>
            <a:t>Nespravedlivé rozdělení podílu mezi potomky</a:t>
          </a:r>
        </a:p>
      </dgm:t>
    </dgm:pt>
    <dgm:pt modelId="{7CFDA088-F64B-45F0-A929-2660A3E74AD7}" type="parTrans" cxnId="{63F21472-B137-4D8C-B95B-AD1F4864EA1B}">
      <dgm:prSet/>
      <dgm:spPr/>
      <dgm:t>
        <a:bodyPr/>
        <a:lstStyle/>
        <a:p>
          <a:endParaRPr lang="cs-CZ"/>
        </a:p>
      </dgm:t>
    </dgm:pt>
    <dgm:pt modelId="{0F854B34-5221-4273-A2AB-B9DEF0F6E7BA}" type="sibTrans" cxnId="{63F21472-B137-4D8C-B95B-AD1F4864EA1B}">
      <dgm:prSet/>
      <dgm:spPr/>
      <dgm:t>
        <a:bodyPr/>
        <a:lstStyle/>
        <a:p>
          <a:endParaRPr lang="cs-CZ"/>
        </a:p>
      </dgm:t>
    </dgm:pt>
    <dgm:pt modelId="{B7ACF893-3812-4CF5-B137-737053EED62D}">
      <dgm:prSet phldrT="[Text]"/>
      <dgm:spPr/>
      <dgm:t>
        <a:bodyPr/>
        <a:lstStyle/>
        <a:p>
          <a:r>
            <a:rPr lang="cs-CZ" dirty="0"/>
            <a:t>Kladeny vysoké nároky na nástupce od útlého věku – nerespektování jejich rozhodnutí, kudy v životě směřovat</a:t>
          </a:r>
        </a:p>
      </dgm:t>
    </dgm:pt>
    <dgm:pt modelId="{2CC890D2-9659-4D27-8987-C44FA2D2299F}" type="parTrans" cxnId="{6D49AB33-5291-475B-BA0A-A494824F4D3E}">
      <dgm:prSet/>
      <dgm:spPr/>
      <dgm:t>
        <a:bodyPr/>
        <a:lstStyle/>
        <a:p>
          <a:endParaRPr lang="cs-CZ"/>
        </a:p>
      </dgm:t>
    </dgm:pt>
    <dgm:pt modelId="{E0B976C3-6922-4296-8DC2-48CC048F8E84}" type="sibTrans" cxnId="{6D49AB33-5291-475B-BA0A-A494824F4D3E}">
      <dgm:prSet/>
      <dgm:spPr/>
      <dgm:t>
        <a:bodyPr/>
        <a:lstStyle/>
        <a:p>
          <a:endParaRPr lang="cs-CZ"/>
        </a:p>
      </dgm:t>
    </dgm:pt>
    <dgm:pt modelId="{2FAB01E3-6106-4DC9-975B-FC09607C163C}">
      <dgm:prSet phldrT="[Text]"/>
      <dgm:spPr/>
      <dgm:t>
        <a:bodyPr/>
        <a:lstStyle/>
        <a:p>
          <a:r>
            <a:rPr lang="cs-CZ" dirty="0"/>
            <a:t>Konflikty mezi manželi (nedostatečně vymezené hranice mezi rodinným životem a prací, nedostatek osobního prostoru, kariérní konkurencí)</a:t>
          </a:r>
        </a:p>
      </dgm:t>
    </dgm:pt>
    <dgm:pt modelId="{A31E0380-25EE-4DC9-AD5F-1CFDE37E9427}" type="parTrans" cxnId="{335D2404-9D7F-4CA7-82BC-7D999079B86A}">
      <dgm:prSet/>
      <dgm:spPr/>
      <dgm:t>
        <a:bodyPr/>
        <a:lstStyle/>
        <a:p>
          <a:endParaRPr lang="cs-CZ"/>
        </a:p>
      </dgm:t>
    </dgm:pt>
    <dgm:pt modelId="{90727C70-F9F4-47A4-BC59-338BC8D7A0B8}" type="sibTrans" cxnId="{335D2404-9D7F-4CA7-82BC-7D999079B86A}">
      <dgm:prSet/>
      <dgm:spPr/>
      <dgm:t>
        <a:bodyPr/>
        <a:lstStyle/>
        <a:p>
          <a:endParaRPr lang="cs-CZ"/>
        </a:p>
      </dgm:t>
    </dgm:pt>
    <dgm:pt modelId="{A8AFCC12-46A9-4B5F-A5B6-1E4742632B33}">
      <dgm:prSet phldrT="[Text]"/>
      <dgm:spPr/>
      <dgm:t>
        <a:bodyPr/>
        <a:lstStyle/>
        <a:p>
          <a:r>
            <a:rPr lang="cs-CZ" dirty="0"/>
            <a:t>Nedostatečné docenění zásluh zaměstnanců mimo rodinu – kariérní postup</a:t>
          </a:r>
        </a:p>
      </dgm:t>
    </dgm:pt>
    <dgm:pt modelId="{43729D33-5AE1-4833-94B5-D3E4D9CEACC8}" type="parTrans" cxnId="{EC7F605E-FB29-4DD5-A334-777214992A44}">
      <dgm:prSet/>
      <dgm:spPr/>
      <dgm:t>
        <a:bodyPr/>
        <a:lstStyle/>
        <a:p>
          <a:endParaRPr lang="cs-CZ"/>
        </a:p>
      </dgm:t>
    </dgm:pt>
    <dgm:pt modelId="{064E8B23-CE14-439F-B12B-597A43565428}" type="sibTrans" cxnId="{EC7F605E-FB29-4DD5-A334-777214992A44}">
      <dgm:prSet/>
      <dgm:spPr/>
      <dgm:t>
        <a:bodyPr/>
        <a:lstStyle/>
        <a:p>
          <a:endParaRPr lang="cs-CZ"/>
        </a:p>
      </dgm:t>
    </dgm:pt>
    <dgm:pt modelId="{0D52012A-DA2D-4D23-852D-91F2794102C9}" type="pres">
      <dgm:prSet presAssocID="{31B3ED6B-422D-401D-8AA2-A9E827E26B85}" presName="diagram" presStyleCnt="0">
        <dgm:presLayoutVars>
          <dgm:dir/>
          <dgm:resizeHandles val="exact"/>
        </dgm:presLayoutVars>
      </dgm:prSet>
      <dgm:spPr/>
    </dgm:pt>
    <dgm:pt modelId="{BBE9668E-FBFB-4B09-8D57-8D820DD9DA17}" type="pres">
      <dgm:prSet presAssocID="{ABB058F7-B940-486B-A240-142DE80FC77C}" presName="node" presStyleLbl="node1" presStyleIdx="0" presStyleCnt="6">
        <dgm:presLayoutVars>
          <dgm:bulletEnabled val="1"/>
        </dgm:presLayoutVars>
      </dgm:prSet>
      <dgm:spPr/>
    </dgm:pt>
    <dgm:pt modelId="{E3528CB5-806E-49C4-AD2A-6CBF66841557}" type="pres">
      <dgm:prSet presAssocID="{F007ADCF-A36B-4835-995C-867B1D6400EF}" presName="sibTrans" presStyleCnt="0"/>
      <dgm:spPr/>
    </dgm:pt>
    <dgm:pt modelId="{60C22263-40B9-4C5B-BFF4-C2C481E02370}" type="pres">
      <dgm:prSet presAssocID="{2C33597B-E964-4FC7-9AEB-0E208AB78B89}" presName="node" presStyleLbl="node1" presStyleIdx="1" presStyleCnt="6">
        <dgm:presLayoutVars>
          <dgm:bulletEnabled val="1"/>
        </dgm:presLayoutVars>
      </dgm:prSet>
      <dgm:spPr/>
    </dgm:pt>
    <dgm:pt modelId="{0E87EB5D-D123-4044-AFE9-F79D939AD388}" type="pres">
      <dgm:prSet presAssocID="{598A7F45-0929-45F7-9696-F9C18B680235}" presName="sibTrans" presStyleCnt="0"/>
      <dgm:spPr/>
    </dgm:pt>
    <dgm:pt modelId="{3FC139BC-2C77-46D0-8E28-BAA782206922}" type="pres">
      <dgm:prSet presAssocID="{20443953-33A9-487C-BBEC-0A032BFA7E2F}" presName="node" presStyleLbl="node1" presStyleIdx="2" presStyleCnt="6">
        <dgm:presLayoutVars>
          <dgm:bulletEnabled val="1"/>
        </dgm:presLayoutVars>
      </dgm:prSet>
      <dgm:spPr/>
    </dgm:pt>
    <dgm:pt modelId="{0F1E8309-6DAF-45A8-97F1-490C053A9552}" type="pres">
      <dgm:prSet presAssocID="{0F854B34-5221-4273-A2AB-B9DEF0F6E7BA}" presName="sibTrans" presStyleCnt="0"/>
      <dgm:spPr/>
    </dgm:pt>
    <dgm:pt modelId="{91CADF44-65E0-4067-A113-45F43508FAA9}" type="pres">
      <dgm:prSet presAssocID="{B7ACF893-3812-4CF5-B137-737053EED62D}" presName="node" presStyleLbl="node1" presStyleIdx="3" presStyleCnt="6">
        <dgm:presLayoutVars>
          <dgm:bulletEnabled val="1"/>
        </dgm:presLayoutVars>
      </dgm:prSet>
      <dgm:spPr/>
    </dgm:pt>
    <dgm:pt modelId="{40F6B717-CE05-483C-80FE-310DAE6F6579}" type="pres">
      <dgm:prSet presAssocID="{E0B976C3-6922-4296-8DC2-48CC048F8E84}" presName="sibTrans" presStyleCnt="0"/>
      <dgm:spPr/>
    </dgm:pt>
    <dgm:pt modelId="{FDAEFCAD-AB78-454F-BB6D-657A29C8CD3E}" type="pres">
      <dgm:prSet presAssocID="{2FAB01E3-6106-4DC9-975B-FC09607C163C}" presName="node" presStyleLbl="node1" presStyleIdx="4" presStyleCnt="6">
        <dgm:presLayoutVars>
          <dgm:bulletEnabled val="1"/>
        </dgm:presLayoutVars>
      </dgm:prSet>
      <dgm:spPr/>
    </dgm:pt>
    <dgm:pt modelId="{CE158637-B73B-495A-BD36-6A04B164840B}" type="pres">
      <dgm:prSet presAssocID="{90727C70-F9F4-47A4-BC59-338BC8D7A0B8}" presName="sibTrans" presStyleCnt="0"/>
      <dgm:spPr/>
    </dgm:pt>
    <dgm:pt modelId="{B1F0FB4B-A4E5-4F23-8F45-77BA751D7FD4}" type="pres">
      <dgm:prSet presAssocID="{A8AFCC12-46A9-4B5F-A5B6-1E4742632B33}" presName="node" presStyleLbl="node1" presStyleIdx="5" presStyleCnt="6">
        <dgm:presLayoutVars>
          <dgm:bulletEnabled val="1"/>
        </dgm:presLayoutVars>
      </dgm:prSet>
      <dgm:spPr/>
    </dgm:pt>
  </dgm:ptLst>
  <dgm:cxnLst>
    <dgm:cxn modelId="{B0949B00-1827-4C99-9156-066710CBA67D}" type="presOf" srcId="{20443953-33A9-487C-BBEC-0A032BFA7E2F}" destId="{3FC139BC-2C77-46D0-8E28-BAA782206922}" srcOrd="0" destOrd="0" presId="urn:microsoft.com/office/officeart/2005/8/layout/default"/>
    <dgm:cxn modelId="{E902CC02-1171-4DF0-98EC-74801CA7E638}" srcId="{31B3ED6B-422D-401D-8AA2-A9E827E26B85}" destId="{ABB058F7-B940-486B-A240-142DE80FC77C}" srcOrd="0" destOrd="0" parTransId="{DC784AA2-051D-4C4E-9A91-6173E8EAE4E7}" sibTransId="{F007ADCF-A36B-4835-995C-867B1D6400EF}"/>
    <dgm:cxn modelId="{335D2404-9D7F-4CA7-82BC-7D999079B86A}" srcId="{31B3ED6B-422D-401D-8AA2-A9E827E26B85}" destId="{2FAB01E3-6106-4DC9-975B-FC09607C163C}" srcOrd="4" destOrd="0" parTransId="{A31E0380-25EE-4DC9-AD5F-1CFDE37E9427}" sibTransId="{90727C70-F9F4-47A4-BC59-338BC8D7A0B8}"/>
    <dgm:cxn modelId="{BAE02C1F-A8AF-4BBA-881C-4045B138E3FF}" type="presOf" srcId="{A8AFCC12-46A9-4B5F-A5B6-1E4742632B33}" destId="{B1F0FB4B-A4E5-4F23-8F45-77BA751D7FD4}" srcOrd="0" destOrd="0" presId="urn:microsoft.com/office/officeart/2005/8/layout/default"/>
    <dgm:cxn modelId="{6D49AB33-5291-475B-BA0A-A494824F4D3E}" srcId="{31B3ED6B-422D-401D-8AA2-A9E827E26B85}" destId="{B7ACF893-3812-4CF5-B137-737053EED62D}" srcOrd="3" destOrd="0" parTransId="{2CC890D2-9659-4D27-8987-C44FA2D2299F}" sibTransId="{E0B976C3-6922-4296-8DC2-48CC048F8E84}"/>
    <dgm:cxn modelId="{6F2C4C3A-A2CA-4F07-BB62-7E434BD5697D}" type="presOf" srcId="{31B3ED6B-422D-401D-8AA2-A9E827E26B85}" destId="{0D52012A-DA2D-4D23-852D-91F2794102C9}" srcOrd="0" destOrd="0" presId="urn:microsoft.com/office/officeart/2005/8/layout/default"/>
    <dgm:cxn modelId="{C9C6235B-AD52-46F9-B4F8-F20C2D7035BC}" type="presOf" srcId="{ABB058F7-B940-486B-A240-142DE80FC77C}" destId="{BBE9668E-FBFB-4B09-8D57-8D820DD9DA17}" srcOrd="0" destOrd="0" presId="urn:microsoft.com/office/officeart/2005/8/layout/default"/>
    <dgm:cxn modelId="{EC7F605E-FB29-4DD5-A334-777214992A44}" srcId="{31B3ED6B-422D-401D-8AA2-A9E827E26B85}" destId="{A8AFCC12-46A9-4B5F-A5B6-1E4742632B33}" srcOrd="5" destOrd="0" parTransId="{43729D33-5AE1-4833-94B5-D3E4D9CEACC8}" sibTransId="{064E8B23-CE14-439F-B12B-597A43565428}"/>
    <dgm:cxn modelId="{2F9BD447-E4A3-4F0D-9700-6333DF4D0E30}" srcId="{31B3ED6B-422D-401D-8AA2-A9E827E26B85}" destId="{2C33597B-E964-4FC7-9AEB-0E208AB78B89}" srcOrd="1" destOrd="0" parTransId="{57047458-7A0F-4634-AC51-CC25315C2C47}" sibTransId="{598A7F45-0929-45F7-9696-F9C18B680235}"/>
    <dgm:cxn modelId="{92F81F4A-7C1B-4835-990F-BF656C9F46FC}" type="presOf" srcId="{2FAB01E3-6106-4DC9-975B-FC09607C163C}" destId="{FDAEFCAD-AB78-454F-BB6D-657A29C8CD3E}" srcOrd="0" destOrd="0" presId="urn:microsoft.com/office/officeart/2005/8/layout/default"/>
    <dgm:cxn modelId="{63F21472-B137-4D8C-B95B-AD1F4864EA1B}" srcId="{31B3ED6B-422D-401D-8AA2-A9E827E26B85}" destId="{20443953-33A9-487C-BBEC-0A032BFA7E2F}" srcOrd="2" destOrd="0" parTransId="{7CFDA088-F64B-45F0-A929-2660A3E74AD7}" sibTransId="{0F854B34-5221-4273-A2AB-B9DEF0F6E7BA}"/>
    <dgm:cxn modelId="{1B02FB89-5967-470F-8688-BCBEA65C2D2E}" type="presOf" srcId="{B7ACF893-3812-4CF5-B137-737053EED62D}" destId="{91CADF44-65E0-4067-A113-45F43508FAA9}" srcOrd="0" destOrd="0" presId="urn:microsoft.com/office/officeart/2005/8/layout/default"/>
    <dgm:cxn modelId="{6D61B0A2-EFDC-4350-9BE3-B5675AD9C800}" type="presOf" srcId="{2C33597B-E964-4FC7-9AEB-0E208AB78B89}" destId="{60C22263-40B9-4C5B-BFF4-C2C481E02370}" srcOrd="0" destOrd="0" presId="urn:microsoft.com/office/officeart/2005/8/layout/default"/>
    <dgm:cxn modelId="{D3FDB33A-AA20-4F18-BD28-C93D9FE2E4A9}" type="presParOf" srcId="{0D52012A-DA2D-4D23-852D-91F2794102C9}" destId="{BBE9668E-FBFB-4B09-8D57-8D820DD9DA17}" srcOrd="0" destOrd="0" presId="urn:microsoft.com/office/officeart/2005/8/layout/default"/>
    <dgm:cxn modelId="{9E586AA2-1B33-49F8-B4BF-852278516C4B}" type="presParOf" srcId="{0D52012A-DA2D-4D23-852D-91F2794102C9}" destId="{E3528CB5-806E-49C4-AD2A-6CBF66841557}" srcOrd="1" destOrd="0" presId="urn:microsoft.com/office/officeart/2005/8/layout/default"/>
    <dgm:cxn modelId="{BC415B73-D922-42C7-A5BC-F817AF462C5E}" type="presParOf" srcId="{0D52012A-DA2D-4D23-852D-91F2794102C9}" destId="{60C22263-40B9-4C5B-BFF4-C2C481E02370}" srcOrd="2" destOrd="0" presId="urn:microsoft.com/office/officeart/2005/8/layout/default"/>
    <dgm:cxn modelId="{669E5D6D-3D7E-41DA-998F-A19765279B80}" type="presParOf" srcId="{0D52012A-DA2D-4D23-852D-91F2794102C9}" destId="{0E87EB5D-D123-4044-AFE9-F79D939AD388}" srcOrd="3" destOrd="0" presId="urn:microsoft.com/office/officeart/2005/8/layout/default"/>
    <dgm:cxn modelId="{C7A8B73B-D650-4798-A255-683D1DEE9D11}" type="presParOf" srcId="{0D52012A-DA2D-4D23-852D-91F2794102C9}" destId="{3FC139BC-2C77-46D0-8E28-BAA782206922}" srcOrd="4" destOrd="0" presId="urn:microsoft.com/office/officeart/2005/8/layout/default"/>
    <dgm:cxn modelId="{3977AA59-534F-410D-83AB-B6DD2F288C88}" type="presParOf" srcId="{0D52012A-DA2D-4D23-852D-91F2794102C9}" destId="{0F1E8309-6DAF-45A8-97F1-490C053A9552}" srcOrd="5" destOrd="0" presId="urn:microsoft.com/office/officeart/2005/8/layout/default"/>
    <dgm:cxn modelId="{B3F0F8CF-8653-42D7-87CA-89437B2B281D}" type="presParOf" srcId="{0D52012A-DA2D-4D23-852D-91F2794102C9}" destId="{91CADF44-65E0-4067-A113-45F43508FAA9}" srcOrd="6" destOrd="0" presId="urn:microsoft.com/office/officeart/2005/8/layout/default"/>
    <dgm:cxn modelId="{EFBF41DD-38BF-4909-BB4F-CA1D854DB1BB}" type="presParOf" srcId="{0D52012A-DA2D-4D23-852D-91F2794102C9}" destId="{40F6B717-CE05-483C-80FE-310DAE6F6579}" srcOrd="7" destOrd="0" presId="urn:microsoft.com/office/officeart/2005/8/layout/default"/>
    <dgm:cxn modelId="{6BEE68C2-1CFB-4C77-9C7A-8A9FA66D1322}" type="presParOf" srcId="{0D52012A-DA2D-4D23-852D-91F2794102C9}" destId="{FDAEFCAD-AB78-454F-BB6D-657A29C8CD3E}" srcOrd="8" destOrd="0" presId="urn:microsoft.com/office/officeart/2005/8/layout/default"/>
    <dgm:cxn modelId="{1ED41786-9ACC-47F3-A7DB-725096B90CED}" type="presParOf" srcId="{0D52012A-DA2D-4D23-852D-91F2794102C9}" destId="{CE158637-B73B-495A-BD36-6A04B164840B}" srcOrd="9" destOrd="0" presId="urn:microsoft.com/office/officeart/2005/8/layout/default"/>
    <dgm:cxn modelId="{02D904C3-31AD-4F65-A8AB-14DB7A5FF686}" type="presParOf" srcId="{0D52012A-DA2D-4D23-852D-91F2794102C9}" destId="{B1F0FB4B-A4E5-4F23-8F45-77BA751D7FD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285B5-D610-4796-9737-6E51BF69F979}" type="doc">
      <dgm:prSet loTypeId="urn:microsoft.com/office/officeart/2005/8/layout/pyramid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B5593888-391F-4377-A481-C6E3C87B4F7F}">
      <dgm:prSet phldrT="[Text]"/>
      <dgm:spPr/>
      <dgm:t>
        <a:bodyPr/>
        <a:lstStyle/>
        <a:p>
          <a:r>
            <a:rPr lang="cs-CZ" dirty="0"/>
            <a:t>Rodina a mezilidské vztahy</a:t>
          </a:r>
        </a:p>
      </dgm:t>
    </dgm:pt>
    <dgm:pt modelId="{98476865-AFF8-42A1-9850-99B033971895}" type="parTrans" cxnId="{D5D654A3-405D-496E-B479-C8BD5B279A90}">
      <dgm:prSet/>
      <dgm:spPr/>
      <dgm:t>
        <a:bodyPr/>
        <a:lstStyle/>
        <a:p>
          <a:endParaRPr lang="cs-CZ"/>
        </a:p>
      </dgm:t>
    </dgm:pt>
    <dgm:pt modelId="{AE5E78E4-937D-4431-A105-98027809CC3F}" type="sibTrans" cxnId="{D5D654A3-405D-496E-B479-C8BD5B279A90}">
      <dgm:prSet/>
      <dgm:spPr/>
      <dgm:t>
        <a:bodyPr/>
        <a:lstStyle/>
        <a:p>
          <a:endParaRPr lang="cs-CZ"/>
        </a:p>
      </dgm:t>
    </dgm:pt>
    <dgm:pt modelId="{EB60894B-CD0F-4157-B8F3-F124DB8CEE83}">
      <dgm:prSet phldrT="[Text]"/>
      <dgm:spPr/>
      <dgm:t>
        <a:bodyPr/>
        <a:lstStyle/>
        <a:p>
          <a:r>
            <a:rPr lang="cs-CZ" dirty="0"/>
            <a:t>Řízení, provoz, procesy, organizace</a:t>
          </a:r>
        </a:p>
      </dgm:t>
    </dgm:pt>
    <dgm:pt modelId="{CAB85B59-8B5B-4C7F-91E6-001457601128}" type="parTrans" cxnId="{208D653E-18EF-4A65-B3A9-7D2B026F0BD0}">
      <dgm:prSet/>
      <dgm:spPr/>
      <dgm:t>
        <a:bodyPr/>
        <a:lstStyle/>
        <a:p>
          <a:endParaRPr lang="cs-CZ"/>
        </a:p>
      </dgm:t>
    </dgm:pt>
    <dgm:pt modelId="{56EA3A1B-9569-4628-B64E-6E75726E92DD}" type="sibTrans" cxnId="{208D653E-18EF-4A65-B3A9-7D2B026F0BD0}">
      <dgm:prSet/>
      <dgm:spPr/>
      <dgm:t>
        <a:bodyPr/>
        <a:lstStyle/>
        <a:p>
          <a:endParaRPr lang="cs-CZ"/>
        </a:p>
      </dgm:t>
    </dgm:pt>
    <dgm:pt modelId="{493EBCCE-C65E-45B2-B1F4-5EFCCE37B95C}">
      <dgm:prSet phldrT="[Text]"/>
      <dgm:spPr/>
      <dgm:t>
        <a:bodyPr/>
        <a:lstStyle/>
        <a:p>
          <a:r>
            <a:rPr lang="cs-CZ" dirty="0"/>
            <a:t>ROVNOVÁHA</a:t>
          </a:r>
        </a:p>
      </dgm:t>
    </dgm:pt>
    <dgm:pt modelId="{78E956E0-D7F4-4412-8511-69A0DA371F0C}" type="parTrans" cxnId="{B584CEE7-F199-49FB-AA3C-164B0225C20B}">
      <dgm:prSet/>
      <dgm:spPr/>
      <dgm:t>
        <a:bodyPr/>
        <a:lstStyle/>
        <a:p>
          <a:endParaRPr lang="cs-CZ"/>
        </a:p>
      </dgm:t>
    </dgm:pt>
    <dgm:pt modelId="{2D277BD0-CEE9-483C-B01E-E41EB847AF48}" type="sibTrans" cxnId="{B584CEE7-F199-49FB-AA3C-164B0225C20B}">
      <dgm:prSet/>
      <dgm:spPr/>
      <dgm:t>
        <a:bodyPr/>
        <a:lstStyle/>
        <a:p>
          <a:endParaRPr lang="cs-CZ"/>
        </a:p>
      </dgm:t>
    </dgm:pt>
    <dgm:pt modelId="{AFCB8B10-58C3-4D85-9B90-0A4DF6E502BC}">
      <dgm:prSet phldrT="[Text]"/>
      <dgm:spPr/>
      <dgm:t>
        <a:bodyPr/>
        <a:lstStyle/>
        <a:p>
          <a:r>
            <a:rPr lang="cs-CZ" dirty="0"/>
            <a:t>Bohatství a vlastnictví</a:t>
          </a:r>
        </a:p>
      </dgm:t>
    </dgm:pt>
    <dgm:pt modelId="{2FAA346D-E8A9-4F41-9CC6-C8FEA1DDD063}" type="parTrans" cxnId="{F4CD2BE2-CE68-4097-BDE9-B0CA258A6AA5}">
      <dgm:prSet/>
      <dgm:spPr/>
      <dgm:t>
        <a:bodyPr/>
        <a:lstStyle/>
        <a:p>
          <a:endParaRPr lang="cs-CZ"/>
        </a:p>
      </dgm:t>
    </dgm:pt>
    <dgm:pt modelId="{8034E136-D10E-446E-A5EB-02C40B9B077E}" type="sibTrans" cxnId="{F4CD2BE2-CE68-4097-BDE9-B0CA258A6AA5}">
      <dgm:prSet/>
      <dgm:spPr/>
      <dgm:t>
        <a:bodyPr/>
        <a:lstStyle/>
        <a:p>
          <a:endParaRPr lang="cs-CZ"/>
        </a:p>
      </dgm:t>
    </dgm:pt>
    <dgm:pt modelId="{0CCF4A46-19CE-450E-992F-EFBB24F1B024}" type="pres">
      <dgm:prSet presAssocID="{817285B5-D610-4796-9737-6E51BF69F979}" presName="compositeShape" presStyleCnt="0">
        <dgm:presLayoutVars>
          <dgm:chMax val="9"/>
          <dgm:dir/>
          <dgm:resizeHandles val="exact"/>
        </dgm:presLayoutVars>
      </dgm:prSet>
      <dgm:spPr/>
    </dgm:pt>
    <dgm:pt modelId="{3BE6B75C-E1E2-4B2F-865A-98A7A46F65A3}" type="pres">
      <dgm:prSet presAssocID="{817285B5-D610-4796-9737-6E51BF69F979}" presName="triangle1" presStyleLbl="node1" presStyleIdx="0" presStyleCnt="4">
        <dgm:presLayoutVars>
          <dgm:bulletEnabled val="1"/>
        </dgm:presLayoutVars>
      </dgm:prSet>
      <dgm:spPr/>
    </dgm:pt>
    <dgm:pt modelId="{EEEA0D4B-2CCB-469D-B915-87D15B82C7EE}" type="pres">
      <dgm:prSet presAssocID="{817285B5-D610-4796-9737-6E51BF69F979}" presName="triangle2" presStyleLbl="node1" presStyleIdx="1" presStyleCnt="4">
        <dgm:presLayoutVars>
          <dgm:bulletEnabled val="1"/>
        </dgm:presLayoutVars>
      </dgm:prSet>
      <dgm:spPr/>
    </dgm:pt>
    <dgm:pt modelId="{D95DC24D-50F6-4FAC-8FF7-B0EF1EF49BDD}" type="pres">
      <dgm:prSet presAssocID="{817285B5-D610-4796-9737-6E51BF69F979}" presName="triangle3" presStyleLbl="node1" presStyleIdx="2" presStyleCnt="4">
        <dgm:presLayoutVars>
          <dgm:bulletEnabled val="1"/>
        </dgm:presLayoutVars>
      </dgm:prSet>
      <dgm:spPr/>
    </dgm:pt>
    <dgm:pt modelId="{51BA9FE5-3007-49D2-A139-22536DB362FC}" type="pres">
      <dgm:prSet presAssocID="{817285B5-D610-4796-9737-6E51BF69F979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208D653E-18EF-4A65-B3A9-7D2B026F0BD0}" srcId="{817285B5-D610-4796-9737-6E51BF69F979}" destId="{EB60894B-CD0F-4157-B8F3-F124DB8CEE83}" srcOrd="1" destOrd="0" parTransId="{CAB85B59-8B5B-4C7F-91E6-001457601128}" sibTransId="{56EA3A1B-9569-4628-B64E-6E75726E92DD}"/>
    <dgm:cxn modelId="{81C4B763-DBD9-4E67-B666-66E36DCF9CAA}" type="presOf" srcId="{B5593888-391F-4377-A481-C6E3C87B4F7F}" destId="{3BE6B75C-E1E2-4B2F-865A-98A7A46F65A3}" srcOrd="0" destOrd="0" presId="urn:microsoft.com/office/officeart/2005/8/layout/pyramid4"/>
    <dgm:cxn modelId="{AB475986-41D6-48D1-A4A0-91C1446570F1}" type="presOf" srcId="{AFCB8B10-58C3-4D85-9B90-0A4DF6E502BC}" destId="{51BA9FE5-3007-49D2-A139-22536DB362FC}" srcOrd="0" destOrd="0" presId="urn:microsoft.com/office/officeart/2005/8/layout/pyramid4"/>
    <dgm:cxn modelId="{D5D654A3-405D-496E-B479-C8BD5B279A90}" srcId="{817285B5-D610-4796-9737-6E51BF69F979}" destId="{B5593888-391F-4377-A481-C6E3C87B4F7F}" srcOrd="0" destOrd="0" parTransId="{98476865-AFF8-42A1-9850-99B033971895}" sibTransId="{AE5E78E4-937D-4431-A105-98027809CC3F}"/>
    <dgm:cxn modelId="{CF3371C8-227B-4312-87F8-78C716F71F6B}" type="presOf" srcId="{493EBCCE-C65E-45B2-B1F4-5EFCCE37B95C}" destId="{D95DC24D-50F6-4FAC-8FF7-B0EF1EF49BDD}" srcOrd="0" destOrd="0" presId="urn:microsoft.com/office/officeart/2005/8/layout/pyramid4"/>
    <dgm:cxn modelId="{8BDD1ED7-1054-4556-BC75-B7A9A0091478}" type="presOf" srcId="{EB60894B-CD0F-4157-B8F3-F124DB8CEE83}" destId="{EEEA0D4B-2CCB-469D-B915-87D15B82C7EE}" srcOrd="0" destOrd="0" presId="urn:microsoft.com/office/officeart/2005/8/layout/pyramid4"/>
    <dgm:cxn modelId="{F4CD2BE2-CE68-4097-BDE9-B0CA258A6AA5}" srcId="{817285B5-D610-4796-9737-6E51BF69F979}" destId="{AFCB8B10-58C3-4D85-9B90-0A4DF6E502BC}" srcOrd="3" destOrd="0" parTransId="{2FAA346D-E8A9-4F41-9CC6-C8FEA1DDD063}" sibTransId="{8034E136-D10E-446E-A5EB-02C40B9B077E}"/>
    <dgm:cxn modelId="{B584CEE7-F199-49FB-AA3C-164B0225C20B}" srcId="{817285B5-D610-4796-9737-6E51BF69F979}" destId="{493EBCCE-C65E-45B2-B1F4-5EFCCE37B95C}" srcOrd="2" destOrd="0" parTransId="{78E956E0-D7F4-4412-8511-69A0DA371F0C}" sibTransId="{2D277BD0-CEE9-483C-B01E-E41EB847AF48}"/>
    <dgm:cxn modelId="{EB4836FE-C36C-471E-B89C-6279CEC07E7D}" type="presOf" srcId="{817285B5-D610-4796-9737-6E51BF69F979}" destId="{0CCF4A46-19CE-450E-992F-EFBB24F1B024}" srcOrd="0" destOrd="0" presId="urn:microsoft.com/office/officeart/2005/8/layout/pyramid4"/>
    <dgm:cxn modelId="{8EA731DB-59F8-4F68-8DFB-35ADD5716013}" type="presParOf" srcId="{0CCF4A46-19CE-450E-992F-EFBB24F1B024}" destId="{3BE6B75C-E1E2-4B2F-865A-98A7A46F65A3}" srcOrd="0" destOrd="0" presId="urn:microsoft.com/office/officeart/2005/8/layout/pyramid4"/>
    <dgm:cxn modelId="{A02DFDFD-A34F-42FC-98F0-CA57D9D5B054}" type="presParOf" srcId="{0CCF4A46-19CE-450E-992F-EFBB24F1B024}" destId="{EEEA0D4B-2CCB-469D-B915-87D15B82C7EE}" srcOrd="1" destOrd="0" presId="urn:microsoft.com/office/officeart/2005/8/layout/pyramid4"/>
    <dgm:cxn modelId="{084DC08D-DCD9-4086-B6D8-0D926B213CF3}" type="presParOf" srcId="{0CCF4A46-19CE-450E-992F-EFBB24F1B024}" destId="{D95DC24D-50F6-4FAC-8FF7-B0EF1EF49BDD}" srcOrd="2" destOrd="0" presId="urn:microsoft.com/office/officeart/2005/8/layout/pyramid4"/>
    <dgm:cxn modelId="{624B062B-7BD6-4B4E-98D1-ED4E4FEE8460}" type="presParOf" srcId="{0CCF4A46-19CE-450E-992F-EFBB24F1B024}" destId="{51BA9FE5-3007-49D2-A139-22536DB362F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9668E-FBFB-4B09-8D57-8D820DD9DA17}">
      <dsp:nvSpPr>
        <dsp:cNvPr id="0" name=""/>
        <dsp:cNvSpPr/>
      </dsp:nvSpPr>
      <dsp:spPr>
        <a:xfrm>
          <a:off x="0" y="238942"/>
          <a:ext cx="2758550" cy="165513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Rivalita mezi sourozenci: boj o moc</a:t>
          </a:r>
        </a:p>
      </dsp:txBody>
      <dsp:txXfrm>
        <a:off x="0" y="238942"/>
        <a:ext cx="2758550" cy="1655130"/>
      </dsp:txXfrm>
    </dsp:sp>
    <dsp:sp modelId="{60C22263-40B9-4C5B-BFF4-C2C481E02370}">
      <dsp:nvSpPr>
        <dsp:cNvPr id="0" name=""/>
        <dsp:cNvSpPr/>
      </dsp:nvSpPr>
      <dsp:spPr>
        <a:xfrm>
          <a:off x="3034405" y="238942"/>
          <a:ext cx="2758550" cy="165513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Upřednostňování prvorozeného syna</a:t>
          </a:r>
        </a:p>
      </dsp:txBody>
      <dsp:txXfrm>
        <a:off x="3034405" y="238942"/>
        <a:ext cx="2758550" cy="1655130"/>
      </dsp:txXfrm>
    </dsp:sp>
    <dsp:sp modelId="{3FC139BC-2C77-46D0-8E28-BAA782206922}">
      <dsp:nvSpPr>
        <dsp:cNvPr id="0" name=""/>
        <dsp:cNvSpPr/>
      </dsp:nvSpPr>
      <dsp:spPr>
        <a:xfrm>
          <a:off x="6068810" y="238942"/>
          <a:ext cx="2758550" cy="165513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Nespravedlivé rozdělení podílu mezi potomky</a:t>
          </a:r>
        </a:p>
      </dsp:txBody>
      <dsp:txXfrm>
        <a:off x="6068810" y="238942"/>
        <a:ext cx="2758550" cy="1655130"/>
      </dsp:txXfrm>
    </dsp:sp>
    <dsp:sp modelId="{91CADF44-65E0-4067-A113-45F43508FAA9}">
      <dsp:nvSpPr>
        <dsp:cNvPr id="0" name=""/>
        <dsp:cNvSpPr/>
      </dsp:nvSpPr>
      <dsp:spPr>
        <a:xfrm>
          <a:off x="0" y="2169927"/>
          <a:ext cx="2758550" cy="165513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Kladeny vysoké nároky na nástupce od útlého věku – nerespektování jejich rozhodnutí, kudy v životě směřovat</a:t>
          </a:r>
        </a:p>
      </dsp:txBody>
      <dsp:txXfrm>
        <a:off x="0" y="2169927"/>
        <a:ext cx="2758550" cy="1655130"/>
      </dsp:txXfrm>
    </dsp:sp>
    <dsp:sp modelId="{FDAEFCAD-AB78-454F-BB6D-657A29C8CD3E}">
      <dsp:nvSpPr>
        <dsp:cNvPr id="0" name=""/>
        <dsp:cNvSpPr/>
      </dsp:nvSpPr>
      <dsp:spPr>
        <a:xfrm>
          <a:off x="3034405" y="2169927"/>
          <a:ext cx="2758550" cy="165513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Konflikty mezi manželi (nedostatečně vymezené hranice mezi rodinným životem a prací, nedostatek osobního prostoru, kariérní konkurencí)</a:t>
          </a:r>
        </a:p>
      </dsp:txBody>
      <dsp:txXfrm>
        <a:off x="3034405" y="2169927"/>
        <a:ext cx="2758550" cy="1655130"/>
      </dsp:txXfrm>
    </dsp:sp>
    <dsp:sp modelId="{B1F0FB4B-A4E5-4F23-8F45-77BA751D7FD4}">
      <dsp:nvSpPr>
        <dsp:cNvPr id="0" name=""/>
        <dsp:cNvSpPr/>
      </dsp:nvSpPr>
      <dsp:spPr>
        <a:xfrm>
          <a:off x="6068810" y="2169927"/>
          <a:ext cx="2758550" cy="1655130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Nedostatečné docenění zásluh zaměstnanců mimo rodinu – kariérní postup</a:t>
          </a:r>
        </a:p>
      </dsp:txBody>
      <dsp:txXfrm>
        <a:off x="6068810" y="2169927"/>
        <a:ext cx="2758550" cy="1655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6B75C-E1E2-4B2F-865A-98A7A46F65A3}">
      <dsp:nvSpPr>
        <dsp:cNvPr id="0" name=""/>
        <dsp:cNvSpPr/>
      </dsp:nvSpPr>
      <dsp:spPr>
        <a:xfrm>
          <a:off x="2032000" y="0"/>
          <a:ext cx="2032000" cy="2032000"/>
        </a:xfrm>
        <a:prstGeom prst="triangl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Rodina a mezilidské vztahy</a:t>
          </a:r>
        </a:p>
      </dsp:txBody>
      <dsp:txXfrm>
        <a:off x="2540000" y="1016000"/>
        <a:ext cx="1016000" cy="1016000"/>
      </dsp:txXfrm>
    </dsp:sp>
    <dsp:sp modelId="{EEEA0D4B-2CCB-469D-B915-87D15B82C7EE}">
      <dsp:nvSpPr>
        <dsp:cNvPr id="0" name=""/>
        <dsp:cNvSpPr/>
      </dsp:nvSpPr>
      <dsp:spPr>
        <a:xfrm>
          <a:off x="1016000" y="2032000"/>
          <a:ext cx="2032000" cy="2032000"/>
        </a:xfrm>
        <a:prstGeom prst="triangle">
          <a:avLst/>
        </a:prstGeom>
        <a:solidFill>
          <a:schemeClr val="accent2">
            <a:shade val="80000"/>
            <a:hueOff val="-160472"/>
            <a:satOff val="3389"/>
            <a:lumOff val="9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Řízení, provoz, procesy, organizace</a:t>
          </a:r>
        </a:p>
      </dsp:txBody>
      <dsp:txXfrm>
        <a:off x="1524000" y="3048000"/>
        <a:ext cx="1016000" cy="1016000"/>
      </dsp:txXfrm>
    </dsp:sp>
    <dsp:sp modelId="{D95DC24D-50F6-4FAC-8FF7-B0EF1EF49BDD}">
      <dsp:nvSpPr>
        <dsp:cNvPr id="0" name=""/>
        <dsp:cNvSpPr/>
      </dsp:nvSpPr>
      <dsp:spPr>
        <a:xfrm rot="10800000">
          <a:off x="2032000" y="2032000"/>
          <a:ext cx="2032000" cy="2032000"/>
        </a:xfrm>
        <a:prstGeom prst="triangle">
          <a:avLst/>
        </a:prstGeom>
        <a:solidFill>
          <a:schemeClr val="accent2">
            <a:shade val="80000"/>
            <a:hueOff val="-320943"/>
            <a:satOff val="6777"/>
            <a:lumOff val="180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ROVNOVÁHA</a:t>
          </a:r>
        </a:p>
      </dsp:txBody>
      <dsp:txXfrm rot="10800000">
        <a:off x="2540000" y="2032000"/>
        <a:ext cx="1016000" cy="1016000"/>
      </dsp:txXfrm>
    </dsp:sp>
    <dsp:sp modelId="{51BA9FE5-3007-49D2-A139-22536DB362FC}">
      <dsp:nvSpPr>
        <dsp:cNvPr id="0" name=""/>
        <dsp:cNvSpPr/>
      </dsp:nvSpPr>
      <dsp:spPr>
        <a:xfrm>
          <a:off x="3048000" y="2032000"/>
          <a:ext cx="2032000" cy="2032000"/>
        </a:xfrm>
        <a:prstGeom prst="triangle">
          <a:avLst/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Bohatství a vlastnictví</a:t>
          </a:r>
        </a:p>
      </dsp:txBody>
      <dsp:txXfrm>
        <a:off x="3556000" y="3048000"/>
        <a:ext cx="10160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9C04-9676-453C-89AD-69E5E104D743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634A-6866-4D4C-A341-5A8EFDE01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4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55634A-6866-4D4C-A341-5A8EFDE012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076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o.cz/assets/cz/podnikani/rodinne-podnikani/2019/11/Nastupnictvi-v-rodinne-firme--jak-na-to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Problémy při generační obměně. Rodinné konflikty. Převod vlastnictví rodinného podniku.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endParaRPr lang="cs-CZ" sz="1600" dirty="0"/>
          </a:p>
          <a:p>
            <a:r>
              <a:rPr lang="cs-CZ" sz="1800" b="1" dirty="0"/>
              <a:t>Nejčastější problémy: </a:t>
            </a:r>
          </a:p>
          <a:p>
            <a:endParaRPr lang="cs-CZ" sz="1800" dirty="0"/>
          </a:p>
          <a:p>
            <a:r>
              <a:rPr lang="cs-CZ" sz="1800" dirty="0"/>
              <a:t>Zvýhodnění vlastních dětí</a:t>
            </a:r>
          </a:p>
          <a:p>
            <a:pPr lvl="1"/>
            <a:r>
              <a:rPr lang="cs-CZ" dirty="0"/>
              <a:t>Mnoho podnikatelů si není jistých zda a v jakém rozsahu zapojit děti v rodinné firmě a jak moc je zvýhodnit oproti ostatním zaměstnancům. </a:t>
            </a:r>
          </a:p>
          <a:p>
            <a:pPr lvl="1"/>
            <a:r>
              <a:rPr lang="cs-CZ" dirty="0"/>
              <a:t>Je nutné postupovat citlivě, aby nebyla ohrožena jejich autorita a důvěra u ostatních zaměstnanců, které by to mohlo demotivovat. </a:t>
            </a:r>
          </a:p>
        </p:txBody>
      </p:sp>
    </p:spTree>
    <p:extLst>
      <p:ext uri="{BB962C8B-B14F-4D97-AF65-F5344CB8AC3E}">
        <p14:creationId xmlns:p14="http://schemas.microsoft.com/office/powerpoint/2010/main" val="259746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Rodinné konflikty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224446"/>
          </a:xfrm>
        </p:spPr>
        <p:txBody>
          <a:bodyPr anchor="t">
            <a:normAutofit/>
          </a:bodyPr>
          <a:lstStyle/>
          <a:p>
            <a:r>
              <a:rPr lang="cs-CZ" sz="1600" b="1" dirty="0"/>
              <a:t>Dilema rodinného podniku</a:t>
            </a:r>
          </a:p>
          <a:p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6CC8A5A-AF96-6DFB-0D0C-7D33D29F257C}"/>
              </a:ext>
            </a:extLst>
          </p:cNvPr>
          <p:cNvSpPr/>
          <p:nvPr/>
        </p:nvSpPr>
        <p:spPr>
          <a:xfrm>
            <a:off x="3997890" y="3446467"/>
            <a:ext cx="2104373" cy="163151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Podnikání</a:t>
            </a:r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1C692BD1-7394-21C1-27C6-ABA8D88770B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467627" y="2652629"/>
            <a:ext cx="2104373" cy="3219189"/>
            <a:chOff x="2467627" y="2652629"/>
            <a:chExt cx="2104373" cy="3219189"/>
          </a:xfrm>
        </p:grpSpPr>
        <p:sp>
          <p:nvSpPr>
            <p:cNvPr id="5" name="Ovál 4">
              <a:extLst>
                <a:ext uri="{FF2B5EF4-FFF2-40B4-BE49-F238E27FC236}">
                  <a16:creationId xmlns:a16="http://schemas.microsoft.com/office/drawing/2014/main" id="{A9AD1D00-E678-9314-DF8C-7680788FEA5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67627" y="3429000"/>
              <a:ext cx="2104373" cy="163151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Rodina</a:t>
              </a:r>
            </a:p>
          </p:txBody>
        </p:sp>
        <p:sp>
          <p:nvSpPr>
            <p:cNvPr id="7" name="Obdélník: se zakulacenými rohy 6">
              <a:extLst>
                <a:ext uri="{FF2B5EF4-FFF2-40B4-BE49-F238E27FC236}">
                  <a16:creationId xmlns:a16="http://schemas.microsoft.com/office/drawing/2014/main" id="{BAFCE59D-B311-AA3A-9FDB-B4CA2BD0BED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95803" y="2652629"/>
              <a:ext cx="576197" cy="32191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K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O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N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F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L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I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K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3EB01B4-1EA0-6FC8-E821-7871AD44E98C}"/>
              </a:ext>
            </a:extLst>
          </p:cNvPr>
          <p:cNvSpPr txBox="1"/>
          <p:nvPr/>
        </p:nvSpPr>
        <p:spPr>
          <a:xfrm>
            <a:off x="1476026" y="2603715"/>
            <a:ext cx="2187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Láska, emoce, vztahy, práva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C372BF9-3C87-D85F-1B25-14D12409775A}"/>
              </a:ext>
            </a:extLst>
          </p:cNvPr>
          <p:cNvSpPr txBox="1"/>
          <p:nvPr/>
        </p:nvSpPr>
        <p:spPr>
          <a:xfrm>
            <a:off x="4920773" y="2617454"/>
            <a:ext cx="3256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Kompetence, racionalita, budoucnost, zisk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FA0B37DC-197B-E341-BEBB-13AD9559C1A9}"/>
              </a:ext>
            </a:extLst>
          </p:cNvPr>
          <p:cNvSpPr txBox="1"/>
          <p:nvPr/>
        </p:nvSpPr>
        <p:spPr>
          <a:xfrm>
            <a:off x="1476026" y="5578023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HARMONIE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1E475FB-97CD-9380-4155-D477714F689A}"/>
              </a:ext>
            </a:extLst>
          </p:cNvPr>
          <p:cNvSpPr txBox="1"/>
          <p:nvPr/>
        </p:nvSpPr>
        <p:spPr>
          <a:xfrm>
            <a:off x="7037186" y="5578023"/>
            <a:ext cx="768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VÝKON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77D2E49-1EF6-495E-3F6E-A6C0ED9FB23C}"/>
              </a:ext>
            </a:extLst>
          </p:cNvPr>
          <p:cNvSpPr txBox="1"/>
          <p:nvPr/>
        </p:nvSpPr>
        <p:spPr>
          <a:xfrm>
            <a:off x="0" y="6310974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Zdroj: Nástupnická strategie v Českých rodinných podnicích (Petrů, 2018)</a:t>
            </a:r>
          </a:p>
        </p:txBody>
      </p:sp>
    </p:spTree>
    <p:extLst>
      <p:ext uri="{BB962C8B-B14F-4D97-AF65-F5344CB8AC3E}">
        <p14:creationId xmlns:p14="http://schemas.microsoft.com/office/powerpoint/2010/main" val="391967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Rodinné konflikty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22444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1800" dirty="0"/>
          </a:p>
          <a:p>
            <a:endParaRPr lang="cs-CZ" sz="1600" dirty="0"/>
          </a:p>
          <a:p>
            <a:endParaRPr lang="cs-CZ" sz="16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A248E88-C4B0-142E-50D6-AC67F3F4B1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0718822"/>
              </p:ext>
            </p:extLst>
          </p:nvPr>
        </p:nvGraphicFramePr>
        <p:xfrm>
          <a:off x="130207" y="1825625"/>
          <a:ext cx="882736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905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Převod vlastnictví rodinného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S rodinným podnikem lze de facto učinit 4 rozhodnutí:</a:t>
            </a:r>
          </a:p>
          <a:p>
            <a:endParaRPr lang="cs-CZ" sz="1800" dirty="0"/>
          </a:p>
          <a:p>
            <a:pPr lvl="1"/>
            <a:r>
              <a:rPr lang="cs-CZ" dirty="0"/>
              <a:t>podnik zůstane rodinnou firmou (předám v rodině a zapojuji členy rodiny),</a:t>
            </a:r>
          </a:p>
          <a:p>
            <a:pPr lvl="1"/>
            <a:r>
              <a:rPr lang="cs-CZ" dirty="0"/>
              <a:t>předám podnik svým kolegům, partnerům,</a:t>
            </a:r>
          </a:p>
          <a:p>
            <a:pPr lvl="1"/>
            <a:r>
              <a:rPr lang="cs-CZ" dirty="0"/>
              <a:t>podnik prodám,</a:t>
            </a:r>
          </a:p>
          <a:p>
            <a:pPr lvl="1"/>
            <a:r>
              <a:rPr lang="cs-CZ" dirty="0"/>
              <a:t>nebo zlikviduji. 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3551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Převod vlastnictví v rámci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600" b="1" dirty="0"/>
              <a:t>Pro úspěšné předání rodinné firmy jsou hlavní tyto body:</a:t>
            </a:r>
          </a:p>
          <a:p>
            <a:endParaRPr lang="cs-CZ" sz="1600" dirty="0"/>
          </a:p>
          <a:p>
            <a:pPr lvl="1"/>
            <a:r>
              <a:rPr lang="cs-CZ" sz="1600" dirty="0"/>
              <a:t>Majitel chce skutečně předat firmu v rámci rodiny.</a:t>
            </a:r>
          </a:p>
          <a:p>
            <a:pPr lvl="1"/>
            <a:r>
              <a:rPr lang="cs-CZ" sz="1600" dirty="0"/>
              <a:t>Má nástupce z rodiny, kteří chtějí podnik převzít a dále ho rozvíjet.</a:t>
            </a:r>
          </a:p>
          <a:p>
            <a:pPr lvl="1"/>
            <a:r>
              <a:rPr lang="cs-CZ" sz="1600" dirty="0"/>
              <a:t>Nástupci jsou pro dané role vhodní (vlastník a manažer) a mají pro jejich výkon dostatečné předpoklady.</a:t>
            </a:r>
          </a:p>
          <a:p>
            <a:pPr lvl="1"/>
            <a:r>
              <a:rPr lang="cs-CZ" sz="1600" dirty="0"/>
              <a:t>Vlastnická rodina je ochotná pracovat na nastavení pravidel budoucí spolupráce.</a:t>
            </a:r>
          </a:p>
          <a:p>
            <a:pPr lvl="1"/>
            <a:r>
              <a:rPr lang="cs-CZ" sz="1600" dirty="0"/>
              <a:t>Rodina funguje harmonicky, má dobře nastavené vztahy a členové umí spolupracovat.</a:t>
            </a:r>
          </a:p>
          <a:p>
            <a:pPr lvl="1"/>
            <a:r>
              <a:rPr lang="cs-CZ" sz="1600" dirty="0"/>
              <a:t>Vlastník a nástupci se shodnou na základním harmonogramu předání a jsou ochotni řešit případné problémy.</a:t>
            </a:r>
          </a:p>
        </p:txBody>
      </p:sp>
    </p:spTree>
    <p:extLst>
      <p:ext uri="{BB962C8B-B14F-4D97-AF65-F5344CB8AC3E}">
        <p14:creationId xmlns:p14="http://schemas.microsoft.com/office/powerpoint/2010/main" val="3892020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Převod vlastnictví rodinného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Nástupce rodinného podniku by si měl být schopen pozitivně odpovědět na otázky:</a:t>
            </a:r>
          </a:p>
          <a:p>
            <a:endParaRPr lang="cs-CZ" sz="1800" dirty="0"/>
          </a:p>
          <a:p>
            <a:pPr lvl="1"/>
            <a:r>
              <a:rPr lang="cs-CZ" dirty="0"/>
              <a:t>Chci to?</a:t>
            </a:r>
          </a:p>
          <a:p>
            <a:pPr lvl="1"/>
            <a:r>
              <a:rPr lang="cs-CZ" dirty="0"/>
              <a:t>Jsem ochoten se na rodinné firmě podílet?</a:t>
            </a:r>
          </a:p>
          <a:p>
            <a:pPr lvl="1"/>
            <a:r>
              <a:rPr lang="cs-CZ" dirty="0"/>
              <a:t>Dokážu si představit, co to znamená a jak to může být náročné?</a:t>
            </a:r>
          </a:p>
          <a:p>
            <a:pPr lvl="1"/>
            <a:r>
              <a:rPr lang="cs-CZ" dirty="0"/>
              <a:t>Dokážu spolupracovat s dalšími členy rodiny?</a:t>
            </a:r>
          </a:p>
          <a:p>
            <a:pPr lvl="1"/>
            <a:r>
              <a:rPr lang="cs-CZ" dirty="0"/>
              <a:t>Akceptuji, že si musíme nastavit pravidla pro spolupráci?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38462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Převod vlastnictví rodinného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800" dirty="0"/>
              <a:t>Je důležité mít na paměti, že k nástupnictví může dojít i v důsledků vnějších okolností.</a:t>
            </a:r>
          </a:p>
          <a:p>
            <a:endParaRPr lang="cs-CZ" sz="1800" dirty="0"/>
          </a:p>
          <a:p>
            <a:r>
              <a:rPr lang="cs-CZ" sz="1800" dirty="0"/>
              <a:t>Typickým příkladem je náhlé úmrtí vlastníka rodinné firmy – v ten moment se novým vlastníkem či vlastníky stávají potomci cestou dědického práva. </a:t>
            </a:r>
          </a:p>
          <a:p>
            <a:endParaRPr lang="cs-CZ" sz="1800" dirty="0"/>
          </a:p>
          <a:p>
            <a:r>
              <a:rPr lang="cs-CZ" sz="1800" dirty="0"/>
              <a:t>Krizová situace může nastat kdykoliv, proto je dobré , aby podnikatelská rodina i firma měly alespoň základní krizový plán, který bude řešit především řízení společnosti a výkon základních povinností. </a:t>
            </a:r>
          </a:p>
        </p:txBody>
      </p:sp>
    </p:spTree>
    <p:extLst>
      <p:ext uri="{BB962C8B-B14F-4D97-AF65-F5344CB8AC3E}">
        <p14:creationId xmlns:p14="http://schemas.microsoft.com/office/powerpoint/2010/main" val="923886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Řízení rodiny a rodinná ústava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600" dirty="0"/>
              <a:t>Vlastnická rodina s více členy bez nastavení určitých pravidel a vedení bude více ohrožena rizikem konfliktů a bude zde malá schopnost se rozhodovat. </a:t>
            </a:r>
          </a:p>
          <a:p>
            <a:r>
              <a:rPr lang="cs-CZ" sz="1600" dirty="0"/>
              <a:t>Rodinné vztahy totiž fungují jinak, než vztahy v rámci firmy. </a:t>
            </a:r>
          </a:p>
          <a:p>
            <a:endParaRPr lang="cs-CZ" sz="1600" dirty="0"/>
          </a:p>
          <a:p>
            <a:r>
              <a:rPr lang="cs-CZ" sz="1600" dirty="0"/>
              <a:t>Konflikty mohou v tomto směru vznikat:</a:t>
            </a:r>
          </a:p>
          <a:p>
            <a:pPr lvl="1"/>
            <a:r>
              <a:rPr lang="cs-CZ" sz="1600" dirty="0"/>
              <a:t>z rozdílných představ o společném fungování a budoucnosti,</a:t>
            </a:r>
          </a:p>
          <a:p>
            <a:pPr lvl="1"/>
            <a:r>
              <a:rPr lang="cs-CZ" sz="1600" dirty="0"/>
              <a:t>z odlišných představ o vzájemných právech k rodinné firmě.</a:t>
            </a:r>
          </a:p>
          <a:p>
            <a:endParaRPr lang="cs-CZ" sz="1600" dirty="0"/>
          </a:p>
          <a:p>
            <a:r>
              <a:rPr lang="cs-CZ" sz="1600" dirty="0"/>
              <a:t>Tyto konflikty jsou jedním z největších rizik pro úspěšný rozvoj firmy a přežití firmy do dalších generací – dá se jim předejít tím, že se členové rodiny shodnou na společném fungování firmy a pravidlech, tedy že sepíší „rodinnou ústavu“. </a:t>
            </a:r>
          </a:p>
        </p:txBody>
      </p:sp>
    </p:spTree>
    <p:extLst>
      <p:ext uri="{BB962C8B-B14F-4D97-AF65-F5344CB8AC3E}">
        <p14:creationId xmlns:p14="http://schemas.microsoft.com/office/powerpoint/2010/main" val="1941004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Řízení rodiny a rodinná ústava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cs-CZ" sz="1600" b="1" dirty="0"/>
              <a:t>Rodinná ústava </a:t>
            </a:r>
          </a:p>
          <a:p>
            <a:r>
              <a:rPr lang="cs-CZ" sz="1600" dirty="0"/>
              <a:t>Je vrcholem systému správy rodinné firmy a podnikatelské rodiny.</a:t>
            </a:r>
          </a:p>
          <a:p>
            <a:endParaRPr lang="cs-CZ" sz="1600" dirty="0"/>
          </a:p>
          <a:p>
            <a:r>
              <a:rPr lang="cs-CZ" sz="1600" dirty="0"/>
              <a:t>Vede k uvědomění si zásadních témat souvisejících s dynamikou rodinné firmy, která se týkají hledání rovnováhy mezi zájmy vlastnické rodiny a firmy.</a:t>
            </a:r>
          </a:p>
          <a:p>
            <a:endParaRPr lang="cs-CZ" sz="1600" dirty="0"/>
          </a:p>
          <a:p>
            <a:r>
              <a:rPr lang="cs-CZ" sz="1600" dirty="0"/>
              <a:t>Poskytuje vodítko pro nastavení pravidel společného fungování.</a:t>
            </a:r>
          </a:p>
          <a:p>
            <a:endParaRPr lang="cs-CZ" sz="1600" dirty="0"/>
          </a:p>
          <a:p>
            <a:r>
              <a:rPr lang="cs-CZ" sz="1600" dirty="0"/>
              <a:t>Pomáhá položit si podstatné otázky a hledat na ně vhodné odpovědi. </a:t>
            </a:r>
          </a:p>
          <a:p>
            <a:endParaRPr lang="cs-CZ" sz="1600" dirty="0"/>
          </a:p>
          <a:p>
            <a:r>
              <a:rPr lang="cs-CZ" sz="1600" dirty="0"/>
              <a:t>Dalšími prvky vedoucí k dobrému řízení a chodu firmy je jsou rodinné orgány jako je rodinná rada, nebo rodinné shromáždění (u větších podniků) – projednávají se tam se členy rodiny otázky týkající firmy i rodiny. </a:t>
            </a:r>
          </a:p>
        </p:txBody>
      </p:sp>
    </p:spTree>
    <p:extLst>
      <p:ext uri="{BB962C8B-B14F-4D97-AF65-F5344CB8AC3E}">
        <p14:creationId xmlns:p14="http://schemas.microsoft.com/office/powerpoint/2010/main" val="3186471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Řízení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1600" b="1" dirty="0"/>
              <a:t>Model úspěchu řízení rodiny</a:t>
            </a:r>
          </a:p>
          <a:p>
            <a:endParaRPr lang="cs-CZ" sz="1600" b="1" dirty="0"/>
          </a:p>
          <a:p>
            <a:endParaRPr lang="cs-CZ" sz="1600" b="1" dirty="0"/>
          </a:p>
          <a:p>
            <a:endParaRPr lang="cs-CZ" sz="16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8AB55B7-5F45-0735-A1FE-2A914FDEE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5342895"/>
              </p:ext>
            </p:extLst>
          </p:nvPr>
        </p:nvGraphicFramePr>
        <p:xfrm>
          <a:off x="1524000" y="16906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7263C683-AE3D-685A-B535-A600F8A90E96}"/>
              </a:ext>
            </a:extLst>
          </p:cNvPr>
          <p:cNvSpPr txBox="1"/>
          <p:nvPr/>
        </p:nvSpPr>
        <p:spPr>
          <a:xfrm>
            <a:off x="144050" y="6041762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Zdroj: Nástupnická strategie v Českých rodinných podnicích (Petrů, 2018)</a:t>
            </a:r>
          </a:p>
        </p:txBody>
      </p:sp>
    </p:spTree>
    <p:extLst>
      <p:ext uri="{BB962C8B-B14F-4D97-AF65-F5344CB8AC3E}">
        <p14:creationId xmlns:p14="http://schemas.microsoft.com/office/powerpoint/2010/main" val="423495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cs-CZ" sz="1800" dirty="0"/>
          </a:p>
          <a:p>
            <a:r>
              <a:rPr lang="cs-CZ" sz="1800" b="1" dirty="0"/>
              <a:t>Generační obměna </a:t>
            </a:r>
          </a:p>
          <a:p>
            <a:endParaRPr lang="cs-CZ" sz="1800" b="1" dirty="0"/>
          </a:p>
          <a:p>
            <a:pPr lvl="1"/>
            <a:r>
              <a:rPr lang="cs-CZ" dirty="0"/>
              <a:t>předávání rodinného podniku na následující generaci,</a:t>
            </a:r>
          </a:p>
          <a:p>
            <a:pPr lvl="1"/>
            <a:r>
              <a:rPr lang="cs-CZ" dirty="0"/>
              <a:t>klíčová strategická záležitost,</a:t>
            </a:r>
          </a:p>
          <a:p>
            <a:pPr lvl="1"/>
            <a:r>
              <a:rPr lang="cs-CZ" dirty="0"/>
              <a:t>představuje druhou největší potenciální vývojovou krizi rodinného podniku, </a:t>
            </a:r>
          </a:p>
          <a:p>
            <a:pPr lvl="1"/>
            <a:r>
              <a:rPr lang="cs-CZ" dirty="0"/>
              <a:t>příležitostí se důkladně zamyslet nad budoucností firmy, nad vizí rodiny i firmy zároveň.</a:t>
            </a:r>
          </a:p>
          <a:p>
            <a:endParaRPr lang="cs-CZ" sz="1800" dirty="0"/>
          </a:p>
          <a:p>
            <a:endParaRPr lang="cs-CZ" sz="18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92846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27A07-7BB0-9525-1703-16F1EAC9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Hodnoty přispívající k mezigeneračnímu úspěchu rodinných podniků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D7B0015-4B60-137A-3A07-502040037C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161015"/>
              </p:ext>
            </p:extLst>
          </p:nvPr>
        </p:nvGraphicFramePr>
        <p:xfrm>
          <a:off x="540000" y="1690692"/>
          <a:ext cx="8064000" cy="4256971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12800">
                  <a:extLst>
                    <a:ext uri="{9D8B030D-6E8A-4147-A177-3AD203B41FA5}">
                      <a16:colId xmlns:a16="http://schemas.microsoft.com/office/drawing/2014/main" val="1346601932"/>
                    </a:ext>
                  </a:extLst>
                </a:gridCol>
                <a:gridCol w="1612800">
                  <a:extLst>
                    <a:ext uri="{9D8B030D-6E8A-4147-A177-3AD203B41FA5}">
                      <a16:colId xmlns:a16="http://schemas.microsoft.com/office/drawing/2014/main" val="646254177"/>
                    </a:ext>
                  </a:extLst>
                </a:gridCol>
                <a:gridCol w="1612800">
                  <a:extLst>
                    <a:ext uri="{9D8B030D-6E8A-4147-A177-3AD203B41FA5}">
                      <a16:colId xmlns:a16="http://schemas.microsoft.com/office/drawing/2014/main" val="2395298899"/>
                    </a:ext>
                  </a:extLst>
                </a:gridCol>
                <a:gridCol w="1612800">
                  <a:extLst>
                    <a:ext uri="{9D8B030D-6E8A-4147-A177-3AD203B41FA5}">
                      <a16:colId xmlns:a16="http://schemas.microsoft.com/office/drawing/2014/main" val="272333476"/>
                    </a:ext>
                  </a:extLst>
                </a:gridCol>
                <a:gridCol w="1612800">
                  <a:extLst>
                    <a:ext uri="{9D8B030D-6E8A-4147-A177-3AD203B41FA5}">
                      <a16:colId xmlns:a16="http://schemas.microsoft.com/office/drawing/2014/main" val="3515109427"/>
                    </a:ext>
                  </a:extLst>
                </a:gridCol>
              </a:tblGrid>
              <a:tr h="245302">
                <a:tc>
                  <a:txBody>
                    <a:bodyPr/>
                    <a:lstStyle/>
                    <a:p>
                      <a:r>
                        <a:rPr lang="cs-CZ" sz="1000" dirty="0"/>
                        <a:t>Španělské podniky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Italské podniky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Francouzské podniky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Korejské podniky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České podniky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21694488"/>
                  </a:ext>
                </a:extLst>
              </a:tr>
              <a:tr h="249533">
                <a:tc>
                  <a:txBody>
                    <a:bodyPr/>
                    <a:lstStyle/>
                    <a:p>
                      <a:r>
                        <a:rPr lang="cs-CZ" sz="1000" dirty="0"/>
                        <a:t>Respekt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Kvalita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Kvalita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Poctivost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Stabilita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1253834"/>
                  </a:ext>
                </a:extLst>
              </a:tr>
              <a:tr h="276560">
                <a:tc>
                  <a:txBody>
                    <a:bodyPr/>
                    <a:lstStyle/>
                    <a:p>
                      <a:r>
                        <a:rPr lang="cs-CZ" sz="1000" dirty="0"/>
                        <a:t>Podnikatelský duch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Poctivost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Tvrdá práce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Důvěryhodnost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Tvůrčí atmosféra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27421180"/>
                  </a:ext>
                </a:extLst>
              </a:tr>
              <a:tr h="263047">
                <a:tc>
                  <a:txBody>
                    <a:bodyPr/>
                    <a:lstStyle/>
                    <a:p>
                      <a:r>
                        <a:rPr lang="cs-CZ" sz="1000" dirty="0"/>
                        <a:t>Správcovství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Transparentnost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Pokora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Dodržování zákonů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Etika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62946203"/>
                  </a:ext>
                </a:extLst>
              </a:tr>
              <a:tr h="237994">
                <a:tc>
                  <a:txBody>
                    <a:bodyPr/>
                    <a:lstStyle/>
                    <a:p>
                      <a:r>
                        <a:rPr lang="cs-CZ" sz="1000" dirty="0"/>
                        <a:t>Loajalita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Etika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Vzájemný respekt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Kvalita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Přístup k zaměstnancům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47562132"/>
                  </a:ext>
                </a:extLst>
              </a:tr>
              <a:tr h="257201">
                <a:tc>
                  <a:txBody>
                    <a:bodyPr/>
                    <a:lstStyle/>
                    <a:p>
                      <a:r>
                        <a:rPr lang="cs-CZ" sz="1000" dirty="0"/>
                        <a:t>Poctivost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Závazek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Naslouchání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Pracovitost a tvrdá práce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Jistota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2523193"/>
                  </a:ext>
                </a:extLst>
              </a:tr>
              <a:tr h="263046">
                <a:tc>
                  <a:txBody>
                    <a:bodyPr/>
                    <a:lstStyle/>
                    <a:p>
                      <a:r>
                        <a:rPr lang="cs-CZ" sz="1000" dirty="0"/>
                        <a:t>Excelence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Integrita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Kompetence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Váženost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Tradice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63776095"/>
                  </a:ext>
                </a:extLst>
              </a:tr>
              <a:tr h="213305">
                <a:tc>
                  <a:txBody>
                    <a:bodyPr/>
                    <a:lstStyle/>
                    <a:p>
                      <a:r>
                        <a:rPr lang="cs-CZ" sz="1000" dirty="0"/>
                        <a:t>Tvrdá práce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Společenská odpovědnost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Důvěra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Ohleduplnost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Pověst společnosti – kladná 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99793017"/>
                  </a:ext>
                </a:extLst>
              </a:tr>
              <a:tr h="255114">
                <a:tc>
                  <a:txBody>
                    <a:bodyPr/>
                    <a:lstStyle/>
                    <a:p>
                      <a:r>
                        <a:rPr lang="cs-CZ" sz="1000" dirty="0"/>
                        <a:t>Opatrnost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Střízlivost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Odpovědnost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8463137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r>
                        <a:rPr lang="cs-CZ" sz="1000" dirty="0"/>
                        <a:t>Kvalita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Skromnost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Flexibilita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45933743"/>
                  </a:ext>
                </a:extLst>
              </a:tr>
              <a:tr h="250521">
                <a:tc>
                  <a:txBody>
                    <a:bodyPr/>
                    <a:lstStyle/>
                    <a:p>
                      <a:r>
                        <a:rPr lang="cs-CZ" sz="1000" dirty="0"/>
                        <a:t>Ziskovost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Správnost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Odolnost vůči stresu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81216981"/>
                  </a:ext>
                </a:extLst>
              </a:tr>
              <a:tr h="250520">
                <a:tc>
                  <a:txBody>
                    <a:bodyPr/>
                    <a:lstStyle/>
                    <a:p>
                      <a:r>
                        <a:rPr lang="cs-CZ" sz="1000" dirty="0"/>
                        <a:t>Pokora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Vášeň pro práci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Pohoda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8816856"/>
                  </a:ext>
                </a:extLst>
              </a:tr>
              <a:tr h="263047">
                <a:tc>
                  <a:txBody>
                    <a:bodyPr/>
                    <a:lstStyle/>
                    <a:p>
                      <a:r>
                        <a:rPr lang="cs-CZ" sz="1000" dirty="0"/>
                        <a:t>Pověst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Nadšení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Inovativnost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93452257"/>
                  </a:ext>
                </a:extLst>
              </a:tr>
              <a:tr h="346498">
                <a:tc>
                  <a:txBody>
                    <a:bodyPr/>
                    <a:lstStyle/>
                    <a:p>
                      <a:r>
                        <a:rPr lang="cs-CZ" sz="1000" dirty="0"/>
                        <a:t>Sociální odpovědnost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Láska k dobře vykonané práci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Autonomie a nezávislost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45746969"/>
                  </a:ext>
                </a:extLst>
              </a:tr>
              <a:tr h="346498">
                <a:tc>
                  <a:txBody>
                    <a:bodyPr/>
                    <a:lstStyle/>
                    <a:p>
                      <a:r>
                        <a:rPr lang="cs-CZ" sz="1000" dirty="0"/>
                        <a:t>Finanční odpovědnost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Obětavost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Visionářský top management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371096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36743801-AFD6-250A-CCE5-52B7DE9C2EE6}"/>
              </a:ext>
            </a:extLst>
          </p:cNvPr>
          <p:cNvSpPr txBox="1"/>
          <p:nvPr/>
        </p:nvSpPr>
        <p:spPr>
          <a:xfrm>
            <a:off x="231732" y="6040057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Zdroj: Nástupnická strategie v Českých rodinných podnicích (Petrů, 2018)</a:t>
            </a:r>
          </a:p>
        </p:txBody>
      </p:sp>
    </p:spTree>
    <p:extLst>
      <p:ext uri="{BB962C8B-B14F-4D97-AF65-F5344CB8AC3E}">
        <p14:creationId xmlns:p14="http://schemas.microsoft.com/office/powerpoint/2010/main" val="2560922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1600" dirty="0"/>
              <a:t>Koráb, V., Hanzelková, A., </a:t>
            </a:r>
            <a:r>
              <a:rPr lang="cs-CZ" sz="1600" dirty="0" err="1"/>
              <a:t>Mihalisko</a:t>
            </a:r>
            <a:r>
              <a:rPr lang="cs-CZ" sz="1600" dirty="0"/>
              <a:t>, M. (2008). Rodinné podnikání. Brno: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a. s. ISBN 978-80-251-1843-6.</a:t>
            </a:r>
          </a:p>
          <a:p>
            <a:r>
              <a:rPr lang="cs-CZ" sz="1600" dirty="0" err="1"/>
              <a:t>Martel</a:t>
            </a:r>
            <a:r>
              <a:rPr lang="cs-CZ" sz="1600" dirty="0"/>
              <a:t>. J. (2017). Rodinné firmy na rozcestí. Jak postupovat při nástupnictví, dědictví a udržení rodinné soudržnosti. Praha: Grada. ISBN 978-80-271-0332-4.</a:t>
            </a:r>
          </a:p>
          <a:p>
            <a:r>
              <a:rPr lang="cs-CZ" sz="1600" dirty="0"/>
              <a:t>MPO. (2023). Nástupnictví v rodinné firmě. Dostupné z: </a:t>
            </a:r>
            <a:r>
              <a:rPr lang="cs-CZ" sz="1600" dirty="0">
                <a:hlinkClick r:id="rId2"/>
              </a:rPr>
              <a:t>https://www.mpo.cz/assets/cz/podnikani/rodinne-podnikani/2019/11/Nastupnictvi-v-rodinne-firme--jak-na-to.pdf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2324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cs-CZ" sz="1800" dirty="0"/>
          </a:p>
          <a:p>
            <a:r>
              <a:rPr lang="cs-CZ" sz="1800" dirty="0"/>
              <a:t>Velká část podnikatelů nepovažuje za důležité, nebo nemá čas či chuť se věnovat vzdáleným otázkám jako:</a:t>
            </a:r>
          </a:p>
          <a:p>
            <a:endParaRPr lang="cs-CZ" sz="1800" dirty="0"/>
          </a:p>
          <a:p>
            <a:pPr lvl="1"/>
            <a:r>
              <a:rPr lang="cs-CZ" dirty="0"/>
              <a:t>co bude s jejich firmou, když se jim ji podaří vybudovat,</a:t>
            </a:r>
          </a:p>
          <a:p>
            <a:pPr lvl="1"/>
            <a:r>
              <a:rPr lang="cs-CZ" dirty="0"/>
              <a:t>kdo v budoucnu převezme podíly,</a:t>
            </a:r>
          </a:p>
          <a:p>
            <a:pPr lvl="1"/>
            <a:r>
              <a:rPr lang="cs-CZ" dirty="0"/>
              <a:t>kdo bude firmu vést,</a:t>
            </a:r>
          </a:p>
          <a:p>
            <a:pPr lvl="1"/>
            <a:r>
              <a:rPr lang="cs-CZ" dirty="0"/>
              <a:t>zda bude firma rodinná.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4938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= </a:t>
            </a:r>
            <a:r>
              <a:rPr lang="cs-CZ" sz="1800" b="1" dirty="0"/>
              <a:t>podceňování předání podniku </a:t>
            </a:r>
            <a:r>
              <a:rPr lang="cs-CZ" sz="1800" dirty="0"/>
              <a:t>- někteří si až v rámci předávání nástupnictví uvědomí, jak složitý je to ve skutečnosti proces.</a:t>
            </a:r>
          </a:p>
          <a:p>
            <a:endParaRPr lang="cs-CZ" sz="1800" dirty="0"/>
          </a:p>
          <a:p>
            <a:r>
              <a:rPr lang="cs-CZ" sz="1800" dirty="0"/>
              <a:t>Další důvody pro odkládání otázky generační obměny:</a:t>
            </a:r>
          </a:p>
          <a:p>
            <a:pPr marL="342891" lvl="1" indent="0">
              <a:buNone/>
            </a:pPr>
            <a:r>
              <a:rPr lang="cs-CZ" dirty="0"/>
              <a:t>nejsou si jisti, zda bude jejich nástupce schopen firmu vést,</a:t>
            </a:r>
          </a:p>
          <a:p>
            <a:pPr marL="342891" lvl="1" indent="0">
              <a:buNone/>
            </a:pPr>
            <a:r>
              <a:rPr lang="cs-CZ" dirty="0"/>
              <a:t>bojí se vybrat jednoho z potomků kvůli možným konfliktům. </a:t>
            </a:r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9123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cs-CZ" sz="1800" b="1" dirty="0"/>
          </a:p>
          <a:p>
            <a:r>
              <a:rPr lang="cs-CZ" sz="1800" b="1" dirty="0"/>
              <a:t>Nejčastější problémy: </a:t>
            </a:r>
          </a:p>
          <a:p>
            <a:endParaRPr lang="cs-CZ" sz="1800" dirty="0"/>
          </a:p>
          <a:p>
            <a:r>
              <a:rPr lang="cs-CZ" sz="1800" dirty="0"/>
              <a:t>Obavy zakladatele z konfliktů v rámci rodiny </a:t>
            </a:r>
          </a:p>
          <a:p>
            <a:pPr lvl="1"/>
            <a:r>
              <a:rPr lang="cs-CZ" dirty="0"/>
              <a:t>Spory o vlastnictví, spory o vedení, hrozí poškození firmy a rodiny.</a:t>
            </a:r>
          </a:p>
          <a:p>
            <a:pPr lvl="1"/>
            <a:endParaRPr lang="cs-CZ" dirty="0"/>
          </a:p>
          <a:p>
            <a:r>
              <a:rPr lang="cs-CZ" sz="1800" dirty="0"/>
              <a:t>Nástupci nejsou dostatečně připraveni na převzetí</a:t>
            </a:r>
          </a:p>
          <a:p>
            <a:pPr lvl="1"/>
            <a:r>
              <a:rPr lang="cs-CZ" dirty="0"/>
              <a:t>Často stojí ve stínu zakladatele, nebo vůbec ve firmě nepůsobí a převzetí firmy je pro ně těžko zvládnutelné. Může také chybět důvěra v nástupce či naopak. </a:t>
            </a:r>
          </a:p>
        </p:txBody>
      </p:sp>
    </p:spTree>
    <p:extLst>
      <p:ext uri="{BB962C8B-B14F-4D97-AF65-F5344CB8AC3E}">
        <p14:creationId xmlns:p14="http://schemas.microsoft.com/office/powerpoint/2010/main" val="72003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cs-CZ" sz="1800" b="1" dirty="0"/>
          </a:p>
          <a:p>
            <a:r>
              <a:rPr lang="cs-CZ" sz="1800" b="1" dirty="0"/>
              <a:t>Nejčastější problémy: 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Zakladatelé velmi často nechtějí odejít</a:t>
            </a:r>
          </a:p>
          <a:p>
            <a:pPr lvl="1"/>
            <a:r>
              <a:rPr lang="cs-CZ" dirty="0"/>
              <a:t>Zakladatelé jsou často silné osobnosti, rozhodné, mají odvahu a silné názory na to, jak se má firma vést.</a:t>
            </a:r>
          </a:p>
          <a:p>
            <a:pPr lvl="1"/>
            <a:r>
              <a:rPr lang="cs-CZ" dirty="0"/>
              <a:t>Často pro ně bývají překážkou obavy o to, že ztratí smysl života, společenské postavení, nebo mají obavu o budoucí finanční zabezpečení či ztrátu životní úrovně. </a:t>
            </a:r>
          </a:p>
          <a:p>
            <a:pPr lvl="1"/>
            <a:r>
              <a:rPr lang="cs-CZ" dirty="0"/>
              <a:t>Po předání firmy ji stále sledují a při známkách zaváhání nástupce se vrací.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710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endParaRPr lang="cs-CZ" sz="1600" dirty="0"/>
          </a:p>
          <a:p>
            <a:r>
              <a:rPr lang="cs-CZ" sz="1800" b="1" dirty="0"/>
              <a:t>Nejčastější problémy: </a:t>
            </a:r>
          </a:p>
          <a:p>
            <a:endParaRPr lang="cs-CZ" sz="1800" dirty="0"/>
          </a:p>
          <a:p>
            <a:r>
              <a:rPr lang="cs-CZ" sz="1800" dirty="0"/>
              <a:t>Firma, obchodní partneři, zaměstnanci nejsou připraveni na nové uspořádání</a:t>
            </a:r>
          </a:p>
          <a:p>
            <a:pPr lvl="1"/>
            <a:r>
              <a:rPr lang="cs-CZ" dirty="0"/>
              <a:t>Problém nastává, když jsou znalosti a řízení podniku silně svázané se zakladatelem, který většinu úkonů schvaluje a jeho odchod ohrožuje provoz firmy - partneři i zaměstnanci se díky tomu mohou bát, že nástupce nezvládne roli vedení a podnik přestane být stabilní. </a:t>
            </a:r>
          </a:p>
          <a:p>
            <a:endParaRPr lang="cs-CZ" sz="1800" dirty="0"/>
          </a:p>
          <a:p>
            <a:endParaRPr lang="cs-CZ" sz="1600" dirty="0"/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8232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endParaRPr lang="cs-CZ" sz="1600" dirty="0"/>
          </a:p>
          <a:p>
            <a:r>
              <a:rPr lang="cs-CZ" sz="1800" b="1" dirty="0"/>
              <a:t>Nejčastější problémy: </a:t>
            </a:r>
          </a:p>
          <a:p>
            <a:endParaRPr lang="cs-CZ" sz="1800" dirty="0"/>
          </a:p>
          <a:p>
            <a:r>
              <a:rPr lang="cs-CZ" sz="1800" dirty="0"/>
              <a:t>Možné opomenutí zaměstnanců </a:t>
            </a:r>
          </a:p>
          <a:p>
            <a:pPr lvl="1"/>
            <a:r>
              <a:rPr lang="cs-CZ" dirty="0"/>
              <a:t>Podnikatel by měl vhodně zapojit své vedoucí pracovníky či kolegy, kteří s ním firmu vedou.</a:t>
            </a:r>
          </a:p>
          <a:p>
            <a:pPr lvl="1"/>
            <a:r>
              <a:rPr lang="cs-CZ" dirty="0"/>
              <a:t>Je vhodné získat je na svou stranu nástupnického projektu – aby nástupce podporovali.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515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9C689-4104-EABC-EA15-E29CEC8C2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Problémy při generační obměně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8C9FCE-AD7F-2FAE-65AF-8F020B57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1"/>
            <a:endParaRPr lang="cs-CZ" sz="1600" dirty="0"/>
          </a:p>
          <a:p>
            <a:r>
              <a:rPr lang="cs-CZ" sz="1800" b="1" dirty="0"/>
              <a:t>Nejčastější problémy: 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Zakladatel nechce předat podnik nástupcům</a:t>
            </a:r>
          </a:p>
          <a:p>
            <a:pPr lvl="1"/>
            <a:r>
              <a:rPr lang="cs-CZ" dirty="0"/>
              <a:t>Nástupci jsou již připraveni na převzetí vedení a vlastnictví rodinného podniku, ale zakladatel předání stále odkládá. </a:t>
            </a:r>
          </a:p>
          <a:p>
            <a:pPr lvl="1"/>
            <a:r>
              <a:rPr lang="cs-CZ" dirty="0"/>
              <a:t>Nástupci mohou ztratit trpělivost a ochotu podnik převzít. </a:t>
            </a:r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24881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CE2964-7F69-4E72-92D7-96CA5FB750D3}">
  <ds:schemaRefs>
    <ds:schemaRef ds:uri="http://schemas.microsoft.com/office/2006/documentManagement/types"/>
    <ds:schemaRef ds:uri="http://purl.org/dc/elements/1.1/"/>
    <ds:schemaRef ds:uri="8ecbcb86-b731-4611-b369-1887ab3d3c8c"/>
    <ds:schemaRef ds:uri="http://schemas.microsoft.com/office/2006/metadata/properties"/>
    <ds:schemaRef ds:uri="http://schemas.microsoft.com/office/infopath/2007/PartnerControls"/>
    <ds:schemaRef ds:uri="http://purl.org/dc/dcmitype/"/>
    <ds:schemaRef ds:uri="e5af2723-ed53-4308-af2e-df55c807cb65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12336</TotalTime>
  <Words>1341</Words>
  <Application>Microsoft Office PowerPoint</Application>
  <PresentationFormat>Předvádění na obrazovce (4:3)</PresentationFormat>
  <Paragraphs>223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Problémy při generační obměně. Rodinné konflikty. Převod vlastnictví rodinného podniku.</vt:lpstr>
      <vt:lpstr>Problémy při generační obměně</vt:lpstr>
      <vt:lpstr>Problémy při generační obměně</vt:lpstr>
      <vt:lpstr>Problémy při generační obměně</vt:lpstr>
      <vt:lpstr>Problémy při generační obměně</vt:lpstr>
      <vt:lpstr>Problémy při generační obměně</vt:lpstr>
      <vt:lpstr>Problémy při generační obměně</vt:lpstr>
      <vt:lpstr>Problémy při generační obměně</vt:lpstr>
      <vt:lpstr>Problémy při generační obměně</vt:lpstr>
      <vt:lpstr>Problémy při generační obměně</vt:lpstr>
      <vt:lpstr>Rodinné konflikty</vt:lpstr>
      <vt:lpstr>Rodinné konflikty</vt:lpstr>
      <vt:lpstr>Převod vlastnictví rodinného podniku</vt:lpstr>
      <vt:lpstr>Převod vlastnictví v rámci rodiny</vt:lpstr>
      <vt:lpstr>Převod vlastnictví rodinného podniku</vt:lpstr>
      <vt:lpstr>Převod vlastnictví rodinného podniku</vt:lpstr>
      <vt:lpstr>Řízení rodiny a rodinná ústava</vt:lpstr>
      <vt:lpstr>Řízení rodiny a rodinná ústava</vt:lpstr>
      <vt:lpstr>Řízení rodiny</vt:lpstr>
      <vt:lpstr>Hodnoty přispívající k mezigeneračnímu úspěchu rodinných podniků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Volfová Veronika</cp:lastModifiedBy>
  <cp:revision>114</cp:revision>
  <dcterms:created xsi:type="dcterms:W3CDTF">2020-09-10T07:22:32Z</dcterms:created>
  <dcterms:modified xsi:type="dcterms:W3CDTF">2024-04-11T10:13:01Z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