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6"/>
  </p:notesMasterIdLst>
  <p:sldIdLst>
    <p:sldId id="256" r:id="rId5"/>
    <p:sldId id="274" r:id="rId6"/>
    <p:sldId id="291" r:id="rId7"/>
    <p:sldId id="295" r:id="rId8"/>
    <p:sldId id="283" r:id="rId9"/>
    <p:sldId id="293" r:id="rId10"/>
    <p:sldId id="284" r:id="rId11"/>
    <p:sldId id="292" r:id="rId12"/>
    <p:sldId id="294" r:id="rId13"/>
    <p:sldId id="275" r:id="rId14"/>
    <p:sldId id="276" r:id="rId15"/>
    <p:sldId id="289" r:id="rId16"/>
    <p:sldId id="279" r:id="rId17"/>
    <p:sldId id="277" r:id="rId18"/>
    <p:sldId id="278" r:id="rId19"/>
    <p:sldId id="282" r:id="rId20"/>
    <p:sldId id="286" r:id="rId21"/>
    <p:sldId id="287" r:id="rId22"/>
    <p:sldId id="290" r:id="rId23"/>
    <p:sldId id="288" r:id="rId24"/>
    <p:sldId id="273" r:id="rId2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F1F28"/>
    <a:srgbClr val="3131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řední sty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Střední styl 1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2833802-FEF1-4C79-8D5D-14CF1EAF98D9}" styleName="Světlý styl 2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0E3FDE45-AF77-4B5C-9715-49D594BDF05E}" styleName="Světlý styl 1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8603FDC-E32A-4AB5-989C-0864C3EAD2B8}" styleName="Styl s motivem 2 – zvýraznění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Styl s motivem 2 – zvýraznění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Styl s motivem 2 – zvýraznění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505E3EF-67EA-436B-97B2-0124C06EBD24}" styleName="Střední styl 4 – zvýraznění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0660B408-B3CF-4A94-85FC-2B1E0A45F4A2}" styleName="Tmavý styl 2 – zvýraznění 1/zvýraznění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85BE263C-DBD7-4A20-BB59-AAB30ACAA65A}" styleName="Střední styl 3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5" autoAdjust="0"/>
    <p:restoredTop sz="94660"/>
  </p:normalViewPr>
  <p:slideViewPr>
    <p:cSldViewPr snapToGrid="0" showGuides="1">
      <p:cViewPr varScale="1">
        <p:scale>
          <a:sx n="123" d="100"/>
          <a:sy n="123" d="100"/>
        </p:scale>
        <p:origin x="1116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1B3ED6B-422D-401D-8AA2-A9E827E26B85}" type="doc">
      <dgm:prSet loTypeId="urn:microsoft.com/office/officeart/2005/8/layout/default" loCatId="list" qsTypeId="urn:microsoft.com/office/officeart/2005/8/quickstyle/simple1" qsCatId="simple" csTypeId="urn:microsoft.com/office/officeart/2005/8/colors/accent2_5" csCatId="accent2" phldr="1"/>
      <dgm:spPr/>
      <dgm:t>
        <a:bodyPr/>
        <a:lstStyle/>
        <a:p>
          <a:endParaRPr lang="cs-CZ"/>
        </a:p>
      </dgm:t>
    </dgm:pt>
    <dgm:pt modelId="{ABB058F7-B940-486B-A240-142DE80FC77C}">
      <dgm:prSet phldrT="[Text]"/>
      <dgm:spPr/>
      <dgm:t>
        <a:bodyPr/>
        <a:lstStyle/>
        <a:p>
          <a:r>
            <a:rPr lang="cs-CZ" dirty="0"/>
            <a:t>Rivalita mezi sourozenci: boj o moc</a:t>
          </a:r>
        </a:p>
      </dgm:t>
    </dgm:pt>
    <dgm:pt modelId="{DC784AA2-051D-4C4E-9A91-6173E8EAE4E7}" type="parTrans" cxnId="{E902CC02-1171-4DF0-98EC-74801CA7E638}">
      <dgm:prSet/>
      <dgm:spPr/>
      <dgm:t>
        <a:bodyPr/>
        <a:lstStyle/>
        <a:p>
          <a:endParaRPr lang="cs-CZ"/>
        </a:p>
      </dgm:t>
    </dgm:pt>
    <dgm:pt modelId="{F007ADCF-A36B-4835-995C-867B1D6400EF}" type="sibTrans" cxnId="{E902CC02-1171-4DF0-98EC-74801CA7E638}">
      <dgm:prSet/>
      <dgm:spPr/>
      <dgm:t>
        <a:bodyPr/>
        <a:lstStyle/>
        <a:p>
          <a:endParaRPr lang="cs-CZ"/>
        </a:p>
      </dgm:t>
    </dgm:pt>
    <dgm:pt modelId="{2C33597B-E964-4FC7-9AEB-0E208AB78B89}">
      <dgm:prSet phldrT="[Text]"/>
      <dgm:spPr/>
      <dgm:t>
        <a:bodyPr/>
        <a:lstStyle/>
        <a:p>
          <a:r>
            <a:rPr lang="cs-CZ" dirty="0"/>
            <a:t>Upřednostňování prvorozeného syna</a:t>
          </a:r>
        </a:p>
      </dgm:t>
    </dgm:pt>
    <dgm:pt modelId="{57047458-7A0F-4634-AC51-CC25315C2C47}" type="parTrans" cxnId="{2F9BD447-E4A3-4F0D-9700-6333DF4D0E30}">
      <dgm:prSet/>
      <dgm:spPr/>
      <dgm:t>
        <a:bodyPr/>
        <a:lstStyle/>
        <a:p>
          <a:endParaRPr lang="cs-CZ"/>
        </a:p>
      </dgm:t>
    </dgm:pt>
    <dgm:pt modelId="{598A7F45-0929-45F7-9696-F9C18B680235}" type="sibTrans" cxnId="{2F9BD447-E4A3-4F0D-9700-6333DF4D0E30}">
      <dgm:prSet/>
      <dgm:spPr/>
      <dgm:t>
        <a:bodyPr/>
        <a:lstStyle/>
        <a:p>
          <a:endParaRPr lang="cs-CZ"/>
        </a:p>
      </dgm:t>
    </dgm:pt>
    <dgm:pt modelId="{20443953-33A9-487C-BBEC-0A032BFA7E2F}">
      <dgm:prSet phldrT="[Text]"/>
      <dgm:spPr/>
      <dgm:t>
        <a:bodyPr/>
        <a:lstStyle/>
        <a:p>
          <a:r>
            <a:rPr lang="cs-CZ" dirty="0"/>
            <a:t>Nespravedlivé rozdělení podílu mezi potomky</a:t>
          </a:r>
        </a:p>
      </dgm:t>
    </dgm:pt>
    <dgm:pt modelId="{7CFDA088-F64B-45F0-A929-2660A3E74AD7}" type="parTrans" cxnId="{63F21472-B137-4D8C-B95B-AD1F4864EA1B}">
      <dgm:prSet/>
      <dgm:spPr/>
      <dgm:t>
        <a:bodyPr/>
        <a:lstStyle/>
        <a:p>
          <a:endParaRPr lang="cs-CZ"/>
        </a:p>
      </dgm:t>
    </dgm:pt>
    <dgm:pt modelId="{0F854B34-5221-4273-A2AB-B9DEF0F6E7BA}" type="sibTrans" cxnId="{63F21472-B137-4D8C-B95B-AD1F4864EA1B}">
      <dgm:prSet/>
      <dgm:spPr/>
      <dgm:t>
        <a:bodyPr/>
        <a:lstStyle/>
        <a:p>
          <a:endParaRPr lang="cs-CZ"/>
        </a:p>
      </dgm:t>
    </dgm:pt>
    <dgm:pt modelId="{B7ACF893-3812-4CF5-B137-737053EED62D}">
      <dgm:prSet phldrT="[Text]"/>
      <dgm:spPr/>
      <dgm:t>
        <a:bodyPr/>
        <a:lstStyle/>
        <a:p>
          <a:r>
            <a:rPr lang="cs-CZ" dirty="0"/>
            <a:t>Kladeny vysoké nároky na nástupce od útlého věku – nerespektování jejich rozhodnutí, kudy v životě směřovat</a:t>
          </a:r>
        </a:p>
      </dgm:t>
    </dgm:pt>
    <dgm:pt modelId="{2CC890D2-9659-4D27-8987-C44FA2D2299F}" type="parTrans" cxnId="{6D49AB33-5291-475B-BA0A-A494824F4D3E}">
      <dgm:prSet/>
      <dgm:spPr/>
      <dgm:t>
        <a:bodyPr/>
        <a:lstStyle/>
        <a:p>
          <a:endParaRPr lang="cs-CZ"/>
        </a:p>
      </dgm:t>
    </dgm:pt>
    <dgm:pt modelId="{E0B976C3-6922-4296-8DC2-48CC048F8E84}" type="sibTrans" cxnId="{6D49AB33-5291-475B-BA0A-A494824F4D3E}">
      <dgm:prSet/>
      <dgm:spPr/>
      <dgm:t>
        <a:bodyPr/>
        <a:lstStyle/>
        <a:p>
          <a:endParaRPr lang="cs-CZ"/>
        </a:p>
      </dgm:t>
    </dgm:pt>
    <dgm:pt modelId="{2FAB01E3-6106-4DC9-975B-FC09607C163C}">
      <dgm:prSet phldrT="[Text]"/>
      <dgm:spPr/>
      <dgm:t>
        <a:bodyPr/>
        <a:lstStyle/>
        <a:p>
          <a:r>
            <a:rPr lang="cs-CZ" dirty="0"/>
            <a:t>Konflikty mezi manželi (nedostatečně vymezené hranice mezi rodinným životem a prací, nedostatek osobního prostoru, kariérní konkurencí)</a:t>
          </a:r>
        </a:p>
      </dgm:t>
    </dgm:pt>
    <dgm:pt modelId="{A31E0380-25EE-4DC9-AD5F-1CFDE37E9427}" type="parTrans" cxnId="{335D2404-9D7F-4CA7-82BC-7D999079B86A}">
      <dgm:prSet/>
      <dgm:spPr/>
      <dgm:t>
        <a:bodyPr/>
        <a:lstStyle/>
        <a:p>
          <a:endParaRPr lang="cs-CZ"/>
        </a:p>
      </dgm:t>
    </dgm:pt>
    <dgm:pt modelId="{90727C70-F9F4-47A4-BC59-338BC8D7A0B8}" type="sibTrans" cxnId="{335D2404-9D7F-4CA7-82BC-7D999079B86A}">
      <dgm:prSet/>
      <dgm:spPr/>
      <dgm:t>
        <a:bodyPr/>
        <a:lstStyle/>
        <a:p>
          <a:endParaRPr lang="cs-CZ"/>
        </a:p>
      </dgm:t>
    </dgm:pt>
    <dgm:pt modelId="{A8AFCC12-46A9-4B5F-A5B6-1E4742632B33}">
      <dgm:prSet phldrT="[Text]"/>
      <dgm:spPr/>
      <dgm:t>
        <a:bodyPr/>
        <a:lstStyle/>
        <a:p>
          <a:r>
            <a:rPr lang="cs-CZ" dirty="0"/>
            <a:t>Nedostatečné docenění zásluh zaměstnanců mimo rodinu – kariérní postup</a:t>
          </a:r>
        </a:p>
      </dgm:t>
    </dgm:pt>
    <dgm:pt modelId="{43729D33-5AE1-4833-94B5-D3E4D9CEACC8}" type="parTrans" cxnId="{EC7F605E-FB29-4DD5-A334-777214992A44}">
      <dgm:prSet/>
      <dgm:spPr/>
      <dgm:t>
        <a:bodyPr/>
        <a:lstStyle/>
        <a:p>
          <a:endParaRPr lang="cs-CZ"/>
        </a:p>
      </dgm:t>
    </dgm:pt>
    <dgm:pt modelId="{064E8B23-CE14-439F-B12B-597A43565428}" type="sibTrans" cxnId="{EC7F605E-FB29-4DD5-A334-777214992A44}">
      <dgm:prSet/>
      <dgm:spPr/>
      <dgm:t>
        <a:bodyPr/>
        <a:lstStyle/>
        <a:p>
          <a:endParaRPr lang="cs-CZ"/>
        </a:p>
      </dgm:t>
    </dgm:pt>
    <dgm:pt modelId="{0D52012A-DA2D-4D23-852D-91F2794102C9}" type="pres">
      <dgm:prSet presAssocID="{31B3ED6B-422D-401D-8AA2-A9E827E26B85}" presName="diagram" presStyleCnt="0">
        <dgm:presLayoutVars>
          <dgm:dir/>
          <dgm:resizeHandles val="exact"/>
        </dgm:presLayoutVars>
      </dgm:prSet>
      <dgm:spPr/>
    </dgm:pt>
    <dgm:pt modelId="{BBE9668E-FBFB-4B09-8D57-8D820DD9DA17}" type="pres">
      <dgm:prSet presAssocID="{ABB058F7-B940-486B-A240-142DE80FC77C}" presName="node" presStyleLbl="node1" presStyleIdx="0" presStyleCnt="6">
        <dgm:presLayoutVars>
          <dgm:bulletEnabled val="1"/>
        </dgm:presLayoutVars>
      </dgm:prSet>
      <dgm:spPr/>
    </dgm:pt>
    <dgm:pt modelId="{E3528CB5-806E-49C4-AD2A-6CBF66841557}" type="pres">
      <dgm:prSet presAssocID="{F007ADCF-A36B-4835-995C-867B1D6400EF}" presName="sibTrans" presStyleCnt="0"/>
      <dgm:spPr/>
    </dgm:pt>
    <dgm:pt modelId="{60C22263-40B9-4C5B-BFF4-C2C481E02370}" type="pres">
      <dgm:prSet presAssocID="{2C33597B-E964-4FC7-9AEB-0E208AB78B89}" presName="node" presStyleLbl="node1" presStyleIdx="1" presStyleCnt="6">
        <dgm:presLayoutVars>
          <dgm:bulletEnabled val="1"/>
        </dgm:presLayoutVars>
      </dgm:prSet>
      <dgm:spPr/>
    </dgm:pt>
    <dgm:pt modelId="{0E87EB5D-D123-4044-AFE9-F79D939AD388}" type="pres">
      <dgm:prSet presAssocID="{598A7F45-0929-45F7-9696-F9C18B680235}" presName="sibTrans" presStyleCnt="0"/>
      <dgm:spPr/>
    </dgm:pt>
    <dgm:pt modelId="{3FC139BC-2C77-46D0-8E28-BAA782206922}" type="pres">
      <dgm:prSet presAssocID="{20443953-33A9-487C-BBEC-0A032BFA7E2F}" presName="node" presStyleLbl="node1" presStyleIdx="2" presStyleCnt="6">
        <dgm:presLayoutVars>
          <dgm:bulletEnabled val="1"/>
        </dgm:presLayoutVars>
      </dgm:prSet>
      <dgm:spPr/>
    </dgm:pt>
    <dgm:pt modelId="{0F1E8309-6DAF-45A8-97F1-490C053A9552}" type="pres">
      <dgm:prSet presAssocID="{0F854B34-5221-4273-A2AB-B9DEF0F6E7BA}" presName="sibTrans" presStyleCnt="0"/>
      <dgm:spPr/>
    </dgm:pt>
    <dgm:pt modelId="{91CADF44-65E0-4067-A113-45F43508FAA9}" type="pres">
      <dgm:prSet presAssocID="{B7ACF893-3812-4CF5-B137-737053EED62D}" presName="node" presStyleLbl="node1" presStyleIdx="3" presStyleCnt="6">
        <dgm:presLayoutVars>
          <dgm:bulletEnabled val="1"/>
        </dgm:presLayoutVars>
      </dgm:prSet>
      <dgm:spPr/>
    </dgm:pt>
    <dgm:pt modelId="{40F6B717-CE05-483C-80FE-310DAE6F6579}" type="pres">
      <dgm:prSet presAssocID="{E0B976C3-6922-4296-8DC2-48CC048F8E84}" presName="sibTrans" presStyleCnt="0"/>
      <dgm:spPr/>
    </dgm:pt>
    <dgm:pt modelId="{FDAEFCAD-AB78-454F-BB6D-657A29C8CD3E}" type="pres">
      <dgm:prSet presAssocID="{2FAB01E3-6106-4DC9-975B-FC09607C163C}" presName="node" presStyleLbl="node1" presStyleIdx="4" presStyleCnt="6">
        <dgm:presLayoutVars>
          <dgm:bulletEnabled val="1"/>
        </dgm:presLayoutVars>
      </dgm:prSet>
      <dgm:spPr/>
    </dgm:pt>
    <dgm:pt modelId="{CE158637-B73B-495A-BD36-6A04B164840B}" type="pres">
      <dgm:prSet presAssocID="{90727C70-F9F4-47A4-BC59-338BC8D7A0B8}" presName="sibTrans" presStyleCnt="0"/>
      <dgm:spPr/>
    </dgm:pt>
    <dgm:pt modelId="{B1F0FB4B-A4E5-4F23-8F45-77BA751D7FD4}" type="pres">
      <dgm:prSet presAssocID="{A8AFCC12-46A9-4B5F-A5B6-1E4742632B33}" presName="node" presStyleLbl="node1" presStyleIdx="5" presStyleCnt="6">
        <dgm:presLayoutVars>
          <dgm:bulletEnabled val="1"/>
        </dgm:presLayoutVars>
      </dgm:prSet>
      <dgm:spPr/>
    </dgm:pt>
  </dgm:ptLst>
  <dgm:cxnLst>
    <dgm:cxn modelId="{B0949B00-1827-4C99-9156-066710CBA67D}" type="presOf" srcId="{20443953-33A9-487C-BBEC-0A032BFA7E2F}" destId="{3FC139BC-2C77-46D0-8E28-BAA782206922}" srcOrd="0" destOrd="0" presId="urn:microsoft.com/office/officeart/2005/8/layout/default"/>
    <dgm:cxn modelId="{E902CC02-1171-4DF0-98EC-74801CA7E638}" srcId="{31B3ED6B-422D-401D-8AA2-A9E827E26B85}" destId="{ABB058F7-B940-486B-A240-142DE80FC77C}" srcOrd="0" destOrd="0" parTransId="{DC784AA2-051D-4C4E-9A91-6173E8EAE4E7}" sibTransId="{F007ADCF-A36B-4835-995C-867B1D6400EF}"/>
    <dgm:cxn modelId="{335D2404-9D7F-4CA7-82BC-7D999079B86A}" srcId="{31B3ED6B-422D-401D-8AA2-A9E827E26B85}" destId="{2FAB01E3-6106-4DC9-975B-FC09607C163C}" srcOrd="4" destOrd="0" parTransId="{A31E0380-25EE-4DC9-AD5F-1CFDE37E9427}" sibTransId="{90727C70-F9F4-47A4-BC59-338BC8D7A0B8}"/>
    <dgm:cxn modelId="{BAE02C1F-A8AF-4BBA-881C-4045B138E3FF}" type="presOf" srcId="{A8AFCC12-46A9-4B5F-A5B6-1E4742632B33}" destId="{B1F0FB4B-A4E5-4F23-8F45-77BA751D7FD4}" srcOrd="0" destOrd="0" presId="urn:microsoft.com/office/officeart/2005/8/layout/default"/>
    <dgm:cxn modelId="{6D49AB33-5291-475B-BA0A-A494824F4D3E}" srcId="{31B3ED6B-422D-401D-8AA2-A9E827E26B85}" destId="{B7ACF893-3812-4CF5-B137-737053EED62D}" srcOrd="3" destOrd="0" parTransId="{2CC890D2-9659-4D27-8987-C44FA2D2299F}" sibTransId="{E0B976C3-6922-4296-8DC2-48CC048F8E84}"/>
    <dgm:cxn modelId="{6F2C4C3A-A2CA-4F07-BB62-7E434BD5697D}" type="presOf" srcId="{31B3ED6B-422D-401D-8AA2-A9E827E26B85}" destId="{0D52012A-DA2D-4D23-852D-91F2794102C9}" srcOrd="0" destOrd="0" presId="urn:microsoft.com/office/officeart/2005/8/layout/default"/>
    <dgm:cxn modelId="{C9C6235B-AD52-46F9-B4F8-F20C2D7035BC}" type="presOf" srcId="{ABB058F7-B940-486B-A240-142DE80FC77C}" destId="{BBE9668E-FBFB-4B09-8D57-8D820DD9DA17}" srcOrd="0" destOrd="0" presId="urn:microsoft.com/office/officeart/2005/8/layout/default"/>
    <dgm:cxn modelId="{EC7F605E-FB29-4DD5-A334-777214992A44}" srcId="{31B3ED6B-422D-401D-8AA2-A9E827E26B85}" destId="{A8AFCC12-46A9-4B5F-A5B6-1E4742632B33}" srcOrd="5" destOrd="0" parTransId="{43729D33-5AE1-4833-94B5-D3E4D9CEACC8}" sibTransId="{064E8B23-CE14-439F-B12B-597A43565428}"/>
    <dgm:cxn modelId="{2F9BD447-E4A3-4F0D-9700-6333DF4D0E30}" srcId="{31B3ED6B-422D-401D-8AA2-A9E827E26B85}" destId="{2C33597B-E964-4FC7-9AEB-0E208AB78B89}" srcOrd="1" destOrd="0" parTransId="{57047458-7A0F-4634-AC51-CC25315C2C47}" sibTransId="{598A7F45-0929-45F7-9696-F9C18B680235}"/>
    <dgm:cxn modelId="{92F81F4A-7C1B-4835-990F-BF656C9F46FC}" type="presOf" srcId="{2FAB01E3-6106-4DC9-975B-FC09607C163C}" destId="{FDAEFCAD-AB78-454F-BB6D-657A29C8CD3E}" srcOrd="0" destOrd="0" presId="urn:microsoft.com/office/officeart/2005/8/layout/default"/>
    <dgm:cxn modelId="{63F21472-B137-4D8C-B95B-AD1F4864EA1B}" srcId="{31B3ED6B-422D-401D-8AA2-A9E827E26B85}" destId="{20443953-33A9-487C-BBEC-0A032BFA7E2F}" srcOrd="2" destOrd="0" parTransId="{7CFDA088-F64B-45F0-A929-2660A3E74AD7}" sibTransId="{0F854B34-5221-4273-A2AB-B9DEF0F6E7BA}"/>
    <dgm:cxn modelId="{1B02FB89-5967-470F-8688-BCBEA65C2D2E}" type="presOf" srcId="{B7ACF893-3812-4CF5-B137-737053EED62D}" destId="{91CADF44-65E0-4067-A113-45F43508FAA9}" srcOrd="0" destOrd="0" presId="urn:microsoft.com/office/officeart/2005/8/layout/default"/>
    <dgm:cxn modelId="{6D61B0A2-EFDC-4350-9BE3-B5675AD9C800}" type="presOf" srcId="{2C33597B-E964-4FC7-9AEB-0E208AB78B89}" destId="{60C22263-40B9-4C5B-BFF4-C2C481E02370}" srcOrd="0" destOrd="0" presId="urn:microsoft.com/office/officeart/2005/8/layout/default"/>
    <dgm:cxn modelId="{D3FDB33A-AA20-4F18-BD28-C93D9FE2E4A9}" type="presParOf" srcId="{0D52012A-DA2D-4D23-852D-91F2794102C9}" destId="{BBE9668E-FBFB-4B09-8D57-8D820DD9DA17}" srcOrd="0" destOrd="0" presId="urn:microsoft.com/office/officeart/2005/8/layout/default"/>
    <dgm:cxn modelId="{9E586AA2-1B33-49F8-B4BF-852278516C4B}" type="presParOf" srcId="{0D52012A-DA2D-4D23-852D-91F2794102C9}" destId="{E3528CB5-806E-49C4-AD2A-6CBF66841557}" srcOrd="1" destOrd="0" presId="urn:microsoft.com/office/officeart/2005/8/layout/default"/>
    <dgm:cxn modelId="{BC415B73-D922-42C7-A5BC-F817AF462C5E}" type="presParOf" srcId="{0D52012A-DA2D-4D23-852D-91F2794102C9}" destId="{60C22263-40B9-4C5B-BFF4-C2C481E02370}" srcOrd="2" destOrd="0" presId="urn:microsoft.com/office/officeart/2005/8/layout/default"/>
    <dgm:cxn modelId="{669E5D6D-3D7E-41DA-998F-A19765279B80}" type="presParOf" srcId="{0D52012A-DA2D-4D23-852D-91F2794102C9}" destId="{0E87EB5D-D123-4044-AFE9-F79D939AD388}" srcOrd="3" destOrd="0" presId="urn:microsoft.com/office/officeart/2005/8/layout/default"/>
    <dgm:cxn modelId="{C7A8B73B-D650-4798-A255-683D1DEE9D11}" type="presParOf" srcId="{0D52012A-DA2D-4D23-852D-91F2794102C9}" destId="{3FC139BC-2C77-46D0-8E28-BAA782206922}" srcOrd="4" destOrd="0" presId="urn:microsoft.com/office/officeart/2005/8/layout/default"/>
    <dgm:cxn modelId="{3977AA59-534F-410D-83AB-B6DD2F288C88}" type="presParOf" srcId="{0D52012A-DA2D-4D23-852D-91F2794102C9}" destId="{0F1E8309-6DAF-45A8-97F1-490C053A9552}" srcOrd="5" destOrd="0" presId="urn:microsoft.com/office/officeart/2005/8/layout/default"/>
    <dgm:cxn modelId="{B3F0F8CF-8653-42D7-87CA-89437B2B281D}" type="presParOf" srcId="{0D52012A-DA2D-4D23-852D-91F2794102C9}" destId="{91CADF44-65E0-4067-A113-45F43508FAA9}" srcOrd="6" destOrd="0" presId="urn:microsoft.com/office/officeart/2005/8/layout/default"/>
    <dgm:cxn modelId="{EFBF41DD-38BF-4909-BB4F-CA1D854DB1BB}" type="presParOf" srcId="{0D52012A-DA2D-4D23-852D-91F2794102C9}" destId="{40F6B717-CE05-483C-80FE-310DAE6F6579}" srcOrd="7" destOrd="0" presId="urn:microsoft.com/office/officeart/2005/8/layout/default"/>
    <dgm:cxn modelId="{6BEE68C2-1CFB-4C77-9C7A-8A9FA66D1322}" type="presParOf" srcId="{0D52012A-DA2D-4D23-852D-91F2794102C9}" destId="{FDAEFCAD-AB78-454F-BB6D-657A29C8CD3E}" srcOrd="8" destOrd="0" presId="urn:microsoft.com/office/officeart/2005/8/layout/default"/>
    <dgm:cxn modelId="{1ED41786-9ACC-47F3-A7DB-725096B90CED}" type="presParOf" srcId="{0D52012A-DA2D-4D23-852D-91F2794102C9}" destId="{CE158637-B73B-495A-BD36-6A04B164840B}" srcOrd="9" destOrd="0" presId="urn:microsoft.com/office/officeart/2005/8/layout/default"/>
    <dgm:cxn modelId="{02D904C3-31AD-4F65-A8AB-14DB7A5FF686}" type="presParOf" srcId="{0D52012A-DA2D-4D23-852D-91F2794102C9}" destId="{B1F0FB4B-A4E5-4F23-8F45-77BA751D7FD4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17285B5-D610-4796-9737-6E51BF69F979}" type="doc">
      <dgm:prSet loTypeId="urn:microsoft.com/office/officeart/2005/8/layout/pyramid4" loCatId="relationship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endParaRPr lang="cs-CZ"/>
        </a:p>
      </dgm:t>
    </dgm:pt>
    <dgm:pt modelId="{B5593888-391F-4377-A481-C6E3C87B4F7F}">
      <dgm:prSet phldrT="[Text]"/>
      <dgm:spPr/>
      <dgm:t>
        <a:bodyPr/>
        <a:lstStyle/>
        <a:p>
          <a:r>
            <a:rPr lang="cs-CZ" dirty="0"/>
            <a:t>Rodina a mezilidské vztahy</a:t>
          </a:r>
        </a:p>
      </dgm:t>
    </dgm:pt>
    <dgm:pt modelId="{98476865-AFF8-42A1-9850-99B033971895}" type="parTrans" cxnId="{D5D654A3-405D-496E-B479-C8BD5B279A90}">
      <dgm:prSet/>
      <dgm:spPr/>
      <dgm:t>
        <a:bodyPr/>
        <a:lstStyle/>
        <a:p>
          <a:endParaRPr lang="cs-CZ"/>
        </a:p>
      </dgm:t>
    </dgm:pt>
    <dgm:pt modelId="{AE5E78E4-937D-4431-A105-98027809CC3F}" type="sibTrans" cxnId="{D5D654A3-405D-496E-B479-C8BD5B279A90}">
      <dgm:prSet/>
      <dgm:spPr/>
      <dgm:t>
        <a:bodyPr/>
        <a:lstStyle/>
        <a:p>
          <a:endParaRPr lang="cs-CZ"/>
        </a:p>
      </dgm:t>
    </dgm:pt>
    <dgm:pt modelId="{EB60894B-CD0F-4157-B8F3-F124DB8CEE83}">
      <dgm:prSet phldrT="[Text]"/>
      <dgm:spPr/>
      <dgm:t>
        <a:bodyPr/>
        <a:lstStyle/>
        <a:p>
          <a:r>
            <a:rPr lang="cs-CZ" dirty="0"/>
            <a:t>Řízení, provoz, procesy, organizace</a:t>
          </a:r>
        </a:p>
      </dgm:t>
    </dgm:pt>
    <dgm:pt modelId="{CAB85B59-8B5B-4C7F-91E6-001457601128}" type="parTrans" cxnId="{208D653E-18EF-4A65-B3A9-7D2B026F0BD0}">
      <dgm:prSet/>
      <dgm:spPr/>
      <dgm:t>
        <a:bodyPr/>
        <a:lstStyle/>
        <a:p>
          <a:endParaRPr lang="cs-CZ"/>
        </a:p>
      </dgm:t>
    </dgm:pt>
    <dgm:pt modelId="{56EA3A1B-9569-4628-B64E-6E75726E92DD}" type="sibTrans" cxnId="{208D653E-18EF-4A65-B3A9-7D2B026F0BD0}">
      <dgm:prSet/>
      <dgm:spPr/>
      <dgm:t>
        <a:bodyPr/>
        <a:lstStyle/>
        <a:p>
          <a:endParaRPr lang="cs-CZ"/>
        </a:p>
      </dgm:t>
    </dgm:pt>
    <dgm:pt modelId="{493EBCCE-C65E-45B2-B1F4-5EFCCE37B95C}">
      <dgm:prSet phldrT="[Text]"/>
      <dgm:spPr/>
      <dgm:t>
        <a:bodyPr/>
        <a:lstStyle/>
        <a:p>
          <a:r>
            <a:rPr lang="cs-CZ" dirty="0"/>
            <a:t>ROVNOVÁHA</a:t>
          </a:r>
        </a:p>
      </dgm:t>
    </dgm:pt>
    <dgm:pt modelId="{78E956E0-D7F4-4412-8511-69A0DA371F0C}" type="parTrans" cxnId="{B584CEE7-F199-49FB-AA3C-164B0225C20B}">
      <dgm:prSet/>
      <dgm:spPr/>
      <dgm:t>
        <a:bodyPr/>
        <a:lstStyle/>
        <a:p>
          <a:endParaRPr lang="cs-CZ"/>
        </a:p>
      </dgm:t>
    </dgm:pt>
    <dgm:pt modelId="{2D277BD0-CEE9-483C-B01E-E41EB847AF48}" type="sibTrans" cxnId="{B584CEE7-F199-49FB-AA3C-164B0225C20B}">
      <dgm:prSet/>
      <dgm:spPr/>
      <dgm:t>
        <a:bodyPr/>
        <a:lstStyle/>
        <a:p>
          <a:endParaRPr lang="cs-CZ"/>
        </a:p>
      </dgm:t>
    </dgm:pt>
    <dgm:pt modelId="{AFCB8B10-58C3-4D85-9B90-0A4DF6E502BC}">
      <dgm:prSet phldrT="[Text]"/>
      <dgm:spPr/>
      <dgm:t>
        <a:bodyPr/>
        <a:lstStyle/>
        <a:p>
          <a:r>
            <a:rPr lang="cs-CZ" dirty="0"/>
            <a:t>Bohatství a vlastnictví</a:t>
          </a:r>
        </a:p>
      </dgm:t>
    </dgm:pt>
    <dgm:pt modelId="{2FAA346D-E8A9-4F41-9CC6-C8FEA1DDD063}" type="parTrans" cxnId="{F4CD2BE2-CE68-4097-BDE9-B0CA258A6AA5}">
      <dgm:prSet/>
      <dgm:spPr/>
      <dgm:t>
        <a:bodyPr/>
        <a:lstStyle/>
        <a:p>
          <a:endParaRPr lang="cs-CZ"/>
        </a:p>
      </dgm:t>
    </dgm:pt>
    <dgm:pt modelId="{8034E136-D10E-446E-A5EB-02C40B9B077E}" type="sibTrans" cxnId="{F4CD2BE2-CE68-4097-BDE9-B0CA258A6AA5}">
      <dgm:prSet/>
      <dgm:spPr/>
      <dgm:t>
        <a:bodyPr/>
        <a:lstStyle/>
        <a:p>
          <a:endParaRPr lang="cs-CZ"/>
        </a:p>
      </dgm:t>
    </dgm:pt>
    <dgm:pt modelId="{0CCF4A46-19CE-450E-992F-EFBB24F1B024}" type="pres">
      <dgm:prSet presAssocID="{817285B5-D610-4796-9737-6E51BF69F979}" presName="compositeShape" presStyleCnt="0">
        <dgm:presLayoutVars>
          <dgm:chMax val="9"/>
          <dgm:dir/>
          <dgm:resizeHandles val="exact"/>
        </dgm:presLayoutVars>
      </dgm:prSet>
      <dgm:spPr/>
    </dgm:pt>
    <dgm:pt modelId="{3BE6B75C-E1E2-4B2F-865A-98A7A46F65A3}" type="pres">
      <dgm:prSet presAssocID="{817285B5-D610-4796-9737-6E51BF69F979}" presName="triangle1" presStyleLbl="node1" presStyleIdx="0" presStyleCnt="4">
        <dgm:presLayoutVars>
          <dgm:bulletEnabled val="1"/>
        </dgm:presLayoutVars>
      </dgm:prSet>
      <dgm:spPr/>
    </dgm:pt>
    <dgm:pt modelId="{EEEA0D4B-2CCB-469D-B915-87D15B82C7EE}" type="pres">
      <dgm:prSet presAssocID="{817285B5-D610-4796-9737-6E51BF69F979}" presName="triangle2" presStyleLbl="node1" presStyleIdx="1" presStyleCnt="4">
        <dgm:presLayoutVars>
          <dgm:bulletEnabled val="1"/>
        </dgm:presLayoutVars>
      </dgm:prSet>
      <dgm:spPr/>
    </dgm:pt>
    <dgm:pt modelId="{D95DC24D-50F6-4FAC-8FF7-B0EF1EF49BDD}" type="pres">
      <dgm:prSet presAssocID="{817285B5-D610-4796-9737-6E51BF69F979}" presName="triangle3" presStyleLbl="node1" presStyleIdx="2" presStyleCnt="4">
        <dgm:presLayoutVars>
          <dgm:bulletEnabled val="1"/>
        </dgm:presLayoutVars>
      </dgm:prSet>
      <dgm:spPr/>
    </dgm:pt>
    <dgm:pt modelId="{51BA9FE5-3007-49D2-A139-22536DB362FC}" type="pres">
      <dgm:prSet presAssocID="{817285B5-D610-4796-9737-6E51BF69F979}" presName="triangle4" presStyleLbl="node1" presStyleIdx="3" presStyleCnt="4">
        <dgm:presLayoutVars>
          <dgm:bulletEnabled val="1"/>
        </dgm:presLayoutVars>
      </dgm:prSet>
      <dgm:spPr/>
    </dgm:pt>
  </dgm:ptLst>
  <dgm:cxnLst>
    <dgm:cxn modelId="{208D653E-18EF-4A65-B3A9-7D2B026F0BD0}" srcId="{817285B5-D610-4796-9737-6E51BF69F979}" destId="{EB60894B-CD0F-4157-B8F3-F124DB8CEE83}" srcOrd="1" destOrd="0" parTransId="{CAB85B59-8B5B-4C7F-91E6-001457601128}" sibTransId="{56EA3A1B-9569-4628-B64E-6E75726E92DD}"/>
    <dgm:cxn modelId="{81C4B763-DBD9-4E67-B666-66E36DCF9CAA}" type="presOf" srcId="{B5593888-391F-4377-A481-C6E3C87B4F7F}" destId="{3BE6B75C-E1E2-4B2F-865A-98A7A46F65A3}" srcOrd="0" destOrd="0" presId="urn:microsoft.com/office/officeart/2005/8/layout/pyramid4"/>
    <dgm:cxn modelId="{AB475986-41D6-48D1-A4A0-91C1446570F1}" type="presOf" srcId="{AFCB8B10-58C3-4D85-9B90-0A4DF6E502BC}" destId="{51BA9FE5-3007-49D2-A139-22536DB362FC}" srcOrd="0" destOrd="0" presId="urn:microsoft.com/office/officeart/2005/8/layout/pyramid4"/>
    <dgm:cxn modelId="{D5D654A3-405D-496E-B479-C8BD5B279A90}" srcId="{817285B5-D610-4796-9737-6E51BF69F979}" destId="{B5593888-391F-4377-A481-C6E3C87B4F7F}" srcOrd="0" destOrd="0" parTransId="{98476865-AFF8-42A1-9850-99B033971895}" sibTransId="{AE5E78E4-937D-4431-A105-98027809CC3F}"/>
    <dgm:cxn modelId="{CF3371C8-227B-4312-87F8-78C716F71F6B}" type="presOf" srcId="{493EBCCE-C65E-45B2-B1F4-5EFCCE37B95C}" destId="{D95DC24D-50F6-4FAC-8FF7-B0EF1EF49BDD}" srcOrd="0" destOrd="0" presId="urn:microsoft.com/office/officeart/2005/8/layout/pyramid4"/>
    <dgm:cxn modelId="{8BDD1ED7-1054-4556-BC75-B7A9A0091478}" type="presOf" srcId="{EB60894B-CD0F-4157-B8F3-F124DB8CEE83}" destId="{EEEA0D4B-2CCB-469D-B915-87D15B82C7EE}" srcOrd="0" destOrd="0" presId="urn:microsoft.com/office/officeart/2005/8/layout/pyramid4"/>
    <dgm:cxn modelId="{F4CD2BE2-CE68-4097-BDE9-B0CA258A6AA5}" srcId="{817285B5-D610-4796-9737-6E51BF69F979}" destId="{AFCB8B10-58C3-4D85-9B90-0A4DF6E502BC}" srcOrd="3" destOrd="0" parTransId="{2FAA346D-E8A9-4F41-9CC6-C8FEA1DDD063}" sibTransId="{8034E136-D10E-446E-A5EB-02C40B9B077E}"/>
    <dgm:cxn modelId="{B584CEE7-F199-49FB-AA3C-164B0225C20B}" srcId="{817285B5-D610-4796-9737-6E51BF69F979}" destId="{493EBCCE-C65E-45B2-B1F4-5EFCCE37B95C}" srcOrd="2" destOrd="0" parTransId="{78E956E0-D7F4-4412-8511-69A0DA371F0C}" sibTransId="{2D277BD0-CEE9-483C-B01E-E41EB847AF48}"/>
    <dgm:cxn modelId="{EB4836FE-C36C-471E-B89C-6279CEC07E7D}" type="presOf" srcId="{817285B5-D610-4796-9737-6E51BF69F979}" destId="{0CCF4A46-19CE-450E-992F-EFBB24F1B024}" srcOrd="0" destOrd="0" presId="urn:microsoft.com/office/officeart/2005/8/layout/pyramid4"/>
    <dgm:cxn modelId="{8EA731DB-59F8-4F68-8DFB-35ADD5716013}" type="presParOf" srcId="{0CCF4A46-19CE-450E-992F-EFBB24F1B024}" destId="{3BE6B75C-E1E2-4B2F-865A-98A7A46F65A3}" srcOrd="0" destOrd="0" presId="urn:microsoft.com/office/officeart/2005/8/layout/pyramid4"/>
    <dgm:cxn modelId="{A02DFDFD-A34F-42FC-98F0-CA57D9D5B054}" type="presParOf" srcId="{0CCF4A46-19CE-450E-992F-EFBB24F1B024}" destId="{EEEA0D4B-2CCB-469D-B915-87D15B82C7EE}" srcOrd="1" destOrd="0" presId="urn:microsoft.com/office/officeart/2005/8/layout/pyramid4"/>
    <dgm:cxn modelId="{084DC08D-DCD9-4086-B6D8-0D926B213CF3}" type="presParOf" srcId="{0CCF4A46-19CE-450E-992F-EFBB24F1B024}" destId="{D95DC24D-50F6-4FAC-8FF7-B0EF1EF49BDD}" srcOrd="2" destOrd="0" presId="urn:microsoft.com/office/officeart/2005/8/layout/pyramid4"/>
    <dgm:cxn modelId="{624B062B-7BD6-4B4E-98D1-ED4E4FEE8460}" type="presParOf" srcId="{0CCF4A46-19CE-450E-992F-EFBB24F1B024}" destId="{51BA9FE5-3007-49D2-A139-22536DB362FC}" srcOrd="3" destOrd="0" presId="urn:microsoft.com/office/officeart/2005/8/layout/pyramid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E9668E-FBFB-4B09-8D57-8D820DD9DA17}">
      <dsp:nvSpPr>
        <dsp:cNvPr id="0" name=""/>
        <dsp:cNvSpPr/>
      </dsp:nvSpPr>
      <dsp:spPr>
        <a:xfrm>
          <a:off x="0" y="238942"/>
          <a:ext cx="2758550" cy="1655130"/>
        </a:xfrm>
        <a:prstGeom prst="rect">
          <a:avLst/>
        </a:prstGeom>
        <a:solidFill>
          <a:schemeClr val="accen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/>
            <a:t>Rivalita mezi sourozenci: boj o moc</a:t>
          </a:r>
        </a:p>
      </dsp:txBody>
      <dsp:txXfrm>
        <a:off x="0" y="238942"/>
        <a:ext cx="2758550" cy="1655130"/>
      </dsp:txXfrm>
    </dsp:sp>
    <dsp:sp modelId="{60C22263-40B9-4C5B-BFF4-C2C481E02370}">
      <dsp:nvSpPr>
        <dsp:cNvPr id="0" name=""/>
        <dsp:cNvSpPr/>
      </dsp:nvSpPr>
      <dsp:spPr>
        <a:xfrm>
          <a:off x="3034405" y="238942"/>
          <a:ext cx="2758550" cy="1655130"/>
        </a:xfrm>
        <a:prstGeom prst="rect">
          <a:avLst/>
        </a:prstGeom>
        <a:solidFill>
          <a:schemeClr val="accent2">
            <a:alpha val="90000"/>
            <a:hueOff val="0"/>
            <a:satOff val="0"/>
            <a:lumOff val="0"/>
            <a:alphaOff val="-8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/>
            <a:t>Upřednostňování prvorozeného syna</a:t>
          </a:r>
        </a:p>
      </dsp:txBody>
      <dsp:txXfrm>
        <a:off x="3034405" y="238942"/>
        <a:ext cx="2758550" cy="1655130"/>
      </dsp:txXfrm>
    </dsp:sp>
    <dsp:sp modelId="{3FC139BC-2C77-46D0-8E28-BAA782206922}">
      <dsp:nvSpPr>
        <dsp:cNvPr id="0" name=""/>
        <dsp:cNvSpPr/>
      </dsp:nvSpPr>
      <dsp:spPr>
        <a:xfrm>
          <a:off x="6068810" y="238942"/>
          <a:ext cx="2758550" cy="1655130"/>
        </a:xfrm>
        <a:prstGeom prst="rect">
          <a:avLst/>
        </a:prstGeom>
        <a:solidFill>
          <a:schemeClr val="accent2">
            <a:alpha val="90000"/>
            <a:hueOff val="0"/>
            <a:satOff val="0"/>
            <a:lumOff val="0"/>
            <a:alphaOff val="-16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/>
            <a:t>Nespravedlivé rozdělení podílu mezi potomky</a:t>
          </a:r>
        </a:p>
      </dsp:txBody>
      <dsp:txXfrm>
        <a:off x="6068810" y="238942"/>
        <a:ext cx="2758550" cy="1655130"/>
      </dsp:txXfrm>
    </dsp:sp>
    <dsp:sp modelId="{91CADF44-65E0-4067-A113-45F43508FAA9}">
      <dsp:nvSpPr>
        <dsp:cNvPr id="0" name=""/>
        <dsp:cNvSpPr/>
      </dsp:nvSpPr>
      <dsp:spPr>
        <a:xfrm>
          <a:off x="0" y="2169927"/>
          <a:ext cx="2758550" cy="1655130"/>
        </a:xfrm>
        <a:prstGeom prst="rect">
          <a:avLst/>
        </a:prstGeom>
        <a:solidFill>
          <a:schemeClr val="accent2">
            <a:alpha val="90000"/>
            <a:hueOff val="0"/>
            <a:satOff val="0"/>
            <a:lumOff val="0"/>
            <a:alphaOff val="-24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/>
            <a:t>Kladeny vysoké nároky na nástupce od útlého věku – nerespektování jejich rozhodnutí, kudy v životě směřovat</a:t>
          </a:r>
        </a:p>
      </dsp:txBody>
      <dsp:txXfrm>
        <a:off x="0" y="2169927"/>
        <a:ext cx="2758550" cy="1655130"/>
      </dsp:txXfrm>
    </dsp:sp>
    <dsp:sp modelId="{FDAEFCAD-AB78-454F-BB6D-657A29C8CD3E}">
      <dsp:nvSpPr>
        <dsp:cNvPr id="0" name=""/>
        <dsp:cNvSpPr/>
      </dsp:nvSpPr>
      <dsp:spPr>
        <a:xfrm>
          <a:off x="3034405" y="2169927"/>
          <a:ext cx="2758550" cy="1655130"/>
        </a:xfrm>
        <a:prstGeom prst="rect">
          <a:avLst/>
        </a:prstGeom>
        <a:solidFill>
          <a:schemeClr val="accent2">
            <a:alpha val="90000"/>
            <a:hueOff val="0"/>
            <a:satOff val="0"/>
            <a:lumOff val="0"/>
            <a:alphaOff val="-32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/>
            <a:t>Konflikty mezi manželi (nedostatečně vymezené hranice mezi rodinným životem a prací, nedostatek osobního prostoru, kariérní konkurencí)</a:t>
          </a:r>
        </a:p>
      </dsp:txBody>
      <dsp:txXfrm>
        <a:off x="3034405" y="2169927"/>
        <a:ext cx="2758550" cy="1655130"/>
      </dsp:txXfrm>
    </dsp:sp>
    <dsp:sp modelId="{B1F0FB4B-A4E5-4F23-8F45-77BA751D7FD4}">
      <dsp:nvSpPr>
        <dsp:cNvPr id="0" name=""/>
        <dsp:cNvSpPr/>
      </dsp:nvSpPr>
      <dsp:spPr>
        <a:xfrm>
          <a:off x="6068810" y="2169927"/>
          <a:ext cx="2758550" cy="1655130"/>
        </a:xfrm>
        <a:prstGeom prst="rect">
          <a:avLst/>
        </a:prstGeom>
        <a:solidFill>
          <a:schemeClr val="accent2">
            <a:alpha val="90000"/>
            <a:hueOff val="0"/>
            <a:satOff val="0"/>
            <a:lumOff val="0"/>
            <a:alphaOff val="-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/>
            <a:t>Nedostatečné docenění zásluh zaměstnanců mimo rodinu – kariérní postup</a:t>
          </a:r>
        </a:p>
      </dsp:txBody>
      <dsp:txXfrm>
        <a:off x="6068810" y="2169927"/>
        <a:ext cx="2758550" cy="165513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E6B75C-E1E2-4B2F-865A-98A7A46F65A3}">
      <dsp:nvSpPr>
        <dsp:cNvPr id="0" name=""/>
        <dsp:cNvSpPr/>
      </dsp:nvSpPr>
      <dsp:spPr>
        <a:xfrm>
          <a:off x="2032000" y="0"/>
          <a:ext cx="2032000" cy="2032000"/>
        </a:xfrm>
        <a:prstGeom prst="triangle">
          <a:avLst/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300" kern="1200" dirty="0"/>
            <a:t>Rodina a mezilidské vztahy</a:t>
          </a:r>
        </a:p>
      </dsp:txBody>
      <dsp:txXfrm>
        <a:off x="2540000" y="1016000"/>
        <a:ext cx="1016000" cy="1016000"/>
      </dsp:txXfrm>
    </dsp:sp>
    <dsp:sp modelId="{EEEA0D4B-2CCB-469D-B915-87D15B82C7EE}">
      <dsp:nvSpPr>
        <dsp:cNvPr id="0" name=""/>
        <dsp:cNvSpPr/>
      </dsp:nvSpPr>
      <dsp:spPr>
        <a:xfrm>
          <a:off x="1016000" y="2032000"/>
          <a:ext cx="2032000" cy="2032000"/>
        </a:xfrm>
        <a:prstGeom prst="triangle">
          <a:avLst/>
        </a:prstGeom>
        <a:solidFill>
          <a:schemeClr val="accent2">
            <a:shade val="80000"/>
            <a:hueOff val="-160472"/>
            <a:satOff val="3389"/>
            <a:lumOff val="902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300" kern="1200" dirty="0"/>
            <a:t>Řízení, provoz, procesy, organizace</a:t>
          </a:r>
        </a:p>
      </dsp:txBody>
      <dsp:txXfrm>
        <a:off x="1524000" y="3048000"/>
        <a:ext cx="1016000" cy="1016000"/>
      </dsp:txXfrm>
    </dsp:sp>
    <dsp:sp modelId="{D95DC24D-50F6-4FAC-8FF7-B0EF1EF49BDD}">
      <dsp:nvSpPr>
        <dsp:cNvPr id="0" name=""/>
        <dsp:cNvSpPr/>
      </dsp:nvSpPr>
      <dsp:spPr>
        <a:xfrm rot="10800000">
          <a:off x="2032000" y="2032000"/>
          <a:ext cx="2032000" cy="2032000"/>
        </a:xfrm>
        <a:prstGeom prst="triangle">
          <a:avLst/>
        </a:prstGeom>
        <a:solidFill>
          <a:schemeClr val="accent2">
            <a:shade val="80000"/>
            <a:hueOff val="-320943"/>
            <a:satOff val="6777"/>
            <a:lumOff val="1805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300" kern="1200" dirty="0"/>
            <a:t>ROVNOVÁHA</a:t>
          </a:r>
        </a:p>
      </dsp:txBody>
      <dsp:txXfrm rot="10800000">
        <a:off x="2540000" y="2032000"/>
        <a:ext cx="1016000" cy="1016000"/>
      </dsp:txXfrm>
    </dsp:sp>
    <dsp:sp modelId="{51BA9FE5-3007-49D2-A139-22536DB362FC}">
      <dsp:nvSpPr>
        <dsp:cNvPr id="0" name=""/>
        <dsp:cNvSpPr/>
      </dsp:nvSpPr>
      <dsp:spPr>
        <a:xfrm>
          <a:off x="3048000" y="2032000"/>
          <a:ext cx="2032000" cy="2032000"/>
        </a:xfrm>
        <a:prstGeom prst="triangle">
          <a:avLst/>
        </a:prstGeom>
        <a:solidFill>
          <a:schemeClr val="accent2">
            <a:shade val="80000"/>
            <a:hueOff val="-481415"/>
            <a:satOff val="10166"/>
            <a:lumOff val="2708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300" kern="1200" dirty="0"/>
            <a:t>Bohatství a vlastnictví</a:t>
          </a:r>
        </a:p>
      </dsp:txBody>
      <dsp:txXfrm>
        <a:off x="3556000" y="3048000"/>
        <a:ext cx="1016000" cy="1016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4">
  <dgm:title val=""/>
  <dgm:desc val=""/>
  <dgm:catLst>
    <dgm:cat type="pyramid" pri="4000"/>
    <dgm:cat type="relationship" pri="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varLst>
      <dgm:chMax val="9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4">
        <dgm:choose name="Name2">
          <dgm:if name="Name3" axis="ch" ptType="node" func="cnt" op="equ" val="1">
            <dgm:constrLst>
              <dgm:constr type="primFontSz" for="ch" ptType="node" op="equ" val="65"/>
              <dgm:constr type="t" for="ch" forName="triangle1"/>
              <dgm:constr type="l" for="ch" forName="triangle1"/>
              <dgm:constr type="h" for="ch" forName="triangle1" refType="h"/>
              <dgm:constr type="w" for="ch" forName="triangle1" refType="h"/>
            </dgm:constrLst>
          </dgm:if>
          <dgm:else name="Name4">
            <dgm:constrLst>
              <dgm:constr type="primFontSz" for="ch" ptType="node" op="equ" val="65"/>
              <dgm:constr type="t" for="ch" forName="triangle1"/>
              <dgm:constr type="l" for="ch" forName="triangle1" refType="h" fact="0.25"/>
              <dgm:constr type="h" for="ch" forName="triangle1" refType="h" fact="0.5"/>
              <dgm:constr type="w" for="ch" forName="triangle1" refType="h" fact="0.5"/>
              <dgm:constr type="t" for="ch" forName="triangle2" refType="h" fact="0.5"/>
              <dgm:constr type="l" for="ch" forName="triangle2"/>
              <dgm:constr type="h" for="ch" forName="triangle2" refType="h" fact="0.5"/>
              <dgm:constr type="w" for="ch" forName="triangle2" refType="h" fact="0.5"/>
              <dgm:constr type="t" for="ch" forName="triangle3" refType="h" fact="0.5"/>
              <dgm:constr type="l" for="ch" forName="triangle3" refType="h" fact="0.25"/>
              <dgm:constr type="h" for="ch" forName="triangle3" refType="h" fact="0.5"/>
              <dgm:constr type="w" for="ch" forName="triangle3" refType="h" fact="0.5"/>
              <dgm:constr type="t" for="ch" forName="triangle4" refType="h" fact="0.5"/>
              <dgm:constr type="l" for="ch" forName="triangle4" refType="h" fact="0.5"/>
              <dgm:constr type="h" for="ch" forName="triangle4" refType="h" fact="0.5"/>
              <dgm:constr type="w" for="ch" forName="triangle4" refType="h" fact="0.5"/>
            </dgm:constrLst>
          </dgm:else>
        </dgm:choose>
      </dgm:if>
      <dgm:else name="Name5">
        <dgm:constrLst>
          <dgm:constr type="primFontSz" for="ch" ptType="node" op="equ" val="65"/>
          <dgm:constr type="t" for="ch" forName="triangle1"/>
          <dgm:constr type="l" for="ch" forName="triangle1" refType="h" fact="0.33"/>
          <dgm:constr type="h" for="ch" forName="triangle1" refType="h" fact="0.33"/>
          <dgm:constr type="w" for="ch" forName="triangle1" refType="h" fact="0.33"/>
          <dgm:constr type="t" for="ch" forName="triangle2" refType="h" fact="0.33"/>
          <dgm:constr type="l" for="ch" forName="triangle2" refType="h" fact="0.165"/>
          <dgm:constr type="h" for="ch" forName="triangle2" refType="h" fact="0.33"/>
          <dgm:constr type="w" for="ch" forName="triangle2" refType="h" fact="0.33"/>
          <dgm:constr type="t" for="ch" forName="triangle3" refType="h" fact="0.33"/>
          <dgm:constr type="l" for="ch" forName="triangle3" refType="h" fact="0.33"/>
          <dgm:constr type="h" for="ch" forName="triangle3" refType="h" fact="0.33"/>
          <dgm:constr type="w" for="ch" forName="triangle3" refType="h" fact="0.33"/>
          <dgm:constr type="t" for="ch" forName="triangle4" refType="h" fact="0.33"/>
          <dgm:constr type="l" for="ch" forName="triangle4" refType="h" fact="0.495"/>
          <dgm:constr type="h" for="ch" forName="triangle4" refType="h" fact="0.33"/>
          <dgm:constr type="w" for="ch" forName="triangle4" refType="h" fact="0.33"/>
          <dgm:constr type="t" for="ch" forName="triangle5" refType="h" fact="0.66"/>
          <dgm:constr type="l" for="ch" forName="triangle5"/>
          <dgm:constr type="h" for="ch" forName="triangle5" refType="h" fact="0.33"/>
          <dgm:constr type="w" for="ch" forName="triangle5" refType="h" fact="0.33"/>
          <dgm:constr type="t" for="ch" forName="triangle6" refType="h" fact="0.66"/>
          <dgm:constr type="l" for="ch" forName="triangle6" refType="h" fact="0.165"/>
          <dgm:constr type="h" for="ch" forName="triangle6" refType="h" fact="0.33"/>
          <dgm:constr type="w" for="ch" forName="triangle6" refType="h" fact="0.33"/>
          <dgm:constr type="t" for="ch" forName="triangle7" refType="h" fact="0.66"/>
          <dgm:constr type="l" for="ch" forName="triangle7" refType="h" fact="0.33"/>
          <dgm:constr type="h" for="ch" forName="triangle7" refType="h" fact="0.33"/>
          <dgm:constr type="w" for="ch" forName="triangle7" refType="h" fact="0.33"/>
          <dgm:constr type="t" for="ch" forName="triangle8" refType="h" fact="0.66"/>
          <dgm:constr type="l" for="ch" forName="triangle8" refType="h" fact="0.495"/>
          <dgm:constr type="h" for="ch" forName="triangle8" refType="h" fact="0.33"/>
          <dgm:constr type="w" for="ch" forName="triangle8" refType="h" fact="0.33"/>
          <dgm:constr type="t" for="ch" forName="triangle9" refType="h" fact="0.66"/>
          <dgm:constr type="l" for="ch" forName="triangle9" refType="h" fact="0.66"/>
          <dgm:constr type="h" for="ch" forName="triangle9" refType="h" fact="0.33"/>
          <dgm:constr type="w" for="ch" forName="triangle9" refType="h" fact="0.33"/>
        </dgm:constrLst>
      </dgm:else>
    </dgm:choose>
    <dgm:ruleLst/>
    <dgm:choose name="Name6">
      <dgm:if name="Name7" axis="ch" ptType="node" func="cnt" op="gte" val="1">
        <dgm:layoutNode name="triangle1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8"/>
    </dgm:choose>
    <dgm:choose name="Name9">
      <dgm:if name="Name10" axis="ch" ptType="node" func="cnt" op="gte" val="2">
        <dgm:layoutNode name="triangle2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1">
            <dgm:if name="Name12" func="var" arg="dir" op="equ" val="norm">
              <dgm:presOf axis="ch desOrSelf" ptType="node node" st="2 1" cnt="1 0"/>
            </dgm:if>
            <dgm:else name="Name13">
              <dgm:presOf axis="ch desOrSelf" ptType="node node" st="4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3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4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4">
            <dgm:if name="Name15" func="var" arg="dir" op="equ" val="norm">
              <dgm:presOf axis="ch desOrSelf" ptType="node node" st="4 1" cnt="1 0"/>
            </dgm:if>
            <dgm:else name="Name16">
              <dgm:presOf axis="ch desOrSelf" ptType="node node" st="2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17"/>
    </dgm:choose>
    <dgm:choose name="Name18">
      <dgm:if name="Name19" axis="ch" ptType="node" func="cnt" op="gte" val="5">
        <dgm:layoutNode name="triangle5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0">
            <dgm:if name="Name21" func="var" arg="dir" op="equ" val="norm">
              <dgm:presOf axis="ch desOrSelf" ptType="node node" st="5 1" cnt="1 0"/>
            </dgm:if>
            <dgm:else name="Name22">
              <dgm:presOf axis="ch desOrSelf" ptType="node node" st="9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6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3">
            <dgm:if name="Name24" func="var" arg="dir" op="equ" val="norm">
              <dgm:presOf axis="ch desOrSelf" ptType="node node" st="6 1" cnt="1 0"/>
            </dgm:if>
            <dgm:else name="Name25">
              <dgm:presOf axis="ch desOrSelf" ptType="node node" st="8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7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7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8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6">
            <dgm:if name="Name27" func="var" arg="dir" op="equ" val="norm">
              <dgm:presOf axis="ch desOrSelf" ptType="node node" st="8 1" cnt="1 0"/>
            </dgm:if>
            <dgm:else name="Name28">
              <dgm:presOf axis="ch desOrSelf" ptType="node node" st="6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9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9">
            <dgm:if name="Name30" func="var" arg="dir" op="equ" val="norm">
              <dgm:presOf axis="ch desOrSelf" ptType="node node" st="9 1" cnt="1 0"/>
            </dgm:if>
            <dgm:else name="Name31">
              <dgm:presOf axis="ch desOrSelf" ptType="node node" st="5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2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379C04-9676-453C-89AD-69E5E104D743}" type="datetimeFigureOut">
              <a:rPr lang="cs-CZ" smtClean="0"/>
              <a:t>11.04.2024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5634A-6866-4D4C-A341-5A8EFDE012B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439482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55634A-6866-4D4C-A341-5A8EFDE012BE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107680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/>
          <p:cNvSpPr/>
          <p:nvPr userDrawn="1"/>
        </p:nvSpPr>
        <p:spPr>
          <a:xfrm>
            <a:off x="4371278" y="6138250"/>
            <a:ext cx="4776297" cy="6337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350"/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216" b="5584"/>
          <a:stretch/>
        </p:blipFill>
        <p:spPr>
          <a:xfrm>
            <a:off x="5187843" y="1423285"/>
            <a:ext cx="3964866" cy="5447778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6000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53999" indent="0" algn="l">
              <a:buNone/>
              <a:defRPr sz="1800">
                <a:solidFill>
                  <a:srgbClr val="313131"/>
                </a:solidFill>
                <a:latin typeface="+mj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3557" y="6267816"/>
            <a:ext cx="4571343" cy="2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936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3180721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1054251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94712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4125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53999" indent="0" algn="l">
              <a:buNone/>
              <a:defRPr sz="1800">
                <a:solidFill>
                  <a:srgbClr val="313131"/>
                </a:solidFill>
                <a:latin typeface="+mj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02308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632573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365129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2694159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5181705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83792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638602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r>
              <a:rPr lang="cs-CZ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1986417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7919" y="6267815"/>
            <a:ext cx="3846981" cy="230400"/>
          </a:xfrm>
          <a:prstGeom prst="rect">
            <a:avLst/>
          </a:prstGeom>
        </p:spPr>
      </p:pic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540000" y="365129"/>
            <a:ext cx="8064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25625"/>
            <a:ext cx="8064000" cy="40812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7" name="Obdélník 6"/>
          <p:cNvSpPr/>
          <p:nvPr userDrawn="1"/>
        </p:nvSpPr>
        <p:spPr>
          <a:xfrm>
            <a:off x="0" y="5"/>
            <a:ext cx="9144000" cy="123825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350"/>
          </a:p>
        </p:txBody>
      </p:sp>
    </p:spTree>
    <p:extLst>
      <p:ext uri="{BB962C8B-B14F-4D97-AF65-F5344CB8AC3E}">
        <p14:creationId xmlns:p14="http://schemas.microsoft.com/office/powerpoint/2010/main" val="2531905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4125" b="0" kern="1200" cap="none" baseline="0">
          <a:solidFill>
            <a:srgbClr val="CF1F28"/>
          </a:solidFill>
          <a:latin typeface="+mn-lt"/>
          <a:ea typeface="+mj-ea"/>
          <a:cs typeface="+mj-cs"/>
        </a:defRPr>
      </a:lvl1pPr>
    </p:titleStyle>
    <p:bodyStyle>
      <a:lvl1pPr marL="171446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2100" kern="1200">
          <a:solidFill>
            <a:srgbClr val="313131"/>
          </a:solidFill>
          <a:latin typeface="+mj-lt"/>
          <a:ea typeface="+mn-ea"/>
          <a:cs typeface="+mn-cs"/>
        </a:defRPr>
      </a:lvl1pPr>
      <a:lvl2pPr marL="514337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800" kern="1200">
          <a:solidFill>
            <a:srgbClr val="313131"/>
          </a:solidFill>
          <a:latin typeface="+mj-lt"/>
          <a:ea typeface="+mn-ea"/>
          <a:cs typeface="+mn-cs"/>
        </a:defRPr>
      </a:lvl2pPr>
      <a:lvl3pPr marL="857228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800" kern="1200">
          <a:solidFill>
            <a:srgbClr val="313131"/>
          </a:solidFill>
          <a:latin typeface="+mj-lt"/>
          <a:ea typeface="+mn-ea"/>
          <a:cs typeface="+mn-cs"/>
        </a:defRPr>
      </a:lvl3pPr>
      <a:lvl4pPr marL="1200120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00" kern="1200">
          <a:solidFill>
            <a:srgbClr val="313131"/>
          </a:solidFill>
          <a:latin typeface="+mj-lt"/>
          <a:ea typeface="+mn-ea"/>
          <a:cs typeface="+mn-cs"/>
        </a:defRPr>
      </a:lvl4pPr>
      <a:lvl5pPr marL="1543012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00" kern="1200">
          <a:solidFill>
            <a:srgbClr val="313131"/>
          </a:solidFill>
          <a:latin typeface="+mj-lt"/>
          <a:ea typeface="+mn-ea"/>
          <a:cs typeface="+mn-cs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po.cz/assets/cz/podnikani/rodinne-podnikani/2019/11/Nastupnictvi-v-rodinne-firme--jak-na-to.pdf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6DE39258-309D-D664-B722-0D608B95742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3200" dirty="0"/>
              <a:t>Problémy při generační obměně. Rodinné konflikty. Převod vlastnictví rodinného podniku.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Ing. Veronika Volfová</a:t>
            </a:r>
          </a:p>
        </p:txBody>
      </p:sp>
    </p:spTree>
    <p:extLst>
      <p:ext uri="{BB962C8B-B14F-4D97-AF65-F5344CB8AC3E}">
        <p14:creationId xmlns:p14="http://schemas.microsoft.com/office/powerpoint/2010/main" val="26505305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B19C689-4104-EABC-EA15-E29CEC8C2B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/>
              <a:t>Problémy při generační obměně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88C9FCE-AD7F-2FAE-65AF-8F020B57B9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>
            <a:normAutofit/>
          </a:bodyPr>
          <a:lstStyle/>
          <a:p>
            <a:pPr lvl="1"/>
            <a:endParaRPr lang="cs-CZ" sz="1600" dirty="0"/>
          </a:p>
          <a:p>
            <a:r>
              <a:rPr lang="cs-CZ" sz="1800" b="1" dirty="0"/>
              <a:t>Nejčastější problémy: </a:t>
            </a:r>
          </a:p>
          <a:p>
            <a:endParaRPr lang="cs-CZ" sz="1800" dirty="0"/>
          </a:p>
          <a:p>
            <a:r>
              <a:rPr lang="cs-CZ" sz="1800" dirty="0"/>
              <a:t>Zvýhodnění vlastních dětí</a:t>
            </a:r>
          </a:p>
          <a:p>
            <a:pPr lvl="1"/>
            <a:r>
              <a:rPr lang="cs-CZ" dirty="0"/>
              <a:t>Mnoho podnikatelů si není jistých zda a v jakém rozsahu zapojit děti v rodinné firmě a jak moc je zvýhodnit oproti ostatním zaměstnancům. </a:t>
            </a:r>
          </a:p>
          <a:p>
            <a:pPr lvl="1"/>
            <a:r>
              <a:rPr lang="cs-CZ" dirty="0"/>
              <a:t>Je nutné postupovat citlivě, aby nebyla ohrožena jejich autorita a důvěra u ostatních zaměstnanců, které by to mohlo demotivovat. </a:t>
            </a:r>
          </a:p>
        </p:txBody>
      </p:sp>
    </p:spTree>
    <p:extLst>
      <p:ext uri="{BB962C8B-B14F-4D97-AF65-F5344CB8AC3E}">
        <p14:creationId xmlns:p14="http://schemas.microsoft.com/office/powerpoint/2010/main" val="25974682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B19C689-4104-EABC-EA15-E29CEC8C2B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/>
              <a:t>Rodinné konflikty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88C9FCE-AD7F-2FAE-65AF-8F020B57B9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825625"/>
            <a:ext cx="8064000" cy="4224446"/>
          </a:xfrm>
        </p:spPr>
        <p:txBody>
          <a:bodyPr anchor="t">
            <a:normAutofit/>
          </a:bodyPr>
          <a:lstStyle/>
          <a:p>
            <a:r>
              <a:rPr lang="cs-CZ" sz="1600" b="1" dirty="0"/>
              <a:t>Dilema rodinného podniku</a:t>
            </a:r>
          </a:p>
          <a:p>
            <a:endParaRPr lang="cs-CZ" sz="1600" dirty="0"/>
          </a:p>
        </p:txBody>
      </p:sp>
      <p:sp>
        <p:nvSpPr>
          <p:cNvPr id="6" name="Ovál 5">
            <a:extLst>
              <a:ext uri="{FF2B5EF4-FFF2-40B4-BE49-F238E27FC236}">
                <a16:creationId xmlns:a16="http://schemas.microsoft.com/office/drawing/2014/main" id="{B6CC8A5A-AF96-6DFB-0D0C-7D33D29F257C}"/>
              </a:ext>
            </a:extLst>
          </p:cNvPr>
          <p:cNvSpPr/>
          <p:nvPr/>
        </p:nvSpPr>
        <p:spPr>
          <a:xfrm>
            <a:off x="3997890" y="3446467"/>
            <a:ext cx="2104373" cy="1631515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>
                <a:solidFill>
                  <a:schemeClr val="tx1"/>
                </a:solidFill>
              </a:rPr>
              <a:t>Podnikání</a:t>
            </a:r>
          </a:p>
        </p:txBody>
      </p:sp>
      <p:grpSp>
        <p:nvGrpSpPr>
          <p:cNvPr id="9" name="Skupina 8">
            <a:extLst>
              <a:ext uri="{FF2B5EF4-FFF2-40B4-BE49-F238E27FC236}">
                <a16:creationId xmlns:a16="http://schemas.microsoft.com/office/drawing/2014/main" id="{1C692BD1-7394-21C1-27C6-ABA8D88770B4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2467627" y="2652629"/>
            <a:ext cx="2104373" cy="3219189"/>
            <a:chOff x="2467627" y="2652629"/>
            <a:chExt cx="2104373" cy="3219189"/>
          </a:xfrm>
        </p:grpSpPr>
        <p:sp>
          <p:nvSpPr>
            <p:cNvPr id="5" name="Ovál 4">
              <a:extLst>
                <a:ext uri="{FF2B5EF4-FFF2-40B4-BE49-F238E27FC236}">
                  <a16:creationId xmlns:a16="http://schemas.microsoft.com/office/drawing/2014/main" id="{A9AD1D00-E678-9314-DF8C-7680788FEA59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2467627" y="3429000"/>
              <a:ext cx="2104373" cy="163151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cs-CZ" dirty="0">
                  <a:solidFill>
                    <a:schemeClr val="tx1"/>
                  </a:solidFill>
                </a:rPr>
                <a:t>Rodina</a:t>
              </a:r>
            </a:p>
          </p:txBody>
        </p:sp>
        <p:sp>
          <p:nvSpPr>
            <p:cNvPr id="7" name="Obdélník: se zakulacenými rohy 6">
              <a:extLst>
                <a:ext uri="{FF2B5EF4-FFF2-40B4-BE49-F238E27FC236}">
                  <a16:creationId xmlns:a16="http://schemas.microsoft.com/office/drawing/2014/main" id="{BAFCE59D-B311-AA3A-9FDB-B4CA2BD0BEDD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3995803" y="2652629"/>
              <a:ext cx="576197" cy="3219189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cs-CZ" dirty="0">
                  <a:solidFill>
                    <a:schemeClr val="tx1"/>
                  </a:solidFill>
                </a:rPr>
                <a:t>K</a:t>
              </a:r>
            </a:p>
            <a:p>
              <a:pPr algn="ctr"/>
              <a:r>
                <a:rPr lang="cs-CZ" dirty="0">
                  <a:solidFill>
                    <a:schemeClr val="tx1"/>
                  </a:solidFill>
                </a:rPr>
                <a:t>O</a:t>
              </a:r>
            </a:p>
            <a:p>
              <a:pPr algn="ctr"/>
              <a:r>
                <a:rPr lang="cs-CZ" dirty="0">
                  <a:solidFill>
                    <a:schemeClr val="tx1"/>
                  </a:solidFill>
                </a:rPr>
                <a:t>N</a:t>
              </a:r>
            </a:p>
            <a:p>
              <a:pPr algn="ctr"/>
              <a:r>
                <a:rPr lang="cs-CZ" dirty="0">
                  <a:solidFill>
                    <a:schemeClr val="tx1"/>
                  </a:solidFill>
                </a:rPr>
                <a:t>F</a:t>
              </a:r>
            </a:p>
            <a:p>
              <a:pPr algn="ctr"/>
              <a:r>
                <a:rPr lang="cs-CZ" dirty="0">
                  <a:solidFill>
                    <a:schemeClr val="tx1"/>
                  </a:solidFill>
                </a:rPr>
                <a:t>L</a:t>
              </a:r>
            </a:p>
            <a:p>
              <a:pPr algn="ctr"/>
              <a:r>
                <a:rPr lang="cs-CZ" dirty="0">
                  <a:solidFill>
                    <a:schemeClr val="tx1"/>
                  </a:solidFill>
                </a:rPr>
                <a:t>I</a:t>
              </a:r>
            </a:p>
            <a:p>
              <a:pPr algn="ctr"/>
              <a:r>
                <a:rPr lang="cs-CZ" dirty="0">
                  <a:solidFill>
                    <a:schemeClr val="tx1"/>
                  </a:solidFill>
                </a:rPr>
                <a:t>K</a:t>
              </a:r>
            </a:p>
            <a:p>
              <a:pPr algn="ctr"/>
              <a:r>
                <a:rPr lang="cs-CZ" dirty="0">
                  <a:solidFill>
                    <a:schemeClr val="tx1"/>
                  </a:solidFill>
                </a:rPr>
                <a:t>T</a:t>
              </a:r>
            </a:p>
          </p:txBody>
        </p:sp>
      </p:grpSp>
      <p:sp>
        <p:nvSpPr>
          <p:cNvPr id="10" name="TextovéPole 9">
            <a:extLst>
              <a:ext uri="{FF2B5EF4-FFF2-40B4-BE49-F238E27FC236}">
                <a16:creationId xmlns:a16="http://schemas.microsoft.com/office/drawing/2014/main" id="{D3EB01B4-1EA0-6FC8-E821-7871AD44E98C}"/>
              </a:ext>
            </a:extLst>
          </p:cNvPr>
          <p:cNvSpPr txBox="1"/>
          <p:nvPr/>
        </p:nvSpPr>
        <p:spPr>
          <a:xfrm>
            <a:off x="1476026" y="2603715"/>
            <a:ext cx="218752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400" dirty="0"/>
              <a:t>Láska, emoce, vztahy, práva</a:t>
            </a:r>
          </a:p>
        </p:txBody>
      </p:sp>
      <p:sp>
        <p:nvSpPr>
          <p:cNvPr id="11" name="TextovéPole 10">
            <a:extLst>
              <a:ext uri="{FF2B5EF4-FFF2-40B4-BE49-F238E27FC236}">
                <a16:creationId xmlns:a16="http://schemas.microsoft.com/office/drawing/2014/main" id="{FC372BF9-3C87-D85F-1B25-14D12409775A}"/>
              </a:ext>
            </a:extLst>
          </p:cNvPr>
          <p:cNvSpPr txBox="1"/>
          <p:nvPr/>
        </p:nvSpPr>
        <p:spPr>
          <a:xfrm>
            <a:off x="4920773" y="2617454"/>
            <a:ext cx="325646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400" dirty="0"/>
              <a:t>Kompetence, racionalita, budoucnost, zisk</a:t>
            </a:r>
          </a:p>
        </p:txBody>
      </p:sp>
      <p:sp>
        <p:nvSpPr>
          <p:cNvPr id="12" name="TextovéPole 11">
            <a:extLst>
              <a:ext uri="{FF2B5EF4-FFF2-40B4-BE49-F238E27FC236}">
                <a16:creationId xmlns:a16="http://schemas.microsoft.com/office/drawing/2014/main" id="{FA0B37DC-197B-E341-BEBB-13AD9559C1A9}"/>
              </a:ext>
            </a:extLst>
          </p:cNvPr>
          <p:cNvSpPr txBox="1"/>
          <p:nvPr/>
        </p:nvSpPr>
        <p:spPr>
          <a:xfrm>
            <a:off x="1476026" y="5578023"/>
            <a:ext cx="1140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 dirty="0"/>
              <a:t>HARMONIE</a:t>
            </a:r>
          </a:p>
        </p:txBody>
      </p:sp>
      <p:sp>
        <p:nvSpPr>
          <p:cNvPr id="15" name="TextovéPole 14">
            <a:extLst>
              <a:ext uri="{FF2B5EF4-FFF2-40B4-BE49-F238E27FC236}">
                <a16:creationId xmlns:a16="http://schemas.microsoft.com/office/drawing/2014/main" id="{D1E475FB-97CD-9380-4155-D477714F689A}"/>
              </a:ext>
            </a:extLst>
          </p:cNvPr>
          <p:cNvSpPr txBox="1"/>
          <p:nvPr/>
        </p:nvSpPr>
        <p:spPr>
          <a:xfrm>
            <a:off x="7037186" y="5578023"/>
            <a:ext cx="7680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 dirty="0"/>
              <a:t>VÝKON</a:t>
            </a:r>
          </a:p>
        </p:txBody>
      </p:sp>
      <p:sp>
        <p:nvSpPr>
          <p:cNvPr id="16" name="TextovéPole 15">
            <a:extLst>
              <a:ext uri="{FF2B5EF4-FFF2-40B4-BE49-F238E27FC236}">
                <a16:creationId xmlns:a16="http://schemas.microsoft.com/office/drawing/2014/main" id="{877D2E49-1EF6-495E-3F6E-A6C0ED9FB23C}"/>
              </a:ext>
            </a:extLst>
          </p:cNvPr>
          <p:cNvSpPr txBox="1"/>
          <p:nvPr/>
        </p:nvSpPr>
        <p:spPr>
          <a:xfrm>
            <a:off x="0" y="6310974"/>
            <a:ext cx="457200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1000" dirty="0"/>
              <a:t>Zdroj: Nástupnická strategie v Českých rodinných podnicích (Petrů, 2018)</a:t>
            </a:r>
          </a:p>
        </p:txBody>
      </p:sp>
    </p:spTree>
    <p:extLst>
      <p:ext uri="{BB962C8B-B14F-4D97-AF65-F5344CB8AC3E}">
        <p14:creationId xmlns:p14="http://schemas.microsoft.com/office/powerpoint/2010/main" val="39196756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B19C689-4104-EABC-EA15-E29CEC8C2B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/>
              <a:t>Rodinné konflikty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88C9FCE-AD7F-2FAE-65AF-8F020B57B9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825625"/>
            <a:ext cx="8064000" cy="4224446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cs-CZ" sz="1800" dirty="0"/>
          </a:p>
          <a:p>
            <a:endParaRPr lang="cs-CZ" sz="1600" dirty="0"/>
          </a:p>
          <a:p>
            <a:endParaRPr lang="cs-CZ" sz="1600" dirty="0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CA248E88-C4B0-142E-50D6-AC67F3F4B15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00718822"/>
              </p:ext>
            </p:extLst>
          </p:nvPr>
        </p:nvGraphicFramePr>
        <p:xfrm>
          <a:off x="130207" y="1825625"/>
          <a:ext cx="8827361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590564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B19C689-4104-EABC-EA15-E29CEC8C2B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/>
              <a:t>Převod vlastnictví rodinného podniku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88C9FCE-AD7F-2FAE-65AF-8F020B57B9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>
            <a:normAutofit/>
          </a:bodyPr>
          <a:lstStyle/>
          <a:p>
            <a:r>
              <a:rPr lang="cs-CZ" sz="1800" dirty="0"/>
              <a:t>S rodinným podnikem lze de facto učinit 4 rozhodnutí:</a:t>
            </a:r>
          </a:p>
          <a:p>
            <a:endParaRPr lang="cs-CZ" sz="1800" dirty="0"/>
          </a:p>
          <a:p>
            <a:pPr lvl="1"/>
            <a:r>
              <a:rPr lang="cs-CZ" dirty="0"/>
              <a:t>podnik zůstane rodinnou firmou (předám v rodině a zapojuji členy rodiny),</a:t>
            </a:r>
          </a:p>
          <a:p>
            <a:pPr lvl="1"/>
            <a:r>
              <a:rPr lang="cs-CZ" dirty="0"/>
              <a:t>předám podnik svým kolegům, partnerům,</a:t>
            </a:r>
          </a:p>
          <a:p>
            <a:pPr lvl="1"/>
            <a:r>
              <a:rPr lang="cs-CZ" dirty="0"/>
              <a:t>podnik prodám,</a:t>
            </a:r>
          </a:p>
          <a:p>
            <a:pPr lvl="1"/>
            <a:r>
              <a:rPr lang="cs-CZ" dirty="0"/>
              <a:t>nebo zlikviduji. </a:t>
            </a:r>
          </a:p>
          <a:p>
            <a:endParaRPr lang="cs-CZ" sz="1600" dirty="0"/>
          </a:p>
          <a:p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36355101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B19C689-4104-EABC-EA15-E29CEC8C2B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/>
              <a:t>Převod vlastnictví v rámci rodiny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88C9FCE-AD7F-2FAE-65AF-8F020B57B9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>
            <a:normAutofit/>
          </a:bodyPr>
          <a:lstStyle/>
          <a:p>
            <a:r>
              <a:rPr lang="cs-CZ" sz="1600" b="1" dirty="0"/>
              <a:t>Pro úspěšné předání rodinné firmy jsou hlavní tyto body:</a:t>
            </a:r>
          </a:p>
          <a:p>
            <a:endParaRPr lang="cs-CZ" sz="1600" dirty="0"/>
          </a:p>
          <a:p>
            <a:pPr lvl="1"/>
            <a:r>
              <a:rPr lang="cs-CZ" sz="1600" dirty="0"/>
              <a:t>Majitel chce skutečně předat firmu v rámci rodiny.</a:t>
            </a:r>
          </a:p>
          <a:p>
            <a:pPr lvl="1"/>
            <a:r>
              <a:rPr lang="cs-CZ" sz="1600" dirty="0"/>
              <a:t>Má nástupce z rodiny, kteří chtějí podnik převzít a dále ho rozvíjet.</a:t>
            </a:r>
          </a:p>
          <a:p>
            <a:pPr lvl="1"/>
            <a:r>
              <a:rPr lang="cs-CZ" sz="1600" dirty="0"/>
              <a:t>Nástupci jsou pro dané role vhodní (vlastník a manažer) a mají pro jejich výkon dostatečné předpoklady.</a:t>
            </a:r>
          </a:p>
          <a:p>
            <a:pPr lvl="1"/>
            <a:r>
              <a:rPr lang="cs-CZ" sz="1600" dirty="0"/>
              <a:t>Vlastnická rodina je ochotná pracovat na nastavení pravidel budoucí spolupráce.</a:t>
            </a:r>
          </a:p>
          <a:p>
            <a:pPr lvl="1"/>
            <a:r>
              <a:rPr lang="cs-CZ" sz="1600" dirty="0"/>
              <a:t>Rodina funguje harmonicky, má dobře nastavené vztahy a členové umí spolupracovat.</a:t>
            </a:r>
          </a:p>
          <a:p>
            <a:pPr lvl="1"/>
            <a:r>
              <a:rPr lang="cs-CZ" sz="1600" dirty="0"/>
              <a:t>Vlastník a nástupci se shodnou na základním harmonogramu předání a jsou ochotni řešit případné problémy.</a:t>
            </a:r>
          </a:p>
        </p:txBody>
      </p:sp>
    </p:spTree>
    <p:extLst>
      <p:ext uri="{BB962C8B-B14F-4D97-AF65-F5344CB8AC3E}">
        <p14:creationId xmlns:p14="http://schemas.microsoft.com/office/powerpoint/2010/main" val="38920203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B19C689-4104-EABC-EA15-E29CEC8C2B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/>
              <a:t>Převod vlastnictví rodinného podniku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88C9FCE-AD7F-2FAE-65AF-8F020B57B9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>
            <a:normAutofit/>
          </a:bodyPr>
          <a:lstStyle/>
          <a:p>
            <a:r>
              <a:rPr lang="cs-CZ" sz="1800" dirty="0"/>
              <a:t>Nástupce rodinného podniku by si měl být schopen pozitivně odpovědět na otázky:</a:t>
            </a:r>
          </a:p>
          <a:p>
            <a:endParaRPr lang="cs-CZ" sz="1800" dirty="0"/>
          </a:p>
          <a:p>
            <a:pPr lvl="1"/>
            <a:r>
              <a:rPr lang="cs-CZ" dirty="0"/>
              <a:t>Chci to?</a:t>
            </a:r>
          </a:p>
          <a:p>
            <a:pPr lvl="1"/>
            <a:r>
              <a:rPr lang="cs-CZ" dirty="0"/>
              <a:t>Jsem ochoten se na rodinné firmě podílet?</a:t>
            </a:r>
          </a:p>
          <a:p>
            <a:pPr lvl="1"/>
            <a:r>
              <a:rPr lang="cs-CZ" dirty="0"/>
              <a:t>Dokážu si představit, co to znamená a jak to může být náročné?</a:t>
            </a:r>
          </a:p>
          <a:p>
            <a:pPr lvl="1"/>
            <a:r>
              <a:rPr lang="cs-CZ" dirty="0"/>
              <a:t>Dokážu spolupracovat s dalšími členy rodiny?</a:t>
            </a:r>
          </a:p>
          <a:p>
            <a:pPr lvl="1"/>
            <a:r>
              <a:rPr lang="cs-CZ" dirty="0"/>
              <a:t>Akceptuji, že si musíme nastavit pravidla pro spolupráci?</a:t>
            </a:r>
          </a:p>
          <a:p>
            <a:endParaRPr lang="cs-CZ" sz="1600" dirty="0"/>
          </a:p>
          <a:p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13384628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B19C689-4104-EABC-EA15-E29CEC8C2B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/>
              <a:t>Převod vlastnictví rodinného podniku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88C9FCE-AD7F-2FAE-65AF-8F020B57B9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>
            <a:normAutofit/>
          </a:bodyPr>
          <a:lstStyle/>
          <a:p>
            <a:r>
              <a:rPr lang="cs-CZ" sz="1800" dirty="0"/>
              <a:t>Je důležité mít na paměti, že k nástupnictví může dojít i v důsledků vnějších okolností.</a:t>
            </a:r>
          </a:p>
          <a:p>
            <a:endParaRPr lang="cs-CZ" sz="1800" dirty="0"/>
          </a:p>
          <a:p>
            <a:r>
              <a:rPr lang="cs-CZ" sz="1800" dirty="0"/>
              <a:t>Typickým příkladem je náhlé úmrtí vlastníka rodinné firmy – v ten moment se novým vlastníkem či vlastníky stávají potomci cestou dědického práva. </a:t>
            </a:r>
          </a:p>
          <a:p>
            <a:endParaRPr lang="cs-CZ" sz="1800" dirty="0"/>
          </a:p>
          <a:p>
            <a:r>
              <a:rPr lang="cs-CZ" sz="1800" dirty="0"/>
              <a:t>Krizová situace může nastat kdykoliv, proto je dobré , aby podnikatelská rodina i firma měly alespoň základní krizový plán, který bude řešit především řízení společnosti a výkon základních povinností. </a:t>
            </a:r>
          </a:p>
        </p:txBody>
      </p:sp>
    </p:spTree>
    <p:extLst>
      <p:ext uri="{BB962C8B-B14F-4D97-AF65-F5344CB8AC3E}">
        <p14:creationId xmlns:p14="http://schemas.microsoft.com/office/powerpoint/2010/main" val="9238865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B19C689-4104-EABC-EA15-E29CEC8C2B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/>
              <a:t>Řízení rodiny a rodinná ústava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88C9FCE-AD7F-2FAE-65AF-8F020B57B9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>
            <a:normAutofit/>
          </a:bodyPr>
          <a:lstStyle/>
          <a:p>
            <a:r>
              <a:rPr lang="cs-CZ" sz="1600" dirty="0"/>
              <a:t>Vlastnická rodina s více členy bez nastavení určitých pravidel a vedení bude více ohrožena rizikem konfliktů a bude zde malá schopnost se rozhodovat. </a:t>
            </a:r>
          </a:p>
          <a:p>
            <a:r>
              <a:rPr lang="cs-CZ" sz="1600" dirty="0"/>
              <a:t>Rodinné vztahy totiž fungují jinak, než vztahy v rámci firmy. </a:t>
            </a:r>
          </a:p>
          <a:p>
            <a:endParaRPr lang="cs-CZ" sz="1600" dirty="0"/>
          </a:p>
          <a:p>
            <a:r>
              <a:rPr lang="cs-CZ" sz="1600" dirty="0"/>
              <a:t>Konflikty mohou v tomto směru vznikat:</a:t>
            </a:r>
          </a:p>
          <a:p>
            <a:pPr lvl="1"/>
            <a:r>
              <a:rPr lang="cs-CZ" sz="1600" dirty="0"/>
              <a:t>z rozdílných představ o společném fungování a budoucnosti,</a:t>
            </a:r>
          </a:p>
          <a:p>
            <a:pPr lvl="1"/>
            <a:r>
              <a:rPr lang="cs-CZ" sz="1600" dirty="0"/>
              <a:t>z odlišných představ o vzájemných právech k rodinné firmě.</a:t>
            </a:r>
          </a:p>
          <a:p>
            <a:endParaRPr lang="cs-CZ" sz="1600" dirty="0"/>
          </a:p>
          <a:p>
            <a:r>
              <a:rPr lang="cs-CZ" sz="1600" dirty="0"/>
              <a:t>Tyto konflikty jsou jedním z největších rizik pro úspěšný rozvoj firmy a přežití firmy do dalších generací – dá se jim předejít tím, že se členové rodiny shodnou na společném fungování firmy a pravidlech, tedy že sepíší „rodinnou ústavu“. </a:t>
            </a:r>
          </a:p>
        </p:txBody>
      </p:sp>
    </p:spTree>
    <p:extLst>
      <p:ext uri="{BB962C8B-B14F-4D97-AF65-F5344CB8AC3E}">
        <p14:creationId xmlns:p14="http://schemas.microsoft.com/office/powerpoint/2010/main" val="19410041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B19C689-4104-EABC-EA15-E29CEC8C2B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/>
              <a:t>Řízení rodiny a rodinná ústava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88C9FCE-AD7F-2FAE-65AF-8F020B57B9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>
            <a:normAutofit lnSpcReduction="10000"/>
          </a:bodyPr>
          <a:lstStyle/>
          <a:p>
            <a:r>
              <a:rPr lang="cs-CZ" sz="1600" b="1" dirty="0"/>
              <a:t>Rodinná ústava </a:t>
            </a:r>
          </a:p>
          <a:p>
            <a:r>
              <a:rPr lang="cs-CZ" sz="1600" dirty="0"/>
              <a:t>Je vrcholem systému správy rodinné firmy a podnikatelské rodiny.</a:t>
            </a:r>
          </a:p>
          <a:p>
            <a:endParaRPr lang="cs-CZ" sz="1600" dirty="0"/>
          </a:p>
          <a:p>
            <a:r>
              <a:rPr lang="cs-CZ" sz="1600" dirty="0"/>
              <a:t>Vede k uvědomění si zásadních témat souvisejících s dynamikou rodinné firmy, která se týkají hledání rovnováhy mezi zájmy vlastnické rodiny a firmy.</a:t>
            </a:r>
          </a:p>
          <a:p>
            <a:endParaRPr lang="cs-CZ" sz="1600" dirty="0"/>
          </a:p>
          <a:p>
            <a:r>
              <a:rPr lang="cs-CZ" sz="1600" dirty="0"/>
              <a:t>Poskytuje vodítko pro nastavení pravidel společného fungování.</a:t>
            </a:r>
          </a:p>
          <a:p>
            <a:endParaRPr lang="cs-CZ" sz="1600" dirty="0"/>
          </a:p>
          <a:p>
            <a:r>
              <a:rPr lang="cs-CZ" sz="1600" dirty="0"/>
              <a:t>Pomáhá položit si podstatné otázky a hledat na ně vhodné odpovědi. </a:t>
            </a:r>
          </a:p>
          <a:p>
            <a:endParaRPr lang="cs-CZ" sz="1600" dirty="0"/>
          </a:p>
          <a:p>
            <a:r>
              <a:rPr lang="cs-CZ" sz="1600" dirty="0"/>
              <a:t>Dalšími prvky vedoucí k dobrému řízení a chodu firmy je jsou rodinné orgány jako je rodinná rada, nebo rodinné shromáždění (u větších podniků) – projednávají se tam se členy rodiny otázky týkající firmy i rodiny. </a:t>
            </a:r>
          </a:p>
        </p:txBody>
      </p:sp>
    </p:spTree>
    <p:extLst>
      <p:ext uri="{BB962C8B-B14F-4D97-AF65-F5344CB8AC3E}">
        <p14:creationId xmlns:p14="http://schemas.microsoft.com/office/powerpoint/2010/main" val="31864718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B19C689-4104-EABC-EA15-E29CEC8C2B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/>
              <a:t>Řízení rodiny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88C9FCE-AD7F-2FAE-65AF-8F020B57B9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>
            <a:normAutofit/>
          </a:bodyPr>
          <a:lstStyle/>
          <a:p>
            <a:r>
              <a:rPr lang="cs-CZ" sz="1600" b="1" dirty="0"/>
              <a:t>Model úspěchu řízení rodiny</a:t>
            </a:r>
          </a:p>
          <a:p>
            <a:endParaRPr lang="cs-CZ" sz="1600" b="1" dirty="0"/>
          </a:p>
          <a:p>
            <a:endParaRPr lang="cs-CZ" sz="1600" b="1" dirty="0"/>
          </a:p>
          <a:p>
            <a:endParaRPr lang="cs-CZ" sz="1600" b="1" dirty="0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38AB55B7-5F45-0735-A1FE-2A914FDEEFF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25342895"/>
              </p:ext>
            </p:extLst>
          </p:nvPr>
        </p:nvGraphicFramePr>
        <p:xfrm>
          <a:off x="1524000" y="1690692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ovéPole 5">
            <a:extLst>
              <a:ext uri="{FF2B5EF4-FFF2-40B4-BE49-F238E27FC236}">
                <a16:creationId xmlns:a16="http://schemas.microsoft.com/office/drawing/2014/main" id="{7263C683-AE3D-685A-B535-A600F8A90E96}"/>
              </a:ext>
            </a:extLst>
          </p:cNvPr>
          <p:cNvSpPr txBox="1"/>
          <p:nvPr/>
        </p:nvSpPr>
        <p:spPr>
          <a:xfrm>
            <a:off x="144050" y="6041762"/>
            <a:ext cx="457200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1000" dirty="0"/>
              <a:t>Zdroj: Nástupnická strategie v Českých rodinných podnicích (Petrů, 2018)</a:t>
            </a:r>
          </a:p>
        </p:txBody>
      </p:sp>
    </p:spTree>
    <p:extLst>
      <p:ext uri="{BB962C8B-B14F-4D97-AF65-F5344CB8AC3E}">
        <p14:creationId xmlns:p14="http://schemas.microsoft.com/office/powerpoint/2010/main" val="42349513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B19C689-4104-EABC-EA15-E29CEC8C2B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/>
              <a:t>Problémy při generační obměně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88C9FCE-AD7F-2FAE-65AF-8F020B57B9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>
            <a:normAutofit/>
          </a:bodyPr>
          <a:lstStyle/>
          <a:p>
            <a:endParaRPr lang="cs-CZ" sz="1800" dirty="0"/>
          </a:p>
          <a:p>
            <a:r>
              <a:rPr lang="cs-CZ" sz="1800" b="1" dirty="0"/>
              <a:t>Generační obměna </a:t>
            </a:r>
          </a:p>
          <a:p>
            <a:endParaRPr lang="cs-CZ" sz="1800" b="1" dirty="0"/>
          </a:p>
          <a:p>
            <a:pPr lvl="1"/>
            <a:r>
              <a:rPr lang="cs-CZ" dirty="0"/>
              <a:t>předávání rodinného podniku na následující generaci,</a:t>
            </a:r>
          </a:p>
          <a:p>
            <a:pPr lvl="1"/>
            <a:r>
              <a:rPr lang="cs-CZ" dirty="0"/>
              <a:t>klíčová strategická záležitost,</a:t>
            </a:r>
          </a:p>
          <a:p>
            <a:pPr lvl="1"/>
            <a:r>
              <a:rPr lang="cs-CZ" dirty="0"/>
              <a:t>představuje druhou největší potenciální vývojovou krizi rodinného podniku, </a:t>
            </a:r>
          </a:p>
          <a:p>
            <a:pPr lvl="1"/>
            <a:r>
              <a:rPr lang="cs-CZ" dirty="0"/>
              <a:t>příležitostí se důkladně zamyslet nad budoucností firmy, nad vizí rodiny i firmy zároveň.</a:t>
            </a:r>
          </a:p>
          <a:p>
            <a:endParaRPr lang="cs-CZ" sz="1800" dirty="0"/>
          </a:p>
          <a:p>
            <a:endParaRPr lang="cs-CZ" sz="1800" dirty="0"/>
          </a:p>
          <a:p>
            <a:pPr marL="0" indent="0">
              <a:buNone/>
            </a:pPr>
            <a:endParaRPr lang="cs-CZ" sz="1600" dirty="0"/>
          </a:p>
          <a:p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209284660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A727A07-7BB0-9525-1703-16F1EAC922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/>
              <a:t>Hodnoty přispívající k mezigeneračnímu úspěchu rodinných podniků</a:t>
            </a:r>
          </a:p>
        </p:txBody>
      </p:sp>
      <p:graphicFrame>
        <p:nvGraphicFramePr>
          <p:cNvPr id="4" name="Tabulka 4">
            <a:extLst>
              <a:ext uri="{FF2B5EF4-FFF2-40B4-BE49-F238E27FC236}">
                <a16:creationId xmlns:a16="http://schemas.microsoft.com/office/drawing/2014/main" id="{8D7B0015-4B60-137A-3A07-502040037C8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22161015"/>
              </p:ext>
            </p:extLst>
          </p:nvPr>
        </p:nvGraphicFramePr>
        <p:xfrm>
          <a:off x="540000" y="1690692"/>
          <a:ext cx="8064000" cy="4256971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1612800">
                  <a:extLst>
                    <a:ext uri="{9D8B030D-6E8A-4147-A177-3AD203B41FA5}">
                      <a16:colId xmlns:a16="http://schemas.microsoft.com/office/drawing/2014/main" val="1346601932"/>
                    </a:ext>
                  </a:extLst>
                </a:gridCol>
                <a:gridCol w="1612800">
                  <a:extLst>
                    <a:ext uri="{9D8B030D-6E8A-4147-A177-3AD203B41FA5}">
                      <a16:colId xmlns:a16="http://schemas.microsoft.com/office/drawing/2014/main" val="646254177"/>
                    </a:ext>
                  </a:extLst>
                </a:gridCol>
                <a:gridCol w="1612800">
                  <a:extLst>
                    <a:ext uri="{9D8B030D-6E8A-4147-A177-3AD203B41FA5}">
                      <a16:colId xmlns:a16="http://schemas.microsoft.com/office/drawing/2014/main" val="2395298899"/>
                    </a:ext>
                  </a:extLst>
                </a:gridCol>
                <a:gridCol w="1612800">
                  <a:extLst>
                    <a:ext uri="{9D8B030D-6E8A-4147-A177-3AD203B41FA5}">
                      <a16:colId xmlns:a16="http://schemas.microsoft.com/office/drawing/2014/main" val="272333476"/>
                    </a:ext>
                  </a:extLst>
                </a:gridCol>
                <a:gridCol w="1612800">
                  <a:extLst>
                    <a:ext uri="{9D8B030D-6E8A-4147-A177-3AD203B41FA5}">
                      <a16:colId xmlns:a16="http://schemas.microsoft.com/office/drawing/2014/main" val="3515109427"/>
                    </a:ext>
                  </a:extLst>
                </a:gridCol>
              </a:tblGrid>
              <a:tr h="245302">
                <a:tc>
                  <a:txBody>
                    <a:bodyPr/>
                    <a:lstStyle/>
                    <a:p>
                      <a:r>
                        <a:rPr lang="cs-CZ" sz="1000" dirty="0"/>
                        <a:t>Španělské podniky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cs-CZ" sz="1000" dirty="0"/>
                        <a:t>Italské podniky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cs-CZ" sz="1000" dirty="0"/>
                        <a:t>Francouzské podniky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cs-CZ" sz="1000" dirty="0"/>
                        <a:t>Korejské podniky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cs-CZ" sz="1000" dirty="0"/>
                        <a:t>České podniky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421694488"/>
                  </a:ext>
                </a:extLst>
              </a:tr>
              <a:tr h="249533">
                <a:tc>
                  <a:txBody>
                    <a:bodyPr/>
                    <a:lstStyle/>
                    <a:p>
                      <a:r>
                        <a:rPr lang="cs-CZ" sz="1000" dirty="0"/>
                        <a:t>Respekt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cs-CZ" sz="1000" dirty="0"/>
                        <a:t>Kvalita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cs-CZ" sz="1000" dirty="0"/>
                        <a:t>Kvalita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cs-CZ" sz="1000" dirty="0"/>
                        <a:t>Poctivost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cs-CZ" sz="1000" dirty="0"/>
                        <a:t>Stabilita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61253834"/>
                  </a:ext>
                </a:extLst>
              </a:tr>
              <a:tr h="276560">
                <a:tc>
                  <a:txBody>
                    <a:bodyPr/>
                    <a:lstStyle/>
                    <a:p>
                      <a:r>
                        <a:rPr lang="cs-CZ" sz="1000" dirty="0"/>
                        <a:t>Podnikatelský duch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cs-CZ" sz="1000" dirty="0"/>
                        <a:t>Poctivost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cs-CZ" sz="1000" dirty="0"/>
                        <a:t>Tvrdá práce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cs-CZ" sz="1000" dirty="0"/>
                        <a:t>Důvěryhodnost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cs-CZ" sz="1000" dirty="0"/>
                        <a:t>Tvůrčí atmosféra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427421180"/>
                  </a:ext>
                </a:extLst>
              </a:tr>
              <a:tr h="263047">
                <a:tc>
                  <a:txBody>
                    <a:bodyPr/>
                    <a:lstStyle/>
                    <a:p>
                      <a:r>
                        <a:rPr lang="cs-CZ" sz="1000" dirty="0"/>
                        <a:t>Správcovství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cs-CZ" sz="1000" dirty="0"/>
                        <a:t>Transparentnost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cs-CZ" sz="1000" dirty="0"/>
                        <a:t>Pokora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cs-CZ" sz="1000" dirty="0"/>
                        <a:t>Dodržování zákonů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cs-CZ" sz="1000" dirty="0"/>
                        <a:t>Etika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462946203"/>
                  </a:ext>
                </a:extLst>
              </a:tr>
              <a:tr h="237994">
                <a:tc>
                  <a:txBody>
                    <a:bodyPr/>
                    <a:lstStyle/>
                    <a:p>
                      <a:r>
                        <a:rPr lang="cs-CZ" sz="1000" dirty="0"/>
                        <a:t>Loajalita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cs-CZ" sz="1000" dirty="0"/>
                        <a:t>Etika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cs-CZ" sz="1000" dirty="0"/>
                        <a:t>Vzájemný respekt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cs-CZ" sz="1000" dirty="0"/>
                        <a:t>Kvalita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cs-CZ" sz="1000" dirty="0"/>
                        <a:t>Přístup k zaměstnancům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547562132"/>
                  </a:ext>
                </a:extLst>
              </a:tr>
              <a:tr h="257201">
                <a:tc>
                  <a:txBody>
                    <a:bodyPr/>
                    <a:lstStyle/>
                    <a:p>
                      <a:r>
                        <a:rPr lang="cs-CZ" sz="1000" dirty="0"/>
                        <a:t>Poctivost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cs-CZ" sz="1000" dirty="0"/>
                        <a:t>Závazek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cs-CZ" sz="1000" dirty="0"/>
                        <a:t>Naslouchání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cs-CZ" sz="1000" dirty="0"/>
                        <a:t>Pracovitost a tvrdá práce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cs-CZ" sz="1000" dirty="0"/>
                        <a:t>Jistota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992523193"/>
                  </a:ext>
                </a:extLst>
              </a:tr>
              <a:tr h="263046">
                <a:tc>
                  <a:txBody>
                    <a:bodyPr/>
                    <a:lstStyle/>
                    <a:p>
                      <a:r>
                        <a:rPr lang="cs-CZ" sz="1000" dirty="0"/>
                        <a:t>Excelence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cs-CZ" sz="1000" dirty="0"/>
                        <a:t>Integrita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cs-CZ" sz="1000" dirty="0"/>
                        <a:t>Kompetence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cs-CZ" sz="1000" dirty="0"/>
                        <a:t>Váženost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cs-CZ" sz="1000" dirty="0"/>
                        <a:t>Tradice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663776095"/>
                  </a:ext>
                </a:extLst>
              </a:tr>
              <a:tr h="213305">
                <a:tc>
                  <a:txBody>
                    <a:bodyPr/>
                    <a:lstStyle/>
                    <a:p>
                      <a:r>
                        <a:rPr lang="cs-CZ" sz="1000" dirty="0"/>
                        <a:t>Tvrdá práce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cs-CZ" sz="1000" dirty="0"/>
                        <a:t>Společenská odpovědnost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cs-CZ" sz="1000" dirty="0"/>
                        <a:t>Důvěra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cs-CZ" sz="1000" dirty="0"/>
                        <a:t>Ohleduplnost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cs-CZ" sz="1000" dirty="0"/>
                        <a:t>Pověst společnosti – kladná image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699793017"/>
                  </a:ext>
                </a:extLst>
              </a:tr>
              <a:tr h="255114">
                <a:tc>
                  <a:txBody>
                    <a:bodyPr/>
                    <a:lstStyle/>
                    <a:p>
                      <a:r>
                        <a:rPr lang="cs-CZ" sz="1000" dirty="0"/>
                        <a:t>Opatrnost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cs-CZ" sz="1000" dirty="0"/>
                        <a:t>Střízlivost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cs-CZ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cs-CZ" sz="1000" dirty="0"/>
                        <a:t>Odpovědnost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cs-CZ" sz="1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98463137"/>
                  </a:ext>
                </a:extLst>
              </a:tr>
              <a:tr h="250520">
                <a:tc>
                  <a:txBody>
                    <a:bodyPr/>
                    <a:lstStyle/>
                    <a:p>
                      <a:r>
                        <a:rPr lang="cs-CZ" sz="1000" dirty="0"/>
                        <a:t>Kvalita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cs-CZ" sz="1000" dirty="0"/>
                        <a:t>Skromnost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cs-CZ" sz="1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cs-CZ" sz="1000" dirty="0"/>
                        <a:t>Flexibilita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cs-CZ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945933743"/>
                  </a:ext>
                </a:extLst>
              </a:tr>
              <a:tr h="250521">
                <a:tc>
                  <a:txBody>
                    <a:bodyPr/>
                    <a:lstStyle/>
                    <a:p>
                      <a:r>
                        <a:rPr lang="cs-CZ" sz="1000" dirty="0"/>
                        <a:t>Ziskovost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cs-CZ" sz="1000" dirty="0"/>
                        <a:t>Správnost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cs-CZ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cs-CZ" sz="1000" dirty="0"/>
                        <a:t>Odolnost vůči stresu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cs-CZ" sz="1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981216981"/>
                  </a:ext>
                </a:extLst>
              </a:tr>
              <a:tr h="250520">
                <a:tc>
                  <a:txBody>
                    <a:bodyPr/>
                    <a:lstStyle/>
                    <a:p>
                      <a:r>
                        <a:rPr lang="cs-CZ" sz="1000" dirty="0"/>
                        <a:t>Pokora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cs-CZ" sz="1000" dirty="0"/>
                        <a:t>Vášeň pro práci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cs-CZ" sz="1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cs-CZ" sz="1000" dirty="0"/>
                        <a:t>Pohoda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cs-CZ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768816856"/>
                  </a:ext>
                </a:extLst>
              </a:tr>
              <a:tr h="263047">
                <a:tc>
                  <a:txBody>
                    <a:bodyPr/>
                    <a:lstStyle/>
                    <a:p>
                      <a:r>
                        <a:rPr lang="cs-CZ" sz="1000" dirty="0"/>
                        <a:t>Pověst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cs-CZ" sz="1000" dirty="0"/>
                        <a:t>Nadšení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cs-CZ" sz="1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cs-CZ" sz="1000" dirty="0"/>
                        <a:t>Inovativnost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cs-CZ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893452257"/>
                  </a:ext>
                </a:extLst>
              </a:tr>
              <a:tr h="346498">
                <a:tc>
                  <a:txBody>
                    <a:bodyPr/>
                    <a:lstStyle/>
                    <a:p>
                      <a:r>
                        <a:rPr lang="cs-CZ" sz="1000" dirty="0"/>
                        <a:t>Sociální odpovědnost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cs-CZ" sz="1000" dirty="0"/>
                        <a:t>Láska k dobře vykonané práci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cs-CZ" sz="1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cs-CZ" sz="1000" dirty="0"/>
                        <a:t>Autonomie a nezávislost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cs-CZ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345746969"/>
                  </a:ext>
                </a:extLst>
              </a:tr>
              <a:tr h="346498">
                <a:tc>
                  <a:txBody>
                    <a:bodyPr/>
                    <a:lstStyle/>
                    <a:p>
                      <a:r>
                        <a:rPr lang="cs-CZ" sz="1000" dirty="0"/>
                        <a:t>Finanční odpovědnost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cs-CZ" sz="1000" dirty="0"/>
                        <a:t>Obětavost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cs-CZ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cs-CZ" sz="1000" dirty="0"/>
                        <a:t>Visionářský top management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cs-CZ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4243710968"/>
                  </a:ext>
                </a:extLst>
              </a:tr>
            </a:tbl>
          </a:graphicData>
        </a:graphic>
      </p:graphicFrame>
      <p:sp>
        <p:nvSpPr>
          <p:cNvPr id="6" name="TextovéPole 5">
            <a:extLst>
              <a:ext uri="{FF2B5EF4-FFF2-40B4-BE49-F238E27FC236}">
                <a16:creationId xmlns:a16="http://schemas.microsoft.com/office/drawing/2014/main" id="{36743801-AFD6-250A-CCE5-52B7DE9C2EE6}"/>
              </a:ext>
            </a:extLst>
          </p:cNvPr>
          <p:cNvSpPr txBox="1"/>
          <p:nvPr/>
        </p:nvSpPr>
        <p:spPr>
          <a:xfrm>
            <a:off x="231732" y="6040057"/>
            <a:ext cx="457200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1000" dirty="0"/>
              <a:t>Zdroj: Nástupnická strategie v Českých rodinných podnicích (Petrů, 2018)</a:t>
            </a:r>
          </a:p>
        </p:txBody>
      </p:sp>
    </p:spTree>
    <p:extLst>
      <p:ext uri="{BB962C8B-B14F-4D97-AF65-F5344CB8AC3E}">
        <p14:creationId xmlns:p14="http://schemas.microsoft.com/office/powerpoint/2010/main" val="256092231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B19C689-4104-EABC-EA15-E29CEC8C2B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/>
              <a:t>Literatura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88C9FCE-AD7F-2FAE-65AF-8F020B57B9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r>
              <a:rPr lang="cs-CZ" sz="1600" dirty="0"/>
              <a:t>Koráb, V., Hanzelková, A., </a:t>
            </a:r>
            <a:r>
              <a:rPr lang="cs-CZ" sz="1600" dirty="0" err="1"/>
              <a:t>Mihalisko</a:t>
            </a:r>
            <a:r>
              <a:rPr lang="cs-CZ" sz="1600" dirty="0"/>
              <a:t>, M. (2008). Rodinné podnikání. Brno: </a:t>
            </a:r>
            <a:r>
              <a:rPr lang="cs-CZ" sz="1600" dirty="0" err="1"/>
              <a:t>Computer</a:t>
            </a:r>
            <a:r>
              <a:rPr lang="cs-CZ" sz="1600" dirty="0"/>
              <a:t> </a:t>
            </a:r>
            <a:r>
              <a:rPr lang="cs-CZ" sz="1600" dirty="0" err="1"/>
              <a:t>Press</a:t>
            </a:r>
            <a:r>
              <a:rPr lang="cs-CZ" sz="1600" dirty="0"/>
              <a:t>, a. s. ISBN 978-80-251-1843-6.</a:t>
            </a:r>
          </a:p>
          <a:p>
            <a:r>
              <a:rPr lang="cs-CZ" sz="1600" dirty="0" err="1"/>
              <a:t>Martel</a:t>
            </a:r>
            <a:r>
              <a:rPr lang="cs-CZ" sz="1600" dirty="0"/>
              <a:t>. J. (2017). Rodinné firmy na rozcestí. Jak postupovat při nástupnictví, dědictví a udržení rodinné soudržnosti. Praha: Grada. ISBN 978-80-271-0332-4.</a:t>
            </a:r>
          </a:p>
          <a:p>
            <a:r>
              <a:rPr lang="cs-CZ" sz="1600" dirty="0"/>
              <a:t>MPO. (2023). Nástupnictví v rodinné firmě. Dostupné z: </a:t>
            </a:r>
            <a:r>
              <a:rPr lang="cs-CZ" sz="1600" dirty="0">
                <a:hlinkClick r:id="rId2"/>
              </a:rPr>
              <a:t>https://www.mpo.cz/assets/cz/podnikani/rodinne-podnikani/2019/11/Nastupnictvi-v-rodinne-firme--jak-na-to.pdf</a:t>
            </a:r>
            <a:endParaRPr lang="cs-CZ" sz="1600" dirty="0"/>
          </a:p>
          <a:p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29232478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B19C689-4104-EABC-EA15-E29CEC8C2B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/>
              <a:t>Problémy při generační obměně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88C9FCE-AD7F-2FAE-65AF-8F020B57B9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>
            <a:normAutofit/>
          </a:bodyPr>
          <a:lstStyle/>
          <a:p>
            <a:endParaRPr lang="cs-CZ" sz="1800" dirty="0"/>
          </a:p>
          <a:p>
            <a:r>
              <a:rPr lang="cs-CZ" sz="1800" dirty="0"/>
              <a:t>Velká část podnikatelů nepovažuje za důležité, nebo nemá čas či chuť se věnovat vzdáleným otázkám jako:</a:t>
            </a:r>
          </a:p>
          <a:p>
            <a:endParaRPr lang="cs-CZ" sz="1800" dirty="0"/>
          </a:p>
          <a:p>
            <a:pPr lvl="1"/>
            <a:r>
              <a:rPr lang="cs-CZ" dirty="0"/>
              <a:t>co bude s jejich firmou, když se jim ji podaří vybudovat,</a:t>
            </a:r>
          </a:p>
          <a:p>
            <a:pPr lvl="1"/>
            <a:r>
              <a:rPr lang="cs-CZ" dirty="0"/>
              <a:t>kdo v budoucnu převezme podíly,</a:t>
            </a:r>
          </a:p>
          <a:p>
            <a:pPr lvl="1"/>
            <a:r>
              <a:rPr lang="cs-CZ" dirty="0"/>
              <a:t>kdo bude firmu vést,</a:t>
            </a:r>
          </a:p>
          <a:p>
            <a:pPr lvl="1"/>
            <a:r>
              <a:rPr lang="cs-CZ" dirty="0"/>
              <a:t>zda bude firma rodinná. </a:t>
            </a:r>
          </a:p>
          <a:p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30493800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B19C689-4104-EABC-EA15-E29CEC8C2B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/>
              <a:t>Problémy při generační obměně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88C9FCE-AD7F-2FAE-65AF-8F020B57B9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>
            <a:normAutofit/>
          </a:bodyPr>
          <a:lstStyle/>
          <a:p>
            <a:endParaRPr lang="cs-CZ" sz="1800" dirty="0"/>
          </a:p>
          <a:p>
            <a:pPr marL="0" indent="0">
              <a:buNone/>
            </a:pPr>
            <a:r>
              <a:rPr lang="cs-CZ" sz="1800" dirty="0"/>
              <a:t>= </a:t>
            </a:r>
            <a:r>
              <a:rPr lang="cs-CZ" sz="1800" b="1" dirty="0"/>
              <a:t>podceňování předání podniku </a:t>
            </a:r>
            <a:r>
              <a:rPr lang="cs-CZ" sz="1800" dirty="0"/>
              <a:t>- někteří si až v rámci předávání nástupnictví uvědomí, jak složitý je to ve skutečnosti proces.</a:t>
            </a:r>
          </a:p>
          <a:p>
            <a:endParaRPr lang="cs-CZ" sz="1800" dirty="0"/>
          </a:p>
          <a:p>
            <a:r>
              <a:rPr lang="cs-CZ" sz="1800" dirty="0"/>
              <a:t>Další důvody pro odkládání otázky generační obměny:</a:t>
            </a:r>
          </a:p>
          <a:p>
            <a:pPr marL="342891" lvl="1" indent="0">
              <a:buNone/>
            </a:pPr>
            <a:r>
              <a:rPr lang="cs-CZ" dirty="0"/>
              <a:t>nejsou si jisti, zda bude jejich nástupce schopen firmu vést,</a:t>
            </a:r>
          </a:p>
          <a:p>
            <a:pPr marL="342891" lvl="1" indent="0">
              <a:buNone/>
            </a:pPr>
            <a:r>
              <a:rPr lang="cs-CZ" dirty="0"/>
              <a:t>bojí se vybrat jednoho z potomků kvůli možným konfliktům. </a:t>
            </a:r>
          </a:p>
          <a:p>
            <a:endParaRPr lang="cs-CZ" sz="1600" dirty="0"/>
          </a:p>
          <a:p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27912372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B19C689-4104-EABC-EA15-E29CEC8C2B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/>
              <a:t>Problémy při generační obměně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88C9FCE-AD7F-2FAE-65AF-8F020B57B9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>
            <a:normAutofit/>
          </a:bodyPr>
          <a:lstStyle/>
          <a:p>
            <a:endParaRPr lang="cs-CZ" sz="1800" b="1" dirty="0"/>
          </a:p>
          <a:p>
            <a:r>
              <a:rPr lang="cs-CZ" sz="1800" b="1" dirty="0"/>
              <a:t>Nejčastější problémy: </a:t>
            </a:r>
          </a:p>
          <a:p>
            <a:endParaRPr lang="cs-CZ" sz="1800" dirty="0"/>
          </a:p>
          <a:p>
            <a:r>
              <a:rPr lang="cs-CZ" sz="1800" dirty="0"/>
              <a:t>Obavy zakladatele z konfliktů v rámci rodiny </a:t>
            </a:r>
          </a:p>
          <a:p>
            <a:pPr lvl="1"/>
            <a:r>
              <a:rPr lang="cs-CZ" dirty="0"/>
              <a:t>Spory o vlastnictví, spory o vedení, hrozí poškození firmy a rodiny.</a:t>
            </a:r>
          </a:p>
          <a:p>
            <a:pPr lvl="1"/>
            <a:endParaRPr lang="cs-CZ" dirty="0"/>
          </a:p>
          <a:p>
            <a:r>
              <a:rPr lang="cs-CZ" sz="1800" dirty="0"/>
              <a:t>Nástupci nejsou dostatečně připraveni na převzetí</a:t>
            </a:r>
          </a:p>
          <a:p>
            <a:pPr lvl="1"/>
            <a:r>
              <a:rPr lang="cs-CZ" dirty="0"/>
              <a:t>Často stojí ve stínu zakladatele, nebo vůbec ve firmě nepůsobí a převzetí firmy je pro ně těžko zvládnutelné. Může také chybět důvěra v nástupce či naopak. </a:t>
            </a:r>
          </a:p>
        </p:txBody>
      </p:sp>
    </p:spTree>
    <p:extLst>
      <p:ext uri="{BB962C8B-B14F-4D97-AF65-F5344CB8AC3E}">
        <p14:creationId xmlns:p14="http://schemas.microsoft.com/office/powerpoint/2010/main" val="7200353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B19C689-4104-EABC-EA15-E29CEC8C2B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/>
              <a:t>Problémy při generační obměně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88C9FCE-AD7F-2FAE-65AF-8F020B57B9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>
            <a:normAutofit/>
          </a:bodyPr>
          <a:lstStyle/>
          <a:p>
            <a:endParaRPr lang="cs-CZ" sz="1800" b="1" dirty="0"/>
          </a:p>
          <a:p>
            <a:r>
              <a:rPr lang="cs-CZ" sz="1800" b="1" dirty="0"/>
              <a:t>Nejčastější problémy: </a:t>
            </a:r>
          </a:p>
          <a:p>
            <a:pPr marL="0" indent="0">
              <a:buNone/>
            </a:pPr>
            <a:endParaRPr lang="cs-CZ" sz="1800" dirty="0"/>
          </a:p>
          <a:p>
            <a:r>
              <a:rPr lang="cs-CZ" sz="1800" dirty="0"/>
              <a:t>Zakladatelé velmi často nechtějí odejít</a:t>
            </a:r>
          </a:p>
          <a:p>
            <a:pPr lvl="1"/>
            <a:r>
              <a:rPr lang="cs-CZ" dirty="0"/>
              <a:t>Zakladatelé jsou často silné osobnosti, rozhodné, mají odvahu a silné názory na to, jak se má firma vést.</a:t>
            </a:r>
          </a:p>
          <a:p>
            <a:pPr lvl="1"/>
            <a:r>
              <a:rPr lang="cs-CZ" dirty="0"/>
              <a:t>Často pro ně bývají překážkou obavy o to, že ztratí smysl života, společenské postavení, nebo mají obavu o budoucí finanční zabezpečení či ztrátu životní úrovně. </a:t>
            </a:r>
          </a:p>
          <a:p>
            <a:pPr lvl="1"/>
            <a:r>
              <a:rPr lang="cs-CZ" dirty="0"/>
              <a:t>Po předání firmy ji stále sledují a při známkách zaváhání nástupce se vrací.</a:t>
            </a:r>
          </a:p>
          <a:p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8710435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B19C689-4104-EABC-EA15-E29CEC8C2B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/>
              <a:t>Problémy při generační obměně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88C9FCE-AD7F-2FAE-65AF-8F020B57B9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>
            <a:normAutofit/>
          </a:bodyPr>
          <a:lstStyle/>
          <a:p>
            <a:pPr lvl="1"/>
            <a:endParaRPr lang="cs-CZ" sz="1600" dirty="0"/>
          </a:p>
          <a:p>
            <a:r>
              <a:rPr lang="cs-CZ" sz="1800" b="1" dirty="0"/>
              <a:t>Nejčastější problémy: </a:t>
            </a:r>
          </a:p>
          <a:p>
            <a:endParaRPr lang="cs-CZ" sz="1800" dirty="0"/>
          </a:p>
          <a:p>
            <a:r>
              <a:rPr lang="cs-CZ" sz="1800" dirty="0"/>
              <a:t>Firma, obchodní partneři, zaměstnanci nejsou připraveni na nové uspořádání</a:t>
            </a:r>
          </a:p>
          <a:p>
            <a:pPr lvl="1"/>
            <a:r>
              <a:rPr lang="cs-CZ" dirty="0"/>
              <a:t>Problém nastává, když jsou znalosti a řízení podniku silně svázané se zakladatelem, který většinu úkonů schvaluje a jeho odchod ohrožuje provoz firmy - partneři i zaměstnanci se díky tomu mohou bát, že nástupce nezvládne roli vedení a podnik přestane být stabilní. </a:t>
            </a:r>
          </a:p>
          <a:p>
            <a:endParaRPr lang="cs-CZ" sz="1800" dirty="0"/>
          </a:p>
          <a:p>
            <a:endParaRPr lang="cs-CZ" sz="1600" dirty="0"/>
          </a:p>
          <a:p>
            <a:pPr lvl="1"/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23823285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B19C689-4104-EABC-EA15-E29CEC8C2B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/>
              <a:t>Problémy při generační obměně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88C9FCE-AD7F-2FAE-65AF-8F020B57B9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>
            <a:normAutofit/>
          </a:bodyPr>
          <a:lstStyle/>
          <a:p>
            <a:pPr lvl="1"/>
            <a:endParaRPr lang="cs-CZ" sz="1600" dirty="0"/>
          </a:p>
          <a:p>
            <a:r>
              <a:rPr lang="cs-CZ" sz="1800" b="1" dirty="0"/>
              <a:t>Nejčastější problémy: </a:t>
            </a:r>
          </a:p>
          <a:p>
            <a:endParaRPr lang="cs-CZ" sz="1800" dirty="0"/>
          </a:p>
          <a:p>
            <a:r>
              <a:rPr lang="cs-CZ" sz="1800" dirty="0"/>
              <a:t>Možné opomenutí zaměstnanců </a:t>
            </a:r>
          </a:p>
          <a:p>
            <a:pPr lvl="1"/>
            <a:r>
              <a:rPr lang="cs-CZ" dirty="0"/>
              <a:t>Podnikatel by měl vhodně zapojit své vedoucí pracovníky či kolegy, kteří s ním firmu vedou.</a:t>
            </a:r>
          </a:p>
          <a:p>
            <a:pPr lvl="1"/>
            <a:r>
              <a:rPr lang="cs-CZ" dirty="0"/>
              <a:t>Je vhodné získat je na svou stranu nástupnického projektu – aby nástupce podporovali. </a:t>
            </a:r>
          </a:p>
          <a:p>
            <a:endParaRPr lang="cs-CZ" sz="1800" dirty="0"/>
          </a:p>
        </p:txBody>
      </p:sp>
    </p:spTree>
    <p:extLst>
      <p:ext uri="{BB962C8B-B14F-4D97-AF65-F5344CB8AC3E}">
        <p14:creationId xmlns:p14="http://schemas.microsoft.com/office/powerpoint/2010/main" val="15151564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B19C689-4104-EABC-EA15-E29CEC8C2B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/>
              <a:t>Problémy při generační obměně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88C9FCE-AD7F-2FAE-65AF-8F020B57B9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>
            <a:normAutofit/>
          </a:bodyPr>
          <a:lstStyle/>
          <a:p>
            <a:pPr lvl="1"/>
            <a:endParaRPr lang="cs-CZ" sz="1600" dirty="0"/>
          </a:p>
          <a:p>
            <a:r>
              <a:rPr lang="cs-CZ" sz="1800" b="1" dirty="0"/>
              <a:t>Nejčastější problémy: </a:t>
            </a:r>
          </a:p>
          <a:p>
            <a:pPr marL="0" indent="0">
              <a:buNone/>
            </a:pPr>
            <a:endParaRPr lang="cs-CZ" sz="1800" dirty="0"/>
          </a:p>
          <a:p>
            <a:r>
              <a:rPr lang="cs-CZ" sz="1800" dirty="0"/>
              <a:t>Zakladatel nechce předat podnik nástupcům</a:t>
            </a:r>
          </a:p>
          <a:p>
            <a:pPr lvl="1"/>
            <a:r>
              <a:rPr lang="cs-CZ" dirty="0"/>
              <a:t>Nástupci jsou již připraveni na převzetí vedení a vlastnictví rodinného podniku, ale zakladatel předání stále odkládá. </a:t>
            </a:r>
          </a:p>
          <a:p>
            <a:pPr lvl="1"/>
            <a:r>
              <a:rPr lang="cs-CZ" dirty="0"/>
              <a:t>Nástupci mohou ztratit trpělivost a ochotu podnik převzít. </a:t>
            </a:r>
          </a:p>
          <a:p>
            <a:pPr lvl="1"/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39248810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2" id="{42B34AD4-CC8C-42C8-A123-A24A28B23F52}" vid="{CAA84E04-F411-4E5F-9AFE-C1503F826B3B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0E3DCFD5F21B041B3AE0717B9A9367B" ma:contentTypeVersion="7" ma:contentTypeDescription="Vytvoří nový dokument" ma:contentTypeScope="" ma:versionID="56ca39c7ee08788db9c992f6ef8241aa">
  <xsd:schema xmlns:xsd="http://www.w3.org/2001/XMLSchema" xmlns:xs="http://www.w3.org/2001/XMLSchema" xmlns:p="http://schemas.microsoft.com/office/2006/metadata/properties" xmlns:ns2="e5af2723-ed53-4308-af2e-df55c807cb65" xmlns:ns3="8ecbcb86-b731-4611-b369-1887ab3d3c8c" targetNamespace="http://schemas.microsoft.com/office/2006/metadata/properties" ma:root="true" ma:fieldsID="de78ee9b524b3e3be75fd4b4ac60358f" ns2:_="" ns3:_="">
    <xsd:import namespace="e5af2723-ed53-4308-af2e-df55c807cb65"/>
    <xsd:import namespace="8ecbcb86-b731-4611-b369-1887ab3d3c8c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2:SharingHintHash" minOccurs="0"/>
                <xsd:element ref="ns2:LastSharedByUser" minOccurs="0"/>
                <xsd:element ref="ns2:LastSharedByTime" minOccurs="0"/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5af2723-ed53-4308-af2e-df55c807cb65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dílí se s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dílené s podrobnostmi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Hodnota hash upozornění na sdílení" ma:description="" ma:internalName="SharingHintHash" ma:readOnly="true">
      <xsd:simpleType>
        <xsd:restriction base="dms:Text"/>
      </xsd:simpleType>
    </xsd:element>
    <xsd:element name="LastSharedByUser" ma:index="11" nillable="true" ma:displayName="Naposledy sdílel(a)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2" nillable="true" ma:displayName="Čas posledního sdílení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cbcb86-b731-4611-b369-1887ab3d3c8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description="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1A52299-0A53-4721-B31F-8FA30F21796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3CE2964-7F69-4E72-92D7-96CA5FB750D3}">
  <ds:schemaRefs>
    <ds:schemaRef ds:uri="http://schemas.microsoft.com/office/2006/documentManagement/types"/>
    <ds:schemaRef ds:uri="http://purl.org/dc/elements/1.1/"/>
    <ds:schemaRef ds:uri="8ecbcb86-b731-4611-b369-1887ab3d3c8c"/>
    <ds:schemaRef ds:uri="http://schemas.microsoft.com/office/2006/metadata/properties"/>
    <ds:schemaRef ds:uri="http://schemas.microsoft.com/office/infopath/2007/PartnerControls"/>
    <ds:schemaRef ds:uri="http://purl.org/dc/dcmitype/"/>
    <ds:schemaRef ds:uri="e5af2723-ed53-4308-af2e-df55c807cb65"/>
    <ds:schemaRef ds:uri="http://schemas.openxmlformats.org/package/2006/metadata/core-properties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73746FA2-5009-4FCE-A567-A7AC970534B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5af2723-ed53-4308-af2e-df55c807cb65"/>
    <ds:schemaRef ds:uri="8ecbcb86-b731-4611-b369-1887ab3d3c8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MVŠO_sablona_ prezentace_4-3-CZ</Template>
  <TotalTime>12336</TotalTime>
  <Words>1341</Words>
  <Application>Microsoft Office PowerPoint</Application>
  <PresentationFormat>Předvádění na obrazovce (4:3)</PresentationFormat>
  <Paragraphs>223</Paragraphs>
  <Slides>21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21</vt:i4>
      </vt:variant>
    </vt:vector>
  </HeadingPairs>
  <TitlesOfParts>
    <vt:vector size="25" baseType="lpstr">
      <vt:lpstr>Arial</vt:lpstr>
      <vt:lpstr>Calibri</vt:lpstr>
      <vt:lpstr>Calibri Light</vt:lpstr>
      <vt:lpstr>Motiv Office</vt:lpstr>
      <vt:lpstr>Problémy při generační obměně. Rodinné konflikty. Převod vlastnictví rodinného podniku.</vt:lpstr>
      <vt:lpstr>Problémy při generační obměně</vt:lpstr>
      <vt:lpstr>Problémy při generační obměně</vt:lpstr>
      <vt:lpstr>Problémy při generační obměně</vt:lpstr>
      <vt:lpstr>Problémy při generační obměně</vt:lpstr>
      <vt:lpstr>Problémy při generační obměně</vt:lpstr>
      <vt:lpstr>Problémy při generační obměně</vt:lpstr>
      <vt:lpstr>Problémy při generační obměně</vt:lpstr>
      <vt:lpstr>Problémy při generační obměně</vt:lpstr>
      <vt:lpstr>Problémy při generační obměně</vt:lpstr>
      <vt:lpstr>Rodinné konflikty</vt:lpstr>
      <vt:lpstr>Rodinné konflikty</vt:lpstr>
      <vt:lpstr>Převod vlastnictví rodinného podniku</vt:lpstr>
      <vt:lpstr>Převod vlastnictví v rámci rodiny</vt:lpstr>
      <vt:lpstr>Převod vlastnictví rodinného podniku</vt:lpstr>
      <vt:lpstr>Převod vlastnictví rodinného podniku</vt:lpstr>
      <vt:lpstr>Řízení rodiny a rodinná ústava</vt:lpstr>
      <vt:lpstr>Řízení rodiny a rodinná ústava</vt:lpstr>
      <vt:lpstr>Řízení rodiny</vt:lpstr>
      <vt:lpstr>Hodnoty přispívající k mezigeneračnímu úspěchu rodinných podniků</vt:lpstr>
      <vt:lpstr>Literatura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Podnikové finance II</dc:title>
  <dc:creator>Peterková Jindra</dc:creator>
  <cp:lastModifiedBy>Volfová Veronika</cp:lastModifiedBy>
  <cp:revision>114</cp:revision>
  <dcterms:created xsi:type="dcterms:W3CDTF">2020-09-10T07:22:32Z</dcterms:created>
  <dcterms:modified xsi:type="dcterms:W3CDTF">2024-04-11T10:13:01Z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0x01010050E3DCFD5F21B041B3AE0717B9A9367B</vt:lpwstr>
  </property>
</Properties>
</file>