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3"/>
  </p:notesMasterIdLst>
  <p:sldIdLst>
    <p:sldId id="618" r:id="rId2"/>
    <p:sldId id="279" r:id="rId3"/>
    <p:sldId id="619" r:id="rId4"/>
    <p:sldId id="504" r:id="rId5"/>
    <p:sldId id="508" r:id="rId6"/>
    <p:sldId id="510" r:id="rId7"/>
    <p:sldId id="620" r:id="rId8"/>
    <p:sldId id="511" r:id="rId9"/>
    <p:sldId id="419" r:id="rId10"/>
    <p:sldId id="257" r:id="rId11"/>
    <p:sldId id="346" r:id="rId12"/>
    <p:sldId id="597" r:id="rId13"/>
    <p:sldId id="428" r:id="rId14"/>
    <p:sldId id="598" r:id="rId15"/>
    <p:sldId id="430" r:id="rId16"/>
    <p:sldId id="347" r:id="rId17"/>
    <p:sldId id="348" r:id="rId18"/>
    <p:sldId id="350" r:id="rId19"/>
    <p:sldId id="352" r:id="rId20"/>
    <p:sldId id="431" r:id="rId21"/>
    <p:sldId id="353" r:id="rId22"/>
    <p:sldId id="354" r:id="rId23"/>
    <p:sldId id="355" r:id="rId24"/>
    <p:sldId id="356" r:id="rId25"/>
    <p:sldId id="433" r:id="rId26"/>
    <p:sldId id="434" r:id="rId27"/>
    <p:sldId id="437" r:id="rId28"/>
    <p:sldId id="435" r:id="rId29"/>
    <p:sldId id="261" r:id="rId30"/>
    <p:sldId id="263" r:id="rId31"/>
    <p:sldId id="602" r:id="rId32"/>
    <p:sldId id="264" r:id="rId33"/>
    <p:sldId id="265" r:id="rId34"/>
    <p:sldId id="423" r:id="rId35"/>
    <p:sldId id="340" r:id="rId36"/>
    <p:sldId id="341" r:id="rId37"/>
    <p:sldId id="601" r:id="rId38"/>
    <p:sldId id="342" r:id="rId39"/>
    <p:sldId id="438" r:id="rId40"/>
    <p:sldId id="439" r:id="rId41"/>
    <p:sldId id="440" r:id="rId42"/>
    <p:sldId id="441" r:id="rId43"/>
    <p:sldId id="603" r:id="rId44"/>
    <p:sldId id="604" r:id="rId45"/>
    <p:sldId id="444" r:id="rId46"/>
    <p:sldId id="445" r:id="rId47"/>
    <p:sldId id="446" r:id="rId48"/>
    <p:sldId id="605" r:id="rId49"/>
    <p:sldId id="531" r:id="rId50"/>
    <p:sldId id="448" r:id="rId51"/>
    <p:sldId id="606" r:id="rId52"/>
    <p:sldId id="607" r:id="rId53"/>
    <p:sldId id="608" r:id="rId54"/>
    <p:sldId id="512" r:id="rId55"/>
    <p:sldId id="513" r:id="rId56"/>
    <p:sldId id="514" r:id="rId57"/>
    <p:sldId id="515" r:id="rId58"/>
    <p:sldId id="621" r:id="rId59"/>
    <p:sldId id="516" r:id="rId60"/>
    <p:sldId id="517" r:id="rId61"/>
    <p:sldId id="622" r:id="rId62"/>
    <p:sldId id="518" r:id="rId63"/>
    <p:sldId id="519" r:id="rId64"/>
    <p:sldId id="520" r:id="rId65"/>
    <p:sldId id="521" r:id="rId66"/>
    <p:sldId id="522" r:id="rId67"/>
    <p:sldId id="523" r:id="rId68"/>
    <p:sldId id="524" r:id="rId69"/>
    <p:sldId id="525" r:id="rId70"/>
    <p:sldId id="526" r:id="rId71"/>
    <p:sldId id="527" r:id="rId72"/>
    <p:sldId id="528" r:id="rId73"/>
    <p:sldId id="529" r:id="rId74"/>
    <p:sldId id="530" r:id="rId75"/>
    <p:sldId id="343" r:id="rId76"/>
    <p:sldId id="344" r:id="rId77"/>
    <p:sldId id="501" r:id="rId78"/>
    <p:sldId id="345" r:id="rId79"/>
    <p:sldId id="537" r:id="rId80"/>
    <p:sldId id="538" r:id="rId81"/>
    <p:sldId id="539" r:id="rId82"/>
    <p:sldId id="540" r:id="rId83"/>
    <p:sldId id="541" r:id="rId84"/>
    <p:sldId id="542" r:id="rId85"/>
    <p:sldId id="543" r:id="rId86"/>
    <p:sldId id="544" r:id="rId87"/>
    <p:sldId id="545" r:id="rId88"/>
    <p:sldId id="546" r:id="rId89"/>
    <p:sldId id="547" r:id="rId90"/>
    <p:sldId id="548" r:id="rId91"/>
    <p:sldId id="549" r:id="rId92"/>
    <p:sldId id="550" r:id="rId93"/>
    <p:sldId id="551" r:id="rId94"/>
    <p:sldId id="552" r:id="rId95"/>
    <p:sldId id="553" r:id="rId96"/>
    <p:sldId id="554" r:id="rId97"/>
    <p:sldId id="555" r:id="rId98"/>
    <p:sldId id="556" r:id="rId99"/>
    <p:sldId id="557" r:id="rId100"/>
    <p:sldId id="558" r:id="rId101"/>
    <p:sldId id="559" r:id="rId102"/>
    <p:sldId id="560" r:id="rId103"/>
    <p:sldId id="561" r:id="rId104"/>
    <p:sldId id="562" r:id="rId105"/>
    <p:sldId id="563" r:id="rId106"/>
    <p:sldId id="609" r:id="rId107"/>
    <p:sldId id="564" r:id="rId108"/>
    <p:sldId id="610" r:id="rId109"/>
    <p:sldId id="565" r:id="rId110"/>
    <p:sldId id="611" r:id="rId111"/>
    <p:sldId id="566" r:id="rId112"/>
    <p:sldId id="567" r:id="rId113"/>
    <p:sldId id="568" r:id="rId114"/>
    <p:sldId id="569" r:id="rId115"/>
    <p:sldId id="570" r:id="rId116"/>
    <p:sldId id="571" r:id="rId117"/>
    <p:sldId id="572" r:id="rId118"/>
    <p:sldId id="573" r:id="rId119"/>
    <p:sldId id="574" r:id="rId120"/>
    <p:sldId id="575" r:id="rId121"/>
    <p:sldId id="576" r:id="rId122"/>
    <p:sldId id="577" r:id="rId123"/>
    <p:sldId id="578" r:id="rId124"/>
    <p:sldId id="755" r:id="rId125"/>
    <p:sldId id="756" r:id="rId126"/>
    <p:sldId id="758" r:id="rId127"/>
    <p:sldId id="757" r:id="rId128"/>
    <p:sldId id="759" r:id="rId129"/>
    <p:sldId id="760" r:id="rId130"/>
    <p:sldId id="761" r:id="rId131"/>
    <p:sldId id="762" r:id="rId132"/>
    <p:sldId id="763" r:id="rId133"/>
    <p:sldId id="764" r:id="rId134"/>
    <p:sldId id="765" r:id="rId135"/>
    <p:sldId id="766" r:id="rId136"/>
    <p:sldId id="767" r:id="rId137"/>
    <p:sldId id="768" r:id="rId138"/>
    <p:sldId id="769" r:id="rId139"/>
    <p:sldId id="770" r:id="rId140"/>
    <p:sldId id="771" r:id="rId141"/>
    <p:sldId id="773" r:id="rId142"/>
    <p:sldId id="774" r:id="rId143"/>
    <p:sldId id="776" r:id="rId144"/>
    <p:sldId id="777" r:id="rId145"/>
    <p:sldId id="778" r:id="rId146"/>
    <p:sldId id="779" r:id="rId147"/>
    <p:sldId id="780" r:id="rId148"/>
    <p:sldId id="782" r:id="rId149"/>
    <p:sldId id="783" r:id="rId150"/>
    <p:sldId id="784" r:id="rId151"/>
    <p:sldId id="785" r:id="rId152"/>
    <p:sldId id="786" r:id="rId153"/>
    <p:sldId id="787" r:id="rId154"/>
    <p:sldId id="788" r:id="rId155"/>
    <p:sldId id="789" r:id="rId156"/>
    <p:sldId id="462" r:id="rId157"/>
    <p:sldId id="463" r:id="rId158"/>
    <p:sldId id="500" r:id="rId159"/>
    <p:sldId id="452" r:id="rId160"/>
    <p:sldId id="331" r:id="rId161"/>
    <p:sldId id="332" r:id="rId162"/>
    <p:sldId id="358" r:id="rId163"/>
    <p:sldId id="453" r:id="rId164"/>
    <p:sldId id="454" r:id="rId165"/>
    <p:sldId id="455" r:id="rId166"/>
    <p:sldId id="456" r:id="rId167"/>
    <p:sldId id="457" r:id="rId168"/>
    <p:sldId id="401" r:id="rId169"/>
    <p:sldId id="402" r:id="rId170"/>
    <p:sldId id="360" r:id="rId171"/>
    <p:sldId id="362" r:id="rId172"/>
    <p:sldId id="467" r:id="rId173"/>
    <p:sldId id="612" r:id="rId174"/>
    <p:sldId id="613" r:id="rId175"/>
    <p:sldId id="470" r:id="rId176"/>
    <p:sldId id="614" r:id="rId177"/>
    <p:sldId id="581" r:id="rId178"/>
    <p:sldId id="582" r:id="rId179"/>
    <p:sldId id="583" r:id="rId180"/>
    <p:sldId id="472" r:id="rId181"/>
    <p:sldId id="615" r:id="rId182"/>
    <p:sldId id="464" r:id="rId183"/>
    <p:sldId id="473" r:id="rId184"/>
    <p:sldId id="474" r:id="rId185"/>
    <p:sldId id="475" r:id="rId186"/>
    <p:sldId id="482" r:id="rId187"/>
    <p:sldId id="503" r:id="rId188"/>
    <p:sldId id="466" r:id="rId189"/>
    <p:sldId id="405" r:id="rId190"/>
    <p:sldId id="336" r:id="rId191"/>
    <p:sldId id="424" r:id="rId192"/>
    <p:sldId id="476" r:id="rId193"/>
    <p:sldId id="477" r:id="rId194"/>
    <p:sldId id="616" r:id="rId195"/>
    <p:sldId id="479" r:id="rId196"/>
    <p:sldId id="480" r:id="rId197"/>
    <p:sldId id="481" r:id="rId198"/>
    <p:sldId id="418" r:id="rId199"/>
    <p:sldId id="403" r:id="rId200"/>
    <p:sldId id="335" r:id="rId201"/>
    <p:sldId id="397" r:id="rId202"/>
    <p:sldId id="398" r:id="rId203"/>
    <p:sldId id="404" r:id="rId204"/>
    <p:sldId id="406" r:id="rId205"/>
    <p:sldId id="407" r:id="rId206"/>
    <p:sldId id="408" r:id="rId207"/>
    <p:sldId id="409" r:id="rId208"/>
    <p:sldId id="410" r:id="rId209"/>
    <p:sldId id="411" r:id="rId210"/>
    <p:sldId id="412" r:id="rId211"/>
    <p:sldId id="413" r:id="rId212"/>
    <p:sldId id="414" r:id="rId213"/>
    <p:sldId id="416" r:id="rId214"/>
    <p:sldId id="933" r:id="rId215"/>
    <p:sldId id="934" r:id="rId216"/>
    <p:sldId id="935" r:id="rId217"/>
    <p:sldId id="936" r:id="rId218"/>
    <p:sldId id="989" r:id="rId219"/>
    <p:sldId id="994" r:id="rId220"/>
    <p:sldId id="990" r:id="rId221"/>
    <p:sldId id="993" r:id="rId222"/>
    <p:sldId id="991" r:id="rId223"/>
    <p:sldId id="995" r:id="rId224"/>
    <p:sldId id="996" r:id="rId225"/>
    <p:sldId id="997" r:id="rId226"/>
    <p:sldId id="390" r:id="rId227"/>
    <p:sldId id="893" r:id="rId228"/>
    <p:sldId id="866" r:id="rId229"/>
    <p:sldId id="867" r:id="rId230"/>
    <p:sldId id="483" r:id="rId231"/>
    <p:sldId id="532" r:id="rId232"/>
    <p:sldId id="533" r:id="rId233"/>
    <p:sldId id="534" r:id="rId234"/>
    <p:sldId id="506" r:id="rId235"/>
    <p:sldId id="507" r:id="rId236"/>
    <p:sldId id="535" r:id="rId237"/>
    <p:sldId id="493" r:id="rId238"/>
    <p:sldId id="536" r:id="rId239"/>
    <p:sldId id="485" r:id="rId240"/>
    <p:sldId id="486" r:id="rId241"/>
    <p:sldId id="487" r:id="rId242"/>
    <p:sldId id="392" r:id="rId243"/>
    <p:sldId id="394" r:id="rId244"/>
    <p:sldId id="459" r:id="rId245"/>
    <p:sldId id="460" r:id="rId246"/>
    <p:sldId id="461" r:id="rId247"/>
    <p:sldId id="495" r:id="rId248"/>
    <p:sldId id="584" r:id="rId249"/>
    <p:sldId id="585" r:id="rId250"/>
    <p:sldId id="586" r:id="rId251"/>
    <p:sldId id="587" r:id="rId252"/>
    <p:sldId id="588" r:id="rId253"/>
    <p:sldId id="589" r:id="rId254"/>
    <p:sldId id="590" r:id="rId255"/>
    <p:sldId id="591" r:id="rId256"/>
    <p:sldId id="592" r:id="rId257"/>
    <p:sldId id="593" r:id="rId258"/>
    <p:sldId id="594" r:id="rId259"/>
    <p:sldId id="595" r:id="rId260"/>
    <p:sldId id="596" r:id="rId261"/>
    <p:sldId id="269" r:id="rId2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17" autoAdjust="0"/>
    <p:restoredTop sz="74802" autoAdjust="0"/>
  </p:normalViewPr>
  <p:slideViewPr>
    <p:cSldViewPr snapToGrid="0" snapToObjects="1">
      <p:cViewPr varScale="1">
        <p:scale>
          <a:sx n="63" d="100"/>
          <a:sy n="63" d="100"/>
        </p:scale>
        <p:origin x="2016" y="6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70099"/>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268"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viewProps" Target="viewProp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vák Petr" userId="9be1e105-16c9-480c-82ec-5dc5434c3fb0" providerId="ADAL" clId="{3F9FD4E2-A3C5-45E2-B6E2-9B1F151646E9}"/>
    <pc:docChg chg="delSld">
      <pc:chgData name="Novák Petr" userId="9be1e105-16c9-480c-82ec-5dc5434c3fb0" providerId="ADAL" clId="{3F9FD4E2-A3C5-45E2-B6E2-9B1F151646E9}" dt="2024-02-28T21:07:01.027" v="0" actId="47"/>
      <pc:docMkLst>
        <pc:docMk/>
      </pc:docMkLst>
      <pc:sldChg chg="del">
        <pc:chgData name="Novák Petr" userId="9be1e105-16c9-480c-82ec-5dc5434c3fb0" providerId="ADAL" clId="{3F9FD4E2-A3C5-45E2-B6E2-9B1F151646E9}" dt="2024-02-28T21:07:01.027" v="0" actId="47"/>
        <pc:sldMkLst>
          <pc:docMk/>
          <pc:sldMk cId="3972411227" sldId="256"/>
        </pc:sldMkLst>
      </pc:sldChg>
      <pc:sldChg chg="del">
        <pc:chgData name="Novák Petr" userId="9be1e105-16c9-480c-82ec-5dc5434c3fb0" providerId="ADAL" clId="{3F9FD4E2-A3C5-45E2-B6E2-9B1F151646E9}" dt="2024-02-28T21:07:01.027" v="0" actId="47"/>
        <pc:sldMkLst>
          <pc:docMk/>
          <pc:sldMk cId="1243166653" sldId="271"/>
        </pc:sldMkLst>
      </pc:sldChg>
      <pc:sldChg chg="del">
        <pc:chgData name="Novák Petr" userId="9be1e105-16c9-480c-82ec-5dc5434c3fb0" providerId="ADAL" clId="{3F9FD4E2-A3C5-45E2-B6E2-9B1F151646E9}" dt="2024-02-28T21:07:01.027" v="0" actId="47"/>
        <pc:sldMkLst>
          <pc:docMk/>
          <pc:sldMk cId="3171675194" sldId="272"/>
        </pc:sldMkLst>
      </pc:sldChg>
      <pc:sldChg chg="del">
        <pc:chgData name="Novák Petr" userId="9be1e105-16c9-480c-82ec-5dc5434c3fb0" providerId="ADAL" clId="{3F9FD4E2-A3C5-45E2-B6E2-9B1F151646E9}" dt="2024-02-28T21:07:01.027" v="0" actId="47"/>
        <pc:sldMkLst>
          <pc:docMk/>
          <pc:sldMk cId="1370324587" sldId="273"/>
        </pc:sldMkLst>
      </pc:sldChg>
      <pc:sldChg chg="del">
        <pc:chgData name="Novák Petr" userId="9be1e105-16c9-480c-82ec-5dc5434c3fb0" providerId="ADAL" clId="{3F9FD4E2-A3C5-45E2-B6E2-9B1F151646E9}" dt="2024-02-28T21:07:01.027" v="0" actId="47"/>
        <pc:sldMkLst>
          <pc:docMk/>
          <pc:sldMk cId="3666999597" sldId="274"/>
        </pc:sldMkLst>
      </pc:sldChg>
      <pc:sldChg chg="del">
        <pc:chgData name="Novák Petr" userId="9be1e105-16c9-480c-82ec-5dc5434c3fb0" providerId="ADAL" clId="{3F9FD4E2-A3C5-45E2-B6E2-9B1F151646E9}" dt="2024-02-28T21:07:01.027" v="0" actId="47"/>
        <pc:sldMkLst>
          <pc:docMk/>
          <pc:sldMk cId="1981427384" sldId="275"/>
        </pc:sldMkLst>
      </pc:sldChg>
      <pc:sldChg chg="del">
        <pc:chgData name="Novák Petr" userId="9be1e105-16c9-480c-82ec-5dc5434c3fb0" providerId="ADAL" clId="{3F9FD4E2-A3C5-45E2-B6E2-9B1F151646E9}" dt="2024-02-28T21:07:01.027" v="0" actId="47"/>
        <pc:sldMkLst>
          <pc:docMk/>
          <pc:sldMk cId="3195800212" sldId="276"/>
        </pc:sldMkLst>
      </pc:sldChg>
      <pc:sldChg chg="del">
        <pc:chgData name="Novák Petr" userId="9be1e105-16c9-480c-82ec-5dc5434c3fb0" providerId="ADAL" clId="{3F9FD4E2-A3C5-45E2-B6E2-9B1F151646E9}" dt="2024-02-28T21:07:01.027" v="0" actId="47"/>
        <pc:sldMkLst>
          <pc:docMk/>
          <pc:sldMk cId="2837862093" sldId="277"/>
        </pc:sldMkLst>
      </pc:sldChg>
      <pc:sldChg chg="del">
        <pc:chgData name="Novák Petr" userId="9be1e105-16c9-480c-82ec-5dc5434c3fb0" providerId="ADAL" clId="{3F9FD4E2-A3C5-45E2-B6E2-9B1F151646E9}" dt="2024-02-28T21:07:01.027" v="0" actId="47"/>
        <pc:sldMkLst>
          <pc:docMk/>
          <pc:sldMk cId="2795560572" sldId="278"/>
        </pc:sldMkLst>
      </pc:sldChg>
      <pc:sldChg chg="del">
        <pc:chgData name="Novák Petr" userId="9be1e105-16c9-480c-82ec-5dc5434c3fb0" providerId="ADAL" clId="{3F9FD4E2-A3C5-45E2-B6E2-9B1F151646E9}" dt="2024-02-28T21:07:01.027" v="0" actId="47"/>
        <pc:sldMkLst>
          <pc:docMk/>
          <pc:sldMk cId="1653862438" sldId="280"/>
        </pc:sldMkLst>
      </pc:sldChg>
      <pc:sldChg chg="del">
        <pc:chgData name="Novák Petr" userId="9be1e105-16c9-480c-82ec-5dc5434c3fb0" providerId="ADAL" clId="{3F9FD4E2-A3C5-45E2-B6E2-9B1F151646E9}" dt="2024-02-28T21:07:01.027" v="0" actId="47"/>
        <pc:sldMkLst>
          <pc:docMk/>
          <pc:sldMk cId="2868719866" sldId="281"/>
        </pc:sldMkLst>
      </pc:sldChg>
      <pc:sldChg chg="del">
        <pc:chgData name="Novák Petr" userId="9be1e105-16c9-480c-82ec-5dc5434c3fb0" providerId="ADAL" clId="{3F9FD4E2-A3C5-45E2-B6E2-9B1F151646E9}" dt="2024-02-28T21:07:01.027" v="0" actId="47"/>
        <pc:sldMkLst>
          <pc:docMk/>
          <pc:sldMk cId="906305839" sldId="282"/>
        </pc:sldMkLst>
      </pc:sldChg>
      <pc:sldChg chg="del">
        <pc:chgData name="Novák Petr" userId="9be1e105-16c9-480c-82ec-5dc5434c3fb0" providerId="ADAL" clId="{3F9FD4E2-A3C5-45E2-B6E2-9B1F151646E9}" dt="2024-02-28T21:07:01.027" v="0" actId="47"/>
        <pc:sldMkLst>
          <pc:docMk/>
          <pc:sldMk cId="3496259592" sldId="283"/>
        </pc:sldMkLst>
      </pc:sldChg>
      <pc:sldChg chg="del">
        <pc:chgData name="Novák Petr" userId="9be1e105-16c9-480c-82ec-5dc5434c3fb0" providerId="ADAL" clId="{3F9FD4E2-A3C5-45E2-B6E2-9B1F151646E9}" dt="2024-02-28T21:07:01.027" v="0" actId="47"/>
        <pc:sldMkLst>
          <pc:docMk/>
          <pc:sldMk cId="1838067536" sldId="284"/>
        </pc:sldMkLst>
      </pc:sldChg>
      <pc:sldChg chg="del">
        <pc:chgData name="Novák Petr" userId="9be1e105-16c9-480c-82ec-5dc5434c3fb0" providerId="ADAL" clId="{3F9FD4E2-A3C5-45E2-B6E2-9B1F151646E9}" dt="2024-02-28T21:07:01.027" v="0" actId="47"/>
        <pc:sldMkLst>
          <pc:docMk/>
          <pc:sldMk cId="564573883" sldId="285"/>
        </pc:sldMkLst>
      </pc:sldChg>
      <pc:sldChg chg="del">
        <pc:chgData name="Novák Petr" userId="9be1e105-16c9-480c-82ec-5dc5434c3fb0" providerId="ADAL" clId="{3F9FD4E2-A3C5-45E2-B6E2-9B1F151646E9}" dt="2024-02-28T21:07:01.027" v="0" actId="47"/>
        <pc:sldMkLst>
          <pc:docMk/>
          <pc:sldMk cId="2326144675" sldId="286"/>
        </pc:sldMkLst>
      </pc:sldChg>
      <pc:sldChg chg="del">
        <pc:chgData name="Novák Petr" userId="9be1e105-16c9-480c-82ec-5dc5434c3fb0" providerId="ADAL" clId="{3F9FD4E2-A3C5-45E2-B6E2-9B1F151646E9}" dt="2024-02-28T21:07:01.027" v="0" actId="47"/>
        <pc:sldMkLst>
          <pc:docMk/>
          <pc:sldMk cId="172760635" sldId="287"/>
        </pc:sldMkLst>
      </pc:sldChg>
      <pc:sldChg chg="del">
        <pc:chgData name="Novák Petr" userId="9be1e105-16c9-480c-82ec-5dc5434c3fb0" providerId="ADAL" clId="{3F9FD4E2-A3C5-45E2-B6E2-9B1F151646E9}" dt="2024-02-28T21:07:01.027" v="0" actId="47"/>
        <pc:sldMkLst>
          <pc:docMk/>
          <pc:sldMk cId="1072198510" sldId="288"/>
        </pc:sldMkLst>
      </pc:sldChg>
      <pc:sldChg chg="del">
        <pc:chgData name="Novák Petr" userId="9be1e105-16c9-480c-82ec-5dc5434c3fb0" providerId="ADAL" clId="{3F9FD4E2-A3C5-45E2-B6E2-9B1F151646E9}" dt="2024-02-28T21:07:01.027" v="0" actId="47"/>
        <pc:sldMkLst>
          <pc:docMk/>
          <pc:sldMk cId="2489251997" sldId="289"/>
        </pc:sldMkLst>
      </pc:sldChg>
      <pc:sldChg chg="del">
        <pc:chgData name="Novák Petr" userId="9be1e105-16c9-480c-82ec-5dc5434c3fb0" providerId="ADAL" clId="{3F9FD4E2-A3C5-45E2-B6E2-9B1F151646E9}" dt="2024-02-28T21:07:01.027" v="0" actId="47"/>
        <pc:sldMkLst>
          <pc:docMk/>
          <pc:sldMk cId="3657586350" sldId="290"/>
        </pc:sldMkLst>
      </pc:sldChg>
      <pc:sldChg chg="del">
        <pc:chgData name="Novák Petr" userId="9be1e105-16c9-480c-82ec-5dc5434c3fb0" providerId="ADAL" clId="{3F9FD4E2-A3C5-45E2-B6E2-9B1F151646E9}" dt="2024-02-28T21:07:01.027" v="0" actId="47"/>
        <pc:sldMkLst>
          <pc:docMk/>
          <pc:sldMk cId="2948512074" sldId="291"/>
        </pc:sldMkLst>
      </pc:sldChg>
      <pc:sldChg chg="del">
        <pc:chgData name="Novák Petr" userId="9be1e105-16c9-480c-82ec-5dc5434c3fb0" providerId="ADAL" clId="{3F9FD4E2-A3C5-45E2-B6E2-9B1F151646E9}" dt="2024-02-28T21:07:01.027" v="0" actId="47"/>
        <pc:sldMkLst>
          <pc:docMk/>
          <pc:sldMk cId="2619259788" sldId="292"/>
        </pc:sldMkLst>
      </pc:sldChg>
      <pc:sldChg chg="del">
        <pc:chgData name="Novák Petr" userId="9be1e105-16c9-480c-82ec-5dc5434c3fb0" providerId="ADAL" clId="{3F9FD4E2-A3C5-45E2-B6E2-9B1F151646E9}" dt="2024-02-28T21:07:01.027" v="0" actId="47"/>
        <pc:sldMkLst>
          <pc:docMk/>
          <pc:sldMk cId="2058627544" sldId="293"/>
        </pc:sldMkLst>
      </pc:sldChg>
      <pc:sldChg chg="del">
        <pc:chgData name="Novák Petr" userId="9be1e105-16c9-480c-82ec-5dc5434c3fb0" providerId="ADAL" clId="{3F9FD4E2-A3C5-45E2-B6E2-9B1F151646E9}" dt="2024-02-28T21:07:01.027" v="0" actId="47"/>
        <pc:sldMkLst>
          <pc:docMk/>
          <pc:sldMk cId="1320391134" sldId="294"/>
        </pc:sldMkLst>
      </pc:sldChg>
      <pc:sldChg chg="del">
        <pc:chgData name="Novák Petr" userId="9be1e105-16c9-480c-82ec-5dc5434c3fb0" providerId="ADAL" clId="{3F9FD4E2-A3C5-45E2-B6E2-9B1F151646E9}" dt="2024-02-28T21:07:01.027" v="0" actId="47"/>
        <pc:sldMkLst>
          <pc:docMk/>
          <pc:sldMk cId="2512716960" sldId="295"/>
        </pc:sldMkLst>
      </pc:sldChg>
      <pc:sldChg chg="del">
        <pc:chgData name="Novák Petr" userId="9be1e105-16c9-480c-82ec-5dc5434c3fb0" providerId="ADAL" clId="{3F9FD4E2-A3C5-45E2-B6E2-9B1F151646E9}" dt="2024-02-28T21:07:01.027" v="0" actId="47"/>
        <pc:sldMkLst>
          <pc:docMk/>
          <pc:sldMk cId="3786965854" sldId="296"/>
        </pc:sldMkLst>
      </pc:sldChg>
      <pc:sldChg chg="del">
        <pc:chgData name="Novák Petr" userId="9be1e105-16c9-480c-82ec-5dc5434c3fb0" providerId="ADAL" clId="{3F9FD4E2-A3C5-45E2-B6E2-9B1F151646E9}" dt="2024-02-28T21:07:01.027" v="0" actId="47"/>
        <pc:sldMkLst>
          <pc:docMk/>
          <pc:sldMk cId="2886148230" sldId="297"/>
        </pc:sldMkLst>
      </pc:sldChg>
      <pc:sldChg chg="del">
        <pc:chgData name="Novák Petr" userId="9be1e105-16c9-480c-82ec-5dc5434c3fb0" providerId="ADAL" clId="{3F9FD4E2-A3C5-45E2-B6E2-9B1F151646E9}" dt="2024-02-28T21:07:01.027" v="0" actId="47"/>
        <pc:sldMkLst>
          <pc:docMk/>
          <pc:sldMk cId="3914152085" sldId="298"/>
        </pc:sldMkLst>
      </pc:sldChg>
      <pc:sldChg chg="del">
        <pc:chgData name="Novák Petr" userId="9be1e105-16c9-480c-82ec-5dc5434c3fb0" providerId="ADAL" clId="{3F9FD4E2-A3C5-45E2-B6E2-9B1F151646E9}" dt="2024-02-28T21:07:01.027" v="0" actId="47"/>
        <pc:sldMkLst>
          <pc:docMk/>
          <pc:sldMk cId="1028188842" sldId="300"/>
        </pc:sldMkLst>
      </pc:sldChg>
      <pc:sldChg chg="del">
        <pc:chgData name="Novák Petr" userId="9be1e105-16c9-480c-82ec-5dc5434c3fb0" providerId="ADAL" clId="{3F9FD4E2-A3C5-45E2-B6E2-9B1F151646E9}" dt="2024-02-28T21:07:01.027" v="0" actId="47"/>
        <pc:sldMkLst>
          <pc:docMk/>
          <pc:sldMk cId="935151239" sldId="301"/>
        </pc:sldMkLst>
      </pc:sldChg>
      <pc:sldChg chg="del">
        <pc:chgData name="Novák Petr" userId="9be1e105-16c9-480c-82ec-5dc5434c3fb0" providerId="ADAL" clId="{3F9FD4E2-A3C5-45E2-B6E2-9B1F151646E9}" dt="2024-02-28T21:07:01.027" v="0" actId="47"/>
        <pc:sldMkLst>
          <pc:docMk/>
          <pc:sldMk cId="4219278998" sldId="302"/>
        </pc:sldMkLst>
      </pc:sldChg>
      <pc:sldChg chg="del">
        <pc:chgData name="Novák Petr" userId="9be1e105-16c9-480c-82ec-5dc5434c3fb0" providerId="ADAL" clId="{3F9FD4E2-A3C5-45E2-B6E2-9B1F151646E9}" dt="2024-02-28T21:07:01.027" v="0" actId="47"/>
        <pc:sldMkLst>
          <pc:docMk/>
          <pc:sldMk cId="699077160" sldId="303"/>
        </pc:sldMkLst>
      </pc:sldChg>
      <pc:sldChg chg="del">
        <pc:chgData name="Novák Petr" userId="9be1e105-16c9-480c-82ec-5dc5434c3fb0" providerId="ADAL" clId="{3F9FD4E2-A3C5-45E2-B6E2-9B1F151646E9}" dt="2024-02-28T21:07:01.027" v="0" actId="47"/>
        <pc:sldMkLst>
          <pc:docMk/>
          <pc:sldMk cId="2915065469" sldId="304"/>
        </pc:sldMkLst>
      </pc:sldChg>
      <pc:sldChg chg="del">
        <pc:chgData name="Novák Petr" userId="9be1e105-16c9-480c-82ec-5dc5434c3fb0" providerId="ADAL" clId="{3F9FD4E2-A3C5-45E2-B6E2-9B1F151646E9}" dt="2024-02-28T21:07:01.027" v="0" actId="47"/>
        <pc:sldMkLst>
          <pc:docMk/>
          <pc:sldMk cId="2427885101" sldId="305"/>
        </pc:sldMkLst>
      </pc:sldChg>
      <pc:sldChg chg="del">
        <pc:chgData name="Novák Petr" userId="9be1e105-16c9-480c-82ec-5dc5434c3fb0" providerId="ADAL" clId="{3F9FD4E2-A3C5-45E2-B6E2-9B1F151646E9}" dt="2024-02-28T21:07:01.027" v="0" actId="47"/>
        <pc:sldMkLst>
          <pc:docMk/>
          <pc:sldMk cId="1697121559" sldId="306"/>
        </pc:sldMkLst>
      </pc:sldChg>
      <pc:sldChg chg="del">
        <pc:chgData name="Novák Petr" userId="9be1e105-16c9-480c-82ec-5dc5434c3fb0" providerId="ADAL" clId="{3F9FD4E2-A3C5-45E2-B6E2-9B1F151646E9}" dt="2024-02-28T21:07:01.027" v="0" actId="47"/>
        <pc:sldMkLst>
          <pc:docMk/>
          <pc:sldMk cId="1164052771" sldId="308"/>
        </pc:sldMkLst>
      </pc:sldChg>
      <pc:sldChg chg="del">
        <pc:chgData name="Novák Petr" userId="9be1e105-16c9-480c-82ec-5dc5434c3fb0" providerId="ADAL" clId="{3F9FD4E2-A3C5-45E2-B6E2-9B1F151646E9}" dt="2024-02-28T21:07:01.027" v="0" actId="47"/>
        <pc:sldMkLst>
          <pc:docMk/>
          <pc:sldMk cId="3046290343" sldId="309"/>
        </pc:sldMkLst>
      </pc:sldChg>
      <pc:sldChg chg="del">
        <pc:chgData name="Novák Petr" userId="9be1e105-16c9-480c-82ec-5dc5434c3fb0" providerId="ADAL" clId="{3F9FD4E2-A3C5-45E2-B6E2-9B1F151646E9}" dt="2024-02-28T21:07:01.027" v="0" actId="47"/>
        <pc:sldMkLst>
          <pc:docMk/>
          <pc:sldMk cId="476985722" sldId="310"/>
        </pc:sldMkLst>
      </pc:sldChg>
      <pc:sldChg chg="del">
        <pc:chgData name="Novák Petr" userId="9be1e105-16c9-480c-82ec-5dc5434c3fb0" providerId="ADAL" clId="{3F9FD4E2-A3C5-45E2-B6E2-9B1F151646E9}" dt="2024-02-28T21:07:01.027" v="0" actId="47"/>
        <pc:sldMkLst>
          <pc:docMk/>
          <pc:sldMk cId="2931806664" sldId="311"/>
        </pc:sldMkLst>
      </pc:sldChg>
      <pc:sldChg chg="del">
        <pc:chgData name="Novák Petr" userId="9be1e105-16c9-480c-82ec-5dc5434c3fb0" providerId="ADAL" clId="{3F9FD4E2-A3C5-45E2-B6E2-9B1F151646E9}" dt="2024-02-28T21:07:01.027" v="0" actId="47"/>
        <pc:sldMkLst>
          <pc:docMk/>
          <pc:sldMk cId="245353493" sldId="312"/>
        </pc:sldMkLst>
      </pc:sldChg>
      <pc:sldChg chg="del">
        <pc:chgData name="Novák Petr" userId="9be1e105-16c9-480c-82ec-5dc5434c3fb0" providerId="ADAL" clId="{3F9FD4E2-A3C5-45E2-B6E2-9B1F151646E9}" dt="2024-02-28T21:07:01.027" v="0" actId="47"/>
        <pc:sldMkLst>
          <pc:docMk/>
          <pc:sldMk cId="416126688" sldId="313"/>
        </pc:sldMkLst>
      </pc:sldChg>
      <pc:sldChg chg="del">
        <pc:chgData name="Novák Petr" userId="9be1e105-16c9-480c-82ec-5dc5434c3fb0" providerId="ADAL" clId="{3F9FD4E2-A3C5-45E2-B6E2-9B1F151646E9}" dt="2024-02-28T21:07:01.027" v="0" actId="47"/>
        <pc:sldMkLst>
          <pc:docMk/>
          <pc:sldMk cId="812150274" sldId="314"/>
        </pc:sldMkLst>
      </pc:sldChg>
      <pc:sldChg chg="del">
        <pc:chgData name="Novák Petr" userId="9be1e105-16c9-480c-82ec-5dc5434c3fb0" providerId="ADAL" clId="{3F9FD4E2-A3C5-45E2-B6E2-9B1F151646E9}" dt="2024-02-28T21:07:01.027" v="0" actId="47"/>
        <pc:sldMkLst>
          <pc:docMk/>
          <pc:sldMk cId="1243432813" sldId="315"/>
        </pc:sldMkLst>
      </pc:sldChg>
      <pc:sldChg chg="del">
        <pc:chgData name="Novák Petr" userId="9be1e105-16c9-480c-82ec-5dc5434c3fb0" providerId="ADAL" clId="{3F9FD4E2-A3C5-45E2-B6E2-9B1F151646E9}" dt="2024-02-28T21:07:01.027" v="0" actId="47"/>
        <pc:sldMkLst>
          <pc:docMk/>
          <pc:sldMk cId="1744387258" sldId="316"/>
        </pc:sldMkLst>
      </pc:sldChg>
      <pc:sldChg chg="del">
        <pc:chgData name="Novák Petr" userId="9be1e105-16c9-480c-82ec-5dc5434c3fb0" providerId="ADAL" clId="{3F9FD4E2-A3C5-45E2-B6E2-9B1F151646E9}" dt="2024-02-28T21:07:01.027" v="0" actId="47"/>
        <pc:sldMkLst>
          <pc:docMk/>
          <pc:sldMk cId="4114068601" sldId="317"/>
        </pc:sldMkLst>
      </pc:sldChg>
      <pc:sldChg chg="del">
        <pc:chgData name="Novák Petr" userId="9be1e105-16c9-480c-82ec-5dc5434c3fb0" providerId="ADAL" clId="{3F9FD4E2-A3C5-45E2-B6E2-9B1F151646E9}" dt="2024-02-28T21:07:01.027" v="0" actId="47"/>
        <pc:sldMkLst>
          <pc:docMk/>
          <pc:sldMk cId="801220965" sldId="318"/>
        </pc:sldMkLst>
      </pc:sldChg>
      <pc:sldChg chg="del">
        <pc:chgData name="Novák Petr" userId="9be1e105-16c9-480c-82ec-5dc5434c3fb0" providerId="ADAL" clId="{3F9FD4E2-A3C5-45E2-B6E2-9B1F151646E9}" dt="2024-02-28T21:07:01.027" v="0" actId="47"/>
        <pc:sldMkLst>
          <pc:docMk/>
          <pc:sldMk cId="1423092019" sldId="319"/>
        </pc:sldMkLst>
      </pc:sldChg>
      <pc:sldChg chg="del">
        <pc:chgData name="Novák Petr" userId="9be1e105-16c9-480c-82ec-5dc5434c3fb0" providerId="ADAL" clId="{3F9FD4E2-A3C5-45E2-B6E2-9B1F151646E9}" dt="2024-02-28T21:07:01.027" v="0" actId="47"/>
        <pc:sldMkLst>
          <pc:docMk/>
          <pc:sldMk cId="942724157" sldId="320"/>
        </pc:sldMkLst>
      </pc:sldChg>
      <pc:sldChg chg="del">
        <pc:chgData name="Novák Petr" userId="9be1e105-16c9-480c-82ec-5dc5434c3fb0" providerId="ADAL" clId="{3F9FD4E2-A3C5-45E2-B6E2-9B1F151646E9}" dt="2024-02-28T21:07:01.027" v="0" actId="47"/>
        <pc:sldMkLst>
          <pc:docMk/>
          <pc:sldMk cId="2525965486" sldId="321"/>
        </pc:sldMkLst>
      </pc:sldChg>
      <pc:sldChg chg="del">
        <pc:chgData name="Novák Petr" userId="9be1e105-16c9-480c-82ec-5dc5434c3fb0" providerId="ADAL" clId="{3F9FD4E2-A3C5-45E2-B6E2-9B1F151646E9}" dt="2024-02-28T21:07:01.027" v="0" actId="47"/>
        <pc:sldMkLst>
          <pc:docMk/>
          <pc:sldMk cId="2137459271" sldId="322"/>
        </pc:sldMkLst>
      </pc:sldChg>
      <pc:sldChg chg="del">
        <pc:chgData name="Novák Petr" userId="9be1e105-16c9-480c-82ec-5dc5434c3fb0" providerId="ADAL" clId="{3F9FD4E2-A3C5-45E2-B6E2-9B1F151646E9}" dt="2024-02-28T21:07:01.027" v="0" actId="47"/>
        <pc:sldMkLst>
          <pc:docMk/>
          <pc:sldMk cId="1765351757" sldId="323"/>
        </pc:sldMkLst>
      </pc:sldChg>
      <pc:sldChg chg="del">
        <pc:chgData name="Novák Petr" userId="9be1e105-16c9-480c-82ec-5dc5434c3fb0" providerId="ADAL" clId="{3F9FD4E2-A3C5-45E2-B6E2-9B1F151646E9}" dt="2024-02-28T21:07:01.027" v="0" actId="47"/>
        <pc:sldMkLst>
          <pc:docMk/>
          <pc:sldMk cId="2077089622" sldId="325"/>
        </pc:sldMkLst>
      </pc:sldChg>
      <pc:sldChg chg="del">
        <pc:chgData name="Novák Petr" userId="9be1e105-16c9-480c-82ec-5dc5434c3fb0" providerId="ADAL" clId="{3F9FD4E2-A3C5-45E2-B6E2-9B1F151646E9}" dt="2024-02-28T21:07:01.027" v="0" actId="47"/>
        <pc:sldMkLst>
          <pc:docMk/>
          <pc:sldMk cId="31939144" sldId="327"/>
        </pc:sldMkLst>
      </pc:sldChg>
      <pc:sldChg chg="del">
        <pc:chgData name="Novák Petr" userId="9be1e105-16c9-480c-82ec-5dc5434c3fb0" providerId="ADAL" clId="{3F9FD4E2-A3C5-45E2-B6E2-9B1F151646E9}" dt="2024-02-28T21:07:01.027" v="0" actId="47"/>
        <pc:sldMkLst>
          <pc:docMk/>
          <pc:sldMk cId="3097789851" sldId="328"/>
        </pc:sldMkLst>
      </pc:sldChg>
      <pc:sldChg chg="del">
        <pc:chgData name="Novák Petr" userId="9be1e105-16c9-480c-82ec-5dc5434c3fb0" providerId="ADAL" clId="{3F9FD4E2-A3C5-45E2-B6E2-9B1F151646E9}" dt="2024-02-28T21:07:01.027" v="0" actId="47"/>
        <pc:sldMkLst>
          <pc:docMk/>
          <pc:sldMk cId="42198552" sldId="329"/>
        </pc:sldMkLst>
      </pc:sldChg>
      <pc:sldChg chg="del">
        <pc:chgData name="Novák Petr" userId="9be1e105-16c9-480c-82ec-5dc5434c3fb0" providerId="ADAL" clId="{3F9FD4E2-A3C5-45E2-B6E2-9B1F151646E9}" dt="2024-02-28T21:07:01.027" v="0" actId="47"/>
        <pc:sldMkLst>
          <pc:docMk/>
          <pc:sldMk cId="3797816653" sldId="333"/>
        </pc:sldMkLst>
      </pc:sldChg>
      <pc:sldChg chg="del">
        <pc:chgData name="Novák Petr" userId="9be1e105-16c9-480c-82ec-5dc5434c3fb0" providerId="ADAL" clId="{3F9FD4E2-A3C5-45E2-B6E2-9B1F151646E9}" dt="2024-02-28T21:07:01.027" v="0" actId="47"/>
        <pc:sldMkLst>
          <pc:docMk/>
          <pc:sldMk cId="1961381204" sldId="334"/>
        </pc:sldMkLst>
      </pc:sldChg>
      <pc:sldChg chg="del">
        <pc:chgData name="Novák Petr" userId="9be1e105-16c9-480c-82ec-5dc5434c3fb0" providerId="ADAL" clId="{3F9FD4E2-A3C5-45E2-B6E2-9B1F151646E9}" dt="2024-02-28T21:07:01.027" v="0" actId="47"/>
        <pc:sldMkLst>
          <pc:docMk/>
          <pc:sldMk cId="3826116602" sldId="337"/>
        </pc:sldMkLst>
      </pc:sldChg>
      <pc:sldChg chg="del">
        <pc:chgData name="Novák Petr" userId="9be1e105-16c9-480c-82ec-5dc5434c3fb0" providerId="ADAL" clId="{3F9FD4E2-A3C5-45E2-B6E2-9B1F151646E9}" dt="2024-02-28T21:07:01.027" v="0" actId="47"/>
        <pc:sldMkLst>
          <pc:docMk/>
          <pc:sldMk cId="3945138942" sldId="338"/>
        </pc:sldMkLst>
      </pc:sldChg>
      <pc:sldChg chg="del">
        <pc:chgData name="Novák Petr" userId="9be1e105-16c9-480c-82ec-5dc5434c3fb0" providerId="ADAL" clId="{3F9FD4E2-A3C5-45E2-B6E2-9B1F151646E9}" dt="2024-02-28T21:07:01.027" v="0" actId="47"/>
        <pc:sldMkLst>
          <pc:docMk/>
          <pc:sldMk cId="422194645" sldId="339"/>
        </pc:sldMkLst>
      </pc:sldChg>
      <pc:sldChg chg="del">
        <pc:chgData name="Novák Petr" userId="9be1e105-16c9-480c-82ec-5dc5434c3fb0" providerId="ADAL" clId="{3F9FD4E2-A3C5-45E2-B6E2-9B1F151646E9}" dt="2024-02-28T21:07:01.027" v="0" actId="47"/>
        <pc:sldMkLst>
          <pc:docMk/>
          <pc:sldMk cId="3762993601" sldId="349"/>
        </pc:sldMkLst>
      </pc:sldChg>
      <pc:sldChg chg="del">
        <pc:chgData name="Novák Petr" userId="9be1e105-16c9-480c-82ec-5dc5434c3fb0" providerId="ADAL" clId="{3F9FD4E2-A3C5-45E2-B6E2-9B1F151646E9}" dt="2024-02-28T21:07:01.027" v="0" actId="47"/>
        <pc:sldMkLst>
          <pc:docMk/>
          <pc:sldMk cId="2050455145" sldId="351"/>
        </pc:sldMkLst>
      </pc:sldChg>
      <pc:sldChg chg="del">
        <pc:chgData name="Novák Petr" userId="9be1e105-16c9-480c-82ec-5dc5434c3fb0" providerId="ADAL" clId="{3F9FD4E2-A3C5-45E2-B6E2-9B1F151646E9}" dt="2024-02-28T21:07:01.027" v="0" actId="47"/>
        <pc:sldMkLst>
          <pc:docMk/>
          <pc:sldMk cId="3156156683" sldId="790"/>
        </pc:sldMkLst>
      </pc:sldChg>
      <pc:sldChg chg="del">
        <pc:chgData name="Novák Petr" userId="9be1e105-16c9-480c-82ec-5dc5434c3fb0" providerId="ADAL" clId="{3F9FD4E2-A3C5-45E2-B6E2-9B1F151646E9}" dt="2024-02-28T21:07:01.027" v="0" actId="47"/>
        <pc:sldMkLst>
          <pc:docMk/>
          <pc:sldMk cId="1842661051" sldId="791"/>
        </pc:sldMkLst>
      </pc:sldChg>
      <pc:sldChg chg="del">
        <pc:chgData name="Novák Petr" userId="9be1e105-16c9-480c-82ec-5dc5434c3fb0" providerId="ADAL" clId="{3F9FD4E2-A3C5-45E2-B6E2-9B1F151646E9}" dt="2024-02-28T21:07:01.027" v="0" actId="47"/>
        <pc:sldMkLst>
          <pc:docMk/>
          <pc:sldMk cId="811932018" sldId="792"/>
        </pc:sldMkLst>
      </pc:sldChg>
      <pc:sldChg chg="del">
        <pc:chgData name="Novák Petr" userId="9be1e105-16c9-480c-82ec-5dc5434c3fb0" providerId="ADAL" clId="{3F9FD4E2-A3C5-45E2-B6E2-9B1F151646E9}" dt="2024-02-28T21:07:01.027" v="0" actId="47"/>
        <pc:sldMkLst>
          <pc:docMk/>
          <pc:sldMk cId="2617810909" sldId="793"/>
        </pc:sldMkLst>
      </pc:sldChg>
      <pc:sldChg chg="del">
        <pc:chgData name="Novák Petr" userId="9be1e105-16c9-480c-82ec-5dc5434c3fb0" providerId="ADAL" clId="{3F9FD4E2-A3C5-45E2-B6E2-9B1F151646E9}" dt="2024-02-28T21:07:01.027" v="0" actId="47"/>
        <pc:sldMkLst>
          <pc:docMk/>
          <pc:sldMk cId="4224093611" sldId="794"/>
        </pc:sldMkLst>
      </pc:sldChg>
      <pc:sldChg chg="del">
        <pc:chgData name="Novák Petr" userId="9be1e105-16c9-480c-82ec-5dc5434c3fb0" providerId="ADAL" clId="{3F9FD4E2-A3C5-45E2-B6E2-9B1F151646E9}" dt="2024-02-28T21:07:01.027" v="0" actId="47"/>
        <pc:sldMkLst>
          <pc:docMk/>
          <pc:sldMk cId="1701542593" sldId="795"/>
        </pc:sldMkLst>
      </pc:sldChg>
      <pc:sldChg chg="del">
        <pc:chgData name="Novák Petr" userId="9be1e105-16c9-480c-82ec-5dc5434c3fb0" providerId="ADAL" clId="{3F9FD4E2-A3C5-45E2-B6E2-9B1F151646E9}" dt="2024-02-28T21:07:01.027" v="0" actId="47"/>
        <pc:sldMkLst>
          <pc:docMk/>
          <pc:sldMk cId="3241574103" sldId="796"/>
        </pc:sldMkLst>
      </pc:sldChg>
      <pc:sldChg chg="del">
        <pc:chgData name="Novák Petr" userId="9be1e105-16c9-480c-82ec-5dc5434c3fb0" providerId="ADAL" clId="{3F9FD4E2-A3C5-45E2-B6E2-9B1F151646E9}" dt="2024-02-28T21:07:01.027" v="0" actId="47"/>
        <pc:sldMkLst>
          <pc:docMk/>
          <pc:sldMk cId="2160230971" sldId="797"/>
        </pc:sldMkLst>
      </pc:sldChg>
      <pc:sldChg chg="del">
        <pc:chgData name="Novák Petr" userId="9be1e105-16c9-480c-82ec-5dc5434c3fb0" providerId="ADAL" clId="{3F9FD4E2-A3C5-45E2-B6E2-9B1F151646E9}" dt="2024-02-28T21:07:01.027" v="0" actId="47"/>
        <pc:sldMkLst>
          <pc:docMk/>
          <pc:sldMk cId="1733731029" sldId="807"/>
        </pc:sldMkLst>
      </pc:sldChg>
      <pc:sldChg chg="del">
        <pc:chgData name="Novák Petr" userId="9be1e105-16c9-480c-82ec-5dc5434c3fb0" providerId="ADAL" clId="{3F9FD4E2-A3C5-45E2-B6E2-9B1F151646E9}" dt="2024-02-28T21:07:01.027" v="0" actId="47"/>
        <pc:sldMkLst>
          <pc:docMk/>
          <pc:sldMk cId="1478425504" sldId="808"/>
        </pc:sldMkLst>
      </pc:sldChg>
      <pc:sldChg chg="del">
        <pc:chgData name="Novák Petr" userId="9be1e105-16c9-480c-82ec-5dc5434c3fb0" providerId="ADAL" clId="{3F9FD4E2-A3C5-45E2-B6E2-9B1F151646E9}" dt="2024-02-28T21:07:01.027" v="0" actId="47"/>
        <pc:sldMkLst>
          <pc:docMk/>
          <pc:sldMk cId="0" sldId="810"/>
        </pc:sldMkLst>
      </pc:sldChg>
      <pc:sldChg chg="del">
        <pc:chgData name="Novák Petr" userId="9be1e105-16c9-480c-82ec-5dc5434c3fb0" providerId="ADAL" clId="{3F9FD4E2-A3C5-45E2-B6E2-9B1F151646E9}" dt="2024-02-28T21:07:01.027" v="0" actId="47"/>
        <pc:sldMkLst>
          <pc:docMk/>
          <pc:sldMk cId="2931890492" sldId="906"/>
        </pc:sldMkLst>
      </pc:sldChg>
      <pc:sldChg chg="del">
        <pc:chgData name="Novák Petr" userId="9be1e105-16c9-480c-82ec-5dc5434c3fb0" providerId="ADAL" clId="{3F9FD4E2-A3C5-45E2-B6E2-9B1F151646E9}" dt="2024-02-28T21:07:01.027" v="0" actId="47"/>
        <pc:sldMkLst>
          <pc:docMk/>
          <pc:sldMk cId="1303017055" sldId="907"/>
        </pc:sldMkLst>
      </pc:sldChg>
      <pc:sldChg chg="del">
        <pc:chgData name="Novák Petr" userId="9be1e105-16c9-480c-82ec-5dc5434c3fb0" providerId="ADAL" clId="{3F9FD4E2-A3C5-45E2-B6E2-9B1F151646E9}" dt="2024-02-28T21:07:01.027" v="0" actId="47"/>
        <pc:sldMkLst>
          <pc:docMk/>
          <pc:sldMk cId="1666665589" sldId="908"/>
        </pc:sldMkLst>
      </pc:sldChg>
      <pc:sldChg chg="del">
        <pc:chgData name="Novák Petr" userId="9be1e105-16c9-480c-82ec-5dc5434c3fb0" providerId="ADAL" clId="{3F9FD4E2-A3C5-45E2-B6E2-9B1F151646E9}" dt="2024-02-28T21:07:01.027" v="0" actId="47"/>
        <pc:sldMkLst>
          <pc:docMk/>
          <pc:sldMk cId="3822647617" sldId="909"/>
        </pc:sldMkLst>
      </pc:sldChg>
      <pc:sldChg chg="del">
        <pc:chgData name="Novák Petr" userId="9be1e105-16c9-480c-82ec-5dc5434c3fb0" providerId="ADAL" clId="{3F9FD4E2-A3C5-45E2-B6E2-9B1F151646E9}" dt="2024-02-28T21:07:01.027" v="0" actId="47"/>
        <pc:sldMkLst>
          <pc:docMk/>
          <pc:sldMk cId="4238820959" sldId="910"/>
        </pc:sldMkLst>
      </pc:sldChg>
      <pc:sldMasterChg chg="delSldLayout">
        <pc:chgData name="Novák Petr" userId="9be1e105-16c9-480c-82ec-5dc5434c3fb0" providerId="ADAL" clId="{3F9FD4E2-A3C5-45E2-B6E2-9B1F151646E9}" dt="2024-02-28T21:07:01.027" v="0" actId="47"/>
        <pc:sldMasterMkLst>
          <pc:docMk/>
          <pc:sldMasterMk cId="557048760" sldId="2147483648"/>
        </pc:sldMasterMkLst>
        <pc:sldLayoutChg chg="del">
          <pc:chgData name="Novák Petr" userId="9be1e105-16c9-480c-82ec-5dc5434c3fb0" providerId="ADAL" clId="{3F9FD4E2-A3C5-45E2-B6E2-9B1F151646E9}" dt="2024-02-28T21:07:01.027" v="0" actId="47"/>
          <pc:sldLayoutMkLst>
            <pc:docMk/>
            <pc:sldMasterMk cId="557048760" sldId="2147483648"/>
            <pc:sldLayoutMk cId="8888947" sldId="214748366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tanda\Downloads\Grafy%20do%20prezentace_2015.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04648111910376E-2"/>
          <c:y val="2.9639606151798913E-2"/>
          <c:w val="0.95325321176958144"/>
          <c:h val="0.87825314302881552"/>
        </c:manualLayout>
      </c:layout>
      <c:barChart>
        <c:barDir val="col"/>
        <c:grouping val="clustered"/>
        <c:varyColors val="0"/>
        <c:ser>
          <c:idx val="0"/>
          <c:order val="0"/>
          <c:tx>
            <c:strRef>
              <c:f>List2!$H$2:$H$6</c:f>
              <c:strCache>
                <c:ptCount val="5"/>
                <c:pt idx="0">
                  <c:v>961</c:v>
                </c:pt>
                <c:pt idx="1">
                  <c:v>946</c:v>
                </c:pt>
                <c:pt idx="2">
                  <c:v>916</c:v>
                </c:pt>
                <c:pt idx="3">
                  <c:v>863</c:v>
                </c:pt>
                <c:pt idx="4">
                  <c:v>516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List2!$C$7:$C$21</c:f>
              <c:strCache>
                <c:ptCount val="15"/>
                <c:pt idx="0">
                  <c:v>Facebook</c:v>
                </c:pt>
                <c:pt idx="1">
                  <c:v>Alibaba</c:v>
                </c:pt>
                <c:pt idx="2">
                  <c:v>Tencent Holdings</c:v>
                </c:pt>
                <c:pt idx="3">
                  <c:v>JPMorgan Chase</c:v>
                </c:pt>
                <c:pt idx="4">
                  <c:v>Johnson &amp; Johnson</c:v>
                </c:pt>
                <c:pt idx="5">
                  <c:v>Visa</c:v>
                </c:pt>
                <c:pt idx="6">
                  <c:v>ExxonMobil</c:v>
                </c:pt>
                <c:pt idx="7">
                  <c:v>ICBC</c:v>
                </c:pt>
                <c:pt idx="8">
                  <c:v>Walmart</c:v>
                </c:pt>
                <c:pt idx="9">
                  <c:v>Bank of America</c:v>
                </c:pt>
                <c:pt idx="10">
                  <c:v>Nestlé</c:v>
                </c:pt>
                <c:pt idx="11">
                  <c:v>Samsung Electronics</c:v>
                </c:pt>
                <c:pt idx="12">
                  <c:v>Procter &amp; Gamble</c:v>
                </c:pt>
                <c:pt idx="13">
                  <c:v>Royal Dutch Shell</c:v>
                </c:pt>
                <c:pt idx="14">
                  <c:v>Intel</c:v>
                </c:pt>
              </c:strCache>
            </c:strRef>
          </c:cat>
          <c:val>
            <c:numRef>
              <c:f>List2!$H$7:$H$21</c:f>
              <c:numCache>
                <c:formatCode>General</c:formatCode>
                <c:ptCount val="15"/>
                <c:pt idx="0">
                  <c:v>512</c:v>
                </c:pt>
                <c:pt idx="1">
                  <c:v>480</c:v>
                </c:pt>
                <c:pt idx="2">
                  <c:v>472</c:v>
                </c:pt>
                <c:pt idx="3">
                  <c:v>368</c:v>
                </c:pt>
                <c:pt idx="4">
                  <c:v>366</c:v>
                </c:pt>
                <c:pt idx="5">
                  <c:v>351</c:v>
                </c:pt>
                <c:pt idx="6">
                  <c:v>343</c:v>
                </c:pt>
                <c:pt idx="7">
                  <c:v>305</c:v>
                </c:pt>
                <c:pt idx="8">
                  <c:v>296</c:v>
                </c:pt>
                <c:pt idx="9">
                  <c:v>287</c:v>
                </c:pt>
                <c:pt idx="10">
                  <c:v>281</c:v>
                </c:pt>
                <c:pt idx="11">
                  <c:v>272</c:v>
                </c:pt>
                <c:pt idx="12">
                  <c:v>265</c:v>
                </c:pt>
                <c:pt idx="13">
                  <c:v>264</c:v>
                </c:pt>
                <c:pt idx="14">
                  <c:v>263</c:v>
                </c:pt>
              </c:numCache>
            </c:numRef>
          </c:val>
          <c:extLst>
            <c:ext xmlns:c16="http://schemas.microsoft.com/office/drawing/2014/chart" uri="{C3380CC4-5D6E-409C-BE32-E72D297353CC}">
              <c16:uniqueId val="{00000000-2CBC-44A9-A442-235B07EAE482}"/>
            </c:ext>
          </c:extLst>
        </c:ser>
        <c:dLbls>
          <c:showLegendKey val="0"/>
          <c:showVal val="0"/>
          <c:showCatName val="0"/>
          <c:showSerName val="0"/>
          <c:showPercent val="0"/>
          <c:showBubbleSize val="0"/>
        </c:dLbls>
        <c:gapWidth val="47"/>
        <c:overlap val="-27"/>
        <c:axId val="1316706240"/>
        <c:axId val="1316706656"/>
      </c:barChart>
      <c:catAx>
        <c:axId val="131670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316706656"/>
        <c:crosses val="autoZero"/>
        <c:auto val="1"/>
        <c:lblAlgn val="ctr"/>
        <c:lblOffset val="100"/>
        <c:noMultiLvlLbl val="0"/>
      </c:catAx>
      <c:valAx>
        <c:axId val="1316706656"/>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316706240"/>
        <c:crosses val="autoZero"/>
        <c:crossBetween val="between"/>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375437445319337E-2"/>
          <c:y val="9.6208717257055529E-2"/>
          <c:w val="0.88455425011790223"/>
          <c:h val="0.66422993050419543"/>
        </c:manualLayout>
      </c:layout>
      <c:barChart>
        <c:barDir val="col"/>
        <c:grouping val="clustered"/>
        <c:varyColors val="0"/>
        <c:ser>
          <c:idx val="0"/>
          <c:order val="0"/>
          <c:tx>
            <c:strRef>
              <c:f>'[Grafy do prezentace_2015.xls]List1'!$M$5</c:f>
              <c:strCache>
                <c:ptCount val="1"/>
                <c:pt idx="0">
                  <c:v>Top 1</c:v>
                </c:pt>
              </c:strCache>
            </c:strRef>
          </c:tx>
          <c:spPr>
            <a:solidFill>
              <a:srgbClr val="FFFFCC"/>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prezentace_2015.xls]List1'!$M$6:$M$26</c:f>
              <c:numCache>
                <c:formatCode>#,##0.0</c:formatCode>
                <c:ptCount val="21"/>
                <c:pt idx="0">
                  <c:v>48.9</c:v>
                </c:pt>
                <c:pt idx="1">
                  <c:v>50.6</c:v>
                </c:pt>
                <c:pt idx="2">
                  <c:v>58.9</c:v>
                </c:pt>
                <c:pt idx="3">
                  <c:v>90.1</c:v>
                </c:pt>
                <c:pt idx="4">
                  <c:v>105.7</c:v>
                </c:pt>
                <c:pt idx="5">
                  <c:v>110.4</c:v>
                </c:pt>
                <c:pt idx="6">
                  <c:v>130.19999999999999</c:v>
                </c:pt>
                <c:pt idx="7">
                  <c:v>146</c:v>
                </c:pt>
                <c:pt idx="8">
                  <c:v>137.1</c:v>
                </c:pt>
                <c:pt idx="9">
                  <c:v>145.19999999999999</c:v>
                </c:pt>
                <c:pt idx="10">
                  <c:v>153.6</c:v>
                </c:pt>
                <c:pt idx="11">
                  <c:v>187.4</c:v>
                </c:pt>
                <c:pt idx="12">
                  <c:v>203.7</c:v>
                </c:pt>
                <c:pt idx="13">
                  <c:v>222</c:v>
                </c:pt>
                <c:pt idx="14">
                  <c:v>200.2</c:v>
                </c:pt>
                <c:pt idx="15">
                  <c:v>196.4</c:v>
                </c:pt>
                <c:pt idx="16">
                  <c:v>220</c:v>
                </c:pt>
                <c:pt idx="17">
                  <c:v>253</c:v>
                </c:pt>
                <c:pt idx="18">
                  <c:v>262.60000000000002</c:v>
                </c:pt>
                <c:pt idx="19">
                  <c:v>268.5</c:v>
                </c:pt>
                <c:pt idx="20">
                  <c:v>299.3</c:v>
                </c:pt>
              </c:numCache>
            </c:numRef>
          </c:val>
          <c:extLst>
            <c:ext xmlns:c16="http://schemas.microsoft.com/office/drawing/2014/chart" uri="{C3380CC4-5D6E-409C-BE32-E72D297353CC}">
              <c16:uniqueId val="{00000000-D43B-48C8-BEC4-707BBCA58EB6}"/>
            </c:ext>
          </c:extLst>
        </c:ser>
        <c:ser>
          <c:idx val="1"/>
          <c:order val="1"/>
          <c:tx>
            <c:strRef>
              <c:f>'[Grafy do prezentace_2015.xls]List1'!$N$5</c:f>
              <c:strCache>
                <c:ptCount val="1"/>
                <c:pt idx="0">
                  <c:v>Top 10</c:v>
                </c:pt>
              </c:strCache>
            </c:strRef>
          </c:tx>
          <c:spPr>
            <a:solidFill>
              <a:srgbClr val="FF0000"/>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prezentace_2015.xls]List1'!$N$6:$N$26</c:f>
              <c:numCache>
                <c:formatCode>#,##0.0</c:formatCode>
                <c:ptCount val="21"/>
                <c:pt idx="0">
                  <c:v>230.2</c:v>
                </c:pt>
                <c:pt idx="1">
                  <c:v>261.89999999999998</c:v>
                </c:pt>
                <c:pt idx="2">
                  <c:v>344.8</c:v>
                </c:pt>
                <c:pt idx="3">
                  <c:v>427.2</c:v>
                </c:pt>
                <c:pt idx="4">
                  <c:v>438</c:v>
                </c:pt>
                <c:pt idx="5">
                  <c:v>429.1</c:v>
                </c:pt>
                <c:pt idx="6">
                  <c:v>515.9</c:v>
                </c:pt>
                <c:pt idx="7">
                  <c:v>540.29999999999995</c:v>
                </c:pt>
                <c:pt idx="8">
                  <c:v>540</c:v>
                </c:pt>
                <c:pt idx="9">
                  <c:v>601.1</c:v>
                </c:pt>
                <c:pt idx="10">
                  <c:v>719.3</c:v>
                </c:pt>
                <c:pt idx="11">
                  <c:v>808.1</c:v>
                </c:pt>
                <c:pt idx="12">
                  <c:v>912.6</c:v>
                </c:pt>
                <c:pt idx="13">
                  <c:v>983.9</c:v>
                </c:pt>
                <c:pt idx="14">
                  <c:v>1014.6</c:v>
                </c:pt>
                <c:pt idx="15">
                  <c:v>921.3</c:v>
                </c:pt>
                <c:pt idx="16">
                  <c:v>1034</c:v>
                </c:pt>
                <c:pt idx="17">
                  <c:v>1146</c:v>
                </c:pt>
                <c:pt idx="18">
                  <c:v>1266.8</c:v>
                </c:pt>
                <c:pt idx="19">
                  <c:v>1279.5</c:v>
                </c:pt>
                <c:pt idx="20">
                  <c:v>1361.1</c:v>
                </c:pt>
              </c:numCache>
            </c:numRef>
          </c:val>
          <c:extLst>
            <c:ext xmlns:c16="http://schemas.microsoft.com/office/drawing/2014/chart" uri="{C3380CC4-5D6E-409C-BE32-E72D297353CC}">
              <c16:uniqueId val="{00000001-D43B-48C8-BEC4-707BBCA58EB6}"/>
            </c:ext>
          </c:extLst>
        </c:ser>
        <c:ser>
          <c:idx val="2"/>
          <c:order val="2"/>
          <c:tx>
            <c:strRef>
              <c:f>'[Grafy do prezentace_2015.xls]List1'!$O$5</c:f>
              <c:strCache>
                <c:ptCount val="1"/>
                <c:pt idx="0">
                  <c:v>Top 100</c:v>
                </c:pt>
              </c:strCache>
            </c:strRef>
          </c:tx>
          <c:spPr>
            <a:solidFill>
              <a:srgbClr val="0000FF"/>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prezentace_2015.xls]List1'!$O$6:$O$26</c:f>
              <c:numCache>
                <c:formatCode>#,##0.0</c:formatCode>
                <c:ptCount val="21"/>
                <c:pt idx="0">
                  <c:v>568.4</c:v>
                </c:pt>
                <c:pt idx="1">
                  <c:v>647.5</c:v>
                </c:pt>
                <c:pt idx="2">
                  <c:v>875.1</c:v>
                </c:pt>
                <c:pt idx="3">
                  <c:v>1051.5999999999999</c:v>
                </c:pt>
                <c:pt idx="4">
                  <c:v>1115.8</c:v>
                </c:pt>
                <c:pt idx="5">
                  <c:v>1029.0999999999999</c:v>
                </c:pt>
                <c:pt idx="6">
                  <c:v>1233.2</c:v>
                </c:pt>
                <c:pt idx="7">
                  <c:v>1345.2</c:v>
                </c:pt>
                <c:pt idx="8">
                  <c:v>1379.9</c:v>
                </c:pt>
                <c:pt idx="9">
                  <c:v>1642.5</c:v>
                </c:pt>
                <c:pt idx="10">
                  <c:v>1896</c:v>
                </c:pt>
                <c:pt idx="11">
                  <c:v>2061.3000000000002</c:v>
                </c:pt>
                <c:pt idx="12">
                  <c:v>2256.6</c:v>
                </c:pt>
                <c:pt idx="13">
                  <c:v>2452.6</c:v>
                </c:pt>
                <c:pt idx="14">
                  <c:v>2439.1999999999998</c:v>
                </c:pt>
                <c:pt idx="15">
                  <c:v>2071</c:v>
                </c:pt>
                <c:pt idx="16">
                  <c:v>2309</c:v>
                </c:pt>
                <c:pt idx="17">
                  <c:v>2458</c:v>
                </c:pt>
                <c:pt idx="18">
                  <c:v>2527.3000000000002</c:v>
                </c:pt>
                <c:pt idx="19">
                  <c:v>2470.1</c:v>
                </c:pt>
                <c:pt idx="20">
                  <c:v>2650.9</c:v>
                </c:pt>
              </c:numCache>
            </c:numRef>
          </c:val>
          <c:extLst>
            <c:ext xmlns:c16="http://schemas.microsoft.com/office/drawing/2014/chart" uri="{C3380CC4-5D6E-409C-BE32-E72D297353CC}">
              <c16:uniqueId val="{00000002-D43B-48C8-BEC4-707BBCA58EB6}"/>
            </c:ext>
          </c:extLst>
        </c:ser>
        <c:dLbls>
          <c:showLegendKey val="0"/>
          <c:showVal val="0"/>
          <c:showCatName val="0"/>
          <c:showSerName val="0"/>
          <c:showPercent val="0"/>
          <c:showBubbleSize val="0"/>
        </c:dLbls>
        <c:gapWidth val="150"/>
        <c:axId val="141758976"/>
        <c:axId val="115838912"/>
      </c:barChart>
      <c:catAx>
        <c:axId val="141758976"/>
        <c:scaling>
          <c:orientation val="minMax"/>
        </c:scaling>
        <c:delete val="0"/>
        <c:axPos val="b"/>
        <c:numFmt formatCode="0" sourceLinked="0"/>
        <c:majorTickMark val="out"/>
        <c:minorTickMark val="none"/>
        <c:tickLblPos val="nextTo"/>
        <c:spPr>
          <a:ln w="3175">
            <a:solidFill>
              <a:srgbClr val="000000"/>
            </a:solidFill>
            <a:prstDash val="solid"/>
          </a:ln>
        </c:spPr>
        <c:txPr>
          <a:bodyPr rot="-2700000" vert="horz"/>
          <a:lstStyle/>
          <a:p>
            <a:pPr>
              <a:defRPr sz="1050" b="0" i="0" u="none" strike="noStrike" baseline="0">
                <a:solidFill>
                  <a:srgbClr val="000000"/>
                </a:solidFill>
                <a:latin typeface="Arial"/>
                <a:ea typeface="Arial"/>
                <a:cs typeface="Arial"/>
              </a:defRPr>
            </a:pPr>
            <a:endParaRPr lang="cs-CZ"/>
          </a:p>
        </c:txPr>
        <c:crossAx val="115838912"/>
        <c:crosses val="autoZero"/>
        <c:auto val="1"/>
        <c:lblAlgn val="ctr"/>
        <c:lblOffset val="100"/>
        <c:tickLblSkip val="1"/>
        <c:tickMarkSkip val="1"/>
        <c:noMultiLvlLbl val="0"/>
      </c:catAx>
      <c:valAx>
        <c:axId val="115838912"/>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cs-CZ"/>
          </a:p>
        </c:txPr>
        <c:crossAx val="141758976"/>
        <c:crosses val="autoZero"/>
        <c:crossBetween val="between"/>
      </c:valAx>
      <c:spPr>
        <a:solidFill>
          <a:srgbClr val="C0C0C0"/>
        </a:solidFill>
        <a:ln w="12700">
          <a:solidFill>
            <a:srgbClr val="808080"/>
          </a:solidFill>
          <a:prstDash val="solid"/>
        </a:ln>
      </c:spPr>
    </c:plotArea>
    <c:legend>
      <c:legendPos val="b"/>
      <c:layout>
        <c:manualLayout>
          <c:xMode val="edge"/>
          <c:yMode val="edge"/>
          <c:x val="0.33821190503537141"/>
          <c:y val="0.88"/>
          <c:w val="0.32461687021699276"/>
          <c:h val="5.3873230799421079E-2"/>
        </c:manualLayout>
      </c:layout>
      <c:overlay val="0"/>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cs-CZ"/>
        </a:p>
      </c:txPr>
    </c:legend>
    <c:plotVisOnly val="1"/>
    <c:dispBlanksAs val="gap"/>
    <c:showDLblsOverMax val="0"/>
  </c:chart>
  <c:spPr>
    <a:solidFill>
      <a:srgbClr val="FFFFFF"/>
    </a:solidFill>
    <a:ln w="12700">
      <a:pattFill prst="pct50">
        <a:fgClr>
          <a:srgbClr val="000000"/>
        </a:fgClr>
        <a:bgClr>
          <a:srgbClr val="FFFFFF"/>
        </a:bgClr>
      </a:pattFill>
      <a:prstDash val="solid"/>
    </a:ln>
  </c:spPr>
  <c:txPr>
    <a:bodyPr/>
    <a:lstStyle/>
    <a:p>
      <a:pPr>
        <a:defRPr sz="1725" b="0" i="0" u="none" strike="noStrike" baseline="0">
          <a:solidFill>
            <a:srgbClr val="000000"/>
          </a:solidFill>
          <a:latin typeface="Arial"/>
          <a:ea typeface="Arial"/>
          <a:cs typeface="Arial"/>
        </a:defRPr>
      </a:pPr>
      <a:endParaRPr lang="cs-CZ"/>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List3!$B$1</c:f>
              <c:strCache>
                <c:ptCount val="1"/>
                <c:pt idx="0">
                  <c:v>OSVČ hlavních</c:v>
                </c:pt>
              </c:strCache>
            </c:strRef>
          </c:tx>
          <c:spPr>
            <a:solidFill>
              <a:schemeClr val="accent1"/>
            </a:solidFill>
            <a:ln>
              <a:noFill/>
            </a:ln>
            <a:effectLst/>
          </c:spPr>
          <c:invertIfNegative val="0"/>
          <c:cat>
            <c:strRef>
              <c:f>List3!$A$2:$A$12</c:f>
              <c:strCache>
                <c:ptCount val="11"/>
                <c:pt idx="0">
                  <c:v> 2009</c:v>
                </c:pt>
                <c:pt idx="1">
                  <c:v> 2010</c:v>
                </c:pt>
                <c:pt idx="2">
                  <c:v> 2011</c:v>
                </c:pt>
                <c:pt idx="3">
                  <c:v> 2012</c:v>
                </c:pt>
                <c:pt idx="4">
                  <c:v> 2013</c:v>
                </c:pt>
                <c:pt idx="5">
                  <c:v> 2014</c:v>
                </c:pt>
                <c:pt idx="6">
                  <c:v> 2015</c:v>
                </c:pt>
                <c:pt idx="7">
                  <c:v> 2016</c:v>
                </c:pt>
                <c:pt idx="8">
                  <c:v> 2017</c:v>
                </c:pt>
                <c:pt idx="9">
                  <c:v> 2018</c:v>
                </c:pt>
                <c:pt idx="10">
                  <c:v> 2019</c:v>
                </c:pt>
              </c:strCache>
            </c:strRef>
          </c:cat>
          <c:val>
            <c:numRef>
              <c:f>List3!$B$2:$B$12</c:f>
              <c:numCache>
                <c:formatCode>#,##0</c:formatCode>
                <c:ptCount val="11"/>
                <c:pt idx="0">
                  <c:v>666606</c:v>
                </c:pt>
                <c:pt idx="1">
                  <c:v>649116</c:v>
                </c:pt>
                <c:pt idx="2">
                  <c:v>663991</c:v>
                </c:pt>
                <c:pt idx="3">
                  <c:v>648492</c:v>
                </c:pt>
                <c:pt idx="4">
                  <c:v>624942</c:v>
                </c:pt>
                <c:pt idx="5">
                  <c:v>600905</c:v>
                </c:pt>
                <c:pt idx="6">
                  <c:v>592538</c:v>
                </c:pt>
                <c:pt idx="7">
                  <c:v>586769</c:v>
                </c:pt>
                <c:pt idx="8">
                  <c:v>585296</c:v>
                </c:pt>
                <c:pt idx="9">
                  <c:v>591004</c:v>
                </c:pt>
                <c:pt idx="10">
                  <c:v>599001</c:v>
                </c:pt>
              </c:numCache>
            </c:numRef>
          </c:val>
          <c:extLst>
            <c:ext xmlns:c16="http://schemas.microsoft.com/office/drawing/2014/chart" uri="{C3380CC4-5D6E-409C-BE32-E72D297353CC}">
              <c16:uniqueId val="{00000000-C0AF-4A5E-8AE6-4C8B6D36C2D6}"/>
            </c:ext>
          </c:extLst>
        </c:ser>
        <c:dLbls>
          <c:showLegendKey val="0"/>
          <c:showVal val="0"/>
          <c:showCatName val="0"/>
          <c:showSerName val="0"/>
          <c:showPercent val="0"/>
          <c:showBubbleSize val="0"/>
        </c:dLbls>
        <c:gapWidth val="219"/>
        <c:overlap val="-27"/>
        <c:axId val="1648221360"/>
        <c:axId val="1648215120"/>
      </c:barChart>
      <c:catAx>
        <c:axId val="164822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648215120"/>
        <c:crosses val="autoZero"/>
        <c:auto val="1"/>
        <c:lblAlgn val="ctr"/>
        <c:lblOffset val="100"/>
        <c:noMultiLvlLbl val="0"/>
      </c:catAx>
      <c:valAx>
        <c:axId val="1648215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64822136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021291621058575"/>
          <c:y val="1.3333333333333334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List3!$C$1</c:f>
              <c:strCache>
                <c:ptCount val="1"/>
                <c:pt idx="0">
                  <c:v>OSVČ vedlejších</c:v>
                </c:pt>
              </c:strCache>
            </c:strRef>
          </c:tx>
          <c:spPr>
            <a:solidFill>
              <a:schemeClr val="accent1"/>
            </a:solidFill>
            <a:ln>
              <a:noFill/>
            </a:ln>
            <a:effectLst/>
          </c:spPr>
          <c:invertIfNegative val="0"/>
          <c:cat>
            <c:strRef>
              <c:f>List3!$A$2:$A$12</c:f>
              <c:strCache>
                <c:ptCount val="11"/>
                <c:pt idx="0">
                  <c:v> 2009</c:v>
                </c:pt>
                <c:pt idx="1">
                  <c:v> 2010</c:v>
                </c:pt>
                <c:pt idx="2">
                  <c:v> 2011</c:v>
                </c:pt>
                <c:pt idx="3">
                  <c:v> 2012</c:v>
                </c:pt>
                <c:pt idx="4">
                  <c:v> 2013</c:v>
                </c:pt>
                <c:pt idx="5">
                  <c:v> 2014</c:v>
                </c:pt>
                <c:pt idx="6">
                  <c:v> 2015</c:v>
                </c:pt>
                <c:pt idx="7">
                  <c:v> 2016</c:v>
                </c:pt>
                <c:pt idx="8">
                  <c:v> 2017</c:v>
                </c:pt>
                <c:pt idx="9">
                  <c:v> 2018</c:v>
                </c:pt>
                <c:pt idx="10">
                  <c:v> 2019</c:v>
                </c:pt>
              </c:strCache>
            </c:strRef>
          </c:cat>
          <c:val>
            <c:numRef>
              <c:f>List3!$C$2:$C$12</c:f>
              <c:numCache>
                <c:formatCode>#,##0</c:formatCode>
                <c:ptCount val="11"/>
                <c:pt idx="0">
                  <c:v>290570</c:v>
                </c:pt>
                <c:pt idx="1">
                  <c:v>328507</c:v>
                </c:pt>
                <c:pt idx="2">
                  <c:v>342332</c:v>
                </c:pt>
                <c:pt idx="3">
                  <c:v>363150</c:v>
                </c:pt>
                <c:pt idx="4">
                  <c:v>371054</c:v>
                </c:pt>
                <c:pt idx="5">
                  <c:v>384322</c:v>
                </c:pt>
                <c:pt idx="6">
                  <c:v>395204</c:v>
                </c:pt>
                <c:pt idx="7">
                  <c:v>403912</c:v>
                </c:pt>
                <c:pt idx="8">
                  <c:v>406807</c:v>
                </c:pt>
                <c:pt idx="9">
                  <c:v>417352</c:v>
                </c:pt>
                <c:pt idx="10">
                  <c:v>429081</c:v>
                </c:pt>
              </c:numCache>
            </c:numRef>
          </c:val>
          <c:extLst>
            <c:ext xmlns:c16="http://schemas.microsoft.com/office/drawing/2014/chart" uri="{C3380CC4-5D6E-409C-BE32-E72D297353CC}">
              <c16:uniqueId val="{00000000-DC00-4243-A09F-7B64FF2E6E1F}"/>
            </c:ext>
          </c:extLst>
        </c:ser>
        <c:dLbls>
          <c:showLegendKey val="0"/>
          <c:showVal val="0"/>
          <c:showCatName val="0"/>
          <c:showSerName val="0"/>
          <c:showPercent val="0"/>
          <c:showBubbleSize val="0"/>
        </c:dLbls>
        <c:gapWidth val="219"/>
        <c:overlap val="-27"/>
        <c:axId val="1646324112"/>
        <c:axId val="1646328272"/>
      </c:barChart>
      <c:catAx>
        <c:axId val="164632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646328272"/>
        <c:crosses val="autoZero"/>
        <c:auto val="1"/>
        <c:lblAlgn val="ctr"/>
        <c:lblOffset val="100"/>
        <c:noMultiLvlLbl val="0"/>
      </c:catAx>
      <c:valAx>
        <c:axId val="164632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64632411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A2DCD-519B-40A3-BD9C-C4FDF1D1A3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A335D501-4FEE-418A-87BD-2BCF4CCE72A1}">
      <dgm:prSet phldrT="[Text]"/>
      <dgm:spPr/>
      <dgm:t>
        <a:bodyPr/>
        <a:lstStyle/>
        <a:p>
          <a:r>
            <a:rPr lang="cs-CZ" dirty="0"/>
            <a:t>Živnost</a:t>
          </a:r>
        </a:p>
      </dgm:t>
    </dgm:pt>
    <dgm:pt modelId="{E90380B3-6054-483D-BD55-5B9E652E3303}" type="parTrans" cxnId="{93D07605-ABEE-4132-96C4-AAD5D571EF9D}">
      <dgm:prSet/>
      <dgm:spPr/>
      <dgm:t>
        <a:bodyPr/>
        <a:lstStyle/>
        <a:p>
          <a:endParaRPr lang="cs-CZ"/>
        </a:p>
      </dgm:t>
    </dgm:pt>
    <dgm:pt modelId="{3AF53769-1C48-4C95-BB56-B0E4645A4742}" type="sibTrans" cxnId="{93D07605-ABEE-4132-96C4-AAD5D571EF9D}">
      <dgm:prSet/>
      <dgm:spPr/>
      <dgm:t>
        <a:bodyPr/>
        <a:lstStyle/>
        <a:p>
          <a:endParaRPr lang="cs-CZ"/>
        </a:p>
      </dgm:t>
    </dgm:pt>
    <dgm:pt modelId="{9E7961C4-A1C5-46BD-9792-41C0AA774A4B}">
      <dgm:prSet phldrT="[Text]"/>
      <dgm:spPr/>
      <dgm:t>
        <a:bodyPr/>
        <a:lstStyle/>
        <a:p>
          <a:r>
            <a:rPr lang="cs-CZ" dirty="0"/>
            <a:t>…</a:t>
          </a:r>
        </a:p>
      </dgm:t>
    </dgm:pt>
    <dgm:pt modelId="{4287860E-07CA-44D6-87C1-F1D0B00D532C}" type="parTrans" cxnId="{AF7A7786-1167-480E-A09B-B74FA2521E4E}">
      <dgm:prSet/>
      <dgm:spPr/>
      <dgm:t>
        <a:bodyPr/>
        <a:lstStyle/>
        <a:p>
          <a:endParaRPr lang="cs-CZ"/>
        </a:p>
      </dgm:t>
    </dgm:pt>
    <dgm:pt modelId="{48DB2720-2918-45F9-85B1-87BF3149BD70}" type="sibTrans" cxnId="{AF7A7786-1167-480E-A09B-B74FA2521E4E}">
      <dgm:prSet/>
      <dgm:spPr/>
      <dgm:t>
        <a:bodyPr/>
        <a:lstStyle/>
        <a:p>
          <a:endParaRPr lang="cs-CZ"/>
        </a:p>
      </dgm:t>
    </dgm:pt>
    <dgm:pt modelId="{E85C8E6D-7727-4C03-8CF1-16DAE4F2489A}">
      <dgm:prSet phldrT="[Text]"/>
      <dgm:spPr/>
      <dgm:t>
        <a:bodyPr/>
        <a:lstStyle/>
        <a:p>
          <a:r>
            <a:rPr lang="cs-CZ" dirty="0"/>
            <a:t>…</a:t>
          </a:r>
        </a:p>
      </dgm:t>
    </dgm:pt>
    <dgm:pt modelId="{DCA2F34F-2BF9-4D90-9664-3E5CC3ECCCC8}" type="parTrans" cxnId="{683E6187-1D58-4569-A9CD-109587465186}">
      <dgm:prSet/>
      <dgm:spPr/>
      <dgm:t>
        <a:bodyPr/>
        <a:lstStyle/>
        <a:p>
          <a:endParaRPr lang="cs-CZ"/>
        </a:p>
      </dgm:t>
    </dgm:pt>
    <dgm:pt modelId="{E7A18B5B-5842-400D-BB10-C94B49E3EF51}" type="sibTrans" cxnId="{683E6187-1D58-4569-A9CD-109587465186}">
      <dgm:prSet/>
      <dgm:spPr/>
      <dgm:t>
        <a:bodyPr/>
        <a:lstStyle/>
        <a:p>
          <a:endParaRPr lang="cs-CZ"/>
        </a:p>
      </dgm:t>
    </dgm:pt>
    <dgm:pt modelId="{15344933-2B33-4D96-92DC-16B8F6775C7D}">
      <dgm:prSet phldrT="[Text]"/>
      <dgm:spPr/>
      <dgm:t>
        <a:bodyPr/>
        <a:lstStyle/>
        <a:p>
          <a:r>
            <a:rPr lang="cs-CZ" dirty="0"/>
            <a:t>…</a:t>
          </a:r>
        </a:p>
      </dgm:t>
    </dgm:pt>
    <dgm:pt modelId="{D2AE9909-CBA9-4BE9-A168-7A9D2355D908}" type="parTrans" cxnId="{DF1D014B-60C1-438E-96CB-10B664C28FC0}">
      <dgm:prSet/>
      <dgm:spPr/>
      <dgm:t>
        <a:bodyPr/>
        <a:lstStyle/>
        <a:p>
          <a:endParaRPr lang="cs-CZ"/>
        </a:p>
      </dgm:t>
    </dgm:pt>
    <dgm:pt modelId="{D4F2B338-8D63-473E-9C87-1D130AFAC597}" type="sibTrans" cxnId="{DF1D014B-60C1-438E-96CB-10B664C28FC0}">
      <dgm:prSet/>
      <dgm:spPr/>
      <dgm:t>
        <a:bodyPr/>
        <a:lstStyle/>
        <a:p>
          <a:endParaRPr lang="cs-CZ"/>
        </a:p>
      </dgm:t>
    </dgm:pt>
    <dgm:pt modelId="{7A777425-684C-4A47-92C5-CFC6DBAED945}">
      <dgm:prSet phldrT="[Text]"/>
      <dgm:spPr/>
      <dgm:t>
        <a:bodyPr/>
        <a:lstStyle/>
        <a:p>
          <a:r>
            <a:rPr lang="cs-CZ" dirty="0"/>
            <a:t>…</a:t>
          </a:r>
        </a:p>
      </dgm:t>
    </dgm:pt>
    <dgm:pt modelId="{784087DD-1B20-4D4B-AB86-320C1BBE2E4D}" type="parTrans" cxnId="{B49B8990-C5A2-4451-AAFE-72227C624F1B}">
      <dgm:prSet/>
      <dgm:spPr/>
      <dgm:t>
        <a:bodyPr/>
        <a:lstStyle/>
        <a:p>
          <a:endParaRPr lang="cs-CZ"/>
        </a:p>
      </dgm:t>
    </dgm:pt>
    <dgm:pt modelId="{BA832E5B-7EB8-4B76-948A-F6191F648186}" type="sibTrans" cxnId="{B49B8990-C5A2-4451-AAFE-72227C624F1B}">
      <dgm:prSet/>
      <dgm:spPr/>
      <dgm:t>
        <a:bodyPr/>
        <a:lstStyle/>
        <a:p>
          <a:endParaRPr lang="cs-CZ"/>
        </a:p>
      </dgm:t>
    </dgm:pt>
    <dgm:pt modelId="{A83FD32D-4E52-4B1E-AEE0-C237B2AD6233}">
      <dgm:prSet/>
      <dgm:spPr/>
      <dgm:t>
        <a:bodyPr/>
        <a:lstStyle/>
        <a:p>
          <a:r>
            <a:rPr lang="cs-CZ" dirty="0"/>
            <a:t>…</a:t>
          </a:r>
        </a:p>
      </dgm:t>
    </dgm:pt>
    <dgm:pt modelId="{73AA4060-1116-4B77-B97C-508A1F232A3A}" type="parTrans" cxnId="{283A5EF0-D795-4157-BE2E-7213A23E4F92}">
      <dgm:prSet/>
      <dgm:spPr/>
      <dgm:t>
        <a:bodyPr/>
        <a:lstStyle/>
        <a:p>
          <a:endParaRPr lang="cs-CZ"/>
        </a:p>
      </dgm:t>
    </dgm:pt>
    <dgm:pt modelId="{49888B56-C1DD-442D-B609-51F4A4FB4B92}" type="sibTrans" cxnId="{283A5EF0-D795-4157-BE2E-7213A23E4F92}">
      <dgm:prSet/>
      <dgm:spPr/>
      <dgm:t>
        <a:bodyPr/>
        <a:lstStyle/>
        <a:p>
          <a:endParaRPr lang="cs-CZ"/>
        </a:p>
      </dgm:t>
    </dgm:pt>
    <dgm:pt modelId="{017880B4-3F80-4FBD-9989-219D6F1CAD4E}" type="pres">
      <dgm:prSet presAssocID="{F66A2DCD-519B-40A3-BD9C-C4FDF1D1A36C}" presName="hierChild1" presStyleCnt="0">
        <dgm:presLayoutVars>
          <dgm:chPref val="1"/>
          <dgm:dir/>
          <dgm:animOne val="branch"/>
          <dgm:animLvl val="lvl"/>
          <dgm:resizeHandles/>
        </dgm:presLayoutVars>
      </dgm:prSet>
      <dgm:spPr/>
    </dgm:pt>
    <dgm:pt modelId="{5CD5E736-64CE-4088-AAA6-5A6449218208}" type="pres">
      <dgm:prSet presAssocID="{A335D501-4FEE-418A-87BD-2BCF4CCE72A1}" presName="hierRoot1" presStyleCnt="0"/>
      <dgm:spPr/>
    </dgm:pt>
    <dgm:pt modelId="{FA201A34-7E16-4C44-8DD5-B7513C4F39B8}" type="pres">
      <dgm:prSet presAssocID="{A335D501-4FEE-418A-87BD-2BCF4CCE72A1}" presName="composite" presStyleCnt="0"/>
      <dgm:spPr/>
    </dgm:pt>
    <dgm:pt modelId="{42F5A62D-2C18-41B6-B207-5B5ED1A263B0}" type="pres">
      <dgm:prSet presAssocID="{A335D501-4FEE-418A-87BD-2BCF4CCE72A1}" presName="background" presStyleLbl="node0" presStyleIdx="0" presStyleCnt="1"/>
      <dgm:spPr/>
    </dgm:pt>
    <dgm:pt modelId="{1E590CFB-3B2C-4AC3-BFBB-A7B86A8A6FD8}" type="pres">
      <dgm:prSet presAssocID="{A335D501-4FEE-418A-87BD-2BCF4CCE72A1}" presName="text" presStyleLbl="fgAcc0" presStyleIdx="0" presStyleCnt="1">
        <dgm:presLayoutVars>
          <dgm:chPref val="3"/>
        </dgm:presLayoutVars>
      </dgm:prSet>
      <dgm:spPr/>
    </dgm:pt>
    <dgm:pt modelId="{F81AF629-D26D-4A24-9112-B7B09C8066CF}" type="pres">
      <dgm:prSet presAssocID="{A335D501-4FEE-418A-87BD-2BCF4CCE72A1}" presName="hierChild2" presStyleCnt="0"/>
      <dgm:spPr/>
    </dgm:pt>
    <dgm:pt modelId="{84F0A1C5-6745-4509-86AE-20E66EF37CF2}" type="pres">
      <dgm:prSet presAssocID="{4287860E-07CA-44D6-87C1-F1D0B00D532C}" presName="Name10" presStyleLbl="parChTrans1D2" presStyleIdx="0" presStyleCnt="2"/>
      <dgm:spPr/>
    </dgm:pt>
    <dgm:pt modelId="{B2E7D4B9-1DA4-4222-9E18-E611E2513820}" type="pres">
      <dgm:prSet presAssocID="{9E7961C4-A1C5-46BD-9792-41C0AA774A4B}" presName="hierRoot2" presStyleCnt="0"/>
      <dgm:spPr/>
    </dgm:pt>
    <dgm:pt modelId="{42006C94-6912-4036-BCF2-1290CF8FBCD8}" type="pres">
      <dgm:prSet presAssocID="{9E7961C4-A1C5-46BD-9792-41C0AA774A4B}" presName="composite2" presStyleCnt="0"/>
      <dgm:spPr/>
    </dgm:pt>
    <dgm:pt modelId="{69181755-E770-48AD-AFF2-FCE9D65D556C}" type="pres">
      <dgm:prSet presAssocID="{9E7961C4-A1C5-46BD-9792-41C0AA774A4B}" presName="background2" presStyleLbl="node2" presStyleIdx="0" presStyleCnt="2"/>
      <dgm:spPr/>
    </dgm:pt>
    <dgm:pt modelId="{6E7ECA7A-780D-4281-871D-80D96B3CCB2F}" type="pres">
      <dgm:prSet presAssocID="{9E7961C4-A1C5-46BD-9792-41C0AA774A4B}" presName="text2" presStyleLbl="fgAcc2" presStyleIdx="0" presStyleCnt="2">
        <dgm:presLayoutVars>
          <dgm:chPref val="3"/>
        </dgm:presLayoutVars>
      </dgm:prSet>
      <dgm:spPr/>
    </dgm:pt>
    <dgm:pt modelId="{7F96801E-AA74-46B6-BCE3-4AA671B0DD41}" type="pres">
      <dgm:prSet presAssocID="{9E7961C4-A1C5-46BD-9792-41C0AA774A4B}" presName="hierChild3" presStyleCnt="0"/>
      <dgm:spPr/>
    </dgm:pt>
    <dgm:pt modelId="{D4157F58-180B-4015-98E7-EEE05A7FA4C9}" type="pres">
      <dgm:prSet presAssocID="{DCA2F34F-2BF9-4D90-9664-3E5CC3ECCCC8}" presName="Name17" presStyleLbl="parChTrans1D3" presStyleIdx="0" presStyleCnt="3"/>
      <dgm:spPr/>
    </dgm:pt>
    <dgm:pt modelId="{5037E82B-6AC3-4643-923F-CAFCDEB5A0E9}" type="pres">
      <dgm:prSet presAssocID="{E85C8E6D-7727-4C03-8CF1-16DAE4F2489A}" presName="hierRoot3" presStyleCnt="0"/>
      <dgm:spPr/>
    </dgm:pt>
    <dgm:pt modelId="{00FF0A14-809A-4941-94CC-DF1DB11C12AB}" type="pres">
      <dgm:prSet presAssocID="{E85C8E6D-7727-4C03-8CF1-16DAE4F2489A}" presName="composite3" presStyleCnt="0"/>
      <dgm:spPr/>
    </dgm:pt>
    <dgm:pt modelId="{DAEA3EF2-D7F1-4113-BCA0-CE741825BB36}" type="pres">
      <dgm:prSet presAssocID="{E85C8E6D-7727-4C03-8CF1-16DAE4F2489A}" presName="background3" presStyleLbl="node3" presStyleIdx="0" presStyleCnt="3"/>
      <dgm:spPr/>
    </dgm:pt>
    <dgm:pt modelId="{4A039003-2187-498A-9A80-9ABE717AAD4D}" type="pres">
      <dgm:prSet presAssocID="{E85C8E6D-7727-4C03-8CF1-16DAE4F2489A}" presName="text3" presStyleLbl="fgAcc3" presStyleIdx="0" presStyleCnt="3">
        <dgm:presLayoutVars>
          <dgm:chPref val="3"/>
        </dgm:presLayoutVars>
      </dgm:prSet>
      <dgm:spPr/>
    </dgm:pt>
    <dgm:pt modelId="{EFD0D8BE-3B7E-4061-B6D2-3A92428C3F64}" type="pres">
      <dgm:prSet presAssocID="{E85C8E6D-7727-4C03-8CF1-16DAE4F2489A}" presName="hierChild4" presStyleCnt="0"/>
      <dgm:spPr/>
    </dgm:pt>
    <dgm:pt modelId="{C50F00D2-EF28-4765-AC6B-AF7A2DF88433}" type="pres">
      <dgm:prSet presAssocID="{D2AE9909-CBA9-4BE9-A168-7A9D2355D908}" presName="Name17" presStyleLbl="parChTrans1D3" presStyleIdx="1" presStyleCnt="3"/>
      <dgm:spPr/>
    </dgm:pt>
    <dgm:pt modelId="{C65CA175-D7E8-4FDA-A952-7A8C65DA5E8B}" type="pres">
      <dgm:prSet presAssocID="{15344933-2B33-4D96-92DC-16B8F6775C7D}" presName="hierRoot3" presStyleCnt="0"/>
      <dgm:spPr/>
    </dgm:pt>
    <dgm:pt modelId="{DE443DF9-230A-4A16-B631-869286B300C7}" type="pres">
      <dgm:prSet presAssocID="{15344933-2B33-4D96-92DC-16B8F6775C7D}" presName="composite3" presStyleCnt="0"/>
      <dgm:spPr/>
    </dgm:pt>
    <dgm:pt modelId="{323CDDE9-F218-477E-8682-2BE6039CF78E}" type="pres">
      <dgm:prSet presAssocID="{15344933-2B33-4D96-92DC-16B8F6775C7D}" presName="background3" presStyleLbl="node3" presStyleIdx="1" presStyleCnt="3"/>
      <dgm:spPr/>
    </dgm:pt>
    <dgm:pt modelId="{56503F30-36BC-46D3-AB89-E6CB56B12FEA}" type="pres">
      <dgm:prSet presAssocID="{15344933-2B33-4D96-92DC-16B8F6775C7D}" presName="text3" presStyleLbl="fgAcc3" presStyleIdx="1" presStyleCnt="3">
        <dgm:presLayoutVars>
          <dgm:chPref val="3"/>
        </dgm:presLayoutVars>
      </dgm:prSet>
      <dgm:spPr/>
    </dgm:pt>
    <dgm:pt modelId="{C7E57FBA-F721-4E2E-8AA4-559B7099A74B}" type="pres">
      <dgm:prSet presAssocID="{15344933-2B33-4D96-92DC-16B8F6775C7D}" presName="hierChild4" presStyleCnt="0"/>
      <dgm:spPr/>
    </dgm:pt>
    <dgm:pt modelId="{538DC88E-986B-41B0-A900-1018AD362144}" type="pres">
      <dgm:prSet presAssocID="{73AA4060-1116-4B77-B97C-508A1F232A3A}" presName="Name17" presStyleLbl="parChTrans1D3" presStyleIdx="2" presStyleCnt="3"/>
      <dgm:spPr/>
    </dgm:pt>
    <dgm:pt modelId="{C8A478C8-E78C-4429-A612-59634EC40285}" type="pres">
      <dgm:prSet presAssocID="{A83FD32D-4E52-4B1E-AEE0-C237B2AD6233}" presName="hierRoot3" presStyleCnt="0"/>
      <dgm:spPr/>
    </dgm:pt>
    <dgm:pt modelId="{EA9941BC-1B8C-482E-B1E6-7F9A4CF50CC6}" type="pres">
      <dgm:prSet presAssocID="{A83FD32D-4E52-4B1E-AEE0-C237B2AD6233}" presName="composite3" presStyleCnt="0"/>
      <dgm:spPr/>
    </dgm:pt>
    <dgm:pt modelId="{633B853A-4A64-421D-962B-5B65C510F2AA}" type="pres">
      <dgm:prSet presAssocID="{A83FD32D-4E52-4B1E-AEE0-C237B2AD6233}" presName="background3" presStyleLbl="node3" presStyleIdx="2" presStyleCnt="3"/>
      <dgm:spPr/>
    </dgm:pt>
    <dgm:pt modelId="{8C221430-C4D2-40F0-A3E6-F7B2F176F992}" type="pres">
      <dgm:prSet presAssocID="{A83FD32D-4E52-4B1E-AEE0-C237B2AD6233}" presName="text3" presStyleLbl="fgAcc3" presStyleIdx="2" presStyleCnt="3">
        <dgm:presLayoutVars>
          <dgm:chPref val="3"/>
        </dgm:presLayoutVars>
      </dgm:prSet>
      <dgm:spPr/>
    </dgm:pt>
    <dgm:pt modelId="{66C3BFDD-D8BF-4124-94B0-7E70BC715AAF}" type="pres">
      <dgm:prSet presAssocID="{A83FD32D-4E52-4B1E-AEE0-C237B2AD6233}" presName="hierChild4" presStyleCnt="0"/>
      <dgm:spPr/>
    </dgm:pt>
    <dgm:pt modelId="{C68589F7-3121-4A22-ACA6-F5C351B8FAE4}" type="pres">
      <dgm:prSet presAssocID="{784087DD-1B20-4D4B-AB86-320C1BBE2E4D}" presName="Name10" presStyleLbl="parChTrans1D2" presStyleIdx="1" presStyleCnt="2"/>
      <dgm:spPr/>
    </dgm:pt>
    <dgm:pt modelId="{A96101D0-A36C-498C-BD97-E3E023E1DD09}" type="pres">
      <dgm:prSet presAssocID="{7A777425-684C-4A47-92C5-CFC6DBAED945}" presName="hierRoot2" presStyleCnt="0"/>
      <dgm:spPr/>
    </dgm:pt>
    <dgm:pt modelId="{F6DEF1CD-DE28-4CC2-90B0-5D0C43DF0E49}" type="pres">
      <dgm:prSet presAssocID="{7A777425-684C-4A47-92C5-CFC6DBAED945}" presName="composite2" presStyleCnt="0"/>
      <dgm:spPr/>
    </dgm:pt>
    <dgm:pt modelId="{0597144C-90F4-4230-8607-066326FAAD50}" type="pres">
      <dgm:prSet presAssocID="{7A777425-684C-4A47-92C5-CFC6DBAED945}" presName="background2" presStyleLbl="node2" presStyleIdx="1" presStyleCnt="2"/>
      <dgm:spPr/>
    </dgm:pt>
    <dgm:pt modelId="{F9945348-606A-4FC8-B5EB-9EAD611E0B19}" type="pres">
      <dgm:prSet presAssocID="{7A777425-684C-4A47-92C5-CFC6DBAED945}" presName="text2" presStyleLbl="fgAcc2" presStyleIdx="1" presStyleCnt="2">
        <dgm:presLayoutVars>
          <dgm:chPref val="3"/>
        </dgm:presLayoutVars>
      </dgm:prSet>
      <dgm:spPr/>
    </dgm:pt>
    <dgm:pt modelId="{3DCC1F3C-FC49-4612-8CBB-F92E60BDE1E4}" type="pres">
      <dgm:prSet presAssocID="{7A777425-684C-4A47-92C5-CFC6DBAED945}" presName="hierChild3" presStyleCnt="0"/>
      <dgm:spPr/>
    </dgm:pt>
  </dgm:ptLst>
  <dgm:cxnLst>
    <dgm:cxn modelId="{47112404-0D05-4666-97E3-561775985285}" type="presOf" srcId="{7A777425-684C-4A47-92C5-CFC6DBAED945}" destId="{F9945348-606A-4FC8-B5EB-9EAD611E0B19}" srcOrd="0" destOrd="0" presId="urn:microsoft.com/office/officeart/2005/8/layout/hierarchy1"/>
    <dgm:cxn modelId="{93D07605-ABEE-4132-96C4-AAD5D571EF9D}" srcId="{F66A2DCD-519B-40A3-BD9C-C4FDF1D1A36C}" destId="{A335D501-4FEE-418A-87BD-2BCF4CCE72A1}" srcOrd="0" destOrd="0" parTransId="{E90380B3-6054-483D-BD55-5B9E652E3303}" sibTransId="{3AF53769-1C48-4C95-BB56-B0E4645A4742}"/>
    <dgm:cxn modelId="{460E510D-0DC9-4C6C-907E-E94F15655C33}" type="presOf" srcId="{9E7961C4-A1C5-46BD-9792-41C0AA774A4B}" destId="{6E7ECA7A-780D-4281-871D-80D96B3CCB2F}" srcOrd="0" destOrd="0" presId="urn:microsoft.com/office/officeart/2005/8/layout/hierarchy1"/>
    <dgm:cxn modelId="{2F1F9516-384F-4B35-BB80-D0C01436B008}" type="presOf" srcId="{15344933-2B33-4D96-92DC-16B8F6775C7D}" destId="{56503F30-36BC-46D3-AB89-E6CB56B12FEA}" srcOrd="0" destOrd="0" presId="urn:microsoft.com/office/officeart/2005/8/layout/hierarchy1"/>
    <dgm:cxn modelId="{B944C92E-5AAE-4C5E-85E9-516E3BA7C497}" type="presOf" srcId="{73AA4060-1116-4B77-B97C-508A1F232A3A}" destId="{538DC88E-986B-41B0-A900-1018AD362144}" srcOrd="0" destOrd="0" presId="urn:microsoft.com/office/officeart/2005/8/layout/hierarchy1"/>
    <dgm:cxn modelId="{1398E734-81FD-4AFC-9236-42DFEFB92785}" type="presOf" srcId="{A335D501-4FEE-418A-87BD-2BCF4CCE72A1}" destId="{1E590CFB-3B2C-4AC3-BFBB-A7B86A8A6FD8}" srcOrd="0" destOrd="0" presId="urn:microsoft.com/office/officeart/2005/8/layout/hierarchy1"/>
    <dgm:cxn modelId="{DF1D014B-60C1-438E-96CB-10B664C28FC0}" srcId="{9E7961C4-A1C5-46BD-9792-41C0AA774A4B}" destId="{15344933-2B33-4D96-92DC-16B8F6775C7D}" srcOrd="1" destOrd="0" parTransId="{D2AE9909-CBA9-4BE9-A168-7A9D2355D908}" sibTransId="{D4F2B338-8D63-473E-9C87-1D130AFAC597}"/>
    <dgm:cxn modelId="{DB1C2084-DB0D-4D95-99A5-BA32C7BF486B}" type="presOf" srcId="{4287860E-07CA-44D6-87C1-F1D0B00D532C}" destId="{84F0A1C5-6745-4509-86AE-20E66EF37CF2}" srcOrd="0" destOrd="0" presId="urn:microsoft.com/office/officeart/2005/8/layout/hierarchy1"/>
    <dgm:cxn modelId="{AF7A7786-1167-480E-A09B-B74FA2521E4E}" srcId="{A335D501-4FEE-418A-87BD-2BCF4CCE72A1}" destId="{9E7961C4-A1C5-46BD-9792-41C0AA774A4B}" srcOrd="0" destOrd="0" parTransId="{4287860E-07CA-44D6-87C1-F1D0B00D532C}" sibTransId="{48DB2720-2918-45F9-85B1-87BF3149BD70}"/>
    <dgm:cxn modelId="{683E6187-1D58-4569-A9CD-109587465186}" srcId="{9E7961C4-A1C5-46BD-9792-41C0AA774A4B}" destId="{E85C8E6D-7727-4C03-8CF1-16DAE4F2489A}" srcOrd="0" destOrd="0" parTransId="{DCA2F34F-2BF9-4D90-9664-3E5CC3ECCCC8}" sibTransId="{E7A18B5B-5842-400D-BB10-C94B49E3EF51}"/>
    <dgm:cxn modelId="{B49B8990-C5A2-4451-AAFE-72227C624F1B}" srcId="{A335D501-4FEE-418A-87BD-2BCF4CCE72A1}" destId="{7A777425-684C-4A47-92C5-CFC6DBAED945}" srcOrd="1" destOrd="0" parTransId="{784087DD-1B20-4D4B-AB86-320C1BBE2E4D}" sibTransId="{BA832E5B-7EB8-4B76-948A-F6191F648186}"/>
    <dgm:cxn modelId="{D3D577AD-D31D-4728-AFEE-A6FDF11FA66F}" type="presOf" srcId="{784087DD-1B20-4D4B-AB86-320C1BBE2E4D}" destId="{C68589F7-3121-4A22-ACA6-F5C351B8FAE4}" srcOrd="0" destOrd="0" presId="urn:microsoft.com/office/officeart/2005/8/layout/hierarchy1"/>
    <dgm:cxn modelId="{45DD00B4-FA54-486F-985F-2A92F2C2FC03}" type="presOf" srcId="{D2AE9909-CBA9-4BE9-A168-7A9D2355D908}" destId="{C50F00D2-EF28-4765-AC6B-AF7A2DF88433}" srcOrd="0" destOrd="0" presId="urn:microsoft.com/office/officeart/2005/8/layout/hierarchy1"/>
    <dgm:cxn modelId="{CFEC51E4-9548-43AE-B225-3A83614538EF}" type="presOf" srcId="{A83FD32D-4E52-4B1E-AEE0-C237B2AD6233}" destId="{8C221430-C4D2-40F0-A3E6-F7B2F176F992}" srcOrd="0" destOrd="0" presId="urn:microsoft.com/office/officeart/2005/8/layout/hierarchy1"/>
    <dgm:cxn modelId="{9A8581E4-621D-46E1-BCED-876F1CC66641}" type="presOf" srcId="{E85C8E6D-7727-4C03-8CF1-16DAE4F2489A}" destId="{4A039003-2187-498A-9A80-9ABE717AAD4D}" srcOrd="0" destOrd="0" presId="urn:microsoft.com/office/officeart/2005/8/layout/hierarchy1"/>
    <dgm:cxn modelId="{17AFA3EC-06A1-4E32-B7D7-91ED7C7B2E36}" type="presOf" srcId="{F66A2DCD-519B-40A3-BD9C-C4FDF1D1A36C}" destId="{017880B4-3F80-4FBD-9989-219D6F1CAD4E}" srcOrd="0" destOrd="0" presId="urn:microsoft.com/office/officeart/2005/8/layout/hierarchy1"/>
    <dgm:cxn modelId="{283A5EF0-D795-4157-BE2E-7213A23E4F92}" srcId="{9E7961C4-A1C5-46BD-9792-41C0AA774A4B}" destId="{A83FD32D-4E52-4B1E-AEE0-C237B2AD6233}" srcOrd="2" destOrd="0" parTransId="{73AA4060-1116-4B77-B97C-508A1F232A3A}" sibTransId="{49888B56-C1DD-442D-B609-51F4A4FB4B92}"/>
    <dgm:cxn modelId="{AACCE4FA-3321-40AE-810E-9C4275F600FA}" type="presOf" srcId="{DCA2F34F-2BF9-4D90-9664-3E5CC3ECCCC8}" destId="{D4157F58-180B-4015-98E7-EEE05A7FA4C9}" srcOrd="0" destOrd="0" presId="urn:microsoft.com/office/officeart/2005/8/layout/hierarchy1"/>
    <dgm:cxn modelId="{AE9AA015-B3D7-4C19-9040-1A94321811C9}" type="presParOf" srcId="{017880B4-3F80-4FBD-9989-219D6F1CAD4E}" destId="{5CD5E736-64CE-4088-AAA6-5A6449218208}" srcOrd="0" destOrd="0" presId="urn:microsoft.com/office/officeart/2005/8/layout/hierarchy1"/>
    <dgm:cxn modelId="{A75E0F0B-8102-4CD7-874F-148FAC0A74EA}" type="presParOf" srcId="{5CD5E736-64CE-4088-AAA6-5A6449218208}" destId="{FA201A34-7E16-4C44-8DD5-B7513C4F39B8}" srcOrd="0" destOrd="0" presId="urn:microsoft.com/office/officeart/2005/8/layout/hierarchy1"/>
    <dgm:cxn modelId="{DB60A3D2-0043-4B11-A748-30F18DB35587}" type="presParOf" srcId="{FA201A34-7E16-4C44-8DD5-B7513C4F39B8}" destId="{42F5A62D-2C18-41B6-B207-5B5ED1A263B0}" srcOrd="0" destOrd="0" presId="urn:microsoft.com/office/officeart/2005/8/layout/hierarchy1"/>
    <dgm:cxn modelId="{F4ABFF1F-08C1-451F-A294-4F0FFB245C9D}" type="presParOf" srcId="{FA201A34-7E16-4C44-8DD5-B7513C4F39B8}" destId="{1E590CFB-3B2C-4AC3-BFBB-A7B86A8A6FD8}" srcOrd="1" destOrd="0" presId="urn:microsoft.com/office/officeart/2005/8/layout/hierarchy1"/>
    <dgm:cxn modelId="{8AD39915-FDE6-4831-AB38-498509337D2C}" type="presParOf" srcId="{5CD5E736-64CE-4088-AAA6-5A6449218208}" destId="{F81AF629-D26D-4A24-9112-B7B09C8066CF}" srcOrd="1" destOrd="0" presId="urn:microsoft.com/office/officeart/2005/8/layout/hierarchy1"/>
    <dgm:cxn modelId="{0DA7D1E8-98D5-4F15-AB19-3BC1EC0BA89D}" type="presParOf" srcId="{F81AF629-D26D-4A24-9112-B7B09C8066CF}" destId="{84F0A1C5-6745-4509-86AE-20E66EF37CF2}" srcOrd="0" destOrd="0" presId="urn:microsoft.com/office/officeart/2005/8/layout/hierarchy1"/>
    <dgm:cxn modelId="{265FD1B6-F64D-4DA2-8D35-5C54CDB72B79}" type="presParOf" srcId="{F81AF629-D26D-4A24-9112-B7B09C8066CF}" destId="{B2E7D4B9-1DA4-4222-9E18-E611E2513820}" srcOrd="1" destOrd="0" presId="urn:microsoft.com/office/officeart/2005/8/layout/hierarchy1"/>
    <dgm:cxn modelId="{22404267-88DB-42C6-ADC7-15EE96EC1BC7}" type="presParOf" srcId="{B2E7D4B9-1DA4-4222-9E18-E611E2513820}" destId="{42006C94-6912-4036-BCF2-1290CF8FBCD8}" srcOrd="0" destOrd="0" presId="urn:microsoft.com/office/officeart/2005/8/layout/hierarchy1"/>
    <dgm:cxn modelId="{87D45B02-40D5-4D28-9D54-8E6A15B902B7}" type="presParOf" srcId="{42006C94-6912-4036-BCF2-1290CF8FBCD8}" destId="{69181755-E770-48AD-AFF2-FCE9D65D556C}" srcOrd="0" destOrd="0" presId="urn:microsoft.com/office/officeart/2005/8/layout/hierarchy1"/>
    <dgm:cxn modelId="{B2A1A52E-92EB-4968-B9B1-131E9BC87EFD}" type="presParOf" srcId="{42006C94-6912-4036-BCF2-1290CF8FBCD8}" destId="{6E7ECA7A-780D-4281-871D-80D96B3CCB2F}" srcOrd="1" destOrd="0" presId="urn:microsoft.com/office/officeart/2005/8/layout/hierarchy1"/>
    <dgm:cxn modelId="{72E1CFE5-FB45-4F81-A274-78BA409096D1}" type="presParOf" srcId="{B2E7D4B9-1DA4-4222-9E18-E611E2513820}" destId="{7F96801E-AA74-46B6-BCE3-4AA671B0DD41}" srcOrd="1" destOrd="0" presId="urn:microsoft.com/office/officeart/2005/8/layout/hierarchy1"/>
    <dgm:cxn modelId="{2A227A98-D01A-4FBB-B83C-F9DAE9C63A84}" type="presParOf" srcId="{7F96801E-AA74-46B6-BCE3-4AA671B0DD41}" destId="{D4157F58-180B-4015-98E7-EEE05A7FA4C9}" srcOrd="0" destOrd="0" presId="urn:microsoft.com/office/officeart/2005/8/layout/hierarchy1"/>
    <dgm:cxn modelId="{9AD987BB-B349-4483-B94E-9A34DE3D5B53}" type="presParOf" srcId="{7F96801E-AA74-46B6-BCE3-4AA671B0DD41}" destId="{5037E82B-6AC3-4643-923F-CAFCDEB5A0E9}" srcOrd="1" destOrd="0" presId="urn:microsoft.com/office/officeart/2005/8/layout/hierarchy1"/>
    <dgm:cxn modelId="{CADF16ED-8772-4401-944E-5599B943AE88}" type="presParOf" srcId="{5037E82B-6AC3-4643-923F-CAFCDEB5A0E9}" destId="{00FF0A14-809A-4941-94CC-DF1DB11C12AB}" srcOrd="0" destOrd="0" presId="urn:microsoft.com/office/officeart/2005/8/layout/hierarchy1"/>
    <dgm:cxn modelId="{518C1E79-4231-4A1E-93A1-DED85C56EC5A}" type="presParOf" srcId="{00FF0A14-809A-4941-94CC-DF1DB11C12AB}" destId="{DAEA3EF2-D7F1-4113-BCA0-CE741825BB36}" srcOrd="0" destOrd="0" presId="urn:microsoft.com/office/officeart/2005/8/layout/hierarchy1"/>
    <dgm:cxn modelId="{5678FECC-C848-4A94-A397-5BABB90663B4}" type="presParOf" srcId="{00FF0A14-809A-4941-94CC-DF1DB11C12AB}" destId="{4A039003-2187-498A-9A80-9ABE717AAD4D}" srcOrd="1" destOrd="0" presId="urn:microsoft.com/office/officeart/2005/8/layout/hierarchy1"/>
    <dgm:cxn modelId="{23213BB4-C147-4FB9-9365-0717356C76D9}" type="presParOf" srcId="{5037E82B-6AC3-4643-923F-CAFCDEB5A0E9}" destId="{EFD0D8BE-3B7E-4061-B6D2-3A92428C3F64}" srcOrd="1" destOrd="0" presId="urn:microsoft.com/office/officeart/2005/8/layout/hierarchy1"/>
    <dgm:cxn modelId="{E6A58814-5F39-4167-9CAC-0D4702F65B5E}" type="presParOf" srcId="{7F96801E-AA74-46B6-BCE3-4AA671B0DD41}" destId="{C50F00D2-EF28-4765-AC6B-AF7A2DF88433}" srcOrd="2" destOrd="0" presId="urn:microsoft.com/office/officeart/2005/8/layout/hierarchy1"/>
    <dgm:cxn modelId="{3683EFF4-ADD8-4792-8AE8-B293E5795089}" type="presParOf" srcId="{7F96801E-AA74-46B6-BCE3-4AA671B0DD41}" destId="{C65CA175-D7E8-4FDA-A952-7A8C65DA5E8B}" srcOrd="3" destOrd="0" presId="urn:microsoft.com/office/officeart/2005/8/layout/hierarchy1"/>
    <dgm:cxn modelId="{40B6507C-A246-464C-9FDC-2E4C79B7FBAD}" type="presParOf" srcId="{C65CA175-D7E8-4FDA-A952-7A8C65DA5E8B}" destId="{DE443DF9-230A-4A16-B631-869286B300C7}" srcOrd="0" destOrd="0" presId="urn:microsoft.com/office/officeart/2005/8/layout/hierarchy1"/>
    <dgm:cxn modelId="{D9A5AF83-CE22-483F-BCCB-6BE6A96FED71}" type="presParOf" srcId="{DE443DF9-230A-4A16-B631-869286B300C7}" destId="{323CDDE9-F218-477E-8682-2BE6039CF78E}" srcOrd="0" destOrd="0" presId="urn:microsoft.com/office/officeart/2005/8/layout/hierarchy1"/>
    <dgm:cxn modelId="{F1324E41-9A99-4054-95D3-98AAAD83E6EF}" type="presParOf" srcId="{DE443DF9-230A-4A16-B631-869286B300C7}" destId="{56503F30-36BC-46D3-AB89-E6CB56B12FEA}" srcOrd="1" destOrd="0" presId="urn:microsoft.com/office/officeart/2005/8/layout/hierarchy1"/>
    <dgm:cxn modelId="{AAD34549-BA05-43FF-833A-1F8EB0642F21}" type="presParOf" srcId="{C65CA175-D7E8-4FDA-A952-7A8C65DA5E8B}" destId="{C7E57FBA-F721-4E2E-8AA4-559B7099A74B}" srcOrd="1" destOrd="0" presId="urn:microsoft.com/office/officeart/2005/8/layout/hierarchy1"/>
    <dgm:cxn modelId="{648F1163-F514-4A6C-81AE-F0AEC2EC4479}" type="presParOf" srcId="{7F96801E-AA74-46B6-BCE3-4AA671B0DD41}" destId="{538DC88E-986B-41B0-A900-1018AD362144}" srcOrd="4" destOrd="0" presId="urn:microsoft.com/office/officeart/2005/8/layout/hierarchy1"/>
    <dgm:cxn modelId="{724E53BB-8739-4E61-84BE-0BE25B3529A9}" type="presParOf" srcId="{7F96801E-AA74-46B6-BCE3-4AA671B0DD41}" destId="{C8A478C8-E78C-4429-A612-59634EC40285}" srcOrd="5" destOrd="0" presId="urn:microsoft.com/office/officeart/2005/8/layout/hierarchy1"/>
    <dgm:cxn modelId="{33A5128E-8B5D-4A15-9E0C-3E13DEC66138}" type="presParOf" srcId="{C8A478C8-E78C-4429-A612-59634EC40285}" destId="{EA9941BC-1B8C-482E-B1E6-7F9A4CF50CC6}" srcOrd="0" destOrd="0" presId="urn:microsoft.com/office/officeart/2005/8/layout/hierarchy1"/>
    <dgm:cxn modelId="{8B5668C4-A9B3-4593-BE18-DC04563DB79D}" type="presParOf" srcId="{EA9941BC-1B8C-482E-B1E6-7F9A4CF50CC6}" destId="{633B853A-4A64-421D-962B-5B65C510F2AA}" srcOrd="0" destOrd="0" presId="urn:microsoft.com/office/officeart/2005/8/layout/hierarchy1"/>
    <dgm:cxn modelId="{D985E7DE-DC8E-4020-BFA9-347E4E852059}" type="presParOf" srcId="{EA9941BC-1B8C-482E-B1E6-7F9A4CF50CC6}" destId="{8C221430-C4D2-40F0-A3E6-F7B2F176F992}" srcOrd="1" destOrd="0" presId="urn:microsoft.com/office/officeart/2005/8/layout/hierarchy1"/>
    <dgm:cxn modelId="{9AE34D1C-D16B-4300-9E05-684F59A48480}" type="presParOf" srcId="{C8A478C8-E78C-4429-A612-59634EC40285}" destId="{66C3BFDD-D8BF-4124-94B0-7E70BC715AAF}" srcOrd="1" destOrd="0" presId="urn:microsoft.com/office/officeart/2005/8/layout/hierarchy1"/>
    <dgm:cxn modelId="{CF8152F6-6339-4079-B1B8-06B5157C2FF5}" type="presParOf" srcId="{F81AF629-D26D-4A24-9112-B7B09C8066CF}" destId="{C68589F7-3121-4A22-ACA6-F5C351B8FAE4}" srcOrd="2" destOrd="0" presId="urn:microsoft.com/office/officeart/2005/8/layout/hierarchy1"/>
    <dgm:cxn modelId="{7A5A4E9A-1771-4EDE-ADD0-977E561EAD57}" type="presParOf" srcId="{F81AF629-D26D-4A24-9112-B7B09C8066CF}" destId="{A96101D0-A36C-498C-BD97-E3E023E1DD09}" srcOrd="3" destOrd="0" presId="urn:microsoft.com/office/officeart/2005/8/layout/hierarchy1"/>
    <dgm:cxn modelId="{A0867B35-53F9-40E5-A268-D104530E29EC}" type="presParOf" srcId="{A96101D0-A36C-498C-BD97-E3E023E1DD09}" destId="{F6DEF1CD-DE28-4CC2-90B0-5D0C43DF0E49}" srcOrd="0" destOrd="0" presId="urn:microsoft.com/office/officeart/2005/8/layout/hierarchy1"/>
    <dgm:cxn modelId="{B947E963-F955-4206-AADE-520F93D4723A}" type="presParOf" srcId="{F6DEF1CD-DE28-4CC2-90B0-5D0C43DF0E49}" destId="{0597144C-90F4-4230-8607-066326FAAD50}" srcOrd="0" destOrd="0" presId="urn:microsoft.com/office/officeart/2005/8/layout/hierarchy1"/>
    <dgm:cxn modelId="{BA9BDB68-0F4E-4560-B35C-C24FB928FAFF}" type="presParOf" srcId="{F6DEF1CD-DE28-4CC2-90B0-5D0C43DF0E49}" destId="{F9945348-606A-4FC8-B5EB-9EAD611E0B19}" srcOrd="1" destOrd="0" presId="urn:microsoft.com/office/officeart/2005/8/layout/hierarchy1"/>
    <dgm:cxn modelId="{0BC1DEEA-B1AE-4146-95C5-1AFB73FD8E2A}" type="presParOf" srcId="{A96101D0-A36C-498C-BD97-E3E023E1DD09}" destId="{3DCC1F3C-FC49-4612-8CBB-F92E60BDE1E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EC455-87E4-4A59-BE6F-6FA236AF404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D5115F84-CD9B-4A78-9B23-550B634B02B4}">
      <dgm:prSet phldrT="[Text]"/>
      <dgm:spPr/>
      <dgm:t>
        <a:bodyPr/>
        <a:lstStyle/>
        <a:p>
          <a:r>
            <a:rPr lang="cs-CZ" dirty="0"/>
            <a:t>Živnost</a:t>
          </a:r>
        </a:p>
      </dgm:t>
    </dgm:pt>
    <dgm:pt modelId="{9BEA526E-BCAB-49E0-AA78-8AB0D3575248}" type="parTrans" cxnId="{689A6A48-6AEA-4DBE-AF1C-5599A9FEC347}">
      <dgm:prSet/>
      <dgm:spPr/>
      <dgm:t>
        <a:bodyPr/>
        <a:lstStyle/>
        <a:p>
          <a:endParaRPr lang="cs-CZ"/>
        </a:p>
      </dgm:t>
    </dgm:pt>
    <dgm:pt modelId="{69E3888D-45B8-4028-AB40-3D9F60DCFEAD}" type="sibTrans" cxnId="{689A6A48-6AEA-4DBE-AF1C-5599A9FEC347}">
      <dgm:prSet/>
      <dgm:spPr/>
      <dgm:t>
        <a:bodyPr/>
        <a:lstStyle/>
        <a:p>
          <a:endParaRPr lang="cs-CZ"/>
        </a:p>
      </dgm:t>
    </dgm:pt>
    <dgm:pt modelId="{6A457219-3722-49B8-9BA7-50C9B0FA735A}">
      <dgm:prSet phldrT="[Text]"/>
      <dgm:spPr/>
      <dgm:t>
        <a:bodyPr/>
        <a:lstStyle/>
        <a:p>
          <a:r>
            <a:rPr lang="cs-CZ" dirty="0"/>
            <a:t>…..</a:t>
          </a:r>
        </a:p>
      </dgm:t>
    </dgm:pt>
    <dgm:pt modelId="{5E6274B4-F04F-45D1-B799-5CDF577A3AF2}" type="parTrans" cxnId="{806BA437-94D6-474C-8581-1182C6BE4C43}">
      <dgm:prSet/>
      <dgm:spPr/>
      <dgm:t>
        <a:bodyPr/>
        <a:lstStyle/>
        <a:p>
          <a:endParaRPr lang="cs-CZ"/>
        </a:p>
      </dgm:t>
    </dgm:pt>
    <dgm:pt modelId="{C69EF938-64D2-42A5-95BE-8964FDB93FEA}" type="sibTrans" cxnId="{806BA437-94D6-474C-8581-1182C6BE4C43}">
      <dgm:prSet/>
      <dgm:spPr/>
      <dgm:t>
        <a:bodyPr/>
        <a:lstStyle/>
        <a:p>
          <a:endParaRPr lang="cs-CZ"/>
        </a:p>
      </dgm:t>
    </dgm:pt>
    <dgm:pt modelId="{FD3B4F97-FEAE-4D5F-ACC5-3C8D10AB3AB0}">
      <dgm:prSet phldrT="[Text]"/>
      <dgm:spPr/>
      <dgm:t>
        <a:bodyPr/>
        <a:lstStyle/>
        <a:p>
          <a:r>
            <a:rPr lang="cs-CZ" dirty="0"/>
            <a:t>…..</a:t>
          </a:r>
        </a:p>
      </dgm:t>
    </dgm:pt>
    <dgm:pt modelId="{81322E0D-C156-4205-80BB-F5EB81E4C641}" type="parTrans" cxnId="{7495B1AB-A8F3-4CD3-BF2F-4486BB189D18}">
      <dgm:prSet/>
      <dgm:spPr/>
      <dgm:t>
        <a:bodyPr/>
        <a:lstStyle/>
        <a:p>
          <a:endParaRPr lang="cs-CZ"/>
        </a:p>
      </dgm:t>
    </dgm:pt>
    <dgm:pt modelId="{F4BB2F15-364E-4E83-A148-00D9567AA29B}" type="sibTrans" cxnId="{7495B1AB-A8F3-4CD3-BF2F-4486BB189D18}">
      <dgm:prSet/>
      <dgm:spPr/>
      <dgm:t>
        <a:bodyPr/>
        <a:lstStyle/>
        <a:p>
          <a:endParaRPr lang="cs-CZ"/>
        </a:p>
      </dgm:t>
    </dgm:pt>
    <dgm:pt modelId="{52FA740D-EE09-43E3-A539-8E28B05B0CD2}">
      <dgm:prSet/>
      <dgm:spPr/>
      <dgm:t>
        <a:bodyPr/>
        <a:lstStyle/>
        <a:p>
          <a:r>
            <a:rPr lang="cs-CZ" dirty="0"/>
            <a:t>…..</a:t>
          </a:r>
        </a:p>
      </dgm:t>
    </dgm:pt>
    <dgm:pt modelId="{BCB79AB8-937D-4A92-B1CB-131DD143AB2A}" type="parTrans" cxnId="{148840BE-DD2A-4DFD-B24E-7B6E4A8DAE3C}">
      <dgm:prSet/>
      <dgm:spPr/>
      <dgm:t>
        <a:bodyPr/>
        <a:lstStyle/>
        <a:p>
          <a:endParaRPr lang="cs-CZ"/>
        </a:p>
      </dgm:t>
    </dgm:pt>
    <dgm:pt modelId="{EED7E0F1-981C-40BA-9056-DA3E9EA9B1EE}" type="sibTrans" cxnId="{148840BE-DD2A-4DFD-B24E-7B6E4A8DAE3C}">
      <dgm:prSet/>
      <dgm:spPr/>
      <dgm:t>
        <a:bodyPr/>
        <a:lstStyle/>
        <a:p>
          <a:endParaRPr lang="cs-CZ"/>
        </a:p>
      </dgm:t>
    </dgm:pt>
    <dgm:pt modelId="{1B28D63F-63C1-4A8D-86DC-BB745A762B1A}" type="pres">
      <dgm:prSet presAssocID="{287EC455-87E4-4A59-BE6F-6FA236AF4040}" presName="hierChild1" presStyleCnt="0">
        <dgm:presLayoutVars>
          <dgm:chPref val="1"/>
          <dgm:dir/>
          <dgm:animOne val="branch"/>
          <dgm:animLvl val="lvl"/>
          <dgm:resizeHandles/>
        </dgm:presLayoutVars>
      </dgm:prSet>
      <dgm:spPr/>
    </dgm:pt>
    <dgm:pt modelId="{76A8382E-90E7-4F1A-AA4E-07C012FAD952}" type="pres">
      <dgm:prSet presAssocID="{D5115F84-CD9B-4A78-9B23-550B634B02B4}" presName="hierRoot1" presStyleCnt="0"/>
      <dgm:spPr/>
    </dgm:pt>
    <dgm:pt modelId="{67C23460-059A-451F-9A1B-B2E7095E11D0}" type="pres">
      <dgm:prSet presAssocID="{D5115F84-CD9B-4A78-9B23-550B634B02B4}" presName="composite" presStyleCnt="0"/>
      <dgm:spPr/>
    </dgm:pt>
    <dgm:pt modelId="{4412EA50-8A84-4B18-B4CF-1EFCDA60EE32}" type="pres">
      <dgm:prSet presAssocID="{D5115F84-CD9B-4A78-9B23-550B634B02B4}" presName="background" presStyleLbl="node0" presStyleIdx="0" presStyleCnt="1"/>
      <dgm:spPr/>
    </dgm:pt>
    <dgm:pt modelId="{CDEE303D-0883-4869-B1DB-57646EC27FE7}" type="pres">
      <dgm:prSet presAssocID="{D5115F84-CD9B-4A78-9B23-550B634B02B4}" presName="text" presStyleLbl="fgAcc0" presStyleIdx="0" presStyleCnt="1">
        <dgm:presLayoutVars>
          <dgm:chPref val="3"/>
        </dgm:presLayoutVars>
      </dgm:prSet>
      <dgm:spPr/>
    </dgm:pt>
    <dgm:pt modelId="{855A8DE2-6360-477D-95B8-9F49F57AB4FB}" type="pres">
      <dgm:prSet presAssocID="{D5115F84-CD9B-4A78-9B23-550B634B02B4}" presName="hierChild2" presStyleCnt="0"/>
      <dgm:spPr/>
    </dgm:pt>
    <dgm:pt modelId="{32AB8941-448A-4233-8A6F-0AE13BADA13A}" type="pres">
      <dgm:prSet presAssocID="{5E6274B4-F04F-45D1-B799-5CDF577A3AF2}" presName="Name10" presStyleLbl="parChTrans1D2" presStyleIdx="0" presStyleCnt="3"/>
      <dgm:spPr/>
    </dgm:pt>
    <dgm:pt modelId="{8CF6090D-A4DD-4942-90B9-E5C54AB9E484}" type="pres">
      <dgm:prSet presAssocID="{6A457219-3722-49B8-9BA7-50C9B0FA735A}" presName="hierRoot2" presStyleCnt="0"/>
      <dgm:spPr/>
    </dgm:pt>
    <dgm:pt modelId="{ACEC879E-300B-425C-AD90-BCB17633AB1F}" type="pres">
      <dgm:prSet presAssocID="{6A457219-3722-49B8-9BA7-50C9B0FA735A}" presName="composite2" presStyleCnt="0"/>
      <dgm:spPr/>
    </dgm:pt>
    <dgm:pt modelId="{196213C0-B61C-4E2A-8721-D5B92FD9D5CC}" type="pres">
      <dgm:prSet presAssocID="{6A457219-3722-49B8-9BA7-50C9B0FA735A}" presName="background2" presStyleLbl="node2" presStyleIdx="0" presStyleCnt="3"/>
      <dgm:spPr/>
    </dgm:pt>
    <dgm:pt modelId="{FBEB9AEC-E111-4542-A864-9A5F58B7BA25}" type="pres">
      <dgm:prSet presAssocID="{6A457219-3722-49B8-9BA7-50C9B0FA735A}" presName="text2" presStyleLbl="fgAcc2" presStyleIdx="0" presStyleCnt="3">
        <dgm:presLayoutVars>
          <dgm:chPref val="3"/>
        </dgm:presLayoutVars>
      </dgm:prSet>
      <dgm:spPr/>
    </dgm:pt>
    <dgm:pt modelId="{109A1653-B4E3-4457-ABB1-AFF51CE707CE}" type="pres">
      <dgm:prSet presAssocID="{6A457219-3722-49B8-9BA7-50C9B0FA735A}" presName="hierChild3" presStyleCnt="0"/>
      <dgm:spPr/>
    </dgm:pt>
    <dgm:pt modelId="{700E5E02-3C3E-4F09-BB86-5ADABB3E635C}" type="pres">
      <dgm:prSet presAssocID="{81322E0D-C156-4205-80BB-F5EB81E4C641}" presName="Name10" presStyleLbl="parChTrans1D2" presStyleIdx="1" presStyleCnt="3"/>
      <dgm:spPr/>
    </dgm:pt>
    <dgm:pt modelId="{ABE729DF-D697-44F1-A0AF-E283805B1347}" type="pres">
      <dgm:prSet presAssocID="{FD3B4F97-FEAE-4D5F-ACC5-3C8D10AB3AB0}" presName="hierRoot2" presStyleCnt="0"/>
      <dgm:spPr/>
    </dgm:pt>
    <dgm:pt modelId="{3621132D-C0EC-4127-A198-97B54F6E654B}" type="pres">
      <dgm:prSet presAssocID="{FD3B4F97-FEAE-4D5F-ACC5-3C8D10AB3AB0}" presName="composite2" presStyleCnt="0"/>
      <dgm:spPr/>
    </dgm:pt>
    <dgm:pt modelId="{E1330B22-D4EB-4B8D-9BE3-6D9B15845EBE}" type="pres">
      <dgm:prSet presAssocID="{FD3B4F97-FEAE-4D5F-ACC5-3C8D10AB3AB0}" presName="background2" presStyleLbl="node2" presStyleIdx="1" presStyleCnt="3"/>
      <dgm:spPr/>
    </dgm:pt>
    <dgm:pt modelId="{D3E85DB8-E8C7-47F3-AF5A-F989B1373FC1}" type="pres">
      <dgm:prSet presAssocID="{FD3B4F97-FEAE-4D5F-ACC5-3C8D10AB3AB0}" presName="text2" presStyleLbl="fgAcc2" presStyleIdx="1" presStyleCnt="3">
        <dgm:presLayoutVars>
          <dgm:chPref val="3"/>
        </dgm:presLayoutVars>
      </dgm:prSet>
      <dgm:spPr/>
    </dgm:pt>
    <dgm:pt modelId="{DA8A536F-50A8-4C57-BCCE-5ECB72D8AAD1}" type="pres">
      <dgm:prSet presAssocID="{FD3B4F97-FEAE-4D5F-ACC5-3C8D10AB3AB0}" presName="hierChild3" presStyleCnt="0"/>
      <dgm:spPr/>
    </dgm:pt>
    <dgm:pt modelId="{7AD51A52-FAF7-4E2A-BB1B-391285BC3A5B}" type="pres">
      <dgm:prSet presAssocID="{BCB79AB8-937D-4A92-B1CB-131DD143AB2A}" presName="Name10" presStyleLbl="parChTrans1D2" presStyleIdx="2" presStyleCnt="3"/>
      <dgm:spPr/>
    </dgm:pt>
    <dgm:pt modelId="{9528EDC6-1E67-451B-B5F3-DE73D16F5191}" type="pres">
      <dgm:prSet presAssocID="{52FA740D-EE09-43E3-A539-8E28B05B0CD2}" presName="hierRoot2" presStyleCnt="0"/>
      <dgm:spPr/>
    </dgm:pt>
    <dgm:pt modelId="{78847E37-1D7B-44D5-B570-8589A3E4D757}" type="pres">
      <dgm:prSet presAssocID="{52FA740D-EE09-43E3-A539-8E28B05B0CD2}" presName="composite2" presStyleCnt="0"/>
      <dgm:spPr/>
    </dgm:pt>
    <dgm:pt modelId="{90A134DE-C0F5-4475-9F02-0F3D139C9C7B}" type="pres">
      <dgm:prSet presAssocID="{52FA740D-EE09-43E3-A539-8E28B05B0CD2}" presName="background2" presStyleLbl="node2" presStyleIdx="2" presStyleCnt="3"/>
      <dgm:spPr/>
    </dgm:pt>
    <dgm:pt modelId="{492B7BD0-125E-4567-9FE6-107502671F66}" type="pres">
      <dgm:prSet presAssocID="{52FA740D-EE09-43E3-A539-8E28B05B0CD2}" presName="text2" presStyleLbl="fgAcc2" presStyleIdx="2" presStyleCnt="3">
        <dgm:presLayoutVars>
          <dgm:chPref val="3"/>
        </dgm:presLayoutVars>
      </dgm:prSet>
      <dgm:spPr/>
    </dgm:pt>
    <dgm:pt modelId="{B3810B19-3C0E-460B-AB95-74BF960B938B}" type="pres">
      <dgm:prSet presAssocID="{52FA740D-EE09-43E3-A539-8E28B05B0CD2}" presName="hierChild3" presStyleCnt="0"/>
      <dgm:spPr/>
    </dgm:pt>
  </dgm:ptLst>
  <dgm:cxnLst>
    <dgm:cxn modelId="{697DA80F-EBFE-49D9-BEA3-EC965F6E19FA}" type="presOf" srcId="{D5115F84-CD9B-4A78-9B23-550B634B02B4}" destId="{CDEE303D-0883-4869-B1DB-57646EC27FE7}" srcOrd="0" destOrd="0" presId="urn:microsoft.com/office/officeart/2005/8/layout/hierarchy1"/>
    <dgm:cxn modelId="{C97E531D-9D6B-4306-8CD4-2B12233CFA54}" type="presOf" srcId="{BCB79AB8-937D-4A92-B1CB-131DD143AB2A}" destId="{7AD51A52-FAF7-4E2A-BB1B-391285BC3A5B}" srcOrd="0" destOrd="0" presId="urn:microsoft.com/office/officeart/2005/8/layout/hierarchy1"/>
    <dgm:cxn modelId="{CB464525-6C65-4196-AF86-8314C1EF0550}" type="presOf" srcId="{287EC455-87E4-4A59-BE6F-6FA236AF4040}" destId="{1B28D63F-63C1-4A8D-86DC-BB745A762B1A}" srcOrd="0" destOrd="0" presId="urn:microsoft.com/office/officeart/2005/8/layout/hierarchy1"/>
    <dgm:cxn modelId="{806BA437-94D6-474C-8581-1182C6BE4C43}" srcId="{D5115F84-CD9B-4A78-9B23-550B634B02B4}" destId="{6A457219-3722-49B8-9BA7-50C9B0FA735A}" srcOrd="0" destOrd="0" parTransId="{5E6274B4-F04F-45D1-B799-5CDF577A3AF2}" sibTransId="{C69EF938-64D2-42A5-95BE-8964FDB93FEA}"/>
    <dgm:cxn modelId="{689A6A48-6AEA-4DBE-AF1C-5599A9FEC347}" srcId="{287EC455-87E4-4A59-BE6F-6FA236AF4040}" destId="{D5115F84-CD9B-4A78-9B23-550B634B02B4}" srcOrd="0" destOrd="0" parTransId="{9BEA526E-BCAB-49E0-AA78-8AB0D3575248}" sibTransId="{69E3888D-45B8-4028-AB40-3D9F60DCFEAD}"/>
    <dgm:cxn modelId="{F30F5669-627D-42DD-B134-1EBB90BFA9D2}" type="presOf" srcId="{52FA740D-EE09-43E3-A539-8E28B05B0CD2}" destId="{492B7BD0-125E-4567-9FE6-107502671F66}" srcOrd="0" destOrd="0" presId="urn:microsoft.com/office/officeart/2005/8/layout/hierarchy1"/>
    <dgm:cxn modelId="{41FB1B5A-748E-476D-A07C-ECD6B10A006A}" type="presOf" srcId="{5E6274B4-F04F-45D1-B799-5CDF577A3AF2}" destId="{32AB8941-448A-4233-8A6F-0AE13BADA13A}" srcOrd="0" destOrd="0" presId="urn:microsoft.com/office/officeart/2005/8/layout/hierarchy1"/>
    <dgm:cxn modelId="{2AE87A83-30B8-4D13-8A28-176EB29F699C}" type="presOf" srcId="{FD3B4F97-FEAE-4D5F-ACC5-3C8D10AB3AB0}" destId="{D3E85DB8-E8C7-47F3-AF5A-F989B1373FC1}" srcOrd="0" destOrd="0" presId="urn:microsoft.com/office/officeart/2005/8/layout/hierarchy1"/>
    <dgm:cxn modelId="{D722EB9D-BE95-40FB-9BC7-99A020513DEB}" type="presOf" srcId="{6A457219-3722-49B8-9BA7-50C9B0FA735A}" destId="{FBEB9AEC-E111-4542-A864-9A5F58B7BA25}" srcOrd="0" destOrd="0" presId="urn:microsoft.com/office/officeart/2005/8/layout/hierarchy1"/>
    <dgm:cxn modelId="{7495B1AB-A8F3-4CD3-BF2F-4486BB189D18}" srcId="{D5115F84-CD9B-4A78-9B23-550B634B02B4}" destId="{FD3B4F97-FEAE-4D5F-ACC5-3C8D10AB3AB0}" srcOrd="1" destOrd="0" parTransId="{81322E0D-C156-4205-80BB-F5EB81E4C641}" sibTransId="{F4BB2F15-364E-4E83-A148-00D9567AA29B}"/>
    <dgm:cxn modelId="{148840BE-DD2A-4DFD-B24E-7B6E4A8DAE3C}" srcId="{D5115F84-CD9B-4A78-9B23-550B634B02B4}" destId="{52FA740D-EE09-43E3-A539-8E28B05B0CD2}" srcOrd="2" destOrd="0" parTransId="{BCB79AB8-937D-4A92-B1CB-131DD143AB2A}" sibTransId="{EED7E0F1-981C-40BA-9056-DA3E9EA9B1EE}"/>
    <dgm:cxn modelId="{7AE8A5EF-C4E7-46C0-9ED8-AE52C235E2A8}" type="presOf" srcId="{81322E0D-C156-4205-80BB-F5EB81E4C641}" destId="{700E5E02-3C3E-4F09-BB86-5ADABB3E635C}" srcOrd="0" destOrd="0" presId="urn:microsoft.com/office/officeart/2005/8/layout/hierarchy1"/>
    <dgm:cxn modelId="{81984E8C-BB5C-40FB-A6E2-75B7DAF5FFF4}" type="presParOf" srcId="{1B28D63F-63C1-4A8D-86DC-BB745A762B1A}" destId="{76A8382E-90E7-4F1A-AA4E-07C012FAD952}" srcOrd="0" destOrd="0" presId="urn:microsoft.com/office/officeart/2005/8/layout/hierarchy1"/>
    <dgm:cxn modelId="{FF0FC5FE-12F9-423A-9DAA-4202E96E9C8D}" type="presParOf" srcId="{76A8382E-90E7-4F1A-AA4E-07C012FAD952}" destId="{67C23460-059A-451F-9A1B-B2E7095E11D0}" srcOrd="0" destOrd="0" presId="urn:microsoft.com/office/officeart/2005/8/layout/hierarchy1"/>
    <dgm:cxn modelId="{3E46A6D4-C34E-4C20-B328-7348BBB92965}" type="presParOf" srcId="{67C23460-059A-451F-9A1B-B2E7095E11D0}" destId="{4412EA50-8A84-4B18-B4CF-1EFCDA60EE32}" srcOrd="0" destOrd="0" presId="urn:microsoft.com/office/officeart/2005/8/layout/hierarchy1"/>
    <dgm:cxn modelId="{A4717C94-C1EB-4D57-B041-312612D5C7B5}" type="presParOf" srcId="{67C23460-059A-451F-9A1B-B2E7095E11D0}" destId="{CDEE303D-0883-4869-B1DB-57646EC27FE7}" srcOrd="1" destOrd="0" presId="urn:microsoft.com/office/officeart/2005/8/layout/hierarchy1"/>
    <dgm:cxn modelId="{9CC1FA7C-A37B-4E96-8520-894BB9901E22}" type="presParOf" srcId="{76A8382E-90E7-4F1A-AA4E-07C012FAD952}" destId="{855A8DE2-6360-477D-95B8-9F49F57AB4FB}" srcOrd="1" destOrd="0" presId="urn:microsoft.com/office/officeart/2005/8/layout/hierarchy1"/>
    <dgm:cxn modelId="{05EFEB60-0E4F-4A34-B898-625F1E605EDE}" type="presParOf" srcId="{855A8DE2-6360-477D-95B8-9F49F57AB4FB}" destId="{32AB8941-448A-4233-8A6F-0AE13BADA13A}" srcOrd="0" destOrd="0" presId="urn:microsoft.com/office/officeart/2005/8/layout/hierarchy1"/>
    <dgm:cxn modelId="{0CBE9CC0-A27F-49C7-B61E-A94E87EC1055}" type="presParOf" srcId="{855A8DE2-6360-477D-95B8-9F49F57AB4FB}" destId="{8CF6090D-A4DD-4942-90B9-E5C54AB9E484}" srcOrd="1" destOrd="0" presId="urn:microsoft.com/office/officeart/2005/8/layout/hierarchy1"/>
    <dgm:cxn modelId="{F140E50F-13A2-44A6-99B2-FC91902F9BF4}" type="presParOf" srcId="{8CF6090D-A4DD-4942-90B9-E5C54AB9E484}" destId="{ACEC879E-300B-425C-AD90-BCB17633AB1F}" srcOrd="0" destOrd="0" presId="urn:microsoft.com/office/officeart/2005/8/layout/hierarchy1"/>
    <dgm:cxn modelId="{BED94B1E-0CB3-44AC-904F-EA7F02AB98AA}" type="presParOf" srcId="{ACEC879E-300B-425C-AD90-BCB17633AB1F}" destId="{196213C0-B61C-4E2A-8721-D5B92FD9D5CC}" srcOrd="0" destOrd="0" presId="urn:microsoft.com/office/officeart/2005/8/layout/hierarchy1"/>
    <dgm:cxn modelId="{C1F30F35-DE1C-4820-BBE2-52A5CFCE23E2}" type="presParOf" srcId="{ACEC879E-300B-425C-AD90-BCB17633AB1F}" destId="{FBEB9AEC-E111-4542-A864-9A5F58B7BA25}" srcOrd="1" destOrd="0" presId="urn:microsoft.com/office/officeart/2005/8/layout/hierarchy1"/>
    <dgm:cxn modelId="{0107F2BC-CB95-425B-BE18-61B62F65988D}" type="presParOf" srcId="{8CF6090D-A4DD-4942-90B9-E5C54AB9E484}" destId="{109A1653-B4E3-4457-ABB1-AFF51CE707CE}" srcOrd="1" destOrd="0" presId="urn:microsoft.com/office/officeart/2005/8/layout/hierarchy1"/>
    <dgm:cxn modelId="{5539E6CF-B5F6-4C3B-AC3F-406A9F460DB4}" type="presParOf" srcId="{855A8DE2-6360-477D-95B8-9F49F57AB4FB}" destId="{700E5E02-3C3E-4F09-BB86-5ADABB3E635C}" srcOrd="2" destOrd="0" presId="urn:microsoft.com/office/officeart/2005/8/layout/hierarchy1"/>
    <dgm:cxn modelId="{223098CC-7640-4C05-B9EF-46B3D0CA3C87}" type="presParOf" srcId="{855A8DE2-6360-477D-95B8-9F49F57AB4FB}" destId="{ABE729DF-D697-44F1-A0AF-E283805B1347}" srcOrd="3" destOrd="0" presId="urn:microsoft.com/office/officeart/2005/8/layout/hierarchy1"/>
    <dgm:cxn modelId="{7CC47A5E-7332-483B-90A7-4AFAA8E85BB2}" type="presParOf" srcId="{ABE729DF-D697-44F1-A0AF-E283805B1347}" destId="{3621132D-C0EC-4127-A198-97B54F6E654B}" srcOrd="0" destOrd="0" presId="urn:microsoft.com/office/officeart/2005/8/layout/hierarchy1"/>
    <dgm:cxn modelId="{1B2168FF-96F3-4E33-8334-D0ECA12B18FA}" type="presParOf" srcId="{3621132D-C0EC-4127-A198-97B54F6E654B}" destId="{E1330B22-D4EB-4B8D-9BE3-6D9B15845EBE}" srcOrd="0" destOrd="0" presId="urn:microsoft.com/office/officeart/2005/8/layout/hierarchy1"/>
    <dgm:cxn modelId="{2AE1A064-E43F-4738-97AD-40D4702A1592}" type="presParOf" srcId="{3621132D-C0EC-4127-A198-97B54F6E654B}" destId="{D3E85DB8-E8C7-47F3-AF5A-F989B1373FC1}" srcOrd="1" destOrd="0" presId="urn:microsoft.com/office/officeart/2005/8/layout/hierarchy1"/>
    <dgm:cxn modelId="{CACD672B-C34C-41CD-84CF-A6B8B8E33745}" type="presParOf" srcId="{ABE729DF-D697-44F1-A0AF-E283805B1347}" destId="{DA8A536F-50A8-4C57-BCCE-5ECB72D8AAD1}" srcOrd="1" destOrd="0" presId="urn:microsoft.com/office/officeart/2005/8/layout/hierarchy1"/>
    <dgm:cxn modelId="{0E308AEF-C255-44B0-AB88-303D5D47175C}" type="presParOf" srcId="{855A8DE2-6360-477D-95B8-9F49F57AB4FB}" destId="{7AD51A52-FAF7-4E2A-BB1B-391285BC3A5B}" srcOrd="4" destOrd="0" presId="urn:microsoft.com/office/officeart/2005/8/layout/hierarchy1"/>
    <dgm:cxn modelId="{D3977F23-2930-4434-9BDF-B128A30D1804}" type="presParOf" srcId="{855A8DE2-6360-477D-95B8-9F49F57AB4FB}" destId="{9528EDC6-1E67-451B-B5F3-DE73D16F5191}" srcOrd="5" destOrd="0" presId="urn:microsoft.com/office/officeart/2005/8/layout/hierarchy1"/>
    <dgm:cxn modelId="{360E75AE-60F2-4264-B477-57B6FDA90EE2}" type="presParOf" srcId="{9528EDC6-1E67-451B-B5F3-DE73D16F5191}" destId="{78847E37-1D7B-44D5-B570-8589A3E4D757}" srcOrd="0" destOrd="0" presId="urn:microsoft.com/office/officeart/2005/8/layout/hierarchy1"/>
    <dgm:cxn modelId="{19AC6A33-762A-4831-9341-AB70D15F53EA}" type="presParOf" srcId="{78847E37-1D7B-44D5-B570-8589A3E4D757}" destId="{90A134DE-C0F5-4475-9F02-0F3D139C9C7B}" srcOrd="0" destOrd="0" presId="urn:microsoft.com/office/officeart/2005/8/layout/hierarchy1"/>
    <dgm:cxn modelId="{25663F08-30E9-4904-A08E-43302D8C023F}" type="presParOf" srcId="{78847E37-1D7B-44D5-B570-8589A3E4D757}" destId="{492B7BD0-125E-4567-9FE6-107502671F66}" srcOrd="1" destOrd="0" presId="urn:microsoft.com/office/officeart/2005/8/layout/hierarchy1"/>
    <dgm:cxn modelId="{35BDC372-21BE-49C4-8B11-47E32BE18455}" type="presParOf" srcId="{9528EDC6-1E67-451B-B5F3-DE73D16F5191}" destId="{B3810B19-3C0E-460B-AB95-74BF960B93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7423E2-809A-4553-AF7F-A70860766446}"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cs-CZ"/>
        </a:p>
      </dgm:t>
    </dgm:pt>
    <dgm:pt modelId="{947AF081-43C8-4646-8DD3-66F1F01DF658}">
      <dgm:prSet phldrT="[Text]"/>
      <dgm:spPr/>
      <dgm:t>
        <a:bodyPr/>
        <a:lstStyle/>
        <a:p>
          <a:r>
            <a:rPr lang="cs-CZ" b="1"/>
            <a:t>Obchodní </a:t>
          </a:r>
          <a:r>
            <a:rPr lang="cs-CZ" b="1" dirty="0"/>
            <a:t>korporace</a:t>
          </a:r>
        </a:p>
      </dgm:t>
    </dgm:pt>
    <dgm:pt modelId="{9BF847FA-9282-4E1F-8AE3-C22FFD1D30BA}" type="parTrans" cxnId="{52E30CEE-E900-4076-9D44-195F1E7269F0}">
      <dgm:prSet/>
      <dgm:spPr/>
      <dgm:t>
        <a:bodyPr/>
        <a:lstStyle/>
        <a:p>
          <a:endParaRPr lang="cs-CZ" b="1"/>
        </a:p>
      </dgm:t>
    </dgm:pt>
    <dgm:pt modelId="{0D4B347C-71E1-4A87-BE27-EA617163BD05}" type="sibTrans" cxnId="{52E30CEE-E900-4076-9D44-195F1E7269F0}">
      <dgm:prSet/>
      <dgm:spPr/>
      <dgm:t>
        <a:bodyPr/>
        <a:lstStyle/>
        <a:p>
          <a:endParaRPr lang="cs-CZ" b="1"/>
        </a:p>
      </dgm:t>
    </dgm:pt>
    <dgm:pt modelId="{4ECE4B47-4609-4CC3-B38B-746A2F9A1D17}">
      <dgm:prSet phldrT="[Text]"/>
      <dgm:spPr/>
      <dgm:t>
        <a:bodyPr/>
        <a:lstStyle/>
        <a:p>
          <a:r>
            <a:rPr lang="cs-CZ" b="1"/>
            <a:t>Obchodní </a:t>
          </a:r>
          <a:r>
            <a:rPr lang="cs-CZ" b="1" dirty="0"/>
            <a:t>společnosti</a:t>
          </a:r>
        </a:p>
      </dgm:t>
    </dgm:pt>
    <dgm:pt modelId="{39027C14-2C22-4F10-AEB8-C112F13262CB}" type="parTrans" cxnId="{91CA4E60-EC39-423F-9B90-57320A3961B6}">
      <dgm:prSet/>
      <dgm:spPr/>
      <dgm:t>
        <a:bodyPr/>
        <a:lstStyle/>
        <a:p>
          <a:endParaRPr lang="cs-CZ" b="1"/>
        </a:p>
      </dgm:t>
    </dgm:pt>
    <dgm:pt modelId="{470DC458-D51A-4E60-B9B6-60B14AD11EE9}" type="sibTrans" cxnId="{91CA4E60-EC39-423F-9B90-57320A3961B6}">
      <dgm:prSet/>
      <dgm:spPr/>
      <dgm:t>
        <a:bodyPr/>
        <a:lstStyle/>
        <a:p>
          <a:endParaRPr lang="cs-CZ" b="1"/>
        </a:p>
      </dgm:t>
    </dgm:pt>
    <dgm:pt modelId="{BEC7B363-CBF6-486A-B91B-68B359795D9F}">
      <dgm:prSet phldrT="[Text]"/>
      <dgm:spPr/>
      <dgm:t>
        <a:bodyPr/>
        <a:lstStyle/>
        <a:p>
          <a:r>
            <a:rPr lang="cs-CZ" b="1"/>
            <a:t>Osobní </a:t>
          </a:r>
          <a:r>
            <a:rPr lang="cs-CZ" b="1" dirty="0"/>
            <a:t>společnosti</a:t>
          </a:r>
        </a:p>
      </dgm:t>
    </dgm:pt>
    <dgm:pt modelId="{DFE90B7A-DFCF-4C8E-9E2D-099B24BA3EA3}" type="parTrans" cxnId="{92227F42-60B1-43A5-8DD4-9EE07D064E5C}">
      <dgm:prSet/>
      <dgm:spPr/>
      <dgm:t>
        <a:bodyPr/>
        <a:lstStyle/>
        <a:p>
          <a:endParaRPr lang="cs-CZ" b="1"/>
        </a:p>
      </dgm:t>
    </dgm:pt>
    <dgm:pt modelId="{FFB5ADB5-2A6D-4BC7-A880-6297FB5D38D6}" type="sibTrans" cxnId="{92227F42-60B1-43A5-8DD4-9EE07D064E5C}">
      <dgm:prSet/>
      <dgm:spPr/>
      <dgm:t>
        <a:bodyPr/>
        <a:lstStyle/>
        <a:p>
          <a:endParaRPr lang="cs-CZ" b="1"/>
        </a:p>
      </dgm:t>
    </dgm:pt>
    <dgm:pt modelId="{7FF1A987-9B7E-40CD-98EE-4272C6B91C77}">
      <dgm:prSet phldrT="[Text]"/>
      <dgm:spPr/>
      <dgm:t>
        <a:bodyPr/>
        <a:lstStyle/>
        <a:p>
          <a:r>
            <a:rPr lang="cs-CZ" b="1" dirty="0"/>
            <a:t>Družstva</a:t>
          </a:r>
        </a:p>
      </dgm:t>
    </dgm:pt>
    <dgm:pt modelId="{B5666531-332C-45CD-9438-5EE56815B6FE}" type="parTrans" cxnId="{AEA0E410-3EE3-4673-9591-67F76E5DBB20}">
      <dgm:prSet/>
      <dgm:spPr/>
      <dgm:t>
        <a:bodyPr/>
        <a:lstStyle/>
        <a:p>
          <a:endParaRPr lang="cs-CZ" b="1"/>
        </a:p>
      </dgm:t>
    </dgm:pt>
    <dgm:pt modelId="{5FE4E56B-C829-4B69-87FB-4313086AC009}" type="sibTrans" cxnId="{AEA0E410-3EE3-4673-9591-67F76E5DBB20}">
      <dgm:prSet/>
      <dgm:spPr/>
      <dgm:t>
        <a:bodyPr/>
        <a:lstStyle/>
        <a:p>
          <a:endParaRPr lang="cs-CZ" b="1"/>
        </a:p>
      </dgm:t>
    </dgm:pt>
    <dgm:pt modelId="{45193EB4-C017-43AE-B367-78883F7F0EF2}">
      <dgm:prSet phldrT="[Text]"/>
      <dgm:spPr/>
      <dgm:t>
        <a:bodyPr/>
        <a:lstStyle/>
        <a:p>
          <a:r>
            <a:rPr lang="cs-CZ" b="1" dirty="0"/>
            <a:t>Družstvo</a:t>
          </a:r>
        </a:p>
      </dgm:t>
    </dgm:pt>
    <dgm:pt modelId="{A27A716D-497F-4010-801D-958685FFF147}" type="parTrans" cxnId="{FDBFE3EF-D33A-41BC-AFA4-153D3A9CCD8E}">
      <dgm:prSet/>
      <dgm:spPr/>
      <dgm:t>
        <a:bodyPr/>
        <a:lstStyle/>
        <a:p>
          <a:endParaRPr lang="cs-CZ" b="1"/>
        </a:p>
      </dgm:t>
    </dgm:pt>
    <dgm:pt modelId="{1163EB6C-41C9-435A-8066-27E48FBC41CF}" type="sibTrans" cxnId="{FDBFE3EF-D33A-41BC-AFA4-153D3A9CCD8E}">
      <dgm:prSet/>
      <dgm:spPr/>
      <dgm:t>
        <a:bodyPr/>
        <a:lstStyle/>
        <a:p>
          <a:endParaRPr lang="cs-CZ" b="1"/>
        </a:p>
      </dgm:t>
    </dgm:pt>
    <dgm:pt modelId="{F030F2A9-D081-405E-B231-74472636EC17}">
      <dgm:prSet phldrT="[Text]"/>
      <dgm:spPr/>
      <dgm:t>
        <a:bodyPr/>
        <a:lstStyle/>
        <a:p>
          <a:r>
            <a:rPr lang="cs-CZ" b="1" dirty="0"/>
            <a:t>Kapitálové společnosti</a:t>
          </a:r>
        </a:p>
      </dgm:t>
    </dgm:pt>
    <dgm:pt modelId="{E2800537-D923-4DA9-BF91-9285FE29C6BC}" type="parTrans" cxnId="{209FA7A1-5437-44D8-BEB0-57F8A09BEDC3}">
      <dgm:prSet/>
      <dgm:spPr/>
      <dgm:t>
        <a:bodyPr/>
        <a:lstStyle/>
        <a:p>
          <a:endParaRPr lang="cs-CZ" b="1"/>
        </a:p>
      </dgm:t>
    </dgm:pt>
    <dgm:pt modelId="{1605DC18-1E66-4657-8D2E-5661388F3028}" type="sibTrans" cxnId="{209FA7A1-5437-44D8-BEB0-57F8A09BEDC3}">
      <dgm:prSet/>
      <dgm:spPr/>
      <dgm:t>
        <a:bodyPr/>
        <a:lstStyle/>
        <a:p>
          <a:endParaRPr lang="cs-CZ" b="1"/>
        </a:p>
      </dgm:t>
    </dgm:pt>
    <dgm:pt modelId="{30E63122-8A78-4B01-A0B2-E4D70775C2CC}">
      <dgm:prSet phldrT="[Text]"/>
      <dgm:spPr/>
      <dgm:t>
        <a:bodyPr/>
        <a:lstStyle/>
        <a:p>
          <a:r>
            <a:rPr lang="cs-CZ" b="1" dirty="0"/>
            <a:t>Evropská </a:t>
          </a:r>
        </a:p>
        <a:p>
          <a:r>
            <a:rPr lang="cs-CZ" b="1" dirty="0"/>
            <a:t>společnost</a:t>
          </a:r>
        </a:p>
      </dgm:t>
    </dgm:pt>
    <dgm:pt modelId="{DD865300-97A5-4B22-A69F-C1329C897A2E}" type="parTrans" cxnId="{48173507-1F36-4A84-8E7C-FC5E642A4EEA}">
      <dgm:prSet/>
      <dgm:spPr/>
      <dgm:t>
        <a:bodyPr/>
        <a:lstStyle/>
        <a:p>
          <a:endParaRPr lang="cs-CZ" b="1"/>
        </a:p>
      </dgm:t>
    </dgm:pt>
    <dgm:pt modelId="{BC1BC693-77A7-466C-A9DE-8C13F8481D59}" type="sibTrans" cxnId="{48173507-1F36-4A84-8E7C-FC5E642A4EEA}">
      <dgm:prSet/>
      <dgm:spPr/>
      <dgm:t>
        <a:bodyPr/>
        <a:lstStyle/>
        <a:p>
          <a:endParaRPr lang="cs-CZ" b="1"/>
        </a:p>
      </dgm:t>
    </dgm:pt>
    <dgm:pt modelId="{10E69DDC-5071-4957-ADF6-7608CECFE6A2}">
      <dgm:prSet phldrT="[Text]"/>
      <dgm:spPr/>
      <dgm:t>
        <a:bodyPr/>
        <a:lstStyle/>
        <a:p>
          <a:r>
            <a:rPr lang="cs-CZ" b="1" dirty="0"/>
            <a:t>Evropské hospodářské zájmové sdružení</a:t>
          </a:r>
        </a:p>
      </dgm:t>
    </dgm:pt>
    <dgm:pt modelId="{40220E16-F4C7-4C2F-B7DA-82C8AAF4B58E}" type="parTrans" cxnId="{DFDB8FBA-B14C-4022-B810-29F41A64C20E}">
      <dgm:prSet/>
      <dgm:spPr/>
      <dgm:t>
        <a:bodyPr/>
        <a:lstStyle/>
        <a:p>
          <a:endParaRPr lang="cs-CZ" b="1"/>
        </a:p>
      </dgm:t>
    </dgm:pt>
    <dgm:pt modelId="{6F74B1EC-255B-4EB2-87EC-09E2102B7B12}" type="sibTrans" cxnId="{DFDB8FBA-B14C-4022-B810-29F41A64C20E}">
      <dgm:prSet/>
      <dgm:spPr/>
      <dgm:t>
        <a:bodyPr/>
        <a:lstStyle/>
        <a:p>
          <a:endParaRPr lang="cs-CZ" b="1"/>
        </a:p>
      </dgm:t>
    </dgm:pt>
    <dgm:pt modelId="{55FC506B-C58B-498A-8067-5FC97A32E637}">
      <dgm:prSet phldrT="[Text]"/>
      <dgm:spPr/>
      <dgm:t>
        <a:bodyPr/>
        <a:lstStyle/>
        <a:p>
          <a:r>
            <a:rPr lang="cs-CZ" b="1" dirty="0"/>
            <a:t>Evropská družstevní společnost</a:t>
          </a:r>
        </a:p>
      </dgm:t>
    </dgm:pt>
    <dgm:pt modelId="{98EB790D-18DF-4779-B148-57F4A3FD59AD}" type="parTrans" cxnId="{ABD984D3-0BA7-4E3E-8F14-B022D8628473}">
      <dgm:prSet/>
      <dgm:spPr/>
      <dgm:t>
        <a:bodyPr/>
        <a:lstStyle/>
        <a:p>
          <a:endParaRPr lang="cs-CZ" b="1"/>
        </a:p>
      </dgm:t>
    </dgm:pt>
    <dgm:pt modelId="{440CD80C-67B3-4EFC-8C84-71755F039CBC}" type="sibTrans" cxnId="{ABD984D3-0BA7-4E3E-8F14-B022D8628473}">
      <dgm:prSet/>
      <dgm:spPr/>
      <dgm:t>
        <a:bodyPr/>
        <a:lstStyle/>
        <a:p>
          <a:endParaRPr lang="cs-CZ" b="1"/>
        </a:p>
      </dgm:t>
    </dgm:pt>
    <dgm:pt modelId="{0A66D4A3-31DF-4F45-9ACE-9DCB085FE5AA}">
      <dgm:prSet phldrT="[Text]"/>
      <dgm:spPr/>
      <dgm:t>
        <a:bodyPr/>
        <a:lstStyle/>
        <a:p>
          <a:r>
            <a:rPr lang="cs-CZ" b="1"/>
            <a:t>Veřejná obchodní </a:t>
          </a:r>
          <a:r>
            <a:rPr lang="cs-CZ" b="1" dirty="0"/>
            <a:t>společnost</a:t>
          </a:r>
        </a:p>
      </dgm:t>
    </dgm:pt>
    <dgm:pt modelId="{C22790FF-B40B-46A3-8FB3-6772A38D170D}" type="parTrans" cxnId="{B617DC91-A9F6-4550-B909-9C6C4556CC71}">
      <dgm:prSet/>
      <dgm:spPr/>
      <dgm:t>
        <a:bodyPr/>
        <a:lstStyle/>
        <a:p>
          <a:endParaRPr lang="cs-CZ" b="1"/>
        </a:p>
      </dgm:t>
    </dgm:pt>
    <dgm:pt modelId="{23CFB856-F13B-4B4C-B696-11DB8D28AF84}" type="sibTrans" cxnId="{B617DC91-A9F6-4550-B909-9C6C4556CC71}">
      <dgm:prSet/>
      <dgm:spPr/>
      <dgm:t>
        <a:bodyPr/>
        <a:lstStyle/>
        <a:p>
          <a:endParaRPr lang="cs-CZ" b="1"/>
        </a:p>
      </dgm:t>
    </dgm:pt>
    <dgm:pt modelId="{06C0A76D-5612-4ADF-BD29-282ECA70D9DA}">
      <dgm:prSet phldrT="[Text]"/>
      <dgm:spPr/>
      <dgm:t>
        <a:bodyPr/>
        <a:lstStyle/>
        <a:p>
          <a:r>
            <a:rPr lang="cs-CZ" b="1" dirty="0"/>
            <a:t>Komanditní společnost</a:t>
          </a:r>
        </a:p>
      </dgm:t>
    </dgm:pt>
    <dgm:pt modelId="{0AE8E4A7-EA58-4728-BA04-D2CD30CD39BC}" type="parTrans" cxnId="{696B9BC2-83A9-4CAB-A5F2-E49DE2208565}">
      <dgm:prSet/>
      <dgm:spPr/>
      <dgm:t>
        <a:bodyPr/>
        <a:lstStyle/>
        <a:p>
          <a:endParaRPr lang="cs-CZ" b="1"/>
        </a:p>
      </dgm:t>
    </dgm:pt>
    <dgm:pt modelId="{D086E4CA-0013-44D7-AFDA-D1556F8E686C}" type="sibTrans" cxnId="{696B9BC2-83A9-4CAB-A5F2-E49DE2208565}">
      <dgm:prSet/>
      <dgm:spPr/>
      <dgm:t>
        <a:bodyPr/>
        <a:lstStyle/>
        <a:p>
          <a:endParaRPr lang="cs-CZ" b="1"/>
        </a:p>
      </dgm:t>
    </dgm:pt>
    <dgm:pt modelId="{539D8DC1-2E07-481A-9DBF-2EA4ACA999A1}">
      <dgm:prSet phldrT="[Text]"/>
      <dgm:spPr/>
      <dgm:t>
        <a:bodyPr/>
        <a:lstStyle/>
        <a:p>
          <a:r>
            <a:rPr lang="cs-CZ" b="1" dirty="0"/>
            <a:t>Společnost s ručením omezeným</a:t>
          </a:r>
        </a:p>
      </dgm:t>
    </dgm:pt>
    <dgm:pt modelId="{B95BC6EA-8CAA-494F-9BF3-F5A5B976F551}" type="parTrans" cxnId="{B4DDAB3D-D055-426D-AC71-D7C3AC8DD4A7}">
      <dgm:prSet/>
      <dgm:spPr/>
      <dgm:t>
        <a:bodyPr/>
        <a:lstStyle/>
        <a:p>
          <a:endParaRPr lang="cs-CZ" b="1"/>
        </a:p>
      </dgm:t>
    </dgm:pt>
    <dgm:pt modelId="{42093D09-785A-4BE7-A3B6-92F3AA3D6712}" type="sibTrans" cxnId="{B4DDAB3D-D055-426D-AC71-D7C3AC8DD4A7}">
      <dgm:prSet/>
      <dgm:spPr/>
      <dgm:t>
        <a:bodyPr/>
        <a:lstStyle/>
        <a:p>
          <a:endParaRPr lang="cs-CZ" b="1"/>
        </a:p>
      </dgm:t>
    </dgm:pt>
    <dgm:pt modelId="{F290ED0B-4599-4EC3-BCCF-BB7E7EDA92B3}">
      <dgm:prSet phldrT="[Text]"/>
      <dgm:spPr/>
      <dgm:t>
        <a:bodyPr/>
        <a:lstStyle/>
        <a:p>
          <a:r>
            <a:rPr lang="cs-CZ" b="1" dirty="0"/>
            <a:t>Akciová společnost</a:t>
          </a:r>
        </a:p>
      </dgm:t>
    </dgm:pt>
    <dgm:pt modelId="{A73D5192-E63E-4382-908B-349374165177}" type="parTrans" cxnId="{04542DDE-BE03-4A38-B79C-129CB4E4FC20}">
      <dgm:prSet/>
      <dgm:spPr/>
      <dgm:t>
        <a:bodyPr/>
        <a:lstStyle/>
        <a:p>
          <a:endParaRPr lang="cs-CZ" b="1"/>
        </a:p>
      </dgm:t>
    </dgm:pt>
    <dgm:pt modelId="{5DA464F1-16C3-47A3-8DA7-C216A55D0961}" type="sibTrans" cxnId="{04542DDE-BE03-4A38-B79C-129CB4E4FC20}">
      <dgm:prSet/>
      <dgm:spPr/>
      <dgm:t>
        <a:bodyPr/>
        <a:lstStyle/>
        <a:p>
          <a:endParaRPr lang="cs-CZ" b="1"/>
        </a:p>
      </dgm:t>
    </dgm:pt>
    <dgm:pt modelId="{6792E282-CABA-458F-8180-05C049C0D10E}" type="pres">
      <dgm:prSet presAssocID="{B57423E2-809A-4553-AF7F-A70860766446}" presName="diagram" presStyleCnt="0">
        <dgm:presLayoutVars>
          <dgm:chPref val="1"/>
          <dgm:dir/>
          <dgm:animOne val="branch"/>
          <dgm:animLvl val="lvl"/>
          <dgm:resizeHandles val="exact"/>
        </dgm:presLayoutVars>
      </dgm:prSet>
      <dgm:spPr/>
    </dgm:pt>
    <dgm:pt modelId="{CFC284EF-1B20-473B-975A-6B05BCF44448}" type="pres">
      <dgm:prSet presAssocID="{947AF081-43C8-4646-8DD3-66F1F01DF658}" presName="root1" presStyleCnt="0"/>
      <dgm:spPr/>
    </dgm:pt>
    <dgm:pt modelId="{3CD3E7F6-1446-4201-9BBA-9F2467523AE0}" type="pres">
      <dgm:prSet presAssocID="{947AF081-43C8-4646-8DD3-66F1F01DF658}" presName="LevelOneTextNode" presStyleLbl="node0" presStyleIdx="0" presStyleCnt="1" custLinFactNeighborX="1252" custLinFactNeighborY="-8803">
        <dgm:presLayoutVars>
          <dgm:chPref val="3"/>
        </dgm:presLayoutVars>
      </dgm:prSet>
      <dgm:spPr/>
    </dgm:pt>
    <dgm:pt modelId="{99FFCA1C-DF46-4C31-926A-5DBA2A2E2EC4}" type="pres">
      <dgm:prSet presAssocID="{947AF081-43C8-4646-8DD3-66F1F01DF658}" presName="level2hierChild" presStyleCnt="0"/>
      <dgm:spPr/>
    </dgm:pt>
    <dgm:pt modelId="{13E6986F-02D1-4B21-98E1-2A84CDE99604}" type="pres">
      <dgm:prSet presAssocID="{39027C14-2C22-4F10-AEB8-C112F13262CB}" presName="conn2-1" presStyleLbl="parChTrans1D2" presStyleIdx="0" presStyleCnt="2"/>
      <dgm:spPr/>
    </dgm:pt>
    <dgm:pt modelId="{CBD3CBC5-C96D-4338-831E-6305EC8B59BD}" type="pres">
      <dgm:prSet presAssocID="{39027C14-2C22-4F10-AEB8-C112F13262CB}" presName="connTx" presStyleLbl="parChTrans1D2" presStyleIdx="0" presStyleCnt="2"/>
      <dgm:spPr/>
    </dgm:pt>
    <dgm:pt modelId="{676118EA-CBD4-4BFA-B1EA-1CB91967948B}" type="pres">
      <dgm:prSet presAssocID="{4ECE4B47-4609-4CC3-B38B-746A2F9A1D17}" presName="root2" presStyleCnt="0"/>
      <dgm:spPr/>
    </dgm:pt>
    <dgm:pt modelId="{8EC58D06-A3DF-4A1C-A359-00C76441C224}" type="pres">
      <dgm:prSet presAssocID="{4ECE4B47-4609-4CC3-B38B-746A2F9A1D17}" presName="LevelTwoTextNode" presStyleLbl="node2" presStyleIdx="0" presStyleCnt="2" custLinFactNeighborX="-26358" custLinFactNeighborY="-22116">
        <dgm:presLayoutVars>
          <dgm:chPref val="3"/>
        </dgm:presLayoutVars>
      </dgm:prSet>
      <dgm:spPr/>
    </dgm:pt>
    <dgm:pt modelId="{222887C6-712A-4659-BC56-846F6ACFEE61}" type="pres">
      <dgm:prSet presAssocID="{4ECE4B47-4609-4CC3-B38B-746A2F9A1D17}" presName="level3hierChild" presStyleCnt="0"/>
      <dgm:spPr/>
    </dgm:pt>
    <dgm:pt modelId="{52A7DD21-7EB5-43FC-9B7A-BDCE469389F0}" type="pres">
      <dgm:prSet presAssocID="{DFE90B7A-DFCF-4C8E-9E2D-099B24BA3EA3}" presName="conn2-1" presStyleLbl="parChTrans1D3" presStyleIdx="0" presStyleCnt="6"/>
      <dgm:spPr/>
    </dgm:pt>
    <dgm:pt modelId="{2DF65002-2E47-4918-A8A3-24D216E5D699}" type="pres">
      <dgm:prSet presAssocID="{DFE90B7A-DFCF-4C8E-9E2D-099B24BA3EA3}" presName="connTx" presStyleLbl="parChTrans1D3" presStyleIdx="0" presStyleCnt="6"/>
      <dgm:spPr/>
    </dgm:pt>
    <dgm:pt modelId="{FDD7D300-EF70-4B67-A2CB-6BB36A45058E}" type="pres">
      <dgm:prSet presAssocID="{BEC7B363-CBF6-486A-B91B-68B359795D9F}" presName="root2" presStyleCnt="0"/>
      <dgm:spPr/>
    </dgm:pt>
    <dgm:pt modelId="{B16F50AC-CBBE-4578-B779-C332BD79B68F}" type="pres">
      <dgm:prSet presAssocID="{BEC7B363-CBF6-486A-B91B-68B359795D9F}" presName="LevelTwoTextNode" presStyleLbl="node3" presStyleIdx="0" presStyleCnt="6" custScaleX="161304" custLinFactNeighborX="-18207" custLinFactNeighborY="267">
        <dgm:presLayoutVars>
          <dgm:chPref val="3"/>
        </dgm:presLayoutVars>
      </dgm:prSet>
      <dgm:spPr/>
    </dgm:pt>
    <dgm:pt modelId="{9B1BAE03-C338-4CBD-960C-1E8ADD856E20}" type="pres">
      <dgm:prSet presAssocID="{BEC7B363-CBF6-486A-B91B-68B359795D9F}" presName="level3hierChild" presStyleCnt="0"/>
      <dgm:spPr/>
    </dgm:pt>
    <dgm:pt modelId="{5CF7AA41-D713-4D11-A22B-D26CEA1B589F}" type="pres">
      <dgm:prSet presAssocID="{C22790FF-B40B-46A3-8FB3-6772A38D170D}" presName="conn2-1" presStyleLbl="parChTrans1D4" presStyleIdx="0" presStyleCnt="4"/>
      <dgm:spPr/>
    </dgm:pt>
    <dgm:pt modelId="{DA27A972-E86A-410E-B968-AC7C5E5F298A}" type="pres">
      <dgm:prSet presAssocID="{C22790FF-B40B-46A3-8FB3-6772A38D170D}" presName="connTx" presStyleLbl="parChTrans1D4" presStyleIdx="0" presStyleCnt="4"/>
      <dgm:spPr/>
    </dgm:pt>
    <dgm:pt modelId="{8790D7A1-7EA4-4AFD-ADC7-4924813E261D}" type="pres">
      <dgm:prSet presAssocID="{0A66D4A3-31DF-4F45-9ACE-9DCB085FE5AA}" presName="root2" presStyleCnt="0"/>
      <dgm:spPr/>
    </dgm:pt>
    <dgm:pt modelId="{F60ADBC9-AB45-4EC7-BCDB-9315C51395E0}" type="pres">
      <dgm:prSet presAssocID="{0A66D4A3-31DF-4F45-9ACE-9DCB085FE5AA}" presName="LevelTwoTextNode" presStyleLbl="node4" presStyleIdx="0" presStyleCnt="4" custScaleX="155433" custLinFactNeighborX="-9293" custLinFactNeighborY="9951">
        <dgm:presLayoutVars>
          <dgm:chPref val="3"/>
        </dgm:presLayoutVars>
      </dgm:prSet>
      <dgm:spPr/>
    </dgm:pt>
    <dgm:pt modelId="{651D4A9C-3DA2-430F-958C-D9539B7BD465}" type="pres">
      <dgm:prSet presAssocID="{0A66D4A3-31DF-4F45-9ACE-9DCB085FE5AA}" presName="level3hierChild" presStyleCnt="0"/>
      <dgm:spPr/>
    </dgm:pt>
    <dgm:pt modelId="{A651C245-968E-4682-B3C4-D11D634A41FC}" type="pres">
      <dgm:prSet presAssocID="{0AE8E4A7-EA58-4728-BA04-D2CD30CD39BC}" presName="conn2-1" presStyleLbl="parChTrans1D4" presStyleIdx="1" presStyleCnt="4"/>
      <dgm:spPr/>
    </dgm:pt>
    <dgm:pt modelId="{EDC69B9B-736C-4A6E-904F-422D0A9C6F88}" type="pres">
      <dgm:prSet presAssocID="{0AE8E4A7-EA58-4728-BA04-D2CD30CD39BC}" presName="connTx" presStyleLbl="parChTrans1D4" presStyleIdx="1" presStyleCnt="4"/>
      <dgm:spPr/>
    </dgm:pt>
    <dgm:pt modelId="{801F9555-8FAC-494A-86CD-BF5ED85376F6}" type="pres">
      <dgm:prSet presAssocID="{06C0A76D-5612-4ADF-BD29-282ECA70D9DA}" presName="root2" presStyleCnt="0"/>
      <dgm:spPr/>
    </dgm:pt>
    <dgm:pt modelId="{D99FE575-9B65-4577-8880-357D4498690C}" type="pres">
      <dgm:prSet presAssocID="{06C0A76D-5612-4ADF-BD29-282ECA70D9DA}" presName="LevelTwoTextNode" presStyleLbl="node4" presStyleIdx="1" presStyleCnt="4" custScaleX="155433" custLinFactNeighborX="-9293" custLinFactNeighborY="9951">
        <dgm:presLayoutVars>
          <dgm:chPref val="3"/>
        </dgm:presLayoutVars>
      </dgm:prSet>
      <dgm:spPr/>
    </dgm:pt>
    <dgm:pt modelId="{C0062F97-B0CD-439F-8B5E-858AE6496920}" type="pres">
      <dgm:prSet presAssocID="{06C0A76D-5612-4ADF-BD29-282ECA70D9DA}" presName="level3hierChild" presStyleCnt="0"/>
      <dgm:spPr/>
    </dgm:pt>
    <dgm:pt modelId="{D239D0DD-6D7B-45C1-9737-ADD9CD1A9FBB}" type="pres">
      <dgm:prSet presAssocID="{E2800537-D923-4DA9-BF91-9285FE29C6BC}" presName="conn2-1" presStyleLbl="parChTrans1D3" presStyleIdx="1" presStyleCnt="6"/>
      <dgm:spPr/>
    </dgm:pt>
    <dgm:pt modelId="{D05B47C5-F97E-4940-9310-ACCDCC0226BE}" type="pres">
      <dgm:prSet presAssocID="{E2800537-D923-4DA9-BF91-9285FE29C6BC}" presName="connTx" presStyleLbl="parChTrans1D3" presStyleIdx="1" presStyleCnt="6"/>
      <dgm:spPr/>
    </dgm:pt>
    <dgm:pt modelId="{2F0DB07B-3EE2-4A6C-832D-BDD382D240EC}" type="pres">
      <dgm:prSet presAssocID="{F030F2A9-D081-405E-B231-74472636EC17}" presName="root2" presStyleCnt="0"/>
      <dgm:spPr/>
    </dgm:pt>
    <dgm:pt modelId="{0F6E1E53-40EB-462D-BED2-15CBB9E58584}" type="pres">
      <dgm:prSet presAssocID="{F030F2A9-D081-405E-B231-74472636EC17}" presName="LevelTwoTextNode" presStyleLbl="node3" presStyleIdx="1" presStyleCnt="6" custScaleX="161304" custLinFactNeighborX="-18207" custLinFactNeighborY="-20164">
        <dgm:presLayoutVars>
          <dgm:chPref val="3"/>
        </dgm:presLayoutVars>
      </dgm:prSet>
      <dgm:spPr/>
    </dgm:pt>
    <dgm:pt modelId="{5C944BAC-BE96-4676-8BB4-5F3C37ECA977}" type="pres">
      <dgm:prSet presAssocID="{F030F2A9-D081-405E-B231-74472636EC17}" presName="level3hierChild" presStyleCnt="0"/>
      <dgm:spPr/>
    </dgm:pt>
    <dgm:pt modelId="{0908907E-0158-474B-8D98-A23F39CBDF34}" type="pres">
      <dgm:prSet presAssocID="{B95BC6EA-8CAA-494F-9BF3-F5A5B976F551}" presName="conn2-1" presStyleLbl="parChTrans1D4" presStyleIdx="2" presStyleCnt="4"/>
      <dgm:spPr/>
    </dgm:pt>
    <dgm:pt modelId="{1F08CCE1-68FF-4B22-8D14-0E99DAD251C4}" type="pres">
      <dgm:prSet presAssocID="{B95BC6EA-8CAA-494F-9BF3-F5A5B976F551}" presName="connTx" presStyleLbl="parChTrans1D4" presStyleIdx="2" presStyleCnt="4"/>
      <dgm:spPr/>
    </dgm:pt>
    <dgm:pt modelId="{FDA46B45-E74C-444E-825D-E30E97FD2028}" type="pres">
      <dgm:prSet presAssocID="{539D8DC1-2E07-481A-9DBF-2EA4ACA999A1}" presName="root2" presStyleCnt="0"/>
      <dgm:spPr/>
    </dgm:pt>
    <dgm:pt modelId="{C8C3CC7C-3DBF-4122-B51B-81941CF5C38B}" type="pres">
      <dgm:prSet presAssocID="{539D8DC1-2E07-481A-9DBF-2EA4ACA999A1}" presName="LevelTwoTextNode" presStyleLbl="node4" presStyleIdx="2" presStyleCnt="4" custScaleX="155433" custLinFactNeighborX="-9293" custLinFactNeighborY="9951">
        <dgm:presLayoutVars>
          <dgm:chPref val="3"/>
        </dgm:presLayoutVars>
      </dgm:prSet>
      <dgm:spPr/>
    </dgm:pt>
    <dgm:pt modelId="{F696F762-A9B6-45BB-88AD-2BAFC1084180}" type="pres">
      <dgm:prSet presAssocID="{539D8DC1-2E07-481A-9DBF-2EA4ACA999A1}" presName="level3hierChild" presStyleCnt="0"/>
      <dgm:spPr/>
    </dgm:pt>
    <dgm:pt modelId="{AE637DE9-9501-4539-A4BC-773F3EBF1413}" type="pres">
      <dgm:prSet presAssocID="{A73D5192-E63E-4382-908B-349374165177}" presName="conn2-1" presStyleLbl="parChTrans1D4" presStyleIdx="3" presStyleCnt="4"/>
      <dgm:spPr/>
    </dgm:pt>
    <dgm:pt modelId="{A3189827-9F66-4EFC-94F8-8268C95CE473}" type="pres">
      <dgm:prSet presAssocID="{A73D5192-E63E-4382-908B-349374165177}" presName="connTx" presStyleLbl="parChTrans1D4" presStyleIdx="3" presStyleCnt="4"/>
      <dgm:spPr/>
    </dgm:pt>
    <dgm:pt modelId="{07D6C637-E173-476E-BA3D-08792117DD27}" type="pres">
      <dgm:prSet presAssocID="{F290ED0B-4599-4EC3-BCCF-BB7E7EDA92B3}" presName="root2" presStyleCnt="0"/>
      <dgm:spPr/>
    </dgm:pt>
    <dgm:pt modelId="{671EAB05-6B57-40CF-9C9F-FC497B24D3B6}" type="pres">
      <dgm:prSet presAssocID="{F290ED0B-4599-4EC3-BCCF-BB7E7EDA92B3}" presName="LevelTwoTextNode" presStyleLbl="node4" presStyleIdx="3" presStyleCnt="4" custScaleX="155433" custLinFactNeighborX="-9293" custLinFactNeighborY="9951">
        <dgm:presLayoutVars>
          <dgm:chPref val="3"/>
        </dgm:presLayoutVars>
      </dgm:prSet>
      <dgm:spPr/>
    </dgm:pt>
    <dgm:pt modelId="{9E8A97EC-B12E-4A94-98DD-96031980393E}" type="pres">
      <dgm:prSet presAssocID="{F290ED0B-4599-4EC3-BCCF-BB7E7EDA92B3}" presName="level3hierChild" presStyleCnt="0"/>
      <dgm:spPr/>
    </dgm:pt>
    <dgm:pt modelId="{FF77DE6E-07CB-4EAA-851B-44B6E44A577F}" type="pres">
      <dgm:prSet presAssocID="{DD865300-97A5-4B22-A69F-C1329C897A2E}" presName="conn2-1" presStyleLbl="parChTrans1D3" presStyleIdx="2" presStyleCnt="6"/>
      <dgm:spPr/>
    </dgm:pt>
    <dgm:pt modelId="{6E76B1A3-F4A7-40D9-8706-47D6652333FD}" type="pres">
      <dgm:prSet presAssocID="{DD865300-97A5-4B22-A69F-C1329C897A2E}" presName="connTx" presStyleLbl="parChTrans1D3" presStyleIdx="2" presStyleCnt="6"/>
      <dgm:spPr/>
    </dgm:pt>
    <dgm:pt modelId="{275BCF02-EE46-413B-BFFF-562C88A5B80A}" type="pres">
      <dgm:prSet presAssocID="{30E63122-8A78-4B01-A0B2-E4D70775C2CC}" presName="root2" presStyleCnt="0"/>
      <dgm:spPr/>
    </dgm:pt>
    <dgm:pt modelId="{9AE37805-0E85-4DC7-9F22-7DB8E402841D}" type="pres">
      <dgm:prSet presAssocID="{30E63122-8A78-4B01-A0B2-E4D70775C2CC}" presName="LevelTwoTextNode" presStyleLbl="node3" presStyleIdx="2" presStyleCnt="6" custScaleX="161304" custLinFactNeighborX="-18207" custLinFactNeighborY="-20164">
        <dgm:presLayoutVars>
          <dgm:chPref val="3"/>
        </dgm:presLayoutVars>
      </dgm:prSet>
      <dgm:spPr/>
    </dgm:pt>
    <dgm:pt modelId="{93C04324-C7EA-4B5D-B2B1-EE9A4A282BB5}" type="pres">
      <dgm:prSet presAssocID="{30E63122-8A78-4B01-A0B2-E4D70775C2CC}" presName="level3hierChild" presStyleCnt="0"/>
      <dgm:spPr/>
    </dgm:pt>
    <dgm:pt modelId="{16A60886-65DF-4C07-872E-8ED3F0776242}" type="pres">
      <dgm:prSet presAssocID="{40220E16-F4C7-4C2F-B7DA-82C8AAF4B58E}" presName="conn2-1" presStyleLbl="parChTrans1D3" presStyleIdx="3" presStyleCnt="6"/>
      <dgm:spPr/>
    </dgm:pt>
    <dgm:pt modelId="{AA2040CA-ABC9-43B4-B0EC-9A38F2F73629}" type="pres">
      <dgm:prSet presAssocID="{40220E16-F4C7-4C2F-B7DA-82C8AAF4B58E}" presName="connTx" presStyleLbl="parChTrans1D3" presStyleIdx="3" presStyleCnt="6"/>
      <dgm:spPr/>
    </dgm:pt>
    <dgm:pt modelId="{589991A9-A32B-498F-8C08-3CB72848936E}" type="pres">
      <dgm:prSet presAssocID="{10E69DDC-5071-4957-ADF6-7608CECFE6A2}" presName="root2" presStyleCnt="0"/>
      <dgm:spPr/>
    </dgm:pt>
    <dgm:pt modelId="{8E097430-90DF-45C5-9A3B-428274775096}" type="pres">
      <dgm:prSet presAssocID="{10E69DDC-5071-4957-ADF6-7608CECFE6A2}" presName="LevelTwoTextNode" presStyleLbl="node3" presStyleIdx="3" presStyleCnt="6" custScaleX="161304" custLinFactNeighborX="-18207" custLinFactNeighborY="-20164">
        <dgm:presLayoutVars>
          <dgm:chPref val="3"/>
        </dgm:presLayoutVars>
      </dgm:prSet>
      <dgm:spPr/>
    </dgm:pt>
    <dgm:pt modelId="{8F821059-64E5-4005-9923-AF92EA34378E}" type="pres">
      <dgm:prSet presAssocID="{10E69DDC-5071-4957-ADF6-7608CECFE6A2}" presName="level3hierChild" presStyleCnt="0"/>
      <dgm:spPr/>
    </dgm:pt>
    <dgm:pt modelId="{AE9A5F7F-C9F7-4BBC-9865-F4A6681661AC}" type="pres">
      <dgm:prSet presAssocID="{B5666531-332C-45CD-9438-5EE56815B6FE}" presName="conn2-1" presStyleLbl="parChTrans1D2" presStyleIdx="1" presStyleCnt="2"/>
      <dgm:spPr/>
    </dgm:pt>
    <dgm:pt modelId="{1846AEA1-7EEE-49DD-BC5B-AF7ACF445049}" type="pres">
      <dgm:prSet presAssocID="{B5666531-332C-45CD-9438-5EE56815B6FE}" presName="connTx" presStyleLbl="parChTrans1D2" presStyleIdx="1" presStyleCnt="2"/>
      <dgm:spPr/>
    </dgm:pt>
    <dgm:pt modelId="{315FF5AC-BC34-4906-B360-B85611FCE64E}" type="pres">
      <dgm:prSet presAssocID="{7FF1A987-9B7E-40CD-98EE-4272C6B91C77}" presName="root2" presStyleCnt="0"/>
      <dgm:spPr/>
    </dgm:pt>
    <dgm:pt modelId="{1DF73347-6A25-4F7A-9939-17BAE1A36361}" type="pres">
      <dgm:prSet presAssocID="{7FF1A987-9B7E-40CD-98EE-4272C6B91C77}" presName="LevelTwoTextNode" presStyleLbl="node2" presStyleIdx="1" presStyleCnt="2" custLinFactNeighborX="-11032" custLinFactNeighborY="-5707">
        <dgm:presLayoutVars>
          <dgm:chPref val="3"/>
        </dgm:presLayoutVars>
      </dgm:prSet>
      <dgm:spPr/>
    </dgm:pt>
    <dgm:pt modelId="{18687348-DEC0-463A-941E-F365EBB2DFE1}" type="pres">
      <dgm:prSet presAssocID="{7FF1A987-9B7E-40CD-98EE-4272C6B91C77}" presName="level3hierChild" presStyleCnt="0"/>
      <dgm:spPr/>
    </dgm:pt>
    <dgm:pt modelId="{3B156248-0BBC-42C2-B977-187C1FA9BEA7}" type="pres">
      <dgm:prSet presAssocID="{A27A716D-497F-4010-801D-958685FFF147}" presName="conn2-1" presStyleLbl="parChTrans1D3" presStyleIdx="4" presStyleCnt="6"/>
      <dgm:spPr/>
    </dgm:pt>
    <dgm:pt modelId="{D3F885E0-497F-4833-8EF8-EF5503D6E00C}" type="pres">
      <dgm:prSet presAssocID="{A27A716D-497F-4010-801D-958685FFF147}" presName="connTx" presStyleLbl="parChTrans1D3" presStyleIdx="4" presStyleCnt="6"/>
      <dgm:spPr/>
    </dgm:pt>
    <dgm:pt modelId="{614A7344-E6C7-4C86-9DEA-BB32C165FC0D}" type="pres">
      <dgm:prSet presAssocID="{45193EB4-C017-43AE-B367-78883F7F0EF2}" presName="root2" presStyleCnt="0"/>
      <dgm:spPr/>
    </dgm:pt>
    <dgm:pt modelId="{F65A6B9D-D460-45B0-8B4F-F7C687147EA6}" type="pres">
      <dgm:prSet presAssocID="{45193EB4-C017-43AE-B367-78883F7F0EF2}" presName="LevelTwoTextNode" presStyleLbl="node3" presStyleIdx="4" presStyleCnt="6" custScaleX="161304" custLinFactNeighborX="-18207" custLinFactNeighborY="-20164">
        <dgm:presLayoutVars>
          <dgm:chPref val="3"/>
        </dgm:presLayoutVars>
      </dgm:prSet>
      <dgm:spPr/>
    </dgm:pt>
    <dgm:pt modelId="{0B33AEB8-13BF-4DF2-B16B-2756E5F12C3B}" type="pres">
      <dgm:prSet presAssocID="{45193EB4-C017-43AE-B367-78883F7F0EF2}" presName="level3hierChild" presStyleCnt="0"/>
      <dgm:spPr/>
    </dgm:pt>
    <dgm:pt modelId="{F3044D4D-DC91-427D-AE9B-3D53B8D2D85F}" type="pres">
      <dgm:prSet presAssocID="{98EB790D-18DF-4779-B148-57F4A3FD59AD}" presName="conn2-1" presStyleLbl="parChTrans1D3" presStyleIdx="5" presStyleCnt="6"/>
      <dgm:spPr/>
    </dgm:pt>
    <dgm:pt modelId="{43F321C4-6307-4B52-8D98-BCD49DBEBF8B}" type="pres">
      <dgm:prSet presAssocID="{98EB790D-18DF-4779-B148-57F4A3FD59AD}" presName="connTx" presStyleLbl="parChTrans1D3" presStyleIdx="5" presStyleCnt="6"/>
      <dgm:spPr/>
    </dgm:pt>
    <dgm:pt modelId="{EB40A801-3A66-40EC-B210-CB2002A2457D}" type="pres">
      <dgm:prSet presAssocID="{55FC506B-C58B-498A-8067-5FC97A32E637}" presName="root2" presStyleCnt="0"/>
      <dgm:spPr/>
    </dgm:pt>
    <dgm:pt modelId="{83F10428-6ADC-4041-B064-ADA6C88761C2}" type="pres">
      <dgm:prSet presAssocID="{55FC506B-C58B-498A-8067-5FC97A32E637}" presName="LevelTwoTextNode" presStyleLbl="node3" presStyleIdx="5" presStyleCnt="6" custScaleX="161304" custLinFactNeighborX="-18207" custLinFactNeighborY="-20165">
        <dgm:presLayoutVars>
          <dgm:chPref val="3"/>
        </dgm:presLayoutVars>
      </dgm:prSet>
      <dgm:spPr/>
    </dgm:pt>
    <dgm:pt modelId="{0971C891-66F4-4854-8281-C2FE8693380E}" type="pres">
      <dgm:prSet presAssocID="{55FC506B-C58B-498A-8067-5FC97A32E637}" presName="level3hierChild" presStyleCnt="0"/>
      <dgm:spPr/>
    </dgm:pt>
  </dgm:ptLst>
  <dgm:cxnLst>
    <dgm:cxn modelId="{26569002-19D1-4F7A-86BD-9F44A2E73D21}" type="presOf" srcId="{A27A716D-497F-4010-801D-958685FFF147}" destId="{D3F885E0-497F-4833-8EF8-EF5503D6E00C}" srcOrd="1" destOrd="0" presId="urn:microsoft.com/office/officeart/2005/8/layout/hierarchy2"/>
    <dgm:cxn modelId="{D55CB202-F880-41A0-84FA-16F2CB8CA58D}" type="presOf" srcId="{DD865300-97A5-4B22-A69F-C1329C897A2E}" destId="{FF77DE6E-07CB-4EAA-851B-44B6E44A577F}" srcOrd="0" destOrd="0" presId="urn:microsoft.com/office/officeart/2005/8/layout/hierarchy2"/>
    <dgm:cxn modelId="{48173507-1F36-4A84-8E7C-FC5E642A4EEA}" srcId="{4ECE4B47-4609-4CC3-B38B-746A2F9A1D17}" destId="{30E63122-8A78-4B01-A0B2-E4D70775C2CC}" srcOrd="2" destOrd="0" parTransId="{DD865300-97A5-4B22-A69F-C1329C897A2E}" sibTransId="{BC1BC693-77A7-466C-A9DE-8C13F8481D59}"/>
    <dgm:cxn modelId="{AEA0E410-3EE3-4673-9591-67F76E5DBB20}" srcId="{947AF081-43C8-4646-8DD3-66F1F01DF658}" destId="{7FF1A987-9B7E-40CD-98EE-4272C6B91C77}" srcOrd="1" destOrd="0" parTransId="{B5666531-332C-45CD-9438-5EE56815B6FE}" sibTransId="{5FE4E56B-C829-4B69-87FB-4313086AC009}"/>
    <dgm:cxn modelId="{7615CE12-68EA-4152-A956-596D8AAA7B4A}" type="presOf" srcId="{45193EB4-C017-43AE-B367-78883F7F0EF2}" destId="{F65A6B9D-D460-45B0-8B4F-F7C687147EA6}" srcOrd="0" destOrd="0" presId="urn:microsoft.com/office/officeart/2005/8/layout/hierarchy2"/>
    <dgm:cxn modelId="{4F15F912-4DBF-47BB-BF1B-A716747174DC}" type="presOf" srcId="{98EB790D-18DF-4779-B148-57F4A3FD59AD}" destId="{F3044D4D-DC91-427D-AE9B-3D53B8D2D85F}" srcOrd="0" destOrd="0" presId="urn:microsoft.com/office/officeart/2005/8/layout/hierarchy2"/>
    <dgm:cxn modelId="{4F78F813-AE07-4021-BC8B-DAE25CCADFA7}" type="presOf" srcId="{C22790FF-B40B-46A3-8FB3-6772A38D170D}" destId="{DA27A972-E86A-410E-B968-AC7C5E5F298A}" srcOrd="1" destOrd="0" presId="urn:microsoft.com/office/officeart/2005/8/layout/hierarchy2"/>
    <dgm:cxn modelId="{892E321F-7159-4471-B4E3-0DCCC3F78FDC}" type="presOf" srcId="{B5666531-332C-45CD-9438-5EE56815B6FE}" destId="{1846AEA1-7EEE-49DD-BC5B-AF7ACF445049}" srcOrd="1" destOrd="0" presId="urn:microsoft.com/office/officeart/2005/8/layout/hierarchy2"/>
    <dgm:cxn modelId="{C81C8C20-A2E5-4099-B71A-A4482FD20492}" type="presOf" srcId="{0AE8E4A7-EA58-4728-BA04-D2CD30CD39BC}" destId="{A651C245-968E-4682-B3C4-D11D634A41FC}" srcOrd="0" destOrd="0" presId="urn:microsoft.com/office/officeart/2005/8/layout/hierarchy2"/>
    <dgm:cxn modelId="{0460F02C-59BA-4109-B01E-A3B0E4F33E3F}" type="presOf" srcId="{55FC506B-C58B-498A-8067-5FC97A32E637}" destId="{83F10428-6ADC-4041-B064-ADA6C88761C2}" srcOrd="0" destOrd="0" presId="urn:microsoft.com/office/officeart/2005/8/layout/hierarchy2"/>
    <dgm:cxn modelId="{197A6A2E-B0B9-49B5-B675-8AE8BB45FD5B}" type="presOf" srcId="{DFE90B7A-DFCF-4C8E-9E2D-099B24BA3EA3}" destId="{2DF65002-2E47-4918-A8A3-24D216E5D699}" srcOrd="1" destOrd="0" presId="urn:microsoft.com/office/officeart/2005/8/layout/hierarchy2"/>
    <dgm:cxn modelId="{934BF333-9F45-4900-BC1D-C528B79F2C20}" type="presOf" srcId="{C22790FF-B40B-46A3-8FB3-6772A38D170D}" destId="{5CF7AA41-D713-4D11-A22B-D26CEA1B589F}" srcOrd="0" destOrd="0" presId="urn:microsoft.com/office/officeart/2005/8/layout/hierarchy2"/>
    <dgm:cxn modelId="{DF559236-6649-4CE1-A2CF-7E9690145E55}" type="presOf" srcId="{7FF1A987-9B7E-40CD-98EE-4272C6B91C77}" destId="{1DF73347-6A25-4F7A-9939-17BAE1A36361}" srcOrd="0" destOrd="0" presId="urn:microsoft.com/office/officeart/2005/8/layout/hierarchy2"/>
    <dgm:cxn modelId="{199F4039-7F10-4096-A943-0D01DBE03B87}" type="presOf" srcId="{B5666531-332C-45CD-9438-5EE56815B6FE}" destId="{AE9A5F7F-C9F7-4BBC-9865-F4A6681661AC}" srcOrd="0" destOrd="0" presId="urn:microsoft.com/office/officeart/2005/8/layout/hierarchy2"/>
    <dgm:cxn modelId="{91C7313D-5440-46DE-9C0B-119008D41195}" type="presOf" srcId="{DD865300-97A5-4B22-A69F-C1329C897A2E}" destId="{6E76B1A3-F4A7-40D9-8706-47D6652333FD}" srcOrd="1" destOrd="0" presId="urn:microsoft.com/office/officeart/2005/8/layout/hierarchy2"/>
    <dgm:cxn modelId="{B4DDAB3D-D055-426D-AC71-D7C3AC8DD4A7}" srcId="{F030F2A9-D081-405E-B231-74472636EC17}" destId="{539D8DC1-2E07-481A-9DBF-2EA4ACA999A1}" srcOrd="0" destOrd="0" parTransId="{B95BC6EA-8CAA-494F-9BF3-F5A5B976F551}" sibTransId="{42093D09-785A-4BE7-A3B6-92F3AA3D6712}"/>
    <dgm:cxn modelId="{820B965D-02F8-4678-9591-C3C913554A7A}" type="presOf" srcId="{539D8DC1-2E07-481A-9DBF-2EA4ACA999A1}" destId="{C8C3CC7C-3DBF-4122-B51B-81941CF5C38B}" srcOrd="0" destOrd="0" presId="urn:microsoft.com/office/officeart/2005/8/layout/hierarchy2"/>
    <dgm:cxn modelId="{91CA4E60-EC39-423F-9B90-57320A3961B6}" srcId="{947AF081-43C8-4646-8DD3-66F1F01DF658}" destId="{4ECE4B47-4609-4CC3-B38B-746A2F9A1D17}" srcOrd="0" destOrd="0" parTransId="{39027C14-2C22-4F10-AEB8-C112F13262CB}" sibTransId="{470DC458-D51A-4E60-B9B6-60B14AD11EE9}"/>
    <dgm:cxn modelId="{92227F42-60B1-43A5-8DD4-9EE07D064E5C}" srcId="{4ECE4B47-4609-4CC3-B38B-746A2F9A1D17}" destId="{BEC7B363-CBF6-486A-B91B-68B359795D9F}" srcOrd="0" destOrd="0" parTransId="{DFE90B7A-DFCF-4C8E-9E2D-099B24BA3EA3}" sibTransId="{FFB5ADB5-2A6D-4BC7-A880-6297FB5D38D6}"/>
    <dgm:cxn modelId="{F8589264-4EA9-44B3-ADF6-48A6B4F82FB9}" type="presOf" srcId="{A73D5192-E63E-4382-908B-349374165177}" destId="{AE637DE9-9501-4539-A4BC-773F3EBF1413}" srcOrd="0" destOrd="0" presId="urn:microsoft.com/office/officeart/2005/8/layout/hierarchy2"/>
    <dgm:cxn modelId="{EC63CA64-9853-492B-BB7E-9ADA429760E8}" type="presOf" srcId="{E2800537-D923-4DA9-BF91-9285FE29C6BC}" destId="{D239D0DD-6D7B-45C1-9737-ADD9CD1A9FBB}" srcOrd="0" destOrd="0" presId="urn:microsoft.com/office/officeart/2005/8/layout/hierarchy2"/>
    <dgm:cxn modelId="{E5C3026B-B69F-44E4-ABE2-64C0F5575C1F}" type="presOf" srcId="{E2800537-D923-4DA9-BF91-9285FE29C6BC}" destId="{D05B47C5-F97E-4940-9310-ACCDCC0226BE}" srcOrd="1" destOrd="0" presId="urn:microsoft.com/office/officeart/2005/8/layout/hierarchy2"/>
    <dgm:cxn modelId="{A2423550-F5EF-4A77-B824-1382873B9E06}" type="presOf" srcId="{B95BC6EA-8CAA-494F-9BF3-F5A5B976F551}" destId="{1F08CCE1-68FF-4B22-8D14-0E99DAD251C4}" srcOrd="1" destOrd="0" presId="urn:microsoft.com/office/officeart/2005/8/layout/hierarchy2"/>
    <dgm:cxn modelId="{CE56C052-EFFE-4E4E-9F1E-5ECED7FE9643}" type="presOf" srcId="{40220E16-F4C7-4C2F-B7DA-82C8AAF4B58E}" destId="{16A60886-65DF-4C07-872E-8ED3F0776242}" srcOrd="0" destOrd="0" presId="urn:microsoft.com/office/officeart/2005/8/layout/hierarchy2"/>
    <dgm:cxn modelId="{3663FE72-5127-42C2-AC8D-C40C9AEA2BBB}" type="presOf" srcId="{40220E16-F4C7-4C2F-B7DA-82C8AAF4B58E}" destId="{AA2040CA-ABC9-43B4-B0EC-9A38F2F73629}" srcOrd="1" destOrd="0" presId="urn:microsoft.com/office/officeart/2005/8/layout/hierarchy2"/>
    <dgm:cxn modelId="{0DAD8974-47E0-44E4-9945-6A205EFA5D41}" type="presOf" srcId="{39027C14-2C22-4F10-AEB8-C112F13262CB}" destId="{13E6986F-02D1-4B21-98E1-2A84CDE99604}" srcOrd="0" destOrd="0" presId="urn:microsoft.com/office/officeart/2005/8/layout/hierarchy2"/>
    <dgm:cxn modelId="{01CD3057-4D53-4733-ABDC-13A0E571B9F6}" type="presOf" srcId="{A27A716D-497F-4010-801D-958685FFF147}" destId="{3B156248-0BBC-42C2-B977-187C1FA9BEA7}" srcOrd="0" destOrd="0" presId="urn:microsoft.com/office/officeart/2005/8/layout/hierarchy2"/>
    <dgm:cxn modelId="{8C5DBB57-6DCA-41E6-9E2C-A28EBA38D053}" type="presOf" srcId="{F030F2A9-D081-405E-B231-74472636EC17}" destId="{0F6E1E53-40EB-462D-BED2-15CBB9E58584}" srcOrd="0" destOrd="0" presId="urn:microsoft.com/office/officeart/2005/8/layout/hierarchy2"/>
    <dgm:cxn modelId="{1CFF2A78-32CC-489E-835F-CF4381A0AB02}" type="presOf" srcId="{39027C14-2C22-4F10-AEB8-C112F13262CB}" destId="{CBD3CBC5-C96D-4338-831E-6305EC8B59BD}" srcOrd="1" destOrd="0" presId="urn:microsoft.com/office/officeart/2005/8/layout/hierarchy2"/>
    <dgm:cxn modelId="{DBA0627C-638F-4010-940F-D3CA40F2567A}" type="presOf" srcId="{F290ED0B-4599-4EC3-BCCF-BB7E7EDA92B3}" destId="{671EAB05-6B57-40CF-9C9F-FC497B24D3B6}" srcOrd="0" destOrd="0" presId="urn:microsoft.com/office/officeart/2005/8/layout/hierarchy2"/>
    <dgm:cxn modelId="{2DE7F687-7D1F-43CE-A715-D541E179D2E3}" type="presOf" srcId="{DFE90B7A-DFCF-4C8E-9E2D-099B24BA3EA3}" destId="{52A7DD21-7EB5-43FC-9B7A-BDCE469389F0}" srcOrd="0" destOrd="0" presId="urn:microsoft.com/office/officeart/2005/8/layout/hierarchy2"/>
    <dgm:cxn modelId="{354EF58F-C3FC-460D-98CC-35CE66C337E0}" type="presOf" srcId="{BEC7B363-CBF6-486A-B91B-68B359795D9F}" destId="{B16F50AC-CBBE-4578-B779-C332BD79B68F}" srcOrd="0" destOrd="0" presId="urn:microsoft.com/office/officeart/2005/8/layout/hierarchy2"/>
    <dgm:cxn modelId="{B617DC91-A9F6-4550-B909-9C6C4556CC71}" srcId="{BEC7B363-CBF6-486A-B91B-68B359795D9F}" destId="{0A66D4A3-31DF-4F45-9ACE-9DCB085FE5AA}" srcOrd="0" destOrd="0" parTransId="{C22790FF-B40B-46A3-8FB3-6772A38D170D}" sibTransId="{23CFB856-F13B-4B4C-B696-11DB8D28AF84}"/>
    <dgm:cxn modelId="{209FA7A1-5437-44D8-BEB0-57F8A09BEDC3}" srcId="{4ECE4B47-4609-4CC3-B38B-746A2F9A1D17}" destId="{F030F2A9-D081-405E-B231-74472636EC17}" srcOrd="1" destOrd="0" parTransId="{E2800537-D923-4DA9-BF91-9285FE29C6BC}" sibTransId="{1605DC18-1E66-4657-8D2E-5661388F3028}"/>
    <dgm:cxn modelId="{C11D10AD-EBF2-4A1A-8095-1774BD5D8A56}" type="presOf" srcId="{0A66D4A3-31DF-4F45-9ACE-9DCB085FE5AA}" destId="{F60ADBC9-AB45-4EC7-BCDB-9315C51395E0}" srcOrd="0" destOrd="0" presId="urn:microsoft.com/office/officeart/2005/8/layout/hierarchy2"/>
    <dgm:cxn modelId="{41556AAD-5C71-499C-B0E1-16116736D65B}" type="presOf" srcId="{0AE8E4A7-EA58-4728-BA04-D2CD30CD39BC}" destId="{EDC69B9B-736C-4A6E-904F-422D0A9C6F88}" srcOrd="1" destOrd="0" presId="urn:microsoft.com/office/officeart/2005/8/layout/hierarchy2"/>
    <dgm:cxn modelId="{DFDB8FBA-B14C-4022-B810-29F41A64C20E}" srcId="{4ECE4B47-4609-4CC3-B38B-746A2F9A1D17}" destId="{10E69DDC-5071-4957-ADF6-7608CECFE6A2}" srcOrd="3" destOrd="0" parTransId="{40220E16-F4C7-4C2F-B7DA-82C8AAF4B58E}" sibTransId="{6F74B1EC-255B-4EB2-87EC-09E2102B7B12}"/>
    <dgm:cxn modelId="{677930BF-E8BE-4222-9B38-0E4EBC3398A2}" type="presOf" srcId="{98EB790D-18DF-4779-B148-57F4A3FD59AD}" destId="{43F321C4-6307-4B52-8D98-BCD49DBEBF8B}" srcOrd="1" destOrd="0" presId="urn:microsoft.com/office/officeart/2005/8/layout/hierarchy2"/>
    <dgm:cxn modelId="{696B9BC2-83A9-4CAB-A5F2-E49DE2208565}" srcId="{BEC7B363-CBF6-486A-B91B-68B359795D9F}" destId="{06C0A76D-5612-4ADF-BD29-282ECA70D9DA}" srcOrd="1" destOrd="0" parTransId="{0AE8E4A7-EA58-4728-BA04-D2CD30CD39BC}" sibTransId="{D086E4CA-0013-44D7-AFDA-D1556F8E686C}"/>
    <dgm:cxn modelId="{474F84C4-0039-4CBF-90A5-D11FAC850F3F}" type="presOf" srcId="{30E63122-8A78-4B01-A0B2-E4D70775C2CC}" destId="{9AE37805-0E85-4DC7-9F22-7DB8E402841D}" srcOrd="0" destOrd="0" presId="urn:microsoft.com/office/officeart/2005/8/layout/hierarchy2"/>
    <dgm:cxn modelId="{ABD984D3-0BA7-4E3E-8F14-B022D8628473}" srcId="{7FF1A987-9B7E-40CD-98EE-4272C6B91C77}" destId="{55FC506B-C58B-498A-8067-5FC97A32E637}" srcOrd="1" destOrd="0" parTransId="{98EB790D-18DF-4779-B148-57F4A3FD59AD}" sibTransId="{440CD80C-67B3-4EFC-8C84-71755F039CBC}"/>
    <dgm:cxn modelId="{3E94A7D7-35BB-4410-9AF3-70A318271C06}" type="presOf" srcId="{4ECE4B47-4609-4CC3-B38B-746A2F9A1D17}" destId="{8EC58D06-A3DF-4A1C-A359-00C76441C224}" srcOrd="0" destOrd="0" presId="urn:microsoft.com/office/officeart/2005/8/layout/hierarchy2"/>
    <dgm:cxn modelId="{B92993DB-06BF-4B68-9AE4-5E6F86D01486}" type="presOf" srcId="{A73D5192-E63E-4382-908B-349374165177}" destId="{A3189827-9F66-4EFC-94F8-8268C95CE473}" srcOrd="1" destOrd="0" presId="urn:microsoft.com/office/officeart/2005/8/layout/hierarchy2"/>
    <dgm:cxn modelId="{04542DDE-BE03-4A38-B79C-129CB4E4FC20}" srcId="{F030F2A9-D081-405E-B231-74472636EC17}" destId="{F290ED0B-4599-4EC3-BCCF-BB7E7EDA92B3}" srcOrd="1" destOrd="0" parTransId="{A73D5192-E63E-4382-908B-349374165177}" sibTransId="{5DA464F1-16C3-47A3-8DA7-C216A55D0961}"/>
    <dgm:cxn modelId="{748DF4DE-2B5E-402E-BBEF-4E5B81BDC8E4}" type="presOf" srcId="{B95BC6EA-8CAA-494F-9BF3-F5A5B976F551}" destId="{0908907E-0158-474B-8D98-A23F39CBDF34}" srcOrd="0" destOrd="0" presId="urn:microsoft.com/office/officeart/2005/8/layout/hierarchy2"/>
    <dgm:cxn modelId="{EC0D67E6-F4A2-443A-83E1-4F961E7259CA}" type="presOf" srcId="{06C0A76D-5612-4ADF-BD29-282ECA70D9DA}" destId="{D99FE575-9B65-4577-8880-357D4498690C}" srcOrd="0" destOrd="0" presId="urn:microsoft.com/office/officeart/2005/8/layout/hierarchy2"/>
    <dgm:cxn modelId="{95EA0CE8-08C7-4AAA-AF25-6FAC813F21A4}" type="presOf" srcId="{10E69DDC-5071-4957-ADF6-7608CECFE6A2}" destId="{8E097430-90DF-45C5-9A3B-428274775096}" srcOrd="0" destOrd="0" presId="urn:microsoft.com/office/officeart/2005/8/layout/hierarchy2"/>
    <dgm:cxn modelId="{52E30CEE-E900-4076-9D44-195F1E7269F0}" srcId="{B57423E2-809A-4553-AF7F-A70860766446}" destId="{947AF081-43C8-4646-8DD3-66F1F01DF658}" srcOrd="0" destOrd="0" parTransId="{9BF847FA-9282-4E1F-8AE3-C22FFD1D30BA}" sibTransId="{0D4B347C-71E1-4A87-BE27-EA617163BD05}"/>
    <dgm:cxn modelId="{FDBFE3EF-D33A-41BC-AFA4-153D3A9CCD8E}" srcId="{7FF1A987-9B7E-40CD-98EE-4272C6B91C77}" destId="{45193EB4-C017-43AE-B367-78883F7F0EF2}" srcOrd="0" destOrd="0" parTransId="{A27A716D-497F-4010-801D-958685FFF147}" sibTransId="{1163EB6C-41C9-435A-8066-27E48FBC41CF}"/>
    <dgm:cxn modelId="{F38798F4-2DF2-404F-A613-59AD26F16CDC}" type="presOf" srcId="{947AF081-43C8-4646-8DD3-66F1F01DF658}" destId="{3CD3E7F6-1446-4201-9BBA-9F2467523AE0}" srcOrd="0" destOrd="0" presId="urn:microsoft.com/office/officeart/2005/8/layout/hierarchy2"/>
    <dgm:cxn modelId="{7FDA0DFB-B808-4B40-8742-E70F423B72B8}" type="presOf" srcId="{B57423E2-809A-4553-AF7F-A70860766446}" destId="{6792E282-CABA-458F-8180-05C049C0D10E}" srcOrd="0" destOrd="0" presId="urn:microsoft.com/office/officeart/2005/8/layout/hierarchy2"/>
    <dgm:cxn modelId="{BBE2DCF5-C5AD-49BA-8634-6C31D801A8F2}" type="presParOf" srcId="{6792E282-CABA-458F-8180-05C049C0D10E}" destId="{CFC284EF-1B20-473B-975A-6B05BCF44448}" srcOrd="0" destOrd="0" presId="urn:microsoft.com/office/officeart/2005/8/layout/hierarchy2"/>
    <dgm:cxn modelId="{54A91C35-7FBC-464D-AD85-78A21EE1E622}" type="presParOf" srcId="{CFC284EF-1B20-473B-975A-6B05BCF44448}" destId="{3CD3E7F6-1446-4201-9BBA-9F2467523AE0}" srcOrd="0" destOrd="0" presId="urn:microsoft.com/office/officeart/2005/8/layout/hierarchy2"/>
    <dgm:cxn modelId="{BE5A874B-523A-4F07-BD0B-CB3029066235}" type="presParOf" srcId="{CFC284EF-1B20-473B-975A-6B05BCF44448}" destId="{99FFCA1C-DF46-4C31-926A-5DBA2A2E2EC4}" srcOrd="1" destOrd="0" presId="urn:microsoft.com/office/officeart/2005/8/layout/hierarchy2"/>
    <dgm:cxn modelId="{5590F08F-6CF8-4ED6-85DC-76870A75CA7F}" type="presParOf" srcId="{99FFCA1C-DF46-4C31-926A-5DBA2A2E2EC4}" destId="{13E6986F-02D1-4B21-98E1-2A84CDE99604}" srcOrd="0" destOrd="0" presId="urn:microsoft.com/office/officeart/2005/8/layout/hierarchy2"/>
    <dgm:cxn modelId="{009F2910-017D-406B-922D-B063D966A035}" type="presParOf" srcId="{13E6986F-02D1-4B21-98E1-2A84CDE99604}" destId="{CBD3CBC5-C96D-4338-831E-6305EC8B59BD}" srcOrd="0" destOrd="0" presId="urn:microsoft.com/office/officeart/2005/8/layout/hierarchy2"/>
    <dgm:cxn modelId="{6E34B0DE-FD6E-4805-B589-ED2E04779551}" type="presParOf" srcId="{99FFCA1C-DF46-4C31-926A-5DBA2A2E2EC4}" destId="{676118EA-CBD4-4BFA-B1EA-1CB91967948B}" srcOrd="1" destOrd="0" presId="urn:microsoft.com/office/officeart/2005/8/layout/hierarchy2"/>
    <dgm:cxn modelId="{7B896D76-4636-414C-91B7-CDA1D0EA1F5E}" type="presParOf" srcId="{676118EA-CBD4-4BFA-B1EA-1CB91967948B}" destId="{8EC58D06-A3DF-4A1C-A359-00C76441C224}" srcOrd="0" destOrd="0" presId="urn:microsoft.com/office/officeart/2005/8/layout/hierarchy2"/>
    <dgm:cxn modelId="{040CAA5C-C310-452D-A590-D37041344623}" type="presParOf" srcId="{676118EA-CBD4-4BFA-B1EA-1CB91967948B}" destId="{222887C6-712A-4659-BC56-846F6ACFEE61}" srcOrd="1" destOrd="0" presId="urn:microsoft.com/office/officeart/2005/8/layout/hierarchy2"/>
    <dgm:cxn modelId="{CAB81D4E-0824-482D-A31E-D26FDEAFA6F8}" type="presParOf" srcId="{222887C6-712A-4659-BC56-846F6ACFEE61}" destId="{52A7DD21-7EB5-43FC-9B7A-BDCE469389F0}" srcOrd="0" destOrd="0" presId="urn:microsoft.com/office/officeart/2005/8/layout/hierarchy2"/>
    <dgm:cxn modelId="{9655D8A2-C538-4510-8371-03657AAA6228}" type="presParOf" srcId="{52A7DD21-7EB5-43FC-9B7A-BDCE469389F0}" destId="{2DF65002-2E47-4918-A8A3-24D216E5D699}" srcOrd="0" destOrd="0" presId="urn:microsoft.com/office/officeart/2005/8/layout/hierarchy2"/>
    <dgm:cxn modelId="{56CCD93C-A5DF-4774-91EE-96428D692454}" type="presParOf" srcId="{222887C6-712A-4659-BC56-846F6ACFEE61}" destId="{FDD7D300-EF70-4B67-A2CB-6BB36A45058E}" srcOrd="1" destOrd="0" presId="urn:microsoft.com/office/officeart/2005/8/layout/hierarchy2"/>
    <dgm:cxn modelId="{CA3D6407-7086-4384-947D-232066CB06FA}" type="presParOf" srcId="{FDD7D300-EF70-4B67-A2CB-6BB36A45058E}" destId="{B16F50AC-CBBE-4578-B779-C332BD79B68F}" srcOrd="0" destOrd="0" presId="urn:microsoft.com/office/officeart/2005/8/layout/hierarchy2"/>
    <dgm:cxn modelId="{1A5FF784-A4F0-4D52-9F34-BB974F68BAE0}" type="presParOf" srcId="{FDD7D300-EF70-4B67-A2CB-6BB36A45058E}" destId="{9B1BAE03-C338-4CBD-960C-1E8ADD856E20}" srcOrd="1" destOrd="0" presId="urn:microsoft.com/office/officeart/2005/8/layout/hierarchy2"/>
    <dgm:cxn modelId="{330B11C4-FFE3-4AFD-97E3-085A2ECAB473}" type="presParOf" srcId="{9B1BAE03-C338-4CBD-960C-1E8ADD856E20}" destId="{5CF7AA41-D713-4D11-A22B-D26CEA1B589F}" srcOrd="0" destOrd="0" presId="urn:microsoft.com/office/officeart/2005/8/layout/hierarchy2"/>
    <dgm:cxn modelId="{177782F8-3483-4618-9C7E-22D287283D36}" type="presParOf" srcId="{5CF7AA41-D713-4D11-A22B-D26CEA1B589F}" destId="{DA27A972-E86A-410E-B968-AC7C5E5F298A}" srcOrd="0" destOrd="0" presId="urn:microsoft.com/office/officeart/2005/8/layout/hierarchy2"/>
    <dgm:cxn modelId="{B38E7360-543A-475B-8F4C-9DAD7DC2F043}" type="presParOf" srcId="{9B1BAE03-C338-4CBD-960C-1E8ADD856E20}" destId="{8790D7A1-7EA4-4AFD-ADC7-4924813E261D}" srcOrd="1" destOrd="0" presId="urn:microsoft.com/office/officeart/2005/8/layout/hierarchy2"/>
    <dgm:cxn modelId="{73E12251-A15F-4693-9D4E-68C282CB5962}" type="presParOf" srcId="{8790D7A1-7EA4-4AFD-ADC7-4924813E261D}" destId="{F60ADBC9-AB45-4EC7-BCDB-9315C51395E0}" srcOrd="0" destOrd="0" presId="urn:microsoft.com/office/officeart/2005/8/layout/hierarchy2"/>
    <dgm:cxn modelId="{CAAAEECC-21EF-446B-8C52-B45C7BECEB20}" type="presParOf" srcId="{8790D7A1-7EA4-4AFD-ADC7-4924813E261D}" destId="{651D4A9C-3DA2-430F-958C-D9539B7BD465}" srcOrd="1" destOrd="0" presId="urn:microsoft.com/office/officeart/2005/8/layout/hierarchy2"/>
    <dgm:cxn modelId="{35C389EB-A7FF-4D77-8D3A-666FE91AFFD6}" type="presParOf" srcId="{9B1BAE03-C338-4CBD-960C-1E8ADD856E20}" destId="{A651C245-968E-4682-B3C4-D11D634A41FC}" srcOrd="2" destOrd="0" presId="urn:microsoft.com/office/officeart/2005/8/layout/hierarchy2"/>
    <dgm:cxn modelId="{3C2EDCB1-DEE7-43E5-8B12-A00B10669EC3}" type="presParOf" srcId="{A651C245-968E-4682-B3C4-D11D634A41FC}" destId="{EDC69B9B-736C-4A6E-904F-422D0A9C6F88}" srcOrd="0" destOrd="0" presId="urn:microsoft.com/office/officeart/2005/8/layout/hierarchy2"/>
    <dgm:cxn modelId="{2FD84491-7F52-4D6D-BD23-C44AC5D17B41}" type="presParOf" srcId="{9B1BAE03-C338-4CBD-960C-1E8ADD856E20}" destId="{801F9555-8FAC-494A-86CD-BF5ED85376F6}" srcOrd="3" destOrd="0" presId="urn:microsoft.com/office/officeart/2005/8/layout/hierarchy2"/>
    <dgm:cxn modelId="{86E7A77D-76C2-4323-B74F-C81FC0AFAE44}" type="presParOf" srcId="{801F9555-8FAC-494A-86CD-BF5ED85376F6}" destId="{D99FE575-9B65-4577-8880-357D4498690C}" srcOrd="0" destOrd="0" presId="urn:microsoft.com/office/officeart/2005/8/layout/hierarchy2"/>
    <dgm:cxn modelId="{CB9BF721-F2D5-49A3-9B10-86F34580F950}" type="presParOf" srcId="{801F9555-8FAC-494A-86CD-BF5ED85376F6}" destId="{C0062F97-B0CD-439F-8B5E-858AE6496920}" srcOrd="1" destOrd="0" presId="urn:microsoft.com/office/officeart/2005/8/layout/hierarchy2"/>
    <dgm:cxn modelId="{33F0FA8E-E627-459F-98B1-9F600B83515B}" type="presParOf" srcId="{222887C6-712A-4659-BC56-846F6ACFEE61}" destId="{D239D0DD-6D7B-45C1-9737-ADD9CD1A9FBB}" srcOrd="2" destOrd="0" presId="urn:microsoft.com/office/officeart/2005/8/layout/hierarchy2"/>
    <dgm:cxn modelId="{2DB2C4E2-CF5C-4087-AAD2-6438FFC4A7C4}" type="presParOf" srcId="{D239D0DD-6D7B-45C1-9737-ADD9CD1A9FBB}" destId="{D05B47C5-F97E-4940-9310-ACCDCC0226BE}" srcOrd="0" destOrd="0" presId="urn:microsoft.com/office/officeart/2005/8/layout/hierarchy2"/>
    <dgm:cxn modelId="{D168D7FB-5E5A-4A55-A51D-927DFE71C398}" type="presParOf" srcId="{222887C6-712A-4659-BC56-846F6ACFEE61}" destId="{2F0DB07B-3EE2-4A6C-832D-BDD382D240EC}" srcOrd="3" destOrd="0" presId="urn:microsoft.com/office/officeart/2005/8/layout/hierarchy2"/>
    <dgm:cxn modelId="{2544EE8B-BCAC-4019-9BFA-A11263CEA6EF}" type="presParOf" srcId="{2F0DB07B-3EE2-4A6C-832D-BDD382D240EC}" destId="{0F6E1E53-40EB-462D-BED2-15CBB9E58584}" srcOrd="0" destOrd="0" presId="urn:microsoft.com/office/officeart/2005/8/layout/hierarchy2"/>
    <dgm:cxn modelId="{D0053934-4AF2-444E-BCED-3EE5334D141C}" type="presParOf" srcId="{2F0DB07B-3EE2-4A6C-832D-BDD382D240EC}" destId="{5C944BAC-BE96-4676-8BB4-5F3C37ECA977}" srcOrd="1" destOrd="0" presId="urn:microsoft.com/office/officeart/2005/8/layout/hierarchy2"/>
    <dgm:cxn modelId="{A9490887-600F-4494-9835-A7C770F53BA0}" type="presParOf" srcId="{5C944BAC-BE96-4676-8BB4-5F3C37ECA977}" destId="{0908907E-0158-474B-8D98-A23F39CBDF34}" srcOrd="0" destOrd="0" presId="urn:microsoft.com/office/officeart/2005/8/layout/hierarchy2"/>
    <dgm:cxn modelId="{264154D0-8DD9-4C92-89D8-F3D371721A29}" type="presParOf" srcId="{0908907E-0158-474B-8D98-A23F39CBDF34}" destId="{1F08CCE1-68FF-4B22-8D14-0E99DAD251C4}" srcOrd="0" destOrd="0" presId="urn:microsoft.com/office/officeart/2005/8/layout/hierarchy2"/>
    <dgm:cxn modelId="{A517B76C-9E66-4148-87C0-FF2B0A677755}" type="presParOf" srcId="{5C944BAC-BE96-4676-8BB4-5F3C37ECA977}" destId="{FDA46B45-E74C-444E-825D-E30E97FD2028}" srcOrd="1" destOrd="0" presId="urn:microsoft.com/office/officeart/2005/8/layout/hierarchy2"/>
    <dgm:cxn modelId="{8D5428F1-02D4-4FDF-B476-C057148F1963}" type="presParOf" srcId="{FDA46B45-E74C-444E-825D-E30E97FD2028}" destId="{C8C3CC7C-3DBF-4122-B51B-81941CF5C38B}" srcOrd="0" destOrd="0" presId="urn:microsoft.com/office/officeart/2005/8/layout/hierarchy2"/>
    <dgm:cxn modelId="{9F9503E9-CC60-4BD8-BBC3-3C21B2FAC6CF}" type="presParOf" srcId="{FDA46B45-E74C-444E-825D-E30E97FD2028}" destId="{F696F762-A9B6-45BB-88AD-2BAFC1084180}" srcOrd="1" destOrd="0" presId="urn:microsoft.com/office/officeart/2005/8/layout/hierarchy2"/>
    <dgm:cxn modelId="{0F3E1F3B-B504-412E-B83C-38C2589BAC4C}" type="presParOf" srcId="{5C944BAC-BE96-4676-8BB4-5F3C37ECA977}" destId="{AE637DE9-9501-4539-A4BC-773F3EBF1413}" srcOrd="2" destOrd="0" presId="urn:microsoft.com/office/officeart/2005/8/layout/hierarchy2"/>
    <dgm:cxn modelId="{A778C834-642D-4884-AA8E-B15B529710C2}" type="presParOf" srcId="{AE637DE9-9501-4539-A4BC-773F3EBF1413}" destId="{A3189827-9F66-4EFC-94F8-8268C95CE473}" srcOrd="0" destOrd="0" presId="urn:microsoft.com/office/officeart/2005/8/layout/hierarchy2"/>
    <dgm:cxn modelId="{A8A922EB-DEA2-43E7-80F6-5573E9516B58}" type="presParOf" srcId="{5C944BAC-BE96-4676-8BB4-5F3C37ECA977}" destId="{07D6C637-E173-476E-BA3D-08792117DD27}" srcOrd="3" destOrd="0" presId="urn:microsoft.com/office/officeart/2005/8/layout/hierarchy2"/>
    <dgm:cxn modelId="{8192E0C1-ECED-4A24-A00F-D60299C73998}" type="presParOf" srcId="{07D6C637-E173-476E-BA3D-08792117DD27}" destId="{671EAB05-6B57-40CF-9C9F-FC497B24D3B6}" srcOrd="0" destOrd="0" presId="urn:microsoft.com/office/officeart/2005/8/layout/hierarchy2"/>
    <dgm:cxn modelId="{60739BDA-7C1E-45DF-8AAF-79DF222B5F08}" type="presParOf" srcId="{07D6C637-E173-476E-BA3D-08792117DD27}" destId="{9E8A97EC-B12E-4A94-98DD-96031980393E}" srcOrd="1" destOrd="0" presId="urn:microsoft.com/office/officeart/2005/8/layout/hierarchy2"/>
    <dgm:cxn modelId="{D3820BE8-D416-43DD-9E3B-C31A88A9F7D1}" type="presParOf" srcId="{222887C6-712A-4659-BC56-846F6ACFEE61}" destId="{FF77DE6E-07CB-4EAA-851B-44B6E44A577F}" srcOrd="4" destOrd="0" presId="urn:microsoft.com/office/officeart/2005/8/layout/hierarchy2"/>
    <dgm:cxn modelId="{BDE61293-5704-4CCE-ADB9-2EE68989A686}" type="presParOf" srcId="{FF77DE6E-07CB-4EAA-851B-44B6E44A577F}" destId="{6E76B1A3-F4A7-40D9-8706-47D6652333FD}" srcOrd="0" destOrd="0" presId="urn:microsoft.com/office/officeart/2005/8/layout/hierarchy2"/>
    <dgm:cxn modelId="{F47F9D3E-2297-4C5B-AEF3-D1D35A4D2E6B}" type="presParOf" srcId="{222887C6-712A-4659-BC56-846F6ACFEE61}" destId="{275BCF02-EE46-413B-BFFF-562C88A5B80A}" srcOrd="5" destOrd="0" presId="urn:microsoft.com/office/officeart/2005/8/layout/hierarchy2"/>
    <dgm:cxn modelId="{87ADC123-21C9-4C6C-93FA-D01317F42506}" type="presParOf" srcId="{275BCF02-EE46-413B-BFFF-562C88A5B80A}" destId="{9AE37805-0E85-4DC7-9F22-7DB8E402841D}" srcOrd="0" destOrd="0" presId="urn:microsoft.com/office/officeart/2005/8/layout/hierarchy2"/>
    <dgm:cxn modelId="{64532E44-8D2D-4DFA-89A4-FBDD2468407E}" type="presParOf" srcId="{275BCF02-EE46-413B-BFFF-562C88A5B80A}" destId="{93C04324-C7EA-4B5D-B2B1-EE9A4A282BB5}" srcOrd="1" destOrd="0" presId="urn:microsoft.com/office/officeart/2005/8/layout/hierarchy2"/>
    <dgm:cxn modelId="{2C8841AB-10BB-4808-B25A-788566E97D04}" type="presParOf" srcId="{222887C6-712A-4659-BC56-846F6ACFEE61}" destId="{16A60886-65DF-4C07-872E-8ED3F0776242}" srcOrd="6" destOrd="0" presId="urn:microsoft.com/office/officeart/2005/8/layout/hierarchy2"/>
    <dgm:cxn modelId="{ABCBBA2C-C67C-4245-8623-30D3A6D3A07F}" type="presParOf" srcId="{16A60886-65DF-4C07-872E-8ED3F0776242}" destId="{AA2040CA-ABC9-43B4-B0EC-9A38F2F73629}" srcOrd="0" destOrd="0" presId="urn:microsoft.com/office/officeart/2005/8/layout/hierarchy2"/>
    <dgm:cxn modelId="{21BC894E-E293-41F8-8AC0-65A5C8E220EB}" type="presParOf" srcId="{222887C6-712A-4659-BC56-846F6ACFEE61}" destId="{589991A9-A32B-498F-8C08-3CB72848936E}" srcOrd="7" destOrd="0" presId="urn:microsoft.com/office/officeart/2005/8/layout/hierarchy2"/>
    <dgm:cxn modelId="{0B0735E8-8470-4B52-AC11-CEA2A090AFD0}" type="presParOf" srcId="{589991A9-A32B-498F-8C08-3CB72848936E}" destId="{8E097430-90DF-45C5-9A3B-428274775096}" srcOrd="0" destOrd="0" presId="urn:microsoft.com/office/officeart/2005/8/layout/hierarchy2"/>
    <dgm:cxn modelId="{ADB3296C-CABD-4EDA-BDAD-11240A1AAD49}" type="presParOf" srcId="{589991A9-A32B-498F-8C08-3CB72848936E}" destId="{8F821059-64E5-4005-9923-AF92EA34378E}" srcOrd="1" destOrd="0" presId="urn:microsoft.com/office/officeart/2005/8/layout/hierarchy2"/>
    <dgm:cxn modelId="{DF9C9EEB-0907-48D6-9E3A-95874882DFBE}" type="presParOf" srcId="{99FFCA1C-DF46-4C31-926A-5DBA2A2E2EC4}" destId="{AE9A5F7F-C9F7-4BBC-9865-F4A6681661AC}" srcOrd="2" destOrd="0" presId="urn:microsoft.com/office/officeart/2005/8/layout/hierarchy2"/>
    <dgm:cxn modelId="{837F0EB8-1BBB-4C32-8ECB-8B098C60C8F8}" type="presParOf" srcId="{AE9A5F7F-C9F7-4BBC-9865-F4A6681661AC}" destId="{1846AEA1-7EEE-49DD-BC5B-AF7ACF445049}" srcOrd="0" destOrd="0" presId="urn:microsoft.com/office/officeart/2005/8/layout/hierarchy2"/>
    <dgm:cxn modelId="{070213AF-2186-48F6-8EC0-44BA2FCA0A7C}" type="presParOf" srcId="{99FFCA1C-DF46-4C31-926A-5DBA2A2E2EC4}" destId="{315FF5AC-BC34-4906-B360-B85611FCE64E}" srcOrd="3" destOrd="0" presId="urn:microsoft.com/office/officeart/2005/8/layout/hierarchy2"/>
    <dgm:cxn modelId="{9A060369-226D-4DE0-A91B-C10B572AE981}" type="presParOf" srcId="{315FF5AC-BC34-4906-B360-B85611FCE64E}" destId="{1DF73347-6A25-4F7A-9939-17BAE1A36361}" srcOrd="0" destOrd="0" presId="urn:microsoft.com/office/officeart/2005/8/layout/hierarchy2"/>
    <dgm:cxn modelId="{63B289F8-C1C6-4999-9C60-2D5AB49DB76F}" type="presParOf" srcId="{315FF5AC-BC34-4906-B360-B85611FCE64E}" destId="{18687348-DEC0-463A-941E-F365EBB2DFE1}" srcOrd="1" destOrd="0" presId="urn:microsoft.com/office/officeart/2005/8/layout/hierarchy2"/>
    <dgm:cxn modelId="{47065F46-61E6-49A0-9769-3259BA100D73}" type="presParOf" srcId="{18687348-DEC0-463A-941E-F365EBB2DFE1}" destId="{3B156248-0BBC-42C2-B977-187C1FA9BEA7}" srcOrd="0" destOrd="0" presId="urn:microsoft.com/office/officeart/2005/8/layout/hierarchy2"/>
    <dgm:cxn modelId="{97E0DFED-7EDD-4059-A109-C183553D8C3C}" type="presParOf" srcId="{3B156248-0BBC-42C2-B977-187C1FA9BEA7}" destId="{D3F885E0-497F-4833-8EF8-EF5503D6E00C}" srcOrd="0" destOrd="0" presId="urn:microsoft.com/office/officeart/2005/8/layout/hierarchy2"/>
    <dgm:cxn modelId="{7A473E7E-85D4-47C5-9D8D-823E11444769}" type="presParOf" srcId="{18687348-DEC0-463A-941E-F365EBB2DFE1}" destId="{614A7344-E6C7-4C86-9DEA-BB32C165FC0D}" srcOrd="1" destOrd="0" presId="urn:microsoft.com/office/officeart/2005/8/layout/hierarchy2"/>
    <dgm:cxn modelId="{2D9FAAD4-1E86-434D-B488-B4B1FE1EDDD4}" type="presParOf" srcId="{614A7344-E6C7-4C86-9DEA-BB32C165FC0D}" destId="{F65A6B9D-D460-45B0-8B4F-F7C687147EA6}" srcOrd="0" destOrd="0" presId="urn:microsoft.com/office/officeart/2005/8/layout/hierarchy2"/>
    <dgm:cxn modelId="{31598337-959E-42E5-9230-AD1F3FCD255C}" type="presParOf" srcId="{614A7344-E6C7-4C86-9DEA-BB32C165FC0D}" destId="{0B33AEB8-13BF-4DF2-B16B-2756E5F12C3B}" srcOrd="1" destOrd="0" presId="urn:microsoft.com/office/officeart/2005/8/layout/hierarchy2"/>
    <dgm:cxn modelId="{1EDBD8B5-A951-4D8C-B545-5E4A91826AE2}" type="presParOf" srcId="{18687348-DEC0-463A-941E-F365EBB2DFE1}" destId="{F3044D4D-DC91-427D-AE9B-3D53B8D2D85F}" srcOrd="2" destOrd="0" presId="urn:microsoft.com/office/officeart/2005/8/layout/hierarchy2"/>
    <dgm:cxn modelId="{127E336A-2AC2-43AC-8B93-8FFFC12ADDD2}" type="presParOf" srcId="{F3044D4D-DC91-427D-AE9B-3D53B8D2D85F}" destId="{43F321C4-6307-4B52-8D98-BCD49DBEBF8B}" srcOrd="0" destOrd="0" presId="urn:microsoft.com/office/officeart/2005/8/layout/hierarchy2"/>
    <dgm:cxn modelId="{23EDAED5-7251-40B3-B761-6E498E75B407}" type="presParOf" srcId="{18687348-DEC0-463A-941E-F365EBB2DFE1}" destId="{EB40A801-3A66-40EC-B210-CB2002A2457D}" srcOrd="3" destOrd="0" presId="urn:microsoft.com/office/officeart/2005/8/layout/hierarchy2"/>
    <dgm:cxn modelId="{2D1F44D9-A5CD-491D-8BA7-9BF0E8408D1B}" type="presParOf" srcId="{EB40A801-3A66-40EC-B210-CB2002A2457D}" destId="{83F10428-6ADC-4041-B064-ADA6C88761C2}" srcOrd="0" destOrd="0" presId="urn:microsoft.com/office/officeart/2005/8/layout/hierarchy2"/>
    <dgm:cxn modelId="{B08B368B-6346-44B6-8BCB-B534E61150DE}" type="presParOf" srcId="{EB40A801-3A66-40EC-B210-CB2002A2457D}" destId="{0971C891-66F4-4854-8281-C2FE8693380E}"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589F7-3121-4A22-ACA6-F5C351B8FAE4}">
      <dsp:nvSpPr>
        <dsp:cNvPr id="0" name=""/>
        <dsp:cNvSpPr/>
      </dsp:nvSpPr>
      <dsp:spPr>
        <a:xfrm>
          <a:off x="4703415" y="1130529"/>
          <a:ext cx="1084272" cy="516015"/>
        </a:xfrm>
        <a:custGeom>
          <a:avLst/>
          <a:gdLst/>
          <a:ahLst/>
          <a:cxnLst/>
          <a:rect l="0" t="0" r="0" b="0"/>
          <a:pathLst>
            <a:path>
              <a:moveTo>
                <a:pt x="0" y="0"/>
              </a:moveTo>
              <a:lnTo>
                <a:pt x="0" y="351649"/>
              </a:lnTo>
              <a:lnTo>
                <a:pt x="1084272" y="351649"/>
              </a:lnTo>
              <a:lnTo>
                <a:pt x="1084272" y="516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DC88E-986B-41B0-A900-1018AD362144}">
      <dsp:nvSpPr>
        <dsp:cNvPr id="0" name=""/>
        <dsp:cNvSpPr/>
      </dsp:nvSpPr>
      <dsp:spPr>
        <a:xfrm>
          <a:off x="3619143" y="2773202"/>
          <a:ext cx="2168545" cy="516015"/>
        </a:xfrm>
        <a:custGeom>
          <a:avLst/>
          <a:gdLst/>
          <a:ahLst/>
          <a:cxnLst/>
          <a:rect l="0" t="0" r="0" b="0"/>
          <a:pathLst>
            <a:path>
              <a:moveTo>
                <a:pt x="0" y="0"/>
              </a:moveTo>
              <a:lnTo>
                <a:pt x="0" y="351649"/>
              </a:lnTo>
              <a:lnTo>
                <a:pt x="2168545" y="351649"/>
              </a:lnTo>
              <a:lnTo>
                <a:pt x="2168545"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0F00D2-EF28-4765-AC6B-AF7A2DF88433}">
      <dsp:nvSpPr>
        <dsp:cNvPr id="0" name=""/>
        <dsp:cNvSpPr/>
      </dsp:nvSpPr>
      <dsp:spPr>
        <a:xfrm>
          <a:off x="3573423" y="2773202"/>
          <a:ext cx="91440" cy="516015"/>
        </a:xfrm>
        <a:custGeom>
          <a:avLst/>
          <a:gdLst/>
          <a:ahLst/>
          <a:cxnLst/>
          <a:rect l="0" t="0" r="0" b="0"/>
          <a:pathLst>
            <a:path>
              <a:moveTo>
                <a:pt x="45720" y="0"/>
              </a:moveTo>
              <a:lnTo>
                <a:pt x="45720"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57F58-180B-4015-98E7-EEE05A7FA4C9}">
      <dsp:nvSpPr>
        <dsp:cNvPr id="0" name=""/>
        <dsp:cNvSpPr/>
      </dsp:nvSpPr>
      <dsp:spPr>
        <a:xfrm>
          <a:off x="1450598" y="2773202"/>
          <a:ext cx="2168545" cy="516015"/>
        </a:xfrm>
        <a:custGeom>
          <a:avLst/>
          <a:gdLst/>
          <a:ahLst/>
          <a:cxnLst/>
          <a:rect l="0" t="0" r="0" b="0"/>
          <a:pathLst>
            <a:path>
              <a:moveTo>
                <a:pt x="2168545" y="0"/>
              </a:moveTo>
              <a:lnTo>
                <a:pt x="2168545" y="351649"/>
              </a:lnTo>
              <a:lnTo>
                <a:pt x="0" y="351649"/>
              </a:lnTo>
              <a:lnTo>
                <a:pt x="0"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F0A1C5-6745-4509-86AE-20E66EF37CF2}">
      <dsp:nvSpPr>
        <dsp:cNvPr id="0" name=""/>
        <dsp:cNvSpPr/>
      </dsp:nvSpPr>
      <dsp:spPr>
        <a:xfrm>
          <a:off x="3619143" y="1130529"/>
          <a:ext cx="1084272" cy="516015"/>
        </a:xfrm>
        <a:custGeom>
          <a:avLst/>
          <a:gdLst/>
          <a:ahLst/>
          <a:cxnLst/>
          <a:rect l="0" t="0" r="0" b="0"/>
          <a:pathLst>
            <a:path>
              <a:moveTo>
                <a:pt x="1084272" y="0"/>
              </a:moveTo>
              <a:lnTo>
                <a:pt x="1084272" y="351649"/>
              </a:lnTo>
              <a:lnTo>
                <a:pt x="0" y="351649"/>
              </a:lnTo>
              <a:lnTo>
                <a:pt x="0" y="516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F5A62D-2C18-41B6-B207-5B5ED1A263B0}">
      <dsp:nvSpPr>
        <dsp:cNvPr id="0" name=""/>
        <dsp:cNvSpPr/>
      </dsp:nvSpPr>
      <dsp:spPr>
        <a:xfrm>
          <a:off x="3816283" y="3871"/>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90CFB-3B2C-4AC3-BFBB-A7B86A8A6FD8}">
      <dsp:nvSpPr>
        <dsp:cNvPr id="0" name=""/>
        <dsp:cNvSpPr/>
      </dsp:nvSpPr>
      <dsp:spPr>
        <a:xfrm>
          <a:off x="4013424" y="191155"/>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Živnost</a:t>
          </a:r>
        </a:p>
      </dsp:txBody>
      <dsp:txXfrm>
        <a:off x="4046423" y="224154"/>
        <a:ext cx="1708266" cy="1060659"/>
      </dsp:txXfrm>
    </dsp:sp>
    <dsp:sp modelId="{69181755-E770-48AD-AFF2-FCE9D65D556C}">
      <dsp:nvSpPr>
        <dsp:cNvPr id="0" name=""/>
        <dsp:cNvSpPr/>
      </dsp:nvSpPr>
      <dsp:spPr>
        <a:xfrm>
          <a:off x="2732011" y="1646544"/>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ECA7A-780D-4281-871D-80D96B3CCB2F}">
      <dsp:nvSpPr>
        <dsp:cNvPr id="0" name=""/>
        <dsp:cNvSpPr/>
      </dsp:nvSpPr>
      <dsp:spPr>
        <a:xfrm>
          <a:off x="2929151" y="1833828"/>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2962150" y="1866827"/>
        <a:ext cx="1708266" cy="1060659"/>
      </dsp:txXfrm>
    </dsp:sp>
    <dsp:sp modelId="{DAEA3EF2-D7F1-4113-BCA0-CE741825BB36}">
      <dsp:nvSpPr>
        <dsp:cNvPr id="0" name=""/>
        <dsp:cNvSpPr/>
      </dsp:nvSpPr>
      <dsp:spPr>
        <a:xfrm>
          <a:off x="563465"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39003-2187-498A-9A80-9ABE717AAD4D}">
      <dsp:nvSpPr>
        <dsp:cNvPr id="0" name=""/>
        <dsp:cNvSpPr/>
      </dsp:nvSpPr>
      <dsp:spPr>
        <a:xfrm>
          <a:off x="760606"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793605" y="3509500"/>
        <a:ext cx="1708266" cy="1060659"/>
      </dsp:txXfrm>
    </dsp:sp>
    <dsp:sp modelId="{323CDDE9-F218-477E-8682-2BE6039CF78E}">
      <dsp:nvSpPr>
        <dsp:cNvPr id="0" name=""/>
        <dsp:cNvSpPr/>
      </dsp:nvSpPr>
      <dsp:spPr>
        <a:xfrm>
          <a:off x="2732011"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03F30-36BC-46D3-AB89-E6CB56B12FEA}">
      <dsp:nvSpPr>
        <dsp:cNvPr id="0" name=""/>
        <dsp:cNvSpPr/>
      </dsp:nvSpPr>
      <dsp:spPr>
        <a:xfrm>
          <a:off x="2929151"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2962150" y="3509500"/>
        <a:ext cx="1708266" cy="1060659"/>
      </dsp:txXfrm>
    </dsp:sp>
    <dsp:sp modelId="{633B853A-4A64-421D-962B-5B65C510F2AA}">
      <dsp:nvSpPr>
        <dsp:cNvPr id="0" name=""/>
        <dsp:cNvSpPr/>
      </dsp:nvSpPr>
      <dsp:spPr>
        <a:xfrm>
          <a:off x="4900556"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21430-C4D2-40F0-A3E6-F7B2F176F992}">
      <dsp:nvSpPr>
        <dsp:cNvPr id="0" name=""/>
        <dsp:cNvSpPr/>
      </dsp:nvSpPr>
      <dsp:spPr>
        <a:xfrm>
          <a:off x="5097696"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5130695" y="3509500"/>
        <a:ext cx="1708266" cy="1060659"/>
      </dsp:txXfrm>
    </dsp:sp>
    <dsp:sp modelId="{0597144C-90F4-4230-8607-066326FAAD50}">
      <dsp:nvSpPr>
        <dsp:cNvPr id="0" name=""/>
        <dsp:cNvSpPr/>
      </dsp:nvSpPr>
      <dsp:spPr>
        <a:xfrm>
          <a:off x="4900556" y="1646544"/>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45348-606A-4FC8-B5EB-9EAD611E0B19}">
      <dsp:nvSpPr>
        <dsp:cNvPr id="0" name=""/>
        <dsp:cNvSpPr/>
      </dsp:nvSpPr>
      <dsp:spPr>
        <a:xfrm>
          <a:off x="5097696" y="1833828"/>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5130695" y="1866827"/>
        <a:ext cx="1708266" cy="1060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51A52-FAF7-4E2A-BB1B-391285BC3A5B}">
      <dsp:nvSpPr>
        <dsp:cNvPr id="0" name=""/>
        <dsp:cNvSpPr/>
      </dsp:nvSpPr>
      <dsp:spPr>
        <a:xfrm>
          <a:off x="2952750" y="1692195"/>
          <a:ext cx="2095499" cy="498633"/>
        </a:xfrm>
        <a:custGeom>
          <a:avLst/>
          <a:gdLst/>
          <a:ahLst/>
          <a:cxnLst/>
          <a:rect l="0" t="0" r="0" b="0"/>
          <a:pathLst>
            <a:path>
              <a:moveTo>
                <a:pt x="0" y="0"/>
              </a:moveTo>
              <a:lnTo>
                <a:pt x="0" y="339804"/>
              </a:lnTo>
              <a:lnTo>
                <a:pt x="2095499" y="339804"/>
              </a:lnTo>
              <a:lnTo>
                <a:pt x="2095499"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0E5E02-3C3E-4F09-BB86-5ADABB3E635C}">
      <dsp:nvSpPr>
        <dsp:cNvPr id="0" name=""/>
        <dsp:cNvSpPr/>
      </dsp:nvSpPr>
      <dsp:spPr>
        <a:xfrm>
          <a:off x="2907030" y="1692195"/>
          <a:ext cx="91440" cy="498633"/>
        </a:xfrm>
        <a:custGeom>
          <a:avLst/>
          <a:gdLst/>
          <a:ahLst/>
          <a:cxnLst/>
          <a:rect l="0" t="0" r="0" b="0"/>
          <a:pathLst>
            <a:path>
              <a:moveTo>
                <a:pt x="45720" y="0"/>
              </a:moveTo>
              <a:lnTo>
                <a:pt x="4572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B8941-448A-4233-8A6F-0AE13BADA13A}">
      <dsp:nvSpPr>
        <dsp:cNvPr id="0" name=""/>
        <dsp:cNvSpPr/>
      </dsp:nvSpPr>
      <dsp:spPr>
        <a:xfrm>
          <a:off x="857250" y="1692195"/>
          <a:ext cx="2095499" cy="498633"/>
        </a:xfrm>
        <a:custGeom>
          <a:avLst/>
          <a:gdLst/>
          <a:ahLst/>
          <a:cxnLst/>
          <a:rect l="0" t="0" r="0" b="0"/>
          <a:pathLst>
            <a:path>
              <a:moveTo>
                <a:pt x="2095499" y="0"/>
              </a:moveTo>
              <a:lnTo>
                <a:pt x="2095499" y="339804"/>
              </a:lnTo>
              <a:lnTo>
                <a:pt x="0" y="339804"/>
              </a:lnTo>
              <a:lnTo>
                <a:pt x="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2EA50-8A84-4B18-B4CF-1EFCDA60EE32}">
      <dsp:nvSpPr>
        <dsp:cNvPr id="0" name=""/>
        <dsp:cNvSpPr/>
      </dsp:nvSpPr>
      <dsp:spPr>
        <a:xfrm>
          <a:off x="2095500" y="603488"/>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E303D-0883-4869-B1DB-57646EC27FE7}">
      <dsp:nvSpPr>
        <dsp:cNvPr id="0" name=""/>
        <dsp:cNvSpPr/>
      </dsp:nvSpPr>
      <dsp:spPr>
        <a:xfrm>
          <a:off x="2286000" y="784463"/>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Živnost</a:t>
          </a:r>
        </a:p>
      </dsp:txBody>
      <dsp:txXfrm>
        <a:off x="2317887" y="816350"/>
        <a:ext cx="1650725" cy="1024933"/>
      </dsp:txXfrm>
    </dsp:sp>
    <dsp:sp modelId="{196213C0-B61C-4E2A-8721-D5B92FD9D5CC}">
      <dsp:nvSpPr>
        <dsp:cNvPr id="0" name=""/>
        <dsp:cNvSpPr/>
      </dsp:nvSpPr>
      <dsp:spPr>
        <a:xfrm>
          <a:off x="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B9AEC-E111-4542-A864-9A5F58B7BA25}">
      <dsp:nvSpPr>
        <dsp:cNvPr id="0" name=""/>
        <dsp:cNvSpPr/>
      </dsp:nvSpPr>
      <dsp:spPr>
        <a:xfrm>
          <a:off x="1905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222387" y="2403691"/>
        <a:ext cx="1650725" cy="1024933"/>
      </dsp:txXfrm>
    </dsp:sp>
    <dsp:sp modelId="{E1330B22-D4EB-4B8D-9BE3-6D9B15845EBE}">
      <dsp:nvSpPr>
        <dsp:cNvPr id="0" name=""/>
        <dsp:cNvSpPr/>
      </dsp:nvSpPr>
      <dsp:spPr>
        <a:xfrm>
          <a:off x="20955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85DB8-E8C7-47F3-AF5A-F989B1373FC1}">
      <dsp:nvSpPr>
        <dsp:cNvPr id="0" name=""/>
        <dsp:cNvSpPr/>
      </dsp:nvSpPr>
      <dsp:spPr>
        <a:xfrm>
          <a:off x="22860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2317887" y="2403691"/>
        <a:ext cx="1650725" cy="1024933"/>
      </dsp:txXfrm>
    </dsp:sp>
    <dsp:sp modelId="{90A134DE-C0F5-4475-9F02-0F3D139C9C7B}">
      <dsp:nvSpPr>
        <dsp:cNvPr id="0" name=""/>
        <dsp:cNvSpPr/>
      </dsp:nvSpPr>
      <dsp:spPr>
        <a:xfrm>
          <a:off x="41910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2B7BD0-125E-4567-9FE6-107502671F66}">
      <dsp:nvSpPr>
        <dsp:cNvPr id="0" name=""/>
        <dsp:cNvSpPr/>
      </dsp:nvSpPr>
      <dsp:spPr>
        <a:xfrm>
          <a:off x="4381499"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4413386" y="2403691"/>
        <a:ext cx="1650725" cy="1024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3E7F6-1446-4201-9BBA-9F2467523AE0}">
      <dsp:nvSpPr>
        <dsp:cNvPr id="0" name=""/>
        <dsp:cNvSpPr/>
      </dsp:nvSpPr>
      <dsp:spPr>
        <a:xfrm>
          <a:off x="21014" y="3524510"/>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a:t>Obchodní </a:t>
          </a:r>
          <a:r>
            <a:rPr lang="cs-CZ" sz="1500" b="1" kern="1200" dirty="0"/>
            <a:t>korporace</a:t>
          </a:r>
        </a:p>
      </dsp:txBody>
      <dsp:txXfrm>
        <a:off x="42196" y="3545692"/>
        <a:ext cx="1404019" cy="680827"/>
      </dsp:txXfrm>
    </dsp:sp>
    <dsp:sp modelId="{13E6986F-02D1-4B21-98E1-2A84CDE99604}">
      <dsp:nvSpPr>
        <dsp:cNvPr id="0" name=""/>
        <dsp:cNvSpPr/>
      </dsp:nvSpPr>
      <dsp:spPr>
        <a:xfrm rot="16595276">
          <a:off x="775993" y="3099817"/>
          <a:ext cx="1562015" cy="20874"/>
        </a:xfrm>
        <a:custGeom>
          <a:avLst/>
          <a:gdLst/>
          <a:ahLst/>
          <a:cxnLst/>
          <a:rect l="0" t="0" r="0" b="0"/>
          <a:pathLst>
            <a:path>
              <a:moveTo>
                <a:pt x="0" y="10437"/>
              </a:moveTo>
              <a:lnTo>
                <a:pt x="1562015" y="104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1517951" y="3071204"/>
        <a:ext cx="78100" cy="78100"/>
      </dsp:txXfrm>
    </dsp:sp>
    <dsp:sp modelId="{8EC58D06-A3DF-4A1C-A359-00C76441C224}">
      <dsp:nvSpPr>
        <dsp:cNvPr id="0" name=""/>
        <dsp:cNvSpPr/>
      </dsp:nvSpPr>
      <dsp:spPr>
        <a:xfrm>
          <a:off x="1646604" y="1972808"/>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a:t>Obchodní </a:t>
          </a:r>
          <a:r>
            <a:rPr lang="cs-CZ" sz="1500" b="1" kern="1200" dirty="0"/>
            <a:t>společnosti</a:t>
          </a:r>
        </a:p>
      </dsp:txBody>
      <dsp:txXfrm>
        <a:off x="1667786" y="1993990"/>
        <a:ext cx="1404019" cy="680827"/>
      </dsp:txXfrm>
    </dsp:sp>
    <dsp:sp modelId="{52A7DD21-7EB5-43FC-9B7A-BDCE469389F0}">
      <dsp:nvSpPr>
        <dsp:cNvPr id="0" name=""/>
        <dsp:cNvSpPr/>
      </dsp:nvSpPr>
      <dsp:spPr>
        <a:xfrm rot="17693038">
          <a:off x="2613648" y="1573232"/>
          <a:ext cx="1655127" cy="20874"/>
        </a:xfrm>
        <a:custGeom>
          <a:avLst/>
          <a:gdLst/>
          <a:ahLst/>
          <a:cxnLst/>
          <a:rect l="0" t="0" r="0" b="0"/>
          <a:pathLst>
            <a:path>
              <a:moveTo>
                <a:pt x="0" y="10437"/>
              </a:moveTo>
              <a:lnTo>
                <a:pt x="1655127"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399834" y="1542291"/>
        <a:ext cx="82756" cy="82756"/>
      </dsp:txXfrm>
    </dsp:sp>
    <dsp:sp modelId="{B16F50AC-CBBE-4578-B779-C332BD79B68F}">
      <dsp:nvSpPr>
        <dsp:cNvPr id="0" name=""/>
        <dsp:cNvSpPr/>
      </dsp:nvSpPr>
      <dsp:spPr>
        <a:xfrm>
          <a:off x="3789436" y="471339"/>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a:t>Osobní </a:t>
          </a:r>
          <a:r>
            <a:rPr lang="cs-CZ" sz="1600" b="1" kern="1200" dirty="0"/>
            <a:t>společnosti</a:t>
          </a:r>
        </a:p>
      </dsp:txBody>
      <dsp:txXfrm>
        <a:off x="3810618" y="492521"/>
        <a:ext cx="2290710" cy="680827"/>
      </dsp:txXfrm>
    </dsp:sp>
    <dsp:sp modelId="{5CF7AA41-D713-4D11-A22B-D26CEA1B589F}">
      <dsp:nvSpPr>
        <dsp:cNvPr id="0" name=""/>
        <dsp:cNvSpPr/>
      </dsp:nvSpPr>
      <dsp:spPr>
        <a:xfrm rot="20037103">
          <a:off x="6082516" y="649597"/>
          <a:ext cx="787471" cy="20874"/>
        </a:xfrm>
        <a:custGeom>
          <a:avLst/>
          <a:gdLst/>
          <a:ahLst/>
          <a:cxnLst/>
          <a:rect l="0" t="0" r="0" b="0"/>
          <a:pathLst>
            <a:path>
              <a:moveTo>
                <a:pt x="0" y="10437"/>
              </a:moveTo>
              <a:lnTo>
                <a:pt x="787471"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6565" y="640347"/>
        <a:ext cx="39373" cy="39373"/>
      </dsp:txXfrm>
    </dsp:sp>
    <dsp:sp modelId="{F60ADBC9-AB45-4EC7-BCDB-9315C51395E0}">
      <dsp:nvSpPr>
        <dsp:cNvPr id="0" name=""/>
        <dsp:cNvSpPr/>
      </dsp:nvSpPr>
      <dsp:spPr>
        <a:xfrm>
          <a:off x="6829994" y="12553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a:t>Veřejná obchodní </a:t>
          </a:r>
          <a:r>
            <a:rPr lang="cs-CZ" sz="1600" b="1" kern="1200" dirty="0"/>
            <a:t>společnost</a:t>
          </a:r>
        </a:p>
      </dsp:txBody>
      <dsp:txXfrm>
        <a:off x="6851176" y="146720"/>
        <a:ext cx="2205793" cy="680827"/>
      </dsp:txXfrm>
    </dsp:sp>
    <dsp:sp modelId="{A651C245-968E-4682-B3C4-D11D634A41FC}">
      <dsp:nvSpPr>
        <dsp:cNvPr id="0" name=""/>
        <dsp:cNvSpPr/>
      </dsp:nvSpPr>
      <dsp:spPr>
        <a:xfrm rot="2068775">
          <a:off x="6047124" y="1065432"/>
          <a:ext cx="858255" cy="20874"/>
        </a:xfrm>
        <a:custGeom>
          <a:avLst/>
          <a:gdLst/>
          <a:ahLst/>
          <a:cxnLst/>
          <a:rect l="0" t="0" r="0" b="0"/>
          <a:pathLst>
            <a:path>
              <a:moveTo>
                <a:pt x="0" y="10437"/>
              </a:moveTo>
              <a:lnTo>
                <a:pt x="858255"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4796" y="1054413"/>
        <a:ext cx="42912" cy="42912"/>
      </dsp:txXfrm>
    </dsp:sp>
    <dsp:sp modelId="{D99FE575-9B65-4577-8880-357D4498690C}">
      <dsp:nvSpPr>
        <dsp:cNvPr id="0" name=""/>
        <dsp:cNvSpPr/>
      </dsp:nvSpPr>
      <dsp:spPr>
        <a:xfrm>
          <a:off x="6829994" y="95720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dirty="0"/>
            <a:t>Komanditní společnost</a:t>
          </a:r>
        </a:p>
      </dsp:txBody>
      <dsp:txXfrm>
        <a:off x="6851176" y="978390"/>
        <a:ext cx="2205793" cy="680827"/>
      </dsp:txXfrm>
    </dsp:sp>
    <dsp:sp modelId="{D239D0DD-6D7B-45C1-9737-ADD9CD1A9FBB}">
      <dsp:nvSpPr>
        <dsp:cNvPr id="0" name=""/>
        <dsp:cNvSpPr/>
      </dsp:nvSpPr>
      <dsp:spPr>
        <a:xfrm rot="69672">
          <a:off x="3092916" y="2331025"/>
          <a:ext cx="696591" cy="20874"/>
        </a:xfrm>
        <a:custGeom>
          <a:avLst/>
          <a:gdLst/>
          <a:ahLst/>
          <a:cxnLst/>
          <a:rect l="0" t="0" r="0" b="0"/>
          <a:pathLst>
            <a:path>
              <a:moveTo>
                <a:pt x="0" y="10437"/>
              </a:moveTo>
              <a:lnTo>
                <a:pt x="696591"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423797" y="2324047"/>
        <a:ext cx="34829" cy="34829"/>
      </dsp:txXfrm>
    </dsp:sp>
    <dsp:sp modelId="{0F6E1E53-40EB-462D-BED2-15CBB9E58584}">
      <dsp:nvSpPr>
        <dsp:cNvPr id="0" name=""/>
        <dsp:cNvSpPr/>
      </dsp:nvSpPr>
      <dsp:spPr>
        <a:xfrm>
          <a:off x="3789436" y="1986924"/>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Kapitálové společnosti</a:t>
          </a:r>
        </a:p>
      </dsp:txBody>
      <dsp:txXfrm>
        <a:off x="3810618" y="2008106"/>
        <a:ext cx="2290710" cy="680827"/>
      </dsp:txXfrm>
    </dsp:sp>
    <dsp:sp modelId="{0908907E-0158-474B-8D98-A23F39CBDF34}">
      <dsp:nvSpPr>
        <dsp:cNvPr id="0" name=""/>
        <dsp:cNvSpPr/>
      </dsp:nvSpPr>
      <dsp:spPr>
        <a:xfrm rot="20661688">
          <a:off x="6108912" y="2239060"/>
          <a:ext cx="734680" cy="20874"/>
        </a:xfrm>
        <a:custGeom>
          <a:avLst/>
          <a:gdLst/>
          <a:ahLst/>
          <a:cxnLst/>
          <a:rect l="0" t="0" r="0" b="0"/>
          <a:pathLst>
            <a:path>
              <a:moveTo>
                <a:pt x="0" y="10437"/>
              </a:moveTo>
              <a:lnTo>
                <a:pt x="734680"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7885" y="2231130"/>
        <a:ext cx="36734" cy="36734"/>
      </dsp:txXfrm>
    </dsp:sp>
    <dsp:sp modelId="{C8C3CC7C-3DBF-4122-B51B-81941CF5C38B}">
      <dsp:nvSpPr>
        <dsp:cNvPr id="0" name=""/>
        <dsp:cNvSpPr/>
      </dsp:nvSpPr>
      <dsp:spPr>
        <a:xfrm>
          <a:off x="6829994" y="178887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Společnost s ručením omezeným</a:t>
          </a:r>
        </a:p>
      </dsp:txBody>
      <dsp:txXfrm>
        <a:off x="6851176" y="1810060"/>
        <a:ext cx="2205793" cy="680827"/>
      </dsp:txXfrm>
    </dsp:sp>
    <dsp:sp modelId="{AE637DE9-9501-4539-A4BC-773F3EBF1413}">
      <dsp:nvSpPr>
        <dsp:cNvPr id="0" name=""/>
        <dsp:cNvSpPr/>
      </dsp:nvSpPr>
      <dsp:spPr>
        <a:xfrm rot="2510862">
          <a:off x="6001380" y="2654895"/>
          <a:ext cx="949743" cy="20874"/>
        </a:xfrm>
        <a:custGeom>
          <a:avLst/>
          <a:gdLst/>
          <a:ahLst/>
          <a:cxnLst/>
          <a:rect l="0" t="0" r="0" b="0"/>
          <a:pathLst>
            <a:path>
              <a:moveTo>
                <a:pt x="0" y="10437"/>
              </a:moveTo>
              <a:lnTo>
                <a:pt x="949743"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2508" y="2641589"/>
        <a:ext cx="47487" cy="47487"/>
      </dsp:txXfrm>
    </dsp:sp>
    <dsp:sp modelId="{671EAB05-6B57-40CF-9C9F-FC497B24D3B6}">
      <dsp:nvSpPr>
        <dsp:cNvPr id="0" name=""/>
        <dsp:cNvSpPr/>
      </dsp:nvSpPr>
      <dsp:spPr>
        <a:xfrm>
          <a:off x="6829994" y="2620549"/>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Akciová společnost</a:t>
          </a:r>
        </a:p>
      </dsp:txBody>
      <dsp:txXfrm>
        <a:off x="6851176" y="2641731"/>
        <a:ext cx="2205793" cy="680827"/>
      </dsp:txXfrm>
    </dsp:sp>
    <dsp:sp modelId="{FF77DE6E-07CB-4EAA-851B-44B6E44A577F}">
      <dsp:nvSpPr>
        <dsp:cNvPr id="0" name=""/>
        <dsp:cNvSpPr/>
      </dsp:nvSpPr>
      <dsp:spPr>
        <a:xfrm rot="3031852">
          <a:off x="2893399" y="2746860"/>
          <a:ext cx="1095625" cy="20874"/>
        </a:xfrm>
        <a:custGeom>
          <a:avLst/>
          <a:gdLst/>
          <a:ahLst/>
          <a:cxnLst/>
          <a:rect l="0" t="0" r="0" b="0"/>
          <a:pathLst>
            <a:path>
              <a:moveTo>
                <a:pt x="0" y="10437"/>
              </a:moveTo>
              <a:lnTo>
                <a:pt x="1095625"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413821" y="2729907"/>
        <a:ext cx="54781" cy="54781"/>
      </dsp:txXfrm>
    </dsp:sp>
    <dsp:sp modelId="{9AE37805-0E85-4DC7-9F22-7DB8E402841D}">
      <dsp:nvSpPr>
        <dsp:cNvPr id="0" name=""/>
        <dsp:cNvSpPr/>
      </dsp:nvSpPr>
      <dsp:spPr>
        <a:xfrm>
          <a:off x="3789436" y="2818595"/>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Evropská </a:t>
          </a:r>
        </a:p>
        <a:p>
          <a:pPr marL="0" lvl="0" indent="0" algn="ctr" defTabSz="666750">
            <a:lnSpc>
              <a:spcPct val="90000"/>
            </a:lnSpc>
            <a:spcBef>
              <a:spcPct val="0"/>
            </a:spcBef>
            <a:spcAft>
              <a:spcPct val="35000"/>
            </a:spcAft>
            <a:buNone/>
          </a:pPr>
          <a:r>
            <a:rPr lang="cs-CZ" sz="1500" b="1" kern="1200" dirty="0"/>
            <a:t>společnost</a:t>
          </a:r>
        </a:p>
      </dsp:txBody>
      <dsp:txXfrm>
        <a:off x="3810618" y="2839777"/>
        <a:ext cx="2290710" cy="680827"/>
      </dsp:txXfrm>
    </dsp:sp>
    <dsp:sp modelId="{16A60886-65DF-4C07-872E-8ED3F0776242}">
      <dsp:nvSpPr>
        <dsp:cNvPr id="0" name=""/>
        <dsp:cNvSpPr/>
      </dsp:nvSpPr>
      <dsp:spPr>
        <a:xfrm rot="4047163">
          <a:off x="2533068" y="3162695"/>
          <a:ext cx="1816288" cy="20874"/>
        </a:xfrm>
        <a:custGeom>
          <a:avLst/>
          <a:gdLst/>
          <a:ahLst/>
          <a:cxnLst/>
          <a:rect l="0" t="0" r="0" b="0"/>
          <a:pathLst>
            <a:path>
              <a:moveTo>
                <a:pt x="0" y="10437"/>
              </a:moveTo>
              <a:lnTo>
                <a:pt x="1816288"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b="1" kern="1200"/>
        </a:p>
      </dsp:txBody>
      <dsp:txXfrm>
        <a:off x="3395805" y="3127725"/>
        <a:ext cx="90814" cy="90814"/>
      </dsp:txXfrm>
    </dsp:sp>
    <dsp:sp modelId="{8E097430-90DF-45C5-9A3B-428274775096}">
      <dsp:nvSpPr>
        <dsp:cNvPr id="0" name=""/>
        <dsp:cNvSpPr/>
      </dsp:nvSpPr>
      <dsp:spPr>
        <a:xfrm>
          <a:off x="3789436" y="3650265"/>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Evropské hospodářské zájmové sdružení</a:t>
          </a:r>
        </a:p>
      </dsp:txBody>
      <dsp:txXfrm>
        <a:off x="3810618" y="3671447"/>
        <a:ext cx="2290710" cy="680827"/>
      </dsp:txXfrm>
    </dsp:sp>
    <dsp:sp modelId="{AE9A5F7F-C9F7-4BBC-9865-F4A6681661AC}">
      <dsp:nvSpPr>
        <dsp:cNvPr id="0" name=""/>
        <dsp:cNvSpPr/>
      </dsp:nvSpPr>
      <dsp:spPr>
        <a:xfrm rot="4489372">
          <a:off x="902227" y="4614575"/>
          <a:ext cx="1531220" cy="20874"/>
        </a:xfrm>
        <a:custGeom>
          <a:avLst/>
          <a:gdLst/>
          <a:ahLst/>
          <a:cxnLst/>
          <a:rect l="0" t="0" r="0" b="0"/>
          <a:pathLst>
            <a:path>
              <a:moveTo>
                <a:pt x="0" y="10437"/>
              </a:moveTo>
              <a:lnTo>
                <a:pt x="1531220" y="104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1629557" y="4586731"/>
        <a:ext cx="76561" cy="76561"/>
      </dsp:txXfrm>
    </dsp:sp>
    <dsp:sp modelId="{1DF73347-6A25-4F7A-9939-17BAE1A36361}">
      <dsp:nvSpPr>
        <dsp:cNvPr id="0" name=""/>
        <dsp:cNvSpPr/>
      </dsp:nvSpPr>
      <dsp:spPr>
        <a:xfrm>
          <a:off x="1868277" y="5002323"/>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Družstva</a:t>
          </a:r>
        </a:p>
      </dsp:txBody>
      <dsp:txXfrm>
        <a:off x="1889459" y="5023505"/>
        <a:ext cx="1404019" cy="680827"/>
      </dsp:txXfrm>
    </dsp:sp>
    <dsp:sp modelId="{3B156248-0BBC-42C2-B977-187C1FA9BEA7}">
      <dsp:nvSpPr>
        <dsp:cNvPr id="0" name=""/>
        <dsp:cNvSpPr/>
      </dsp:nvSpPr>
      <dsp:spPr>
        <a:xfrm rot="18742546">
          <a:off x="3199836" y="5093288"/>
          <a:ext cx="704424" cy="20874"/>
        </a:xfrm>
        <a:custGeom>
          <a:avLst/>
          <a:gdLst/>
          <a:ahLst/>
          <a:cxnLst/>
          <a:rect l="0" t="0" r="0" b="0"/>
          <a:pathLst>
            <a:path>
              <a:moveTo>
                <a:pt x="0" y="10437"/>
              </a:moveTo>
              <a:lnTo>
                <a:pt x="704424"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534438" y="5086114"/>
        <a:ext cx="35221" cy="35221"/>
      </dsp:txXfrm>
    </dsp:sp>
    <dsp:sp modelId="{F65A6B9D-D460-45B0-8B4F-F7C687147EA6}">
      <dsp:nvSpPr>
        <dsp:cNvPr id="0" name=""/>
        <dsp:cNvSpPr/>
      </dsp:nvSpPr>
      <dsp:spPr>
        <a:xfrm>
          <a:off x="3789436" y="4481936"/>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Družstvo</a:t>
          </a:r>
        </a:p>
      </dsp:txBody>
      <dsp:txXfrm>
        <a:off x="3810618" y="4503118"/>
        <a:ext cx="2290710" cy="680827"/>
      </dsp:txXfrm>
    </dsp:sp>
    <dsp:sp modelId="{F3044D4D-DC91-427D-AE9B-3D53B8D2D85F}">
      <dsp:nvSpPr>
        <dsp:cNvPr id="0" name=""/>
        <dsp:cNvSpPr/>
      </dsp:nvSpPr>
      <dsp:spPr>
        <a:xfrm rot="1994999">
          <a:off x="3268189" y="5509120"/>
          <a:ext cx="567718" cy="20874"/>
        </a:xfrm>
        <a:custGeom>
          <a:avLst/>
          <a:gdLst/>
          <a:ahLst/>
          <a:cxnLst/>
          <a:rect l="0" t="0" r="0" b="0"/>
          <a:pathLst>
            <a:path>
              <a:moveTo>
                <a:pt x="0" y="10437"/>
              </a:moveTo>
              <a:lnTo>
                <a:pt x="567718"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537855" y="5505364"/>
        <a:ext cx="28385" cy="28385"/>
      </dsp:txXfrm>
    </dsp:sp>
    <dsp:sp modelId="{83F10428-6ADC-4041-B064-ADA6C88761C2}">
      <dsp:nvSpPr>
        <dsp:cNvPr id="0" name=""/>
        <dsp:cNvSpPr/>
      </dsp:nvSpPr>
      <dsp:spPr>
        <a:xfrm>
          <a:off x="3789436" y="5313599"/>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Evropská družstevní společnost</a:t>
          </a:r>
        </a:p>
      </dsp:txBody>
      <dsp:txXfrm>
        <a:off x="3810618" y="5334781"/>
        <a:ext cx="2290710" cy="6808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28.02.2024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38654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forbes.com/video/4219050995001/" TargetMode="External"/><Relationship Id="rId7" Type="http://schemas.openxmlformats.org/officeDocument/2006/relationships/hyperlink" Target="http://fortune.com/2015/02/19/wmac-ranked-by-key-attribute/"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fortune.com/video/2015/02/19/how-to-become-the-worlds-most-admired-company/" TargetMode="External"/><Relationship Id="rId5" Type="http://schemas.openxmlformats.org/officeDocument/2006/relationships/hyperlink" Target="https://www.youtube.com/watch?v=2ClmlnqdPnY" TargetMode="External"/><Relationship Id="rId4" Type="http://schemas.openxmlformats.org/officeDocument/2006/relationships/hyperlink" Target="https://www.youtube.com/watch?v=VsTS8f8Cymg"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11</a:t>
            </a:fld>
            <a:endParaRPr lang="cs-CZ"/>
          </a:p>
        </p:txBody>
      </p:sp>
    </p:spTree>
    <p:extLst>
      <p:ext uri="{BB962C8B-B14F-4D97-AF65-F5344CB8AC3E}">
        <p14:creationId xmlns:p14="http://schemas.microsoft.com/office/powerpoint/2010/main" val="226254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22</a:t>
            </a:fld>
            <a:endParaRPr lang="cs-CZ"/>
          </a:p>
        </p:txBody>
      </p:sp>
    </p:spTree>
    <p:extLst>
      <p:ext uri="{BB962C8B-B14F-4D97-AF65-F5344CB8AC3E}">
        <p14:creationId xmlns:p14="http://schemas.microsoft.com/office/powerpoint/2010/main" val="13286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190</a:t>
            </a:fld>
            <a:endParaRPr lang="cs-CZ"/>
          </a:p>
        </p:txBody>
      </p:sp>
    </p:spTree>
    <p:extLst>
      <p:ext uri="{BB962C8B-B14F-4D97-AF65-F5344CB8AC3E}">
        <p14:creationId xmlns:p14="http://schemas.microsoft.com/office/powerpoint/2010/main" val="25592890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191</a:t>
            </a:fld>
            <a:endParaRPr lang="cs-CZ"/>
          </a:p>
        </p:txBody>
      </p:sp>
    </p:spTree>
    <p:extLst>
      <p:ext uri="{BB962C8B-B14F-4D97-AF65-F5344CB8AC3E}">
        <p14:creationId xmlns:p14="http://schemas.microsoft.com/office/powerpoint/2010/main" val="40146516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198</a:t>
            </a:fld>
            <a:endParaRPr lang="cs-CZ"/>
          </a:p>
        </p:txBody>
      </p:sp>
    </p:spTree>
    <p:extLst>
      <p:ext uri="{BB962C8B-B14F-4D97-AF65-F5344CB8AC3E}">
        <p14:creationId xmlns:p14="http://schemas.microsoft.com/office/powerpoint/2010/main" val="270851729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199</a:t>
            </a:fld>
            <a:endParaRPr lang="cs-CZ"/>
          </a:p>
        </p:txBody>
      </p:sp>
    </p:spTree>
    <p:extLst>
      <p:ext uri="{BB962C8B-B14F-4D97-AF65-F5344CB8AC3E}">
        <p14:creationId xmlns:p14="http://schemas.microsoft.com/office/powerpoint/2010/main" val="25786503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201</a:t>
            </a:fld>
            <a:endParaRPr lang="cs-CZ"/>
          </a:p>
        </p:txBody>
      </p:sp>
    </p:spTree>
    <p:extLst>
      <p:ext uri="{BB962C8B-B14F-4D97-AF65-F5344CB8AC3E}">
        <p14:creationId xmlns:p14="http://schemas.microsoft.com/office/powerpoint/2010/main" val="33914128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204</a:t>
            </a:fld>
            <a:endParaRPr lang="cs-CZ"/>
          </a:p>
        </p:txBody>
      </p:sp>
    </p:spTree>
    <p:extLst>
      <p:ext uri="{BB962C8B-B14F-4D97-AF65-F5344CB8AC3E}">
        <p14:creationId xmlns:p14="http://schemas.microsoft.com/office/powerpoint/2010/main" val="281209444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205</a:t>
            </a:fld>
            <a:endParaRPr lang="cs-CZ"/>
          </a:p>
        </p:txBody>
      </p:sp>
    </p:spTree>
    <p:extLst>
      <p:ext uri="{BB962C8B-B14F-4D97-AF65-F5344CB8AC3E}">
        <p14:creationId xmlns:p14="http://schemas.microsoft.com/office/powerpoint/2010/main" val="8197810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206</a:t>
            </a:fld>
            <a:endParaRPr lang="cs-CZ"/>
          </a:p>
        </p:txBody>
      </p:sp>
    </p:spTree>
    <p:extLst>
      <p:ext uri="{BB962C8B-B14F-4D97-AF65-F5344CB8AC3E}">
        <p14:creationId xmlns:p14="http://schemas.microsoft.com/office/powerpoint/2010/main" val="164891907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207</a:t>
            </a:fld>
            <a:endParaRPr lang="cs-CZ"/>
          </a:p>
        </p:txBody>
      </p:sp>
    </p:spTree>
    <p:extLst>
      <p:ext uri="{BB962C8B-B14F-4D97-AF65-F5344CB8AC3E}">
        <p14:creationId xmlns:p14="http://schemas.microsoft.com/office/powerpoint/2010/main" val="30055797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208</a:t>
            </a:fld>
            <a:endParaRPr lang="cs-CZ"/>
          </a:p>
        </p:txBody>
      </p:sp>
    </p:spTree>
    <p:extLst>
      <p:ext uri="{BB962C8B-B14F-4D97-AF65-F5344CB8AC3E}">
        <p14:creationId xmlns:p14="http://schemas.microsoft.com/office/powerpoint/2010/main" val="166661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23</a:t>
            </a:fld>
            <a:endParaRPr lang="cs-CZ"/>
          </a:p>
        </p:txBody>
      </p:sp>
    </p:spTree>
    <p:extLst>
      <p:ext uri="{BB962C8B-B14F-4D97-AF65-F5344CB8AC3E}">
        <p14:creationId xmlns:p14="http://schemas.microsoft.com/office/powerpoint/2010/main" val="48517696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209</a:t>
            </a:fld>
            <a:endParaRPr lang="cs-CZ"/>
          </a:p>
        </p:txBody>
      </p:sp>
    </p:spTree>
    <p:extLst>
      <p:ext uri="{BB962C8B-B14F-4D97-AF65-F5344CB8AC3E}">
        <p14:creationId xmlns:p14="http://schemas.microsoft.com/office/powerpoint/2010/main" val="31291801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210</a:t>
            </a:fld>
            <a:endParaRPr lang="cs-CZ"/>
          </a:p>
        </p:txBody>
      </p:sp>
    </p:spTree>
    <p:extLst>
      <p:ext uri="{BB962C8B-B14F-4D97-AF65-F5344CB8AC3E}">
        <p14:creationId xmlns:p14="http://schemas.microsoft.com/office/powerpoint/2010/main" val="65940747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211</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212</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213</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247</a:t>
            </a:fld>
            <a:endParaRPr lang="cs-CZ"/>
          </a:p>
        </p:txBody>
      </p:sp>
    </p:spTree>
    <p:extLst>
      <p:ext uri="{BB962C8B-B14F-4D97-AF65-F5344CB8AC3E}">
        <p14:creationId xmlns:p14="http://schemas.microsoft.com/office/powerpoint/2010/main" val="143266552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Zástupný symbol pro obrázek snímku 1"/>
          <p:cNvSpPr>
            <a:spLocks noGrp="1" noRot="1" noChangeAspect="1" noTextEdit="1"/>
          </p:cNvSpPr>
          <p:nvPr>
            <p:ph type="sldImg"/>
          </p:nvPr>
        </p:nvSpPr>
        <p:spPr>
          <a:ln/>
        </p:spPr>
      </p:sp>
      <p:sp>
        <p:nvSpPr>
          <p:cNvPr id="1576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577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5CB2E7-13EA-4F16-8EC2-EF05DE6CA465}" type="slidenum">
              <a:rPr lang="cs-CZ" altLang="cs-CZ"/>
              <a:pPr>
                <a:spcBef>
                  <a:spcPct val="0"/>
                </a:spcBef>
              </a:pPr>
              <a:t>253</a:t>
            </a:fld>
            <a:endParaRPr lang="cs-CZ" altLang="cs-CZ"/>
          </a:p>
        </p:txBody>
      </p:sp>
    </p:spTree>
    <p:extLst>
      <p:ext uri="{BB962C8B-B14F-4D97-AF65-F5344CB8AC3E}">
        <p14:creationId xmlns:p14="http://schemas.microsoft.com/office/powerpoint/2010/main" val="155628917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ástupný symbol pro obrázek snímku 1"/>
          <p:cNvSpPr>
            <a:spLocks noGrp="1" noRot="1" noChangeAspect="1" noTextEdit="1"/>
          </p:cNvSpPr>
          <p:nvPr>
            <p:ph type="sldImg"/>
          </p:nvPr>
        </p:nvSpPr>
        <p:spPr>
          <a:ln/>
        </p:spPr>
      </p:sp>
      <p:sp>
        <p:nvSpPr>
          <p:cNvPr id="1597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597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0CBD19-19CA-4765-8642-25B06240ED81}" type="slidenum">
              <a:rPr lang="cs-CZ" altLang="cs-CZ"/>
              <a:pPr>
                <a:spcBef>
                  <a:spcPct val="0"/>
                </a:spcBef>
              </a:pPr>
              <a:t>254</a:t>
            </a:fld>
            <a:endParaRPr lang="cs-CZ" altLang="cs-CZ"/>
          </a:p>
        </p:txBody>
      </p:sp>
    </p:spTree>
    <p:extLst>
      <p:ext uri="{BB962C8B-B14F-4D97-AF65-F5344CB8AC3E}">
        <p14:creationId xmlns:p14="http://schemas.microsoft.com/office/powerpoint/2010/main" val="212497787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Zástupný symbol pro obrázek snímku 1"/>
          <p:cNvSpPr>
            <a:spLocks noGrp="1" noRot="1" noChangeAspect="1" noTextEdit="1"/>
          </p:cNvSpPr>
          <p:nvPr>
            <p:ph type="sldImg"/>
          </p:nvPr>
        </p:nvSpPr>
        <p:spPr>
          <a:ln/>
        </p:spPr>
      </p:sp>
      <p:sp>
        <p:nvSpPr>
          <p:cNvPr id="1617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617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A8BED2-7FD1-420C-BB12-95A1C36A9930}" type="slidenum">
              <a:rPr lang="cs-CZ" altLang="cs-CZ"/>
              <a:pPr>
                <a:spcBef>
                  <a:spcPct val="0"/>
                </a:spcBef>
              </a:pPr>
              <a:t>255</a:t>
            </a:fld>
            <a:endParaRPr lang="cs-CZ" altLang="cs-CZ"/>
          </a:p>
        </p:txBody>
      </p:sp>
    </p:spTree>
    <p:extLst>
      <p:ext uri="{BB962C8B-B14F-4D97-AF65-F5344CB8AC3E}">
        <p14:creationId xmlns:p14="http://schemas.microsoft.com/office/powerpoint/2010/main" val="228346018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Zástupný symbol pro obrázek snímku 1"/>
          <p:cNvSpPr>
            <a:spLocks noGrp="1" noRot="1" noChangeAspect="1" noTextEdit="1"/>
          </p:cNvSpPr>
          <p:nvPr>
            <p:ph type="sldImg"/>
          </p:nvPr>
        </p:nvSpPr>
        <p:spPr>
          <a:ln/>
        </p:spPr>
      </p:sp>
      <p:sp>
        <p:nvSpPr>
          <p:cNvPr id="1638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638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FDE9D3-C4FF-468A-B760-C75CB458154B}" type="slidenum">
              <a:rPr lang="cs-CZ" altLang="cs-CZ"/>
              <a:pPr>
                <a:spcBef>
                  <a:spcPct val="0"/>
                </a:spcBef>
              </a:pPr>
              <a:t>256</a:t>
            </a:fld>
            <a:endParaRPr lang="cs-CZ" altLang="cs-CZ"/>
          </a:p>
        </p:txBody>
      </p:sp>
    </p:spTree>
    <p:extLst>
      <p:ext uri="{BB962C8B-B14F-4D97-AF65-F5344CB8AC3E}">
        <p14:creationId xmlns:p14="http://schemas.microsoft.com/office/powerpoint/2010/main" val="888523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2900" indent="-342900" algn="just">
              <a:lnSpc>
                <a:spcPct val="80000"/>
              </a:lnSpc>
              <a:spcBef>
                <a:spcPct val="20000"/>
              </a:spcBef>
              <a:buClr>
                <a:schemeClr val="bg2"/>
              </a:buClr>
              <a:buSzPct val="75000"/>
              <a:buFont typeface="Wingdings" pitchFamily="2" charset="2"/>
              <a:buNone/>
            </a:pPr>
            <a:endParaRPr lang="cs-CZ" sz="1200" b="0"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24</a:t>
            </a:fld>
            <a:endParaRPr lang="cs-CZ"/>
          </a:p>
        </p:txBody>
      </p:sp>
    </p:spTree>
    <p:extLst>
      <p:ext uri="{BB962C8B-B14F-4D97-AF65-F5344CB8AC3E}">
        <p14:creationId xmlns:p14="http://schemas.microsoft.com/office/powerpoint/2010/main" val="374827960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257</a:t>
            </a:fld>
            <a:endParaRPr lang="cs-CZ"/>
          </a:p>
        </p:txBody>
      </p:sp>
    </p:spTree>
    <p:extLst>
      <p:ext uri="{BB962C8B-B14F-4D97-AF65-F5344CB8AC3E}">
        <p14:creationId xmlns:p14="http://schemas.microsoft.com/office/powerpoint/2010/main" val="12290634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a:defRPr/>
            </a:pPr>
            <a:endParaRPr lang="cs-CZ" dirty="0"/>
          </a:p>
        </p:txBody>
      </p:sp>
      <p:sp>
        <p:nvSpPr>
          <p:cNvPr id="16794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3E58FF-73D4-4400-842D-D58F29D53200}" type="slidenum">
              <a:rPr lang="cs-CZ" altLang="cs-CZ"/>
              <a:pPr>
                <a:spcBef>
                  <a:spcPct val="0"/>
                </a:spcBef>
              </a:pPr>
              <a:t>258</a:t>
            </a:fld>
            <a:endParaRPr lang="cs-CZ" altLang="cs-CZ"/>
          </a:p>
        </p:txBody>
      </p:sp>
    </p:spTree>
    <p:extLst>
      <p:ext uri="{BB962C8B-B14F-4D97-AF65-F5344CB8AC3E}">
        <p14:creationId xmlns:p14="http://schemas.microsoft.com/office/powerpoint/2010/main" val="4153383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E51143D0-DFAE-43D3-B853-3E6C6A46B0C8}" type="slidenum">
              <a:rPr lang="cs-CZ" altLang="cs-CZ" b="0">
                <a:latin typeface="Arial" panose="020B0604020202020204" pitchFamily="34" charset="0"/>
              </a:rPr>
              <a:pPr eaLnBrk="1" hangingPunct="1"/>
              <a:t>26</a:t>
            </a:fld>
            <a:endParaRPr lang="cs-CZ" altLang="cs-CZ" b="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232361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B8C186D0-D287-4FD1-A6EC-A264012203DC}" type="slidenum">
              <a:rPr lang="cs-CZ" altLang="cs-CZ" b="0">
                <a:latin typeface="Arial" panose="020B0604020202020204" pitchFamily="34" charset="0"/>
              </a:rPr>
              <a:pPr eaLnBrk="1" hangingPunct="1"/>
              <a:t>27</a:t>
            </a:fld>
            <a:endParaRPr lang="cs-CZ" altLang="cs-CZ" b="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830820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0FCF0A04-A943-476B-8A77-B81B5A5199D5}" type="slidenum">
              <a:rPr lang="cs-CZ" altLang="cs-CZ" b="0">
                <a:latin typeface="Arial" panose="020B0604020202020204" pitchFamily="34" charset="0"/>
              </a:rPr>
              <a:pPr eaLnBrk="1" hangingPunct="1"/>
              <a:t>28</a:t>
            </a:fld>
            <a:endParaRPr lang="cs-CZ" altLang="cs-CZ" b="0">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72091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a:ln/>
        </p:spPr>
      </p:sp>
      <p:sp>
        <p:nvSpPr>
          <p:cNvPr id="1433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cs-CZ" altLang="cs-CZ" dirty="0">
              <a:latin typeface="Arial" panose="020B0604020202020204" pitchFamily="34" charset="0"/>
            </a:endParaRPr>
          </a:p>
        </p:txBody>
      </p:sp>
      <p:sp>
        <p:nvSpPr>
          <p:cNvPr id="1434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15963" indent="-274638" defTabSz="955675">
              <a:spcBef>
                <a:spcPct val="30000"/>
              </a:spcBef>
              <a:defRPr sz="1200">
                <a:solidFill>
                  <a:schemeClr val="tx1"/>
                </a:solidFill>
                <a:latin typeface="Arial" panose="020B0604020202020204" pitchFamily="34" charset="0"/>
              </a:defRPr>
            </a:lvl2pPr>
            <a:lvl3pPr marL="1101725" indent="-219075" defTabSz="955675">
              <a:spcBef>
                <a:spcPct val="30000"/>
              </a:spcBef>
              <a:defRPr sz="1200">
                <a:solidFill>
                  <a:schemeClr val="tx1"/>
                </a:solidFill>
                <a:latin typeface="Arial" panose="020B0604020202020204" pitchFamily="34" charset="0"/>
              </a:defRPr>
            </a:lvl3pPr>
            <a:lvl4pPr marL="1543050" indent="-219075" defTabSz="955675">
              <a:spcBef>
                <a:spcPct val="30000"/>
              </a:spcBef>
              <a:defRPr sz="1200">
                <a:solidFill>
                  <a:schemeClr val="tx1"/>
                </a:solidFill>
                <a:latin typeface="Arial" panose="020B0604020202020204" pitchFamily="34" charset="0"/>
              </a:defRPr>
            </a:lvl4pPr>
            <a:lvl5pPr marL="1984375" indent="-219075" defTabSz="955675">
              <a:spcBef>
                <a:spcPct val="30000"/>
              </a:spcBef>
              <a:defRPr sz="1200">
                <a:solidFill>
                  <a:schemeClr val="tx1"/>
                </a:solidFill>
                <a:latin typeface="Arial" panose="020B0604020202020204" pitchFamily="34" charset="0"/>
              </a:defRPr>
            </a:lvl5pPr>
            <a:lvl6pPr marL="2441575" indent="-219075" defTabSz="955675"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55675"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55675"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65D0FE-9452-46E4-AEE3-CF9CE989ED65}" type="slidenum">
              <a:rPr lang="cs-CZ" altLang="cs-CZ" sz="1300" smtClean="0"/>
              <a:pPr>
                <a:spcBef>
                  <a:spcPct val="0"/>
                </a:spcBef>
              </a:pPr>
              <a:t>30</a:t>
            </a:fld>
            <a:endParaRPr lang="cs-CZ" altLang="cs-CZ" sz="1300"/>
          </a:p>
        </p:txBody>
      </p:sp>
    </p:spTree>
    <p:extLst>
      <p:ext uri="{BB962C8B-B14F-4D97-AF65-F5344CB8AC3E}">
        <p14:creationId xmlns:p14="http://schemas.microsoft.com/office/powerpoint/2010/main" val="150212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a:extLst>
              <a:ext uri="{FF2B5EF4-FFF2-40B4-BE49-F238E27FC236}">
                <a16:creationId xmlns:a16="http://schemas.microsoft.com/office/drawing/2014/main" id="{C5BC1B05-22B7-41A6-9034-06928C929319}"/>
              </a:ext>
            </a:extLst>
          </p:cNvPr>
          <p:cNvSpPr>
            <a:spLocks noGrp="1" noRot="1" noChangeAspect="1" noTextEdit="1"/>
          </p:cNvSpPr>
          <p:nvPr>
            <p:ph type="sldImg"/>
          </p:nvPr>
        </p:nvSpPr>
        <p:spPr>
          <a:ln/>
        </p:spPr>
      </p:sp>
      <p:sp>
        <p:nvSpPr>
          <p:cNvPr id="24579" name="Zástupný symbol pro poznámky 2">
            <a:extLst>
              <a:ext uri="{FF2B5EF4-FFF2-40B4-BE49-F238E27FC236}">
                <a16:creationId xmlns:a16="http://schemas.microsoft.com/office/drawing/2014/main" id="{10518DC9-AFAA-4AD1-A157-9240B57C04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efekt = výsledek, účinek, následek</a:t>
            </a:r>
          </a:p>
          <a:p>
            <a:r>
              <a:rPr lang="cs-CZ" altLang="cs-CZ">
                <a:latin typeface="Arial" panose="020B0604020202020204" pitchFamily="34" charset="0"/>
              </a:rPr>
              <a:t>efektem podniku jsou poskytované výrobky a služby = výstupy podniku.</a:t>
            </a:r>
          </a:p>
          <a:p>
            <a:r>
              <a:rPr lang="cs-CZ" altLang="cs-CZ">
                <a:latin typeface="Arial" panose="020B0604020202020204" pitchFamily="34" charset="0"/>
              </a:rPr>
              <a:t>výrobní faktory  = vstupy podniku</a:t>
            </a:r>
          </a:p>
          <a:p>
            <a:r>
              <a:rPr lang="cs-CZ" altLang="cs-CZ">
                <a:latin typeface="Arial" panose="020B0604020202020204" pitchFamily="34" charset="0"/>
              </a:rPr>
              <a:t>efektivnost vyjadřuje poměr výstupu ke vstupu</a:t>
            </a:r>
          </a:p>
          <a:p>
            <a:endParaRPr lang="cs-CZ" altLang="cs-CZ">
              <a:latin typeface="Arial" panose="020B0604020202020204" pitchFamily="34" charset="0"/>
            </a:endParaRPr>
          </a:p>
        </p:txBody>
      </p:sp>
      <p:sp>
        <p:nvSpPr>
          <p:cNvPr id="24580" name="Zástupný symbol pro číslo snímku 3">
            <a:extLst>
              <a:ext uri="{FF2B5EF4-FFF2-40B4-BE49-F238E27FC236}">
                <a16:creationId xmlns:a16="http://schemas.microsoft.com/office/drawing/2014/main" id="{BC4CC5A5-AF08-4256-9D02-A2EBA7AD4F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09FD57-9390-4449-8A14-3BA0C9646CEF}" type="slidenum">
              <a:rPr lang="cs-CZ" altLang="cs-CZ"/>
              <a:pPr eaLnBrk="1" hangingPunct="1">
                <a:spcBef>
                  <a:spcPct val="0"/>
                </a:spcBef>
              </a:pPr>
              <a:t>31</a:t>
            </a:fld>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35</a:t>
            </a:fld>
            <a:endParaRPr lang="cs-CZ"/>
          </a:p>
        </p:txBody>
      </p:sp>
    </p:spTree>
    <p:extLst>
      <p:ext uri="{BB962C8B-B14F-4D97-AF65-F5344CB8AC3E}">
        <p14:creationId xmlns:p14="http://schemas.microsoft.com/office/powerpoint/2010/main" val="225519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36</a:t>
            </a:fld>
            <a:endParaRPr lang="cs-CZ"/>
          </a:p>
        </p:txBody>
      </p:sp>
    </p:spTree>
    <p:extLst>
      <p:ext uri="{BB962C8B-B14F-4D97-AF65-F5344CB8AC3E}">
        <p14:creationId xmlns:p14="http://schemas.microsoft.com/office/powerpoint/2010/main" val="92830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70000" lnSpcReduction="20000"/>
          </a:bodyPr>
          <a:lstStyle/>
          <a:p>
            <a:pPr eaLnBrk="1" hangingPunct="1">
              <a:defRPr/>
            </a:pPr>
            <a:r>
              <a:rPr lang="cs-CZ" b="1" dirty="0"/>
              <a:t>Podnikové hospodářství</a:t>
            </a:r>
            <a:r>
              <a:rPr lang="cs-CZ" dirty="0"/>
              <a:t> je samostatnou součástí </a:t>
            </a:r>
            <a:r>
              <a:rPr lang="cs-CZ" b="1" dirty="0"/>
              <a:t>hospodářských (ekonomických) věd</a:t>
            </a:r>
            <a:r>
              <a:rPr lang="cs-CZ" dirty="0"/>
              <a:t>. Hospodářské vědy se obvykle člení na dvě skupiny:</a:t>
            </a:r>
            <a:endParaRPr lang="cs-CZ" b="1" dirty="0"/>
          </a:p>
          <a:p>
            <a:pPr eaLnBrk="1" hangingPunct="1">
              <a:defRPr/>
            </a:pPr>
            <a:r>
              <a:rPr lang="cs-CZ" b="1" dirty="0"/>
              <a:t>národohospodářskou nauku</a:t>
            </a:r>
            <a:r>
              <a:rPr lang="cs-CZ" dirty="0"/>
              <a:t>,</a:t>
            </a:r>
            <a:endParaRPr lang="cs-CZ" b="1" dirty="0"/>
          </a:p>
          <a:p>
            <a:pPr eaLnBrk="1" hangingPunct="1">
              <a:defRPr/>
            </a:pPr>
            <a:r>
              <a:rPr lang="cs-CZ" b="1" dirty="0"/>
              <a:t>podnikohospodářskou nauku</a:t>
            </a:r>
            <a:r>
              <a:rPr lang="cs-CZ" dirty="0"/>
              <a:t>.</a:t>
            </a:r>
          </a:p>
          <a:p>
            <a:pPr eaLnBrk="1" hangingPunct="1">
              <a:defRPr/>
            </a:pPr>
            <a:r>
              <a:rPr lang="cs-CZ" dirty="0"/>
              <a:t>Společným předmětem zkoumání a popisu hospodářských věd je </a:t>
            </a:r>
            <a:r>
              <a:rPr lang="cs-CZ" b="1" dirty="0"/>
              <a:t>hospodářství. Pod tímto pojmem můžeme rozumět </a:t>
            </a:r>
            <a:r>
              <a:rPr lang="cs-CZ" dirty="0"/>
              <a:t>oblast lidské činnosti, která slouží k uspokojování potřeb. Prostředky k uspokojování  se nazývají </a:t>
            </a:r>
            <a:r>
              <a:rPr lang="cs-CZ" b="1" dirty="0"/>
              <a:t>statky. </a:t>
            </a:r>
            <a:r>
              <a:rPr lang="cs-CZ" dirty="0"/>
              <a:t>Neomezenost lidských potřeb na jedné straně a nedostatek statků na straně druhé, nutí člověka </a:t>
            </a:r>
            <a:r>
              <a:rPr lang="cs-CZ" b="1" dirty="0"/>
              <a:t>hospodařit</a:t>
            </a:r>
            <a:r>
              <a:rPr lang="cs-CZ" b="1" i="1" dirty="0"/>
              <a:t>, </a:t>
            </a:r>
            <a:r>
              <a:rPr lang="cs-CZ" dirty="0"/>
              <a:t>tzn. využívat existující prostředky takovým způsobem, aby se dosáhlo co </a:t>
            </a:r>
            <a:r>
              <a:rPr lang="cs-CZ" b="1" dirty="0"/>
              <a:t>největšího uspokojení potřeb</a:t>
            </a:r>
            <a:r>
              <a:rPr lang="cs-CZ" dirty="0"/>
              <a:t>. Dosažení tohoto cíle předpokládá </a:t>
            </a:r>
            <a:r>
              <a:rPr lang="cs-CZ" b="1" dirty="0"/>
              <a:t>rozhodovací proces</a:t>
            </a:r>
            <a:r>
              <a:rPr lang="cs-CZ" dirty="0"/>
              <a:t> o </a:t>
            </a:r>
            <a:r>
              <a:rPr lang="cs-CZ" b="1" dirty="0"/>
              <a:t>výrobě statků (produkci)</a:t>
            </a:r>
            <a:r>
              <a:rPr lang="cs-CZ" dirty="0"/>
              <a:t>, ale i o jejich </a:t>
            </a:r>
            <a:r>
              <a:rPr lang="cs-CZ" b="1" dirty="0"/>
              <a:t>spotřebě (konzumaci). Vznik hospodářství</a:t>
            </a:r>
            <a:r>
              <a:rPr lang="cs-CZ" dirty="0"/>
              <a:t> je tedy podmíněn omezeností statků a neomezeností lidských potřeb.</a:t>
            </a:r>
          </a:p>
          <a:p>
            <a:pPr eaLnBrk="1" hangingPunct="1">
              <a:defRPr/>
            </a:pPr>
            <a:r>
              <a:rPr lang="cs-CZ" dirty="0"/>
              <a:t>Hospodářství samotné nemá žádnou hodnotu, je </a:t>
            </a:r>
            <a:r>
              <a:rPr lang="cs-CZ" b="1" dirty="0"/>
              <a:t>hodnotově neutrální</a:t>
            </a:r>
            <a:r>
              <a:rPr lang="cs-CZ" dirty="0"/>
              <a:t>. Hodnotu získává až na základě </a:t>
            </a:r>
            <a:r>
              <a:rPr lang="cs-CZ" b="1" dirty="0"/>
              <a:t>cílů</a:t>
            </a:r>
            <a:r>
              <a:rPr lang="cs-CZ" dirty="0"/>
              <a:t>, které se mají hospodářskou činností dosáhnout., tj. na základě </a:t>
            </a:r>
            <a:r>
              <a:rPr lang="cs-CZ" b="1" dirty="0"/>
              <a:t>uspokojení potřeb</a:t>
            </a:r>
            <a:r>
              <a:rPr lang="cs-CZ" dirty="0"/>
              <a:t> </a:t>
            </a:r>
            <a:r>
              <a:rPr lang="cs-CZ" b="1" dirty="0"/>
              <a:t>materiálními </a:t>
            </a:r>
            <a:r>
              <a:rPr lang="cs-CZ" dirty="0"/>
              <a:t>a </a:t>
            </a:r>
            <a:r>
              <a:rPr lang="cs-CZ" b="1" dirty="0"/>
              <a:t>nemateriálními statky</a:t>
            </a:r>
            <a:r>
              <a:rPr lang="cs-CZ" dirty="0"/>
              <a:t>.</a:t>
            </a:r>
          </a:p>
          <a:p>
            <a:pPr eaLnBrk="1" hangingPunct="1">
              <a:defRPr/>
            </a:pPr>
            <a:r>
              <a:rPr lang="cs-CZ" dirty="0"/>
              <a:t>Hospodářské jednání (tak jako každé jiné) podléhá </a:t>
            </a:r>
            <a:r>
              <a:rPr lang="cs-CZ" b="1" dirty="0"/>
              <a:t>obecnému principu racionality</a:t>
            </a:r>
            <a:r>
              <a:rPr lang="cs-CZ" dirty="0"/>
              <a:t>, který říká, že určitého užitku (cíle) je třeba dosáhnout s nejmenší obětí (s co nejmenším vynaložením prostředků). V hospodářství má princip racionality podobu </a:t>
            </a:r>
            <a:r>
              <a:rPr lang="cs-CZ" b="1" dirty="0"/>
              <a:t>ekonomického principu</a:t>
            </a:r>
            <a:r>
              <a:rPr lang="cs-CZ" dirty="0"/>
              <a:t> resp. </a:t>
            </a:r>
            <a:r>
              <a:rPr lang="cs-CZ" b="1" dirty="0"/>
              <a:t>principu hospodárnosti.</a:t>
            </a:r>
          </a:p>
          <a:p>
            <a:pPr eaLnBrk="1" hangingPunct="1">
              <a:defRPr/>
            </a:pPr>
            <a:r>
              <a:rPr lang="cs-CZ" b="1" dirty="0"/>
              <a:t>Jak bylo uvedeno výše, člení se hospodářství na dvě základní vědy. Každá z nich se zabývá určitou stránkou hospodářství, které spolu navzájem úzce souvisí. Národohospodářská nauka (ekonomie) zahrnuje dvě oblasti zkoumání - makroekonomii a mikroekonomii. Předmětem našeho zájmu, vzhledem k názvu a zaměření předmětu, bude ale samozřejmě podnikohospodářská nauka.</a:t>
            </a:r>
          </a:p>
          <a:p>
            <a:pPr eaLnBrk="1" hangingPunct="1">
              <a:defRPr/>
            </a:pPr>
            <a:r>
              <a:rPr lang="cs-CZ" b="1" dirty="0"/>
              <a:t>Objektem podnikohospodářské nauky je podnik. Podnikohospodářská nauka se zabývá všemi druhy podniků, kterou jsou podnikatelskými subjekty. Předmětem podnikohospodářské nauky jsou rozhodnutí, která se týkají použití výrobních faktorů s cílem dosáhnout optimální výsledky. Z toho důvodu je hlavní úlohou podnikohospodářské nauky popsat a vysvětlit každé hospodářské jednání (chování), které se uskutečňuje v podniku a na základě poznaných zákonitostí vypracovat postupy na zabezpečení realizace stanovených cílů.</a:t>
            </a:r>
          </a:p>
          <a:p>
            <a:pPr eaLnBrk="1" hangingPunct="1">
              <a:defRPr/>
            </a:pPr>
            <a:r>
              <a:rPr lang="cs-CZ" b="1" dirty="0"/>
              <a:t>Podnikohospodářská nauka obsahuje široké spektrum problémů týkajících se různých typů podniků. Vzhledem na rozsáhlou poznatkovou bázi a potřebu důkladně a podrobně ji zvládnout se člení na skupiny dílčích podnikohospodářských vědních disciplin:</a:t>
            </a:r>
          </a:p>
          <a:p>
            <a:pPr eaLnBrk="1" hangingPunct="1">
              <a:defRPr/>
            </a:pPr>
            <a:r>
              <a:rPr lang="cs-CZ" b="1" dirty="0"/>
              <a:t>všeobecnou podnikohospodářskou nauku,</a:t>
            </a:r>
          </a:p>
          <a:p>
            <a:pPr eaLnBrk="1" hangingPunct="1">
              <a:defRPr/>
            </a:pPr>
            <a:r>
              <a:rPr lang="cs-CZ" b="1" dirty="0"/>
              <a:t>speciální odvětvové podnikohospodářské nauky,</a:t>
            </a:r>
          </a:p>
          <a:p>
            <a:pPr eaLnBrk="1" hangingPunct="1">
              <a:defRPr/>
            </a:pPr>
            <a:r>
              <a:rPr lang="cs-CZ" b="1" dirty="0"/>
              <a:t>speciální funkční podnikohospodářské nauky.</a:t>
            </a:r>
          </a:p>
          <a:p>
            <a:pPr eaLnBrk="1" hangingPunct="1">
              <a:defRPr/>
            </a:pPr>
            <a:r>
              <a:rPr lang="cs-CZ" b="1" dirty="0"/>
              <a:t>Úlohou všeobecné podnikohospodářské nauky je popsat a vysvětlit podnikové jevy a problémy, které jsou společné všem podnikům bez ohledu na charakter hospodářského odvětví, jejich právní formu atd.</a:t>
            </a:r>
          </a:p>
          <a:p>
            <a:pPr eaLnBrk="1" hangingPunct="1">
              <a:defRPr/>
            </a:pPr>
            <a:r>
              <a:rPr lang="cs-CZ" b="1" dirty="0"/>
              <a:t>Odvětvové podnikohospodářské nauky se zabývají podnikohospodářskými problémy, které vyplývají ze specifik jednotlivých odvětví a nejsou společné pro všechny podniky. Jedná se např. o průmyslovou, obchodní, bankovní či zemědělskou podnikovou ekonomiku.</a:t>
            </a:r>
          </a:p>
          <a:p>
            <a:pPr eaLnBrk="1" hangingPunct="1">
              <a:defRPr/>
            </a:pPr>
            <a:r>
              <a:rPr lang="cs-CZ" b="1" dirty="0"/>
              <a:t>Protože rozdělení podnikohospodářské nauky na všeobecnou podnikohospodářskou nauku a odvětvové podnikohospodářské nauky není zcela dostatečné, obvykle ho ještě doplňuje členění podle hlavních podnikových funkcí (podnikových oblastí činnosti) – pořízení, výroba, odbyt, financování atd. Na základě toho se vyčleňují vědní disciplíny zabývající se řízením podniku (management), odbytem (marketing), financováním (podnikové finance), lidskými zdroji (personální management) apod.</a:t>
            </a:r>
          </a:p>
          <a:p>
            <a:pPr eaLnBrk="1" hangingPunct="1">
              <a:defRPr/>
            </a:pPr>
            <a:r>
              <a:rPr lang="cs-CZ" b="1" dirty="0"/>
              <a:t>Pro velmi „široké“ chápání podnikohospodářské nauky se do ní ještě zahrnují i disciplíny orientované na podnikohospodářské techniky (metody) jakými jsou např. účetnictví, finanční matematika apod.</a:t>
            </a:r>
          </a:p>
          <a:p>
            <a:pPr eaLnBrk="1" hangingPunct="1">
              <a:defRPr/>
            </a:pPr>
            <a:endParaRPr lang="cs-CZ" dirty="0"/>
          </a:p>
        </p:txBody>
      </p:sp>
      <p:sp>
        <p:nvSpPr>
          <p:cNvPr id="2488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190B31F2-8DAF-47A4-B455-751F68BEAD14}" type="slidenum">
              <a:rPr lang="cs-CZ" altLang="cs-CZ" b="0">
                <a:latin typeface="Arial" panose="020B0604020202020204" pitchFamily="34" charset="0"/>
              </a:rPr>
              <a:pPr eaLnBrk="1" hangingPunct="1"/>
              <a:t>12</a:t>
            </a:fld>
            <a:endParaRPr lang="cs-CZ" altLang="cs-CZ" b="0">
              <a:latin typeface="Arial" panose="020B0604020202020204" pitchFamily="34" charset="0"/>
            </a:endParaRPr>
          </a:p>
        </p:txBody>
      </p:sp>
    </p:spTree>
    <p:extLst>
      <p:ext uri="{BB962C8B-B14F-4D97-AF65-F5344CB8AC3E}">
        <p14:creationId xmlns:p14="http://schemas.microsoft.com/office/powerpoint/2010/main" val="3516812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eaLnBrk="1" hangingPunct="1"/>
            <a:r>
              <a:rPr lang="cs-CZ" dirty="0"/>
              <a:t>této definice vyplývají některé klíčové závěry:</a:t>
            </a:r>
          </a:p>
          <a:p>
            <a:pPr eaLnBrk="1" hangingPunct="1">
              <a:buFontTx/>
              <a:buChar char="•"/>
            </a:pPr>
            <a:r>
              <a:rPr lang="cs-CZ" b="1" dirty="0"/>
              <a:t>předpoklad trvalého provozu</a:t>
            </a:r>
            <a:r>
              <a:rPr lang="cs-CZ" dirty="0"/>
              <a:t> – za podnikání se nepovažují jednorázové projekty. Za soustavnou činnost je však považována i činnost opakující se čtvrtletně, pololetně či ročně, avšak s touto </a:t>
            </a:r>
            <a:r>
              <a:rPr lang="cs-CZ" b="1" dirty="0"/>
              <a:t>danou trvalou pravidelností</a:t>
            </a:r>
            <a:r>
              <a:rPr lang="cs-CZ" dirty="0"/>
              <a:t>.</a:t>
            </a:r>
          </a:p>
          <a:p>
            <a:pPr eaLnBrk="1" hangingPunct="1">
              <a:buFontTx/>
              <a:buChar char="•"/>
            </a:pPr>
            <a:r>
              <a:rPr lang="cs-CZ" b="1" dirty="0"/>
              <a:t>Samostatnost</a:t>
            </a:r>
            <a:r>
              <a:rPr lang="cs-CZ" dirty="0"/>
              <a:t> FO nebo PO při rozhodování o svém podnikání, není nikým usměrňována či vedena.</a:t>
            </a:r>
          </a:p>
          <a:p>
            <a:pPr eaLnBrk="1" hangingPunct="1">
              <a:buFontTx/>
              <a:buChar char="-"/>
            </a:pPr>
            <a:r>
              <a:rPr lang="cs-CZ" b="1" dirty="0"/>
              <a:t>Vlastním jménem</a:t>
            </a:r>
            <a:r>
              <a:rPr lang="cs-CZ" dirty="0"/>
              <a:t> – osoby zapsané do OR vystupují pod svou </a:t>
            </a:r>
            <a:r>
              <a:rPr lang="cs-CZ" b="1" dirty="0"/>
              <a:t>obchodní firmou</a:t>
            </a:r>
            <a:r>
              <a:rPr lang="cs-CZ" dirty="0"/>
              <a:t>, činí právní úkony pod svou firmou. Podnikatel FO nezapsán do OR vystupuje pod svým jménem a příjmením nebo názvem, může užívat i dodatek, pokud není klamavou reklamou. Při provozování živnosti pod Obchodní firmou není důležitá osobní účast podnikatele.</a:t>
            </a:r>
          </a:p>
          <a:p>
            <a:pPr eaLnBrk="1" hangingPunct="1">
              <a:buFontTx/>
              <a:buChar char="-"/>
            </a:pPr>
            <a:r>
              <a:rPr lang="cs-CZ" b="1" dirty="0"/>
              <a:t>Na vlastní odpovědnost</a:t>
            </a:r>
            <a:r>
              <a:rPr lang="cs-CZ" dirty="0"/>
              <a:t> – podnikatel na sebe bere riziko neúspěchu</a:t>
            </a:r>
          </a:p>
          <a:p>
            <a:pPr eaLnBrk="1" hangingPunct="1">
              <a:buFontTx/>
              <a:buChar char="-"/>
            </a:pPr>
            <a:r>
              <a:rPr lang="cs-CZ" b="1" dirty="0"/>
              <a:t>Zisková orientace</a:t>
            </a:r>
            <a:r>
              <a:rPr lang="cs-CZ" dirty="0"/>
              <a:t> – za podnikání se nepovažuje činnost neziskových organizací (občanských sdružení, nadací, apod.)</a:t>
            </a:r>
          </a:p>
          <a:p>
            <a:pPr eaLnBrk="1" hangingPunct="1"/>
            <a:endParaRPr lang="cs-CZ" dirty="0"/>
          </a:p>
          <a:p>
            <a:pPr eaLnBrk="1" hangingPunct="1"/>
            <a:r>
              <a:rPr lang="cs-CZ" b="1" dirty="0"/>
              <a:t>Principem</a:t>
            </a:r>
            <a:r>
              <a:rPr lang="cs-CZ" dirty="0"/>
              <a:t> podnikání je přeměna vstupů na výstupy, které vedou k uspokojování potřeb zákazníka. Z této činnosti plyne podnikateli zisk jako rozdíl hodnoty prodaných výstupů a spotřebovaných vstupů.</a:t>
            </a:r>
          </a:p>
          <a:p>
            <a:pPr eaLnBrk="1" hangingPunct="1"/>
            <a:r>
              <a:rPr lang="cs-CZ" b="1" dirty="0"/>
              <a:t>Smyslem</a:t>
            </a:r>
            <a:r>
              <a:rPr lang="cs-CZ" dirty="0"/>
              <a:t> podnikání je zhodnocení vloženého kapitálu. Opatřování cizího kapitálu je jen prostředkem ke zhodnocování vlastního kapitálu. Snaha o dosažení zisku jakožto přebytku výnosů nad náklady.</a:t>
            </a:r>
          </a:p>
          <a:p>
            <a:pPr eaLnBrk="1" hangingPunct="1"/>
            <a:r>
              <a:rPr lang="cs-CZ" dirty="0"/>
              <a:t>Zisk se dociluje uspokojováním potřeb zákazníků. Dlouhodobě úspěšné podnikání musí být založeno na uspokojování skutečně existujících potřeb zákazníků. Tzn. nalezení určitého </a:t>
            </a:r>
            <a:r>
              <a:rPr lang="cs-CZ" b="1" dirty="0"/>
              <a:t>společenského přínosu</a:t>
            </a:r>
            <a:r>
              <a:rPr lang="cs-CZ" dirty="0"/>
              <a:t> realizované činnosti.</a:t>
            </a:r>
          </a:p>
          <a:p>
            <a:pPr eaLnBrk="1" hangingPunct="1"/>
            <a:r>
              <a:rPr lang="cs-CZ" dirty="0"/>
              <a:t>Každé podnikání je spojeno s </a:t>
            </a:r>
            <a:r>
              <a:rPr lang="cs-CZ" b="1" dirty="0"/>
              <a:t>rizikem</a:t>
            </a:r>
            <a:r>
              <a:rPr lang="cs-CZ" dirty="0"/>
              <a:t> neúspěchu . Velikost rizika se liší dle charakteru činnosti, velikosti finanční síly podniku, konkurenci a dalších faktorech. Obecně se podnikatelské subjekty snaží o minimalizaci rizika. Čím větší podstupuje podnikatel riziko, tím požaduje větší výnosnost ze své činnosti.</a:t>
            </a:r>
          </a:p>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37</a:t>
            </a:fld>
            <a:endParaRPr lang="cs-CZ"/>
          </a:p>
        </p:txBody>
      </p:sp>
    </p:spTree>
    <p:extLst>
      <p:ext uri="{BB962C8B-B14F-4D97-AF65-F5344CB8AC3E}">
        <p14:creationId xmlns:p14="http://schemas.microsoft.com/office/powerpoint/2010/main" val="928309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38</a:t>
            </a:fld>
            <a:endParaRPr lang="cs-CZ"/>
          </a:p>
        </p:txBody>
      </p:sp>
    </p:spTree>
    <p:extLst>
      <p:ext uri="{BB962C8B-B14F-4D97-AF65-F5344CB8AC3E}">
        <p14:creationId xmlns:p14="http://schemas.microsoft.com/office/powerpoint/2010/main" val="2877974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CD47AF27-D92A-4E0E-B1DC-6F22439605A3}" type="slidenum">
              <a:rPr lang="cs-CZ" altLang="cs-CZ" sz="1200" b="0">
                <a:latin typeface="Arial" panose="020B0604020202020204" pitchFamily="34" charset="0"/>
              </a:rPr>
              <a:pPr algn="r" eaLnBrk="1" hangingPunct="1"/>
              <a:t>45</a:t>
            </a:fld>
            <a:endParaRPr lang="cs-CZ" altLang="cs-CZ" sz="1200" b="0">
              <a:latin typeface="Arial" panose="020B0604020202020204" pitchFamily="34" charset="0"/>
            </a:endParaRPr>
          </a:p>
        </p:txBody>
      </p:sp>
      <p:sp>
        <p:nvSpPr>
          <p:cNvPr id="2539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86265253-C248-4B63-AC7C-DE0557528B8B}" type="slidenum">
              <a:rPr lang="cs-CZ" altLang="cs-CZ" sz="1200"/>
              <a:pPr algn="r" eaLnBrk="1" hangingPunct="1"/>
              <a:t>45</a:t>
            </a:fld>
            <a:endParaRPr lang="cs-CZ" altLang="cs-CZ" sz="1200"/>
          </a:p>
        </p:txBody>
      </p:sp>
      <p:sp>
        <p:nvSpPr>
          <p:cNvPr id="253956" name="Rectangle 2"/>
          <p:cNvSpPr>
            <a:spLocks noGrp="1" noRot="1" noChangeAspect="1" noChangeArrowheads="1" noTextEdit="1"/>
          </p:cNvSpPr>
          <p:nvPr>
            <p:ph type="sldImg"/>
          </p:nvPr>
        </p:nvSpPr>
        <p:spPr>
          <a:ln/>
        </p:spPr>
      </p:sp>
      <p:sp>
        <p:nvSpPr>
          <p:cNvPr id="253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4051843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251FABA3-BDC5-45C8-914F-7B0C3DFE70BB}" type="slidenum">
              <a:rPr lang="cs-CZ" altLang="cs-CZ" sz="1200" b="0">
                <a:latin typeface="Arial" panose="020B0604020202020204" pitchFamily="34" charset="0"/>
              </a:rPr>
              <a:pPr algn="r" eaLnBrk="1" hangingPunct="1"/>
              <a:t>50</a:t>
            </a:fld>
            <a:endParaRPr lang="cs-CZ" altLang="cs-CZ" sz="1200" b="0">
              <a:latin typeface="Arial" panose="020B0604020202020204" pitchFamily="34" charset="0"/>
            </a:endParaRPr>
          </a:p>
        </p:txBody>
      </p:sp>
      <p:sp>
        <p:nvSpPr>
          <p:cNvPr id="2549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676725D4-8AA7-49CB-BDDF-44AE33CC7B0A}" type="slidenum">
              <a:rPr lang="cs-CZ" altLang="cs-CZ" sz="1200"/>
              <a:pPr algn="r" eaLnBrk="1" hangingPunct="1"/>
              <a:t>50</a:t>
            </a:fld>
            <a:endParaRPr lang="cs-CZ" altLang="cs-CZ" sz="1200"/>
          </a:p>
        </p:txBody>
      </p:sp>
      <p:sp>
        <p:nvSpPr>
          <p:cNvPr id="254980" name="Rectangle 2"/>
          <p:cNvSpPr>
            <a:spLocks noGrp="1" noRot="1" noChangeAspect="1" noChangeArrowheads="1" noTextEdit="1"/>
          </p:cNvSpPr>
          <p:nvPr>
            <p:ph type="sldImg"/>
          </p:nvPr>
        </p:nvSpPr>
        <p:spPr>
          <a:ln/>
        </p:spPr>
      </p:sp>
      <p:sp>
        <p:nvSpPr>
          <p:cNvPr id="2549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solidFill>
                <a:schemeClr val="accent2"/>
              </a:solidFill>
              <a:latin typeface="Arial" panose="020B0604020202020204" pitchFamily="34" charset="0"/>
            </a:endParaRPr>
          </a:p>
        </p:txBody>
      </p:sp>
    </p:spTree>
    <p:extLst>
      <p:ext uri="{BB962C8B-B14F-4D97-AF65-F5344CB8AC3E}">
        <p14:creationId xmlns:p14="http://schemas.microsoft.com/office/powerpoint/2010/main" val="3965067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52</a:t>
            </a:fld>
            <a:endParaRPr lang="cs-CZ"/>
          </a:p>
        </p:txBody>
      </p:sp>
    </p:spTree>
    <p:extLst>
      <p:ext uri="{BB962C8B-B14F-4D97-AF65-F5344CB8AC3E}">
        <p14:creationId xmlns:p14="http://schemas.microsoft.com/office/powerpoint/2010/main" val="2732001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55</a:t>
            </a:fld>
            <a:endParaRPr lang="cs-CZ" altLang="cs-CZ"/>
          </a:p>
        </p:txBody>
      </p:sp>
    </p:spTree>
    <p:extLst>
      <p:ext uri="{BB962C8B-B14F-4D97-AF65-F5344CB8AC3E}">
        <p14:creationId xmlns:p14="http://schemas.microsoft.com/office/powerpoint/2010/main" val="236556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p:txBody>
      </p:sp>
      <p:sp>
        <p:nvSpPr>
          <p:cNvPr id="440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9C5512F-B5E7-4C70-91A8-E780445CC271}" type="slidenum">
              <a:rPr lang="cs-CZ" altLang="cs-CZ"/>
              <a:pPr/>
              <a:t>56</a:t>
            </a:fld>
            <a:endParaRPr lang="cs-CZ" altLang="cs-CZ"/>
          </a:p>
        </p:txBody>
      </p:sp>
    </p:spTree>
    <p:extLst>
      <p:ext uri="{BB962C8B-B14F-4D97-AF65-F5344CB8AC3E}">
        <p14:creationId xmlns:p14="http://schemas.microsoft.com/office/powerpoint/2010/main" val="1171966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57</a:t>
            </a:fld>
            <a:endParaRPr lang="cs-CZ" altLang="cs-CZ"/>
          </a:p>
        </p:txBody>
      </p:sp>
    </p:spTree>
    <p:extLst>
      <p:ext uri="{BB962C8B-B14F-4D97-AF65-F5344CB8AC3E}">
        <p14:creationId xmlns:p14="http://schemas.microsoft.com/office/powerpoint/2010/main" val="4081017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58</a:t>
            </a:fld>
            <a:endParaRPr lang="cs-CZ" altLang="cs-CZ"/>
          </a:p>
        </p:txBody>
      </p:sp>
    </p:spTree>
    <p:extLst>
      <p:ext uri="{BB962C8B-B14F-4D97-AF65-F5344CB8AC3E}">
        <p14:creationId xmlns:p14="http://schemas.microsoft.com/office/powerpoint/2010/main" val="2960623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PwC</a:t>
            </a:r>
            <a:r>
              <a:rPr lang="cs-CZ" altLang="sk-SK" dirty="0"/>
              <a:t> </a:t>
            </a:r>
            <a:r>
              <a:rPr lang="cs-CZ" altLang="sk-SK"/>
              <a:t>a Bloomberg</a:t>
            </a:r>
            <a:endParaRPr lang="cs-CZ" altLang="sk-SK" dirty="0"/>
          </a:p>
          <a:p>
            <a:endParaRPr lang="cs-CZ" altLang="sk-SK" dirty="0"/>
          </a:p>
        </p:txBody>
      </p:sp>
      <p:sp>
        <p:nvSpPr>
          <p:cNvPr id="450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FCF4C7-0A44-4EBE-BCEC-B910A5D8D654}" type="slidenum">
              <a:rPr lang="cs-CZ" altLang="cs-CZ"/>
              <a:pPr/>
              <a:t>59</a:t>
            </a:fld>
            <a:endParaRPr lang="cs-CZ" altLang="cs-CZ"/>
          </a:p>
        </p:txBody>
      </p:sp>
    </p:spTree>
    <p:extLst>
      <p:ext uri="{BB962C8B-B14F-4D97-AF65-F5344CB8AC3E}">
        <p14:creationId xmlns:p14="http://schemas.microsoft.com/office/powerpoint/2010/main" val="182291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eaLnBrk="1" hangingPunct="1">
              <a:defRPr/>
            </a:pPr>
            <a:endParaRPr lang="cs-CZ" dirty="0"/>
          </a:p>
        </p:txBody>
      </p:sp>
      <p:sp>
        <p:nvSpPr>
          <p:cNvPr id="2498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F287CF24-4AA7-4CDD-AA84-393655581E2E}" type="slidenum">
              <a:rPr lang="cs-CZ" altLang="cs-CZ" b="0">
                <a:latin typeface="Arial" panose="020B0604020202020204" pitchFamily="34" charset="0"/>
              </a:rPr>
              <a:pPr eaLnBrk="1" hangingPunct="1"/>
              <a:t>13</a:t>
            </a:fld>
            <a:endParaRPr lang="cs-CZ" altLang="cs-CZ" b="0">
              <a:latin typeface="Arial" panose="020B0604020202020204" pitchFamily="34" charset="0"/>
            </a:endParaRPr>
          </a:p>
        </p:txBody>
      </p:sp>
    </p:spTree>
    <p:extLst>
      <p:ext uri="{BB962C8B-B14F-4D97-AF65-F5344CB8AC3E}">
        <p14:creationId xmlns:p14="http://schemas.microsoft.com/office/powerpoint/2010/main" val="1332521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PwC</a:t>
            </a:r>
            <a:r>
              <a:rPr lang="cs-CZ" altLang="sk-SK" dirty="0"/>
              <a:t> </a:t>
            </a:r>
            <a:r>
              <a:rPr lang="cs-CZ" altLang="sk-SK"/>
              <a:t>a Bloomberg</a:t>
            </a:r>
            <a:endParaRPr lang="cs-CZ" altLang="sk-SK" dirty="0"/>
          </a:p>
          <a:p>
            <a:endParaRPr lang="cs-CZ" altLang="sk-SK" dirty="0"/>
          </a:p>
        </p:txBody>
      </p:sp>
      <p:sp>
        <p:nvSpPr>
          <p:cNvPr id="450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FCF4C7-0A44-4EBE-BCEC-B910A5D8D654}" type="slidenum">
              <a:rPr lang="cs-CZ" altLang="cs-CZ"/>
              <a:pPr/>
              <a:t>60</a:t>
            </a:fld>
            <a:endParaRPr lang="cs-CZ" altLang="cs-CZ"/>
          </a:p>
        </p:txBody>
      </p:sp>
    </p:spTree>
    <p:extLst>
      <p:ext uri="{BB962C8B-B14F-4D97-AF65-F5344CB8AC3E}">
        <p14:creationId xmlns:p14="http://schemas.microsoft.com/office/powerpoint/2010/main" val="1773818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lstStyle/>
          <a:p>
            <a:pPr>
              <a:defRPr/>
            </a:pPr>
            <a:r>
              <a:rPr lang="cs-CZ" dirty="0"/>
              <a:t>Videa:</a:t>
            </a:r>
          </a:p>
          <a:p>
            <a:pPr>
              <a:defRPr/>
            </a:pPr>
            <a:endParaRPr lang="cs-CZ" dirty="0"/>
          </a:p>
          <a:p>
            <a:pPr>
              <a:defRPr/>
            </a:pPr>
            <a:r>
              <a:rPr lang="cs-CZ"/>
              <a:t>Global </a:t>
            </a:r>
            <a:r>
              <a:rPr lang="cs-CZ" dirty="0"/>
              <a:t>2015: </a:t>
            </a:r>
            <a:r>
              <a:rPr lang="cs-CZ" dirty="0" err="1"/>
              <a:t>trends</a:t>
            </a:r>
            <a:r>
              <a:rPr lang="cs-CZ" dirty="0"/>
              <a:t> </a:t>
            </a:r>
            <a:r>
              <a:rPr lang="cs-CZ" dirty="0" err="1"/>
              <a:t>of</a:t>
            </a:r>
            <a:r>
              <a:rPr lang="cs-CZ" dirty="0"/>
              <a:t> 2015</a:t>
            </a:r>
          </a:p>
          <a:p>
            <a:pPr marL="82550">
              <a:defRPr/>
            </a:pPr>
            <a:r>
              <a:rPr lang="cs-CZ" u="sng" dirty="0">
                <a:hlinkClick r:id="rId3"/>
              </a:rPr>
              <a:t>http</a:t>
            </a:r>
            <a:r>
              <a:rPr lang="cs-CZ" u="sng">
                <a:hlinkClick r:id="rId3"/>
              </a:rPr>
              <a:t>://www.forbes.com/video/4219050995001</a:t>
            </a:r>
            <a:r>
              <a:rPr lang="cs-CZ" u="sng" dirty="0">
                <a:hlinkClick r:id="rId3"/>
              </a:rPr>
              <a:t>/</a:t>
            </a:r>
            <a:endParaRPr lang="cs-CZ" dirty="0"/>
          </a:p>
          <a:p>
            <a:pPr>
              <a:defRPr/>
            </a:pPr>
            <a:r>
              <a:rPr lang="cs-CZ"/>
              <a:t>Forbes Global </a:t>
            </a:r>
            <a:r>
              <a:rPr lang="cs-CZ" dirty="0"/>
              <a:t>2000: </a:t>
            </a:r>
            <a:r>
              <a:rPr lang="cs-CZ" dirty="0" err="1"/>
              <a:t>Movers</a:t>
            </a:r>
            <a:r>
              <a:rPr lang="cs-CZ" dirty="0"/>
              <a:t> and </a:t>
            </a:r>
            <a:r>
              <a:rPr lang="cs-CZ" dirty="0" err="1"/>
              <a:t>Shakers</a:t>
            </a:r>
            <a:endParaRPr lang="cs-CZ" dirty="0"/>
          </a:p>
          <a:p>
            <a:pPr marL="82550">
              <a:defRPr/>
            </a:pPr>
            <a:r>
              <a:rPr lang="cs-CZ" u="sng" dirty="0">
                <a:hlinkClick r:id="rId4"/>
              </a:rPr>
              <a:t>https</a:t>
            </a:r>
            <a:r>
              <a:rPr lang="cs-CZ" u="sng">
                <a:hlinkClick r:id="rId4"/>
              </a:rPr>
              <a:t>://www.youtube.com/watch?v=VsTS8f8Cymg</a:t>
            </a:r>
            <a:endParaRPr lang="cs-CZ" dirty="0"/>
          </a:p>
          <a:p>
            <a:pPr>
              <a:defRPr/>
            </a:pPr>
            <a:r>
              <a:rPr lang="cs-CZ" dirty="0" err="1"/>
              <a:t>Four</a:t>
            </a:r>
            <a:r>
              <a:rPr lang="cs-CZ" dirty="0"/>
              <a:t> </a:t>
            </a:r>
            <a:r>
              <a:rPr lang="cs-CZ" err="1"/>
              <a:t>Chinese</a:t>
            </a:r>
            <a:r>
              <a:rPr lang="cs-CZ"/>
              <a:t> banks top Forbes Global </a:t>
            </a:r>
            <a:r>
              <a:rPr lang="cs-CZ" dirty="0"/>
              <a:t>2000</a:t>
            </a:r>
          </a:p>
          <a:p>
            <a:pPr marL="82550">
              <a:defRPr/>
            </a:pPr>
            <a:r>
              <a:rPr lang="cs-CZ" u="sng" dirty="0">
                <a:hlinkClick r:id="rId5"/>
              </a:rPr>
              <a:t>https</a:t>
            </a:r>
            <a:r>
              <a:rPr lang="cs-CZ" u="sng">
                <a:hlinkClick r:id="rId5"/>
              </a:rPr>
              <a:t>://www.youtube.com/watch?v=2ClmlnqdPnY</a:t>
            </a:r>
            <a:endParaRPr lang="cs-CZ" dirty="0"/>
          </a:p>
          <a:p>
            <a:pPr>
              <a:defRPr/>
            </a:pPr>
            <a:r>
              <a:rPr lang="cs-CZ" dirty="0" err="1"/>
              <a:t>How</a:t>
            </a:r>
            <a:r>
              <a:rPr lang="cs-CZ" dirty="0"/>
              <a:t> </a:t>
            </a:r>
            <a:r>
              <a:rPr lang="cs-CZ"/>
              <a:t>to become </a:t>
            </a:r>
            <a:r>
              <a:rPr lang="cs-CZ" dirty="0" err="1"/>
              <a:t>the</a:t>
            </a:r>
            <a:r>
              <a:rPr lang="cs-CZ" dirty="0"/>
              <a:t> </a:t>
            </a:r>
            <a:r>
              <a:rPr lang="cs-CZ" dirty="0" err="1"/>
              <a:t>world´s</a:t>
            </a:r>
            <a:r>
              <a:rPr lang="cs-CZ" dirty="0"/>
              <a:t> most </a:t>
            </a:r>
            <a:r>
              <a:rPr lang="cs-CZ" dirty="0" err="1"/>
              <a:t>admired</a:t>
            </a:r>
            <a:r>
              <a:rPr lang="cs-CZ" dirty="0"/>
              <a:t> </a:t>
            </a:r>
            <a:r>
              <a:rPr lang="cs-CZ" dirty="0" err="1"/>
              <a:t>company</a:t>
            </a:r>
            <a:endParaRPr lang="cs-CZ" dirty="0"/>
          </a:p>
          <a:p>
            <a:pPr marL="82550">
              <a:defRPr/>
            </a:pPr>
            <a:r>
              <a:rPr lang="cs-CZ" u="sng" dirty="0">
                <a:hlinkClick r:id="rId6"/>
              </a:rPr>
              <a:t>http</a:t>
            </a:r>
            <a:r>
              <a:rPr lang="cs-CZ" u="sng">
                <a:hlinkClick r:id="rId6"/>
              </a:rPr>
              <a:t>://fortune.com/video/2015/02/19/how-to-become-the-worlds-most-admired-company</a:t>
            </a:r>
            <a:r>
              <a:rPr lang="cs-CZ" u="sng" dirty="0">
                <a:hlinkClick r:id="rId6"/>
              </a:rPr>
              <a:t>/</a:t>
            </a:r>
            <a:endParaRPr lang="cs-CZ" u="sng" dirty="0"/>
          </a:p>
          <a:p>
            <a:pPr marL="82550">
              <a:defRPr/>
            </a:pPr>
            <a:endParaRPr lang="cs-CZ" dirty="0"/>
          </a:p>
          <a:p>
            <a:pPr marL="82550">
              <a:defRPr/>
            </a:pPr>
            <a:r>
              <a:rPr lang="cs-CZ" u="sng" dirty="0">
                <a:hlinkClick r:id="rId7"/>
              </a:rPr>
              <a:t>http</a:t>
            </a:r>
            <a:r>
              <a:rPr lang="cs-CZ" u="sng">
                <a:hlinkClick r:id="rId7"/>
              </a:rPr>
              <a:t>://fortune.com/2015/02/19/wmac-ranked-by-key-attribute</a:t>
            </a:r>
            <a:r>
              <a:rPr lang="cs-CZ" u="sng" dirty="0">
                <a:hlinkClick r:id="rId7"/>
              </a:rPr>
              <a:t>/</a:t>
            </a:r>
            <a:endParaRPr lang="cs-CZ" dirty="0"/>
          </a:p>
          <a:p>
            <a:pPr>
              <a:defRPr/>
            </a:pPr>
            <a:endParaRPr lang="cs-CZ" dirty="0"/>
          </a:p>
        </p:txBody>
      </p:sp>
      <p:sp>
        <p:nvSpPr>
          <p:cNvPr id="460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6B9B24A-EBD0-4898-9D7C-068BA006C97D}" type="slidenum">
              <a:rPr lang="cs-CZ" altLang="cs-CZ"/>
              <a:pPr/>
              <a:t>62</a:t>
            </a:fld>
            <a:endParaRPr lang="cs-CZ" altLang="cs-CZ"/>
          </a:p>
        </p:txBody>
      </p:sp>
    </p:spTree>
    <p:extLst>
      <p:ext uri="{BB962C8B-B14F-4D97-AF65-F5344CB8AC3E}">
        <p14:creationId xmlns:p14="http://schemas.microsoft.com/office/powerpoint/2010/main" val="3112350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471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997645F-4296-4879-BC24-6C5155F343DA}" type="slidenum">
              <a:rPr lang="cs-CZ" altLang="cs-CZ"/>
              <a:pPr/>
              <a:t>63</a:t>
            </a:fld>
            <a:endParaRPr lang="cs-CZ" altLang="cs-CZ"/>
          </a:p>
        </p:txBody>
      </p:sp>
    </p:spTree>
    <p:extLst>
      <p:ext uri="{BB962C8B-B14F-4D97-AF65-F5344CB8AC3E}">
        <p14:creationId xmlns:p14="http://schemas.microsoft.com/office/powerpoint/2010/main" val="983515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cs-CZ" altLang="sk-SK"/>
              <a:t>Žebříček podle tržeb</a:t>
            </a:r>
            <a:endParaRPr lang="cs-CZ" altLang="sk-SK" dirty="0"/>
          </a:p>
        </p:txBody>
      </p:sp>
      <p:sp>
        <p:nvSpPr>
          <p:cNvPr id="481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50EE92-3EFA-4DE3-A273-68D456B4945A}" type="slidenum">
              <a:rPr lang="cs-CZ" altLang="cs-CZ"/>
              <a:pPr/>
              <a:t>64</a:t>
            </a:fld>
            <a:endParaRPr lang="cs-CZ" altLang="cs-CZ"/>
          </a:p>
        </p:txBody>
      </p:sp>
    </p:spTree>
    <p:extLst>
      <p:ext uri="{BB962C8B-B14F-4D97-AF65-F5344CB8AC3E}">
        <p14:creationId xmlns:p14="http://schemas.microsoft.com/office/powerpoint/2010/main" val="3395369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a:p>
            <a:endParaRPr lang="cs-CZ" altLang="sk-SK" dirty="0"/>
          </a:p>
        </p:txBody>
      </p:sp>
      <p:sp>
        <p:nvSpPr>
          <p:cNvPr id="491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B7609A-7AE2-434B-8B58-6CB44629E378}" type="slidenum">
              <a:rPr lang="cs-CZ" altLang="cs-CZ"/>
              <a:pPr/>
              <a:t>65</a:t>
            </a:fld>
            <a:endParaRPr lang="cs-CZ" altLang="cs-CZ"/>
          </a:p>
        </p:txBody>
      </p:sp>
    </p:spTree>
    <p:extLst>
      <p:ext uri="{BB962C8B-B14F-4D97-AF65-F5344CB8AC3E}">
        <p14:creationId xmlns:p14="http://schemas.microsoft.com/office/powerpoint/2010/main" val="211759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a:p>
            <a:endParaRPr lang="cs-CZ" altLang="sk-SK" dirty="0"/>
          </a:p>
        </p:txBody>
      </p:sp>
      <p:sp>
        <p:nvSpPr>
          <p:cNvPr id="512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192DFAB-1E11-4DFE-97C3-851787990570}" type="slidenum">
              <a:rPr lang="cs-CZ" altLang="cs-CZ"/>
              <a:pPr/>
              <a:t>66</a:t>
            </a:fld>
            <a:endParaRPr lang="cs-CZ" altLang="cs-CZ"/>
          </a:p>
        </p:txBody>
      </p:sp>
    </p:spTree>
    <p:extLst>
      <p:ext uri="{BB962C8B-B14F-4D97-AF65-F5344CB8AC3E}">
        <p14:creationId xmlns:p14="http://schemas.microsoft.com/office/powerpoint/2010/main" val="365293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Deloitte</a:t>
            </a:r>
            <a:r>
              <a:rPr lang="cs-CZ" altLang="sk-SK" dirty="0"/>
              <a:t>, http</a:t>
            </a:r>
            <a:r>
              <a:rPr lang="cs-CZ" altLang="sk-SK"/>
              <a:t>://www2.deloitte.com/content/dam/Deloitte/global/Documents/About-Deloitte/central-europe/CE_Top_500_2015.PDF</a:t>
            </a:r>
            <a:endParaRPr lang="cs-CZ" altLang="sk-SK" dirty="0"/>
          </a:p>
          <a:p>
            <a:r>
              <a:rPr lang="cs-CZ" altLang="sk-SK"/>
              <a:t>Žebříček dle tržeb</a:t>
            </a:r>
            <a:endParaRPr lang="cs-CZ" altLang="sk-SK" dirty="0"/>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389C4F-E80C-4661-869E-8AD03054099E}" type="slidenum">
              <a:rPr lang="cs-CZ" altLang="cs-CZ"/>
              <a:pPr/>
              <a:t>67</a:t>
            </a:fld>
            <a:endParaRPr lang="cs-CZ" altLang="cs-CZ"/>
          </a:p>
        </p:txBody>
      </p:sp>
    </p:spTree>
    <p:extLst>
      <p:ext uri="{BB962C8B-B14F-4D97-AF65-F5344CB8AC3E}">
        <p14:creationId xmlns:p14="http://schemas.microsoft.com/office/powerpoint/2010/main" val="1145664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Deloitte</a:t>
            </a:r>
            <a:r>
              <a:rPr lang="cs-CZ" altLang="sk-SK" dirty="0"/>
              <a:t>, http</a:t>
            </a:r>
            <a:r>
              <a:rPr lang="cs-CZ" altLang="sk-SK"/>
              <a:t>://www2.deloitte.com/content/dam/Deloitte/global/Documents/About-Deloitte/central-europe/CE_Top_500_2015.PDF</a:t>
            </a:r>
            <a:endParaRPr lang="cs-CZ" altLang="sk-SK" dirty="0"/>
          </a:p>
          <a:p>
            <a:r>
              <a:rPr lang="cs-CZ" altLang="sk-SK"/>
              <a:t>Žebříček dle tržeb</a:t>
            </a:r>
            <a:endParaRPr lang="cs-CZ" altLang="sk-SK" dirty="0"/>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389C4F-E80C-4661-869E-8AD03054099E}" type="slidenum">
              <a:rPr lang="cs-CZ" altLang="cs-CZ"/>
              <a:pPr/>
              <a:t>68</a:t>
            </a:fld>
            <a:endParaRPr lang="cs-CZ" altLang="cs-CZ"/>
          </a:p>
        </p:txBody>
      </p:sp>
    </p:spTree>
    <p:extLst>
      <p:ext uri="{BB962C8B-B14F-4D97-AF65-F5344CB8AC3E}">
        <p14:creationId xmlns:p14="http://schemas.microsoft.com/office/powerpoint/2010/main" val="3290447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2227" name="Zástupný symbol pro poznámky 2"/>
          <p:cNvSpPr>
            <a:spLocks noGrp="1"/>
          </p:cNvSpPr>
          <p:nvPr>
            <p:ph type="body" idx="1"/>
          </p:nvPr>
        </p:nvSpPr>
        <p:spPr bwMode="auto">
          <a:xfrm>
            <a:off x="700088" y="4414838"/>
            <a:ext cx="5610225" cy="418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9048" tIns="49524" rIns="99048" bIns="49524" numCol="1" anchor="t" anchorCtr="0" compatLnSpc="1">
            <a:prstTxWarp prst="textNoShape">
              <a:avLst/>
            </a:prstTxWarp>
          </a:bodyPr>
          <a:lstStyle/>
          <a:p>
            <a:r>
              <a:rPr lang="pl-PL" altLang="cs-CZ"/>
              <a:t>Zdroj: Sdružení Czech Top 100</a:t>
            </a:r>
            <a:endParaRPr lang="cs-CZ" altLang="cs-CZ"/>
          </a:p>
        </p:txBody>
      </p:sp>
      <p:sp>
        <p:nvSpPr>
          <p:cNvPr id="52228" name="Zástupný symbol pro číslo snímku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94E856-384D-4AA6-848B-4299DF38A9E9}" type="slidenum">
              <a:rPr lang="cs-CZ" altLang="cs-CZ" sz="1300">
                <a:latin typeface="Arial" panose="020B0604020202020204" pitchFamily="34" charset="0"/>
              </a:rPr>
              <a:pPr algn="r" eaLnBrk="1" hangingPunct="1">
                <a:spcBef>
                  <a:spcPct val="0"/>
                </a:spcBef>
              </a:pPr>
              <a:t>70</a:t>
            </a:fld>
            <a:endParaRPr lang="cs-CZ" altLang="cs-CZ" sz="1300">
              <a:latin typeface="Arial" panose="020B0604020202020204" pitchFamily="34" charset="0"/>
            </a:endParaRPr>
          </a:p>
        </p:txBody>
      </p:sp>
    </p:spTree>
    <p:extLst>
      <p:ext uri="{BB962C8B-B14F-4D97-AF65-F5344CB8AC3E}">
        <p14:creationId xmlns:p14="http://schemas.microsoft.com/office/powerpoint/2010/main" val="1443109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2227" name="Zástupný symbol pro poznámky 2"/>
          <p:cNvSpPr>
            <a:spLocks noGrp="1"/>
          </p:cNvSpPr>
          <p:nvPr>
            <p:ph type="body" idx="1"/>
          </p:nvPr>
        </p:nvSpPr>
        <p:spPr bwMode="auto">
          <a:xfrm>
            <a:off x="700088" y="4414838"/>
            <a:ext cx="5610225" cy="418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9048" tIns="49524" rIns="99048" bIns="49524" numCol="1" anchor="t" anchorCtr="0" compatLnSpc="1">
            <a:prstTxWarp prst="textNoShape">
              <a:avLst/>
            </a:prstTxWarp>
          </a:bodyPr>
          <a:lstStyle/>
          <a:p>
            <a:r>
              <a:rPr lang="pl-PL" altLang="cs-CZ"/>
              <a:t>Zdroj: Sdružení Czech Top 100</a:t>
            </a:r>
            <a:endParaRPr lang="cs-CZ" altLang="cs-CZ"/>
          </a:p>
        </p:txBody>
      </p:sp>
      <p:sp>
        <p:nvSpPr>
          <p:cNvPr id="52228" name="Zástupný symbol pro číslo snímku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94E856-384D-4AA6-848B-4299DF38A9E9}" type="slidenum">
              <a:rPr lang="cs-CZ" altLang="cs-CZ" sz="1300">
                <a:latin typeface="Arial" panose="020B0604020202020204" pitchFamily="34" charset="0"/>
              </a:rPr>
              <a:pPr algn="r" eaLnBrk="1" hangingPunct="1">
                <a:spcBef>
                  <a:spcPct val="0"/>
                </a:spcBef>
              </a:pPr>
              <a:t>71</a:t>
            </a:fld>
            <a:endParaRPr lang="cs-CZ" altLang="cs-CZ" sz="1300">
              <a:latin typeface="Arial" panose="020B0604020202020204" pitchFamily="34" charset="0"/>
            </a:endParaRPr>
          </a:p>
        </p:txBody>
      </p:sp>
    </p:spTree>
    <p:extLst>
      <p:ext uri="{BB962C8B-B14F-4D97-AF65-F5344CB8AC3E}">
        <p14:creationId xmlns:p14="http://schemas.microsoft.com/office/powerpoint/2010/main" val="212817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eaLnBrk="1" hangingPunct="1">
              <a:defRPr/>
            </a:pPr>
            <a:endParaRPr lang="cs-CZ" dirty="0"/>
          </a:p>
        </p:txBody>
      </p:sp>
      <p:sp>
        <p:nvSpPr>
          <p:cNvPr id="2498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F287CF24-4AA7-4CDD-AA84-393655581E2E}" type="slidenum">
              <a:rPr lang="cs-CZ" altLang="cs-CZ" b="0">
                <a:latin typeface="Arial" panose="020B0604020202020204" pitchFamily="34" charset="0"/>
              </a:rPr>
              <a:pPr eaLnBrk="1" hangingPunct="1"/>
              <a:t>14</a:t>
            </a:fld>
            <a:endParaRPr lang="cs-CZ" altLang="cs-CZ" b="0">
              <a:latin typeface="Arial" panose="020B0604020202020204" pitchFamily="34" charset="0"/>
            </a:endParaRPr>
          </a:p>
        </p:txBody>
      </p:sp>
    </p:spTree>
    <p:extLst>
      <p:ext uri="{BB962C8B-B14F-4D97-AF65-F5344CB8AC3E}">
        <p14:creationId xmlns:p14="http://schemas.microsoft.com/office/powerpoint/2010/main" val="1332521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32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A385716-D1D8-42D3-A7FC-C0D9A5A2E151}" type="slidenum">
              <a:rPr lang="cs-CZ" altLang="cs-CZ"/>
              <a:pPr/>
              <a:t>72</a:t>
            </a:fld>
            <a:endParaRPr lang="cs-CZ" altLang="cs-CZ"/>
          </a:p>
        </p:txBody>
      </p:sp>
    </p:spTree>
    <p:extLst>
      <p:ext uri="{BB962C8B-B14F-4D97-AF65-F5344CB8AC3E}">
        <p14:creationId xmlns:p14="http://schemas.microsoft.com/office/powerpoint/2010/main" val="3498082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DEA9AB-279C-42DA-B3B2-C0F8E74793A3}" type="slidenum">
              <a:rPr lang="cs-CZ" altLang="cs-CZ"/>
              <a:pPr/>
              <a:t>73</a:t>
            </a:fld>
            <a:endParaRPr lang="cs-CZ" altLang="cs-CZ"/>
          </a:p>
        </p:txBody>
      </p:sp>
    </p:spTree>
    <p:extLst>
      <p:ext uri="{BB962C8B-B14F-4D97-AF65-F5344CB8AC3E}">
        <p14:creationId xmlns:p14="http://schemas.microsoft.com/office/powerpoint/2010/main" val="2086643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53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18925A8-84B3-4973-A7C3-1778CE93B1CF}" type="slidenum">
              <a:rPr lang="cs-CZ" altLang="cs-CZ"/>
              <a:pPr/>
              <a:t>74</a:t>
            </a:fld>
            <a:endParaRPr lang="cs-CZ" altLang="cs-CZ"/>
          </a:p>
        </p:txBody>
      </p:sp>
    </p:spTree>
    <p:extLst>
      <p:ext uri="{BB962C8B-B14F-4D97-AF65-F5344CB8AC3E}">
        <p14:creationId xmlns:p14="http://schemas.microsoft.com/office/powerpoint/2010/main" val="1852850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75</a:t>
            </a:fld>
            <a:endParaRPr lang="cs-CZ"/>
          </a:p>
        </p:txBody>
      </p:sp>
    </p:spTree>
    <p:extLst>
      <p:ext uri="{BB962C8B-B14F-4D97-AF65-F5344CB8AC3E}">
        <p14:creationId xmlns:p14="http://schemas.microsoft.com/office/powerpoint/2010/main" val="1717254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78</a:t>
            </a:fld>
            <a:endParaRPr lang="cs-CZ"/>
          </a:p>
        </p:txBody>
      </p:sp>
    </p:spTree>
    <p:extLst>
      <p:ext uri="{BB962C8B-B14F-4D97-AF65-F5344CB8AC3E}">
        <p14:creationId xmlns:p14="http://schemas.microsoft.com/office/powerpoint/2010/main" val="544986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6C8F64-9D72-45D1-8993-35362F3630E7}" type="slidenum">
              <a:rPr lang="cs-CZ" altLang="cs-CZ"/>
              <a:pPr>
                <a:spcBef>
                  <a:spcPct val="0"/>
                </a:spcBef>
              </a:pPr>
              <a:t>80</a:t>
            </a:fld>
            <a:endParaRPr lang="cs-CZ" altLang="cs-CZ"/>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23279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010E6F-071D-4E93-946C-C580876E11A0}" type="slidenum">
              <a:rPr lang="cs-CZ" altLang="cs-CZ"/>
              <a:pPr>
                <a:spcBef>
                  <a:spcPct val="0"/>
                </a:spcBef>
              </a:pPr>
              <a:t>81</a:t>
            </a:fld>
            <a:endParaRPr lang="cs-CZ" altLang="cs-CZ"/>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04087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6650FE-4CD8-46B1-A7AE-4EF138DDF6FE}" type="slidenum">
              <a:rPr lang="cs-CZ" altLang="cs-CZ"/>
              <a:pPr>
                <a:spcBef>
                  <a:spcPct val="0"/>
                </a:spcBef>
              </a:pPr>
              <a:t>82</a:t>
            </a:fld>
            <a:endParaRPr lang="cs-CZ" altLang="cs-CZ"/>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z="1000" dirty="0">
              <a:latin typeface="Arial" panose="020B0604020202020204" pitchFamily="34" charset="0"/>
            </a:endParaRPr>
          </a:p>
        </p:txBody>
      </p:sp>
    </p:spTree>
    <p:extLst>
      <p:ext uri="{BB962C8B-B14F-4D97-AF65-F5344CB8AC3E}">
        <p14:creationId xmlns:p14="http://schemas.microsoft.com/office/powerpoint/2010/main" val="2329062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F1D6F7-FFE4-47B1-90A4-F092A0044F04}" type="slidenum">
              <a:rPr lang="cs-CZ" altLang="cs-CZ"/>
              <a:pPr>
                <a:spcBef>
                  <a:spcPct val="0"/>
                </a:spcBef>
              </a:pPr>
              <a:t>83</a:t>
            </a:fld>
            <a:endParaRPr lang="cs-CZ" altLang="cs-CZ"/>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202709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DAF0A5-437F-486B-87CF-19DFA34BC786}" type="slidenum">
              <a:rPr lang="cs-CZ" altLang="cs-CZ"/>
              <a:pPr>
                <a:spcBef>
                  <a:spcPct val="0"/>
                </a:spcBef>
              </a:pPr>
              <a:t>84</a:t>
            </a:fld>
            <a:endParaRPr lang="cs-CZ" altLang="cs-CZ"/>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28723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16</a:t>
            </a:fld>
            <a:endParaRPr lang="cs-CZ"/>
          </a:p>
        </p:txBody>
      </p:sp>
    </p:spTree>
    <p:extLst>
      <p:ext uri="{BB962C8B-B14F-4D97-AF65-F5344CB8AC3E}">
        <p14:creationId xmlns:p14="http://schemas.microsoft.com/office/powerpoint/2010/main" val="269442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93681B-04E5-4BCF-853E-127B511E92EA}" type="slidenum">
              <a:rPr lang="cs-CZ" altLang="cs-CZ"/>
              <a:pPr>
                <a:spcBef>
                  <a:spcPct val="0"/>
                </a:spcBef>
              </a:pPr>
              <a:t>85</a:t>
            </a:fld>
            <a:endParaRPr lang="cs-CZ" altLang="cs-CZ"/>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7912873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dirty="0">
              <a:latin typeface="Arial" panose="020B0604020202020204" pitchFamily="34" charset="0"/>
            </a:endParaRPr>
          </a:p>
        </p:txBody>
      </p:sp>
      <p:sp>
        <p:nvSpPr>
          <p:cNvPr id="297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919F50-B6C3-4CA3-8BAC-E79B518D82C7}" type="slidenum">
              <a:rPr lang="cs-CZ" altLang="cs-CZ"/>
              <a:pPr>
                <a:spcBef>
                  <a:spcPct val="0"/>
                </a:spcBef>
              </a:pPr>
              <a:t>86</a:t>
            </a:fld>
            <a:endParaRPr lang="cs-CZ" altLang="cs-CZ"/>
          </a:p>
        </p:txBody>
      </p:sp>
    </p:spTree>
    <p:extLst>
      <p:ext uri="{BB962C8B-B14F-4D97-AF65-F5344CB8AC3E}">
        <p14:creationId xmlns:p14="http://schemas.microsoft.com/office/powerpoint/2010/main" val="35754766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B4AE3B-97A7-4B11-B536-80B129C58E1A}" type="slidenum">
              <a:rPr lang="cs-CZ" altLang="cs-CZ"/>
              <a:pPr>
                <a:spcBef>
                  <a:spcPct val="0"/>
                </a:spcBef>
              </a:pPr>
              <a:t>88</a:t>
            </a:fld>
            <a:endParaRPr lang="cs-CZ" altLang="cs-CZ"/>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09612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a:ln/>
        </p:spPr>
      </p:sp>
      <p:sp>
        <p:nvSpPr>
          <p:cNvPr id="348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348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54AD87-0B50-4BCA-BD3E-E85D6D8EB46A}" type="slidenum">
              <a:rPr lang="cs-CZ" altLang="cs-CZ"/>
              <a:pPr>
                <a:spcBef>
                  <a:spcPct val="0"/>
                </a:spcBef>
              </a:pPr>
              <a:t>89</a:t>
            </a:fld>
            <a:endParaRPr lang="cs-CZ" altLang="cs-CZ"/>
          </a:p>
        </p:txBody>
      </p:sp>
    </p:spTree>
    <p:extLst>
      <p:ext uri="{BB962C8B-B14F-4D97-AF65-F5344CB8AC3E}">
        <p14:creationId xmlns:p14="http://schemas.microsoft.com/office/powerpoint/2010/main" val="3669534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a:ln/>
        </p:spPr>
      </p:sp>
      <p:sp>
        <p:nvSpPr>
          <p:cNvPr id="368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368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E853D9-5433-4DDD-AB30-DE6C73F93E8D}" type="slidenum">
              <a:rPr lang="cs-CZ" altLang="cs-CZ"/>
              <a:pPr>
                <a:spcBef>
                  <a:spcPct val="0"/>
                </a:spcBef>
              </a:pPr>
              <a:t>90</a:t>
            </a:fld>
            <a:endParaRPr lang="cs-CZ" altLang="cs-CZ"/>
          </a:p>
        </p:txBody>
      </p:sp>
    </p:spTree>
    <p:extLst>
      <p:ext uri="{BB962C8B-B14F-4D97-AF65-F5344CB8AC3E}">
        <p14:creationId xmlns:p14="http://schemas.microsoft.com/office/powerpoint/2010/main" val="13345428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E0E3BA-CAC5-4598-AEC8-D3F5D769D120}" type="slidenum">
              <a:rPr lang="cs-CZ" altLang="cs-CZ"/>
              <a:pPr>
                <a:spcBef>
                  <a:spcPct val="0"/>
                </a:spcBef>
              </a:pPr>
              <a:t>93</a:t>
            </a:fld>
            <a:endParaRPr lang="cs-CZ" altLang="cs-CZ"/>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Empiricky-založený na zkušenostech</a:t>
            </a:r>
          </a:p>
        </p:txBody>
      </p:sp>
    </p:spTree>
    <p:extLst>
      <p:ext uri="{BB962C8B-B14F-4D97-AF65-F5344CB8AC3E}">
        <p14:creationId xmlns:p14="http://schemas.microsoft.com/office/powerpoint/2010/main" val="1522426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0FEFC1-BE36-4F3D-AAA4-62B0219F9ADC}" type="slidenum">
              <a:rPr lang="cs-CZ" altLang="cs-CZ"/>
              <a:pPr>
                <a:spcBef>
                  <a:spcPct val="0"/>
                </a:spcBef>
              </a:pPr>
              <a:t>94</a:t>
            </a:fld>
            <a:endParaRPr lang="cs-CZ" altLang="cs-CZ"/>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7227004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7FF3CD-9419-4198-9ACB-509DF3334FC4}" type="slidenum">
              <a:rPr lang="cs-CZ" altLang="cs-CZ"/>
              <a:pPr>
                <a:spcBef>
                  <a:spcPct val="0"/>
                </a:spcBef>
              </a:pPr>
              <a:t>95</a:t>
            </a:fld>
            <a:endParaRPr lang="cs-CZ" altLang="cs-CZ"/>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320696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00EADA-7E03-47B8-8796-989C2C8DBA00}" type="slidenum">
              <a:rPr lang="cs-CZ" altLang="cs-CZ"/>
              <a:pPr>
                <a:spcBef>
                  <a:spcPct val="0"/>
                </a:spcBef>
              </a:pPr>
              <a:t>96</a:t>
            </a:fld>
            <a:endParaRPr lang="cs-CZ" altLang="cs-CZ"/>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8415733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7B7C2C-613A-4CFC-824D-B7578B333F0B}" type="slidenum">
              <a:rPr lang="cs-CZ" altLang="cs-CZ"/>
              <a:pPr>
                <a:spcBef>
                  <a:spcPct val="0"/>
                </a:spcBef>
              </a:pPr>
              <a:t>97</a:t>
            </a:fld>
            <a:endParaRPr lang="cs-CZ" altLang="cs-CZ"/>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425368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18</a:t>
            </a:fld>
            <a:endParaRPr lang="cs-CZ"/>
          </a:p>
        </p:txBody>
      </p:sp>
    </p:spTree>
    <p:extLst>
      <p:ext uri="{BB962C8B-B14F-4D97-AF65-F5344CB8AC3E}">
        <p14:creationId xmlns:p14="http://schemas.microsoft.com/office/powerpoint/2010/main" val="21336440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BE543E-0FE5-4098-BA38-7078196FE5A9}" type="slidenum">
              <a:rPr lang="cs-CZ" altLang="cs-CZ"/>
              <a:pPr>
                <a:spcBef>
                  <a:spcPct val="0"/>
                </a:spcBef>
              </a:pPr>
              <a:t>98</a:t>
            </a:fld>
            <a:endParaRPr lang="cs-CZ" altLang="cs-CZ"/>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734780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545807-47AE-47A8-A325-36712549219C}" type="slidenum">
              <a:rPr lang="cs-CZ" altLang="cs-CZ"/>
              <a:pPr>
                <a:spcBef>
                  <a:spcPct val="0"/>
                </a:spcBef>
              </a:pPr>
              <a:t>99</a:t>
            </a:fld>
            <a:endParaRPr lang="cs-CZ" altLang="cs-CZ"/>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37030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B736A5-FF42-4613-8F82-259C34211B7A}" type="slidenum">
              <a:rPr lang="cs-CZ" altLang="cs-CZ"/>
              <a:pPr>
                <a:spcBef>
                  <a:spcPct val="0"/>
                </a:spcBef>
              </a:pPr>
              <a:t>100</a:t>
            </a:fld>
            <a:endParaRPr lang="cs-CZ" alt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289759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a:ln/>
        </p:spPr>
      </p:sp>
      <p:sp>
        <p:nvSpPr>
          <p:cNvPr id="57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573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836AA8-45AF-4969-BC53-514C9F195DAF}" type="slidenum">
              <a:rPr lang="cs-CZ" altLang="cs-CZ"/>
              <a:pPr>
                <a:spcBef>
                  <a:spcPct val="0"/>
                </a:spcBef>
              </a:pPr>
              <a:t>101</a:t>
            </a:fld>
            <a:endParaRPr lang="cs-CZ" altLang="cs-CZ"/>
          </a:p>
        </p:txBody>
      </p:sp>
    </p:spTree>
    <p:extLst>
      <p:ext uri="{BB962C8B-B14F-4D97-AF65-F5344CB8AC3E}">
        <p14:creationId xmlns:p14="http://schemas.microsoft.com/office/powerpoint/2010/main" val="32121802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38CCAE-2884-477D-9350-876F55826A1B}" type="slidenum">
              <a:rPr lang="cs-CZ" altLang="cs-CZ"/>
              <a:pPr>
                <a:spcBef>
                  <a:spcPct val="0"/>
                </a:spcBef>
              </a:pPr>
              <a:t>102</a:t>
            </a:fld>
            <a:endParaRPr lang="cs-CZ" altLang="cs-CZ"/>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9024126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566669-B305-44E2-A7BE-8431C03D96B7}" type="slidenum">
              <a:rPr lang="cs-CZ" altLang="cs-CZ"/>
              <a:pPr>
                <a:spcBef>
                  <a:spcPct val="0"/>
                </a:spcBef>
              </a:pPr>
              <a:t>103</a:t>
            </a:fld>
            <a:endParaRPr lang="cs-CZ" alt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2525234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962BB4-D5DB-4015-B0DB-04D746DE3D04}" type="slidenum">
              <a:rPr lang="cs-CZ" altLang="cs-CZ"/>
              <a:pPr>
                <a:spcBef>
                  <a:spcPct val="0"/>
                </a:spcBef>
              </a:pPr>
              <a:t>104</a:t>
            </a:fld>
            <a:endParaRPr lang="cs-CZ" altLang="cs-CZ"/>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3938862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a:ln/>
        </p:spPr>
      </p:sp>
      <p:sp>
        <p:nvSpPr>
          <p:cNvPr id="696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96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E23D77-9EB3-483D-ADAD-88C8F93F36C4}" type="slidenum">
              <a:rPr lang="cs-CZ" altLang="cs-CZ"/>
              <a:pPr>
                <a:spcBef>
                  <a:spcPct val="0"/>
                </a:spcBef>
              </a:pPr>
              <a:t>112</a:t>
            </a:fld>
            <a:endParaRPr lang="cs-CZ" altLang="cs-CZ"/>
          </a:p>
        </p:txBody>
      </p:sp>
    </p:spTree>
    <p:extLst>
      <p:ext uri="{BB962C8B-B14F-4D97-AF65-F5344CB8AC3E}">
        <p14:creationId xmlns:p14="http://schemas.microsoft.com/office/powerpoint/2010/main" val="368963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E04413-1DF5-41E4-8CDC-0C6B85FB7964}" type="slidenum">
              <a:rPr lang="cs-CZ" altLang="cs-CZ"/>
              <a:pPr>
                <a:spcBef>
                  <a:spcPct val="0"/>
                </a:spcBef>
              </a:pPr>
              <a:t>113</a:t>
            </a:fld>
            <a:endParaRPr lang="cs-CZ" altLang="cs-CZ"/>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0633004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49EA0A-EEE0-4DFE-B8C5-5DA282D393BB}" type="slidenum">
              <a:rPr lang="cs-CZ" altLang="cs-CZ"/>
              <a:pPr>
                <a:spcBef>
                  <a:spcPct val="0"/>
                </a:spcBef>
              </a:pPr>
              <a:t>114</a:t>
            </a:fld>
            <a:endParaRPr lang="cs-CZ" altLang="cs-CZ"/>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578080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19</a:t>
            </a:fld>
            <a:endParaRPr lang="cs-CZ"/>
          </a:p>
        </p:txBody>
      </p:sp>
    </p:spTree>
    <p:extLst>
      <p:ext uri="{BB962C8B-B14F-4D97-AF65-F5344CB8AC3E}">
        <p14:creationId xmlns:p14="http://schemas.microsoft.com/office/powerpoint/2010/main" val="13325542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1D01BA-2172-43C9-8A09-B72962E95455}" type="slidenum">
              <a:rPr lang="cs-CZ" altLang="cs-CZ"/>
              <a:pPr>
                <a:spcBef>
                  <a:spcPct val="0"/>
                </a:spcBef>
              </a:pPr>
              <a:t>115</a:t>
            </a:fld>
            <a:endParaRPr lang="cs-CZ" altLang="cs-CZ"/>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7056979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B5D66C-344C-4746-99DF-2BC4FDBF3F40}" type="slidenum">
              <a:rPr lang="cs-CZ" altLang="cs-CZ"/>
              <a:pPr>
                <a:spcBef>
                  <a:spcPct val="0"/>
                </a:spcBef>
              </a:pPr>
              <a:t>116</a:t>
            </a:fld>
            <a:endParaRPr lang="cs-CZ" altLang="cs-CZ"/>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2932819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DC4193-5A11-4994-8715-BED2EB77A8E1}" type="slidenum">
              <a:rPr lang="cs-CZ" altLang="cs-CZ"/>
              <a:pPr>
                <a:spcBef>
                  <a:spcPct val="0"/>
                </a:spcBef>
              </a:pPr>
              <a:t>117</a:t>
            </a:fld>
            <a:endParaRPr lang="cs-CZ" altLang="cs-CZ"/>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6609578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2BEA09-9C1F-4D22-BB77-28DDBD66872E}" type="slidenum">
              <a:rPr lang="cs-CZ" altLang="cs-CZ"/>
              <a:pPr>
                <a:spcBef>
                  <a:spcPct val="0"/>
                </a:spcBef>
              </a:pPr>
              <a:t>118</a:t>
            </a:fld>
            <a:endParaRPr lang="cs-CZ" altLang="cs-CZ"/>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26660451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062FE8-F500-4F9A-BD9B-4C1ECA485D38}" type="slidenum">
              <a:rPr lang="cs-CZ" altLang="cs-CZ"/>
              <a:pPr>
                <a:spcBef>
                  <a:spcPct val="0"/>
                </a:spcBef>
              </a:pPr>
              <a:t>119</a:t>
            </a:fld>
            <a:endParaRPr lang="cs-CZ" altLang="cs-CZ"/>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4497678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94A21E-E6BF-4F19-A351-8CF688E2475E}" type="slidenum">
              <a:rPr lang="cs-CZ" altLang="cs-CZ"/>
              <a:pPr>
                <a:spcBef>
                  <a:spcPct val="0"/>
                </a:spcBef>
              </a:pPr>
              <a:t>120</a:t>
            </a:fld>
            <a:endParaRPr lang="cs-CZ" altLang="cs-CZ"/>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7609604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57E1F7-8844-4A4B-8C11-D84C4738C4BC}" type="slidenum">
              <a:rPr lang="cs-CZ" altLang="cs-CZ"/>
              <a:pPr>
                <a:spcBef>
                  <a:spcPct val="0"/>
                </a:spcBef>
              </a:pPr>
              <a:t>121</a:t>
            </a:fld>
            <a:endParaRPr lang="cs-CZ" altLang="cs-CZ"/>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0175018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E00D75-A667-4F0D-9AAD-4187C1613F39}" type="slidenum">
              <a:rPr lang="cs-CZ" altLang="cs-CZ"/>
              <a:pPr>
                <a:spcBef>
                  <a:spcPct val="0"/>
                </a:spcBef>
              </a:pPr>
              <a:t>122</a:t>
            </a:fld>
            <a:endParaRPr lang="cs-CZ" altLang="cs-CZ"/>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4004099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6DEE9B4-8BE2-4DE6-B733-2B0BA9742E60}" type="slidenum">
              <a:rPr lang="cs-CZ"/>
              <a:pPr eaLnBrk="1" hangingPunct="1"/>
              <a:t>139</a:t>
            </a:fld>
            <a:endParaRPr lang="cs-CZ"/>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2FB770-C9F0-487E-811F-AFF2BE8DE7C3}" type="slidenum">
              <a:rPr lang="cs-CZ"/>
              <a:pPr eaLnBrk="1" hangingPunct="1"/>
              <a:t>140</a:t>
            </a:fld>
            <a:endParaRPr lang="cs-CZ"/>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20</a:t>
            </a:fld>
            <a:endParaRPr lang="cs-CZ"/>
          </a:p>
        </p:txBody>
      </p:sp>
    </p:spTree>
    <p:extLst>
      <p:ext uri="{BB962C8B-B14F-4D97-AF65-F5344CB8AC3E}">
        <p14:creationId xmlns:p14="http://schemas.microsoft.com/office/powerpoint/2010/main" val="40106049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FF6D2C-8637-4A83-863F-EC2EBD28E122}" type="slidenum">
              <a:rPr lang="cs-CZ"/>
              <a:pPr eaLnBrk="1" hangingPunct="1"/>
              <a:t>141</a:t>
            </a:fld>
            <a:endParaRPr lang="cs-CZ"/>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9BC329-A75C-4FC8-8382-07696931BE6E}" type="slidenum">
              <a:rPr lang="cs-CZ"/>
              <a:pPr eaLnBrk="1" hangingPunct="1"/>
              <a:t>142</a:t>
            </a:fld>
            <a:endParaRPr lang="cs-CZ"/>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941715-709F-4955-B6C8-E193089D727B}" type="slidenum">
              <a:rPr lang="cs-CZ"/>
              <a:pPr eaLnBrk="1" hangingPunct="1"/>
              <a:t>143</a:t>
            </a:fld>
            <a:endParaRPr lang="cs-CZ"/>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ACE85D-B0BB-4821-A01B-5A4C8B63B19D}" type="slidenum">
              <a:rPr lang="cs-CZ"/>
              <a:pPr eaLnBrk="1" hangingPunct="1"/>
              <a:t>144</a:t>
            </a:fld>
            <a:endParaRPr lang="cs-CZ"/>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9D0CD4-660C-4986-87BA-99D350161682}" type="slidenum">
              <a:rPr lang="cs-CZ"/>
              <a:pPr eaLnBrk="1" hangingPunct="1"/>
              <a:t>145</a:t>
            </a:fld>
            <a:endParaRPr lang="cs-CZ"/>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35AF3F-97B1-44CC-862F-DD69DF24B971}" type="slidenum">
              <a:rPr lang="cs-CZ"/>
              <a:pPr eaLnBrk="1" hangingPunct="1"/>
              <a:t>146</a:t>
            </a:fld>
            <a:endParaRPr lang="cs-CZ"/>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937268-B691-4DB7-A3B9-31FD35B99716}" type="slidenum">
              <a:rPr lang="cs-CZ"/>
              <a:pPr eaLnBrk="1" hangingPunct="1"/>
              <a:t>147</a:t>
            </a:fld>
            <a:endParaRPr 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C07359-7E31-47AA-8E90-E6434FFF6690}" type="slidenum">
              <a:rPr lang="cs-CZ"/>
              <a:pPr eaLnBrk="1" hangingPunct="1"/>
              <a:t>148</a:t>
            </a:fld>
            <a:endParaRPr lang="cs-CZ"/>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37AC00-8951-44EF-8355-89DF526A3EF8}" type="slidenum">
              <a:rPr lang="cs-CZ"/>
              <a:pPr eaLnBrk="1" hangingPunct="1"/>
              <a:t>149</a:t>
            </a:fld>
            <a:endParaRPr lang="cs-CZ"/>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5BDC84-F588-4E63-8971-B5FA28948969}" type="slidenum">
              <a:rPr lang="cs-CZ"/>
              <a:pPr eaLnBrk="1" hangingPunct="1"/>
              <a:t>150</a:t>
            </a:fld>
            <a:endParaRPr lang="cs-CZ"/>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21</a:t>
            </a:fld>
            <a:endParaRPr lang="cs-CZ"/>
          </a:p>
        </p:txBody>
      </p:sp>
    </p:spTree>
    <p:extLst>
      <p:ext uri="{BB962C8B-B14F-4D97-AF65-F5344CB8AC3E}">
        <p14:creationId xmlns:p14="http://schemas.microsoft.com/office/powerpoint/2010/main" val="18919731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FA8E2B-7245-41A9-892A-6D8A018226F1}" type="slidenum">
              <a:rPr lang="cs-CZ"/>
              <a:pPr eaLnBrk="1" hangingPunct="1"/>
              <a:t>151</a:t>
            </a:fld>
            <a:endParaRPr lang="cs-CZ"/>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36FEEF-F0D5-42B8-9DC7-A4BFA0166C83}" type="slidenum">
              <a:rPr lang="cs-CZ"/>
              <a:pPr eaLnBrk="1" hangingPunct="1"/>
              <a:t>152</a:t>
            </a:fld>
            <a:endParaRPr 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E3D7E8-BB47-40F2-B283-95AECCAD082F}" type="slidenum">
              <a:rPr lang="cs-CZ"/>
              <a:pPr eaLnBrk="1" hangingPunct="1"/>
              <a:t>153</a:t>
            </a:fld>
            <a:endParaRPr lang="cs-CZ"/>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69F511-F196-483F-AD83-30F57379966D}" type="slidenum">
              <a:rPr lang="cs-CZ"/>
              <a:pPr eaLnBrk="1" hangingPunct="1"/>
              <a:t>154</a:t>
            </a:fld>
            <a:endParaRPr lang="cs-CZ"/>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A4E30C-89A9-4653-90D9-6EFD32B7EA1A}" type="slidenum">
              <a:rPr lang="cs-CZ"/>
              <a:pPr eaLnBrk="1" hangingPunct="1"/>
              <a:t>155</a:t>
            </a:fld>
            <a:endParaRPr lang="cs-CZ"/>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162</a:t>
            </a:fld>
            <a:endParaRPr lang="cs-CZ"/>
          </a:p>
        </p:txBody>
      </p:sp>
    </p:spTree>
    <p:extLst>
      <p:ext uri="{BB962C8B-B14F-4D97-AF65-F5344CB8AC3E}">
        <p14:creationId xmlns:p14="http://schemas.microsoft.com/office/powerpoint/2010/main" val="22625441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169</a:t>
            </a:fld>
            <a:endParaRPr lang="cs-CZ"/>
          </a:p>
        </p:txBody>
      </p:sp>
    </p:spTree>
    <p:extLst>
      <p:ext uri="{BB962C8B-B14F-4D97-AF65-F5344CB8AC3E}">
        <p14:creationId xmlns:p14="http://schemas.microsoft.com/office/powerpoint/2010/main" val="25786503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171</a:t>
            </a:fld>
            <a:endParaRPr lang="cs-CZ"/>
          </a:p>
        </p:txBody>
      </p:sp>
    </p:spTree>
    <p:extLst>
      <p:ext uri="{BB962C8B-B14F-4D97-AF65-F5344CB8AC3E}">
        <p14:creationId xmlns:p14="http://schemas.microsoft.com/office/powerpoint/2010/main" val="30453305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b="1" dirty="0">
              <a:latin typeface="Arial" panose="020B0604020202020204" pitchFamily="34" charset="0"/>
            </a:endParaRPr>
          </a:p>
        </p:txBody>
      </p:sp>
    </p:spTree>
    <p:extLst>
      <p:ext uri="{BB962C8B-B14F-4D97-AF65-F5344CB8AC3E}">
        <p14:creationId xmlns:p14="http://schemas.microsoft.com/office/powerpoint/2010/main" val="21306437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b="0"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189</a:t>
            </a:fld>
            <a:endParaRPr lang="cs-CZ"/>
          </a:p>
        </p:txBody>
      </p:sp>
    </p:spTree>
    <p:extLst>
      <p:ext uri="{BB962C8B-B14F-4D97-AF65-F5344CB8AC3E}">
        <p14:creationId xmlns:p14="http://schemas.microsoft.com/office/powerpoint/2010/main" val="348993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981075"/>
            <a:ext cx="8435975" cy="5149850"/>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a:t>
            </a:r>
            <a:r>
              <a:rPr lang="cs-CZ"/>
              <a:t> Petr NOVÁK</a:t>
            </a:r>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1BF7FE0-E036-4BF4-AB0F-0D89ED56AF86}" type="slidenum">
              <a:rPr lang="cs-CZ" altLang="cs-CZ"/>
              <a:pPr>
                <a:defRPr/>
              </a:pPr>
              <a:t>‹#›</a:t>
            </a:fld>
            <a:endParaRPr lang="cs-CZ" altLang="cs-CZ"/>
          </a:p>
        </p:txBody>
      </p:sp>
    </p:spTree>
    <p:extLst>
      <p:ext uri="{BB962C8B-B14F-4D97-AF65-F5344CB8AC3E}">
        <p14:creationId xmlns:p14="http://schemas.microsoft.com/office/powerpoint/2010/main" val="1116553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cs-CZ"/>
              <a:t>Kliknutím lze upravit styl.</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684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685800" y="301625"/>
            <a:ext cx="7772400" cy="1462088"/>
          </a:xfrm>
        </p:spPr>
        <p:txBody>
          <a:bodyPr/>
          <a:lstStyle/>
          <a:p>
            <a:r>
              <a:rPr lang="cs-CZ"/>
              <a:t>Kliknutím lze upravit styl.</a:t>
            </a:r>
          </a:p>
        </p:txBody>
      </p:sp>
      <p:sp>
        <p:nvSpPr>
          <p:cNvPr id="3" name="Zástupný symbol pro objekt SmartArt 2"/>
          <p:cNvSpPr>
            <a:spLocks noGrp="1"/>
          </p:cNvSpPr>
          <p:nvPr>
            <p:ph type="dgm" idx="1"/>
          </p:nvPr>
        </p:nvSpPr>
        <p:spPr>
          <a:xfrm>
            <a:off x="685800" y="1981200"/>
            <a:ext cx="7772400" cy="4114800"/>
          </a:xfrm>
        </p:spPr>
        <p:txBody>
          <a:bodyPr/>
          <a:lstStyle/>
          <a:p>
            <a:endParaRPr lang="cs-CZ"/>
          </a:p>
        </p:txBody>
      </p:sp>
      <p:sp>
        <p:nvSpPr>
          <p:cNvPr id="4" name="Zástupný symbol pro datum 3"/>
          <p:cNvSpPr>
            <a:spLocks noGrp="1"/>
          </p:cNvSpPr>
          <p:nvPr>
            <p:ph type="dt" sz="half" idx="10"/>
          </p:nvPr>
        </p:nvSpPr>
        <p:spPr>
          <a:xfrm>
            <a:off x="685800" y="6248400"/>
            <a:ext cx="1905000" cy="457200"/>
          </a:xfrm>
          <a:prstGeom prst="rect">
            <a:avLst/>
          </a:prstGeom>
        </p:spPr>
        <p:txBody>
          <a:bodyPr/>
          <a:lstStyle>
            <a:lvl1pPr>
              <a:defRPr/>
            </a:lvl1pPr>
          </a:lstStyle>
          <a:p>
            <a:endParaRPr lang="sk-SK"/>
          </a:p>
        </p:txBody>
      </p:sp>
      <p:sp>
        <p:nvSpPr>
          <p:cNvPr id="5" name="Zástupný symbol pro zápatí 4"/>
          <p:cNvSpPr>
            <a:spLocks noGrp="1"/>
          </p:cNvSpPr>
          <p:nvPr>
            <p:ph type="ftr" sz="quarter" idx="11"/>
          </p:nvPr>
        </p:nvSpPr>
        <p:spPr>
          <a:xfrm>
            <a:off x="3124200" y="6248400"/>
            <a:ext cx="2895600" cy="457200"/>
          </a:xfrm>
          <a:prstGeom prst="rect">
            <a:avLst/>
          </a:prstGeom>
        </p:spPr>
        <p:txBody>
          <a:bodyPr/>
          <a:lstStyle>
            <a:lvl1pPr>
              <a:defRPr/>
            </a:lvl1pPr>
          </a:lstStyle>
          <a:p>
            <a:endParaRPr lang="sk-SK"/>
          </a:p>
        </p:txBody>
      </p:sp>
      <p:sp>
        <p:nvSpPr>
          <p:cNvPr id="6" name="Zástupný symbol pro číslo snímku 5"/>
          <p:cNvSpPr>
            <a:spLocks noGrp="1"/>
          </p:cNvSpPr>
          <p:nvPr>
            <p:ph type="sldNum" sz="quarter" idx="12"/>
          </p:nvPr>
        </p:nvSpPr>
        <p:spPr>
          <a:xfrm>
            <a:off x="6553200" y="6248400"/>
            <a:ext cx="1905000" cy="457200"/>
          </a:xfrm>
        </p:spPr>
        <p:txBody>
          <a:bodyPr/>
          <a:lstStyle>
            <a:lvl1pPr>
              <a:defRPr/>
            </a:lvl1pPr>
          </a:lstStyle>
          <a:p>
            <a:fld id="{66CAB10D-8F4A-4822-B3BA-670953220707}" type="slidenum">
              <a:rPr lang="sk-SK"/>
              <a:pPr/>
              <a:t>‹#›</a:t>
            </a:fld>
            <a:endParaRPr lang="sk-SK"/>
          </a:p>
        </p:txBody>
      </p:sp>
    </p:spTree>
    <p:extLst>
      <p:ext uri="{BB962C8B-B14F-4D97-AF65-F5344CB8AC3E}">
        <p14:creationId xmlns:p14="http://schemas.microsoft.com/office/powerpoint/2010/main" val="159416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2/28/2024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etr.novak@mvso.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hyperlink" Target="Vyr.%20faktory.doc"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http://www.procesy.cz/Temata/Organizacni-struktury-a-procesy-04.png"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http://www.procesy.cz/Temata/Organizacni-struktury-a-procesy-05.png" TargetMode="Externa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http://www.procesy.cz/Temata/Organizacni-struktury-a-procesy-06.png" TargetMode="Externa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http://www.procesy.cz/Temata/Organizacni-struktury-a-procesy-07.p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hyperlink" Target="http://www.jakpodnikat.cz/pausalni-vydaje-procentem.php" TargetMode="External"/><Relationship Id="rId2" Type="http://schemas.openxmlformats.org/officeDocument/2006/relationships/hyperlink" Target="http://www.jakpodnikat.cz/danova-evidence.php" TargetMode="Externa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hyperlink" Target="https://www.kurzy.cz/kalkulacka/minimalni-mzda/" TargetMode="Externa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www.forbes.com/companies/exxon-mobil/?list=global2000" TargetMode="External"/><Relationship Id="rId13" Type="http://schemas.openxmlformats.org/officeDocument/2006/relationships/hyperlink" Target="https://www.forbes.com/companies/amazon/?list=global2000" TargetMode="External"/><Relationship Id="rId18" Type="http://schemas.openxmlformats.org/officeDocument/2006/relationships/hyperlink" Target="https://www.forbes.com/companies/daimler/?list=global2000" TargetMode="External"/><Relationship Id="rId3" Type="http://schemas.openxmlformats.org/officeDocument/2006/relationships/hyperlink" Target="https://www.forbes.com/companies/walmart/?list=global2000" TargetMode="External"/><Relationship Id="rId21" Type="http://schemas.openxmlformats.org/officeDocument/2006/relationships/hyperlink" Target="https://www.forbes.com/companies/china-state-construction-engineering/?list=global2000" TargetMode="External"/><Relationship Id="rId7" Type="http://schemas.openxmlformats.org/officeDocument/2006/relationships/hyperlink" Target="https://www.forbes.com/companies/bp/?list=global2000" TargetMode="External"/><Relationship Id="rId12" Type="http://schemas.openxmlformats.org/officeDocument/2006/relationships/hyperlink" Target="https://www.forbes.com/companies/berkshire-hathaway/?list=global2000" TargetMode="External"/><Relationship Id="rId17" Type="http://schemas.openxmlformats.org/officeDocument/2006/relationships/hyperlink" Target="https://www.forbes.com/companies/mckesson/?list=global2000" TargetMode="External"/><Relationship Id="rId2" Type="http://schemas.openxmlformats.org/officeDocument/2006/relationships/notesSlide" Target="../notesSlides/notesSlide27.xml"/><Relationship Id="rId16" Type="http://schemas.openxmlformats.org/officeDocument/2006/relationships/hyperlink" Target="https://www.forbes.com/companies/glencore-international/?list=global2000" TargetMode="External"/><Relationship Id="rId20" Type="http://schemas.openxmlformats.org/officeDocument/2006/relationships/hyperlink" Target="https://www.forbes.com/companies/total/?list=global2000" TargetMode="External"/><Relationship Id="rId1" Type="http://schemas.openxmlformats.org/officeDocument/2006/relationships/slideLayout" Target="../slideLayouts/slideLayout1.xml"/><Relationship Id="rId6" Type="http://schemas.openxmlformats.org/officeDocument/2006/relationships/hyperlink" Target="https://www.forbes.com/companies/petrochina/?list=global2000" TargetMode="External"/><Relationship Id="rId11" Type="http://schemas.openxmlformats.org/officeDocument/2006/relationships/hyperlink" Target="https://www.forbes.com/companies/apple/?list=global2000" TargetMode="External"/><Relationship Id="rId5" Type="http://schemas.openxmlformats.org/officeDocument/2006/relationships/hyperlink" Target="https://www.forbes.com/companies/royal-dutch-shell/?list=global2000" TargetMode="External"/><Relationship Id="rId15" Type="http://schemas.openxmlformats.org/officeDocument/2006/relationships/hyperlink" Target="https://www.forbes.com/companies/samsung-electronics/?list=global2000" TargetMode="External"/><Relationship Id="rId10" Type="http://schemas.openxmlformats.org/officeDocument/2006/relationships/hyperlink" Target="https://www.forbes.com/companies/toyota-motor/?list=global2000" TargetMode="External"/><Relationship Id="rId19" Type="http://schemas.openxmlformats.org/officeDocument/2006/relationships/hyperlink" Target="https://www.forbes.com/companies/cvs-health/?list=global2000" TargetMode="External"/><Relationship Id="rId4" Type="http://schemas.openxmlformats.org/officeDocument/2006/relationships/hyperlink" Target="https://www.forbes.com/companies/sinopec/?list=global2000" TargetMode="External"/><Relationship Id="rId9" Type="http://schemas.openxmlformats.org/officeDocument/2006/relationships/hyperlink" Target="https://www.forbes.com/companies/volkswagen-group/?list=global2000" TargetMode="External"/><Relationship Id="rId14" Type="http://schemas.openxmlformats.org/officeDocument/2006/relationships/hyperlink" Target="https://www.forbes.com/companies/unitedhealth-group/?list=global2000" TargetMode="External"/><Relationship Id="rId22" Type="http://schemas.openxmlformats.org/officeDocument/2006/relationships/hyperlink" Target="https://www.forbes.com/companies/icbc/?list=global2000"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forbes.com/video/4219050995001/" TargetMode="External"/><Relationship Id="rId7"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fortune.com/video/2015/02/19/how-to-become-the-worlds-most-admired-company/" TargetMode="External"/><Relationship Id="rId5" Type="http://schemas.openxmlformats.org/officeDocument/2006/relationships/hyperlink" Target="https://www.youtube.com/watch?v=2ClmlnqdPnY" TargetMode="External"/><Relationship Id="rId4" Type="http://schemas.openxmlformats.org/officeDocument/2006/relationships/hyperlink" Target="https://www.youtube.com/watch?v=VsTS8f8Cymg"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hyperlink" Target="../../P&#345;edn&#225;&#353;ky/Prezentace/C&#237;le.doc"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017" y="1214753"/>
            <a:ext cx="7858124" cy="1576532"/>
          </a:xfrm>
        </p:spPr>
        <p:txBody>
          <a:bodyPr lIns="0" tIns="0" rIns="0" bIns="0" anchor="t" anchorCtr="0">
            <a:normAutofit fontScale="90000"/>
          </a:bodyPr>
          <a:lstStyle/>
          <a:p>
            <a:r>
              <a:rPr lang="cs-CZ" sz="5000" b="1" dirty="0">
                <a:solidFill>
                  <a:srgbClr val="FF0000"/>
                </a:solidFill>
              </a:rPr>
              <a:t>YPE1 – Podniková ekonomika</a:t>
            </a:r>
            <a:br>
              <a:rPr lang="cs-CZ" sz="5000" b="1" dirty="0">
                <a:solidFill>
                  <a:srgbClr val="FF0000"/>
                </a:solidFill>
              </a:rPr>
            </a:br>
            <a:r>
              <a:rPr lang="cs-CZ" sz="5000" b="1" dirty="0">
                <a:solidFill>
                  <a:srgbClr val="FF0000"/>
                </a:solidFill>
              </a:rPr>
              <a:t>1. soustředění</a:t>
            </a:r>
            <a:br>
              <a:rPr lang="cs-CZ" sz="5000" b="1" dirty="0">
                <a:solidFill>
                  <a:srgbClr val="FF0000"/>
                </a:solidFill>
              </a:rPr>
            </a:br>
            <a:endParaRPr lang="cs-CZ" sz="5000" dirty="0">
              <a:solidFill>
                <a:srgbClr val="FF0000"/>
              </a:solidFill>
            </a:endParaRPr>
          </a:p>
        </p:txBody>
      </p:sp>
      <p:sp>
        <p:nvSpPr>
          <p:cNvPr id="4" name="Title 1"/>
          <p:cNvSpPr txBox="1">
            <a:spLocks/>
          </p:cNvSpPr>
          <p:nvPr/>
        </p:nvSpPr>
        <p:spPr>
          <a:xfrm>
            <a:off x="711444" y="2615476"/>
            <a:ext cx="8047101" cy="2974948"/>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r>
              <a:rPr lang="cs-CZ" sz="2400" dirty="0">
                <a:latin typeface="Arial" pitchFamily="34" charset="0"/>
                <a:cs typeface="Arial" pitchFamily="34" charset="0"/>
              </a:rPr>
              <a:t>Doc. Ing. </a:t>
            </a:r>
            <a:r>
              <a:rPr lang="cs-CZ" sz="2400" b="1" dirty="0">
                <a:latin typeface="Arial" pitchFamily="34" charset="0"/>
                <a:cs typeface="Arial" pitchFamily="34" charset="0"/>
              </a:rPr>
              <a:t>Petr Novák</a:t>
            </a:r>
            <a:r>
              <a:rPr lang="cs-CZ" sz="2400" dirty="0">
                <a:latin typeface="Arial" pitchFamily="34" charset="0"/>
                <a:cs typeface="Arial" pitchFamily="34" charset="0"/>
              </a:rPr>
              <a:t>, Ph.D.</a:t>
            </a:r>
            <a:r>
              <a:rPr lang="cs-CZ" sz="2400" b="1" dirty="0">
                <a:latin typeface="Arial" pitchFamily="34" charset="0"/>
                <a:cs typeface="Arial" pitchFamily="34" charset="0"/>
              </a:rPr>
              <a:t> </a:t>
            </a:r>
            <a:endParaRPr lang="cs-CZ" sz="2400" b="1" i="1" dirty="0">
              <a:latin typeface="Arial" pitchFamily="34" charset="0"/>
              <a:cs typeface="Arial" pitchFamily="34" charset="0"/>
            </a:endParaRPr>
          </a:p>
          <a:p>
            <a:r>
              <a:rPr lang="cs-CZ" sz="1900" dirty="0">
                <a:latin typeface="Arial" pitchFamily="34" charset="0"/>
                <a:cs typeface="Arial" pitchFamily="34" charset="0"/>
              </a:rPr>
              <a:t> </a:t>
            </a:r>
          </a:p>
          <a:p>
            <a:r>
              <a:rPr lang="en-GB" sz="2000" b="1" cap="all" dirty="0">
                <a:latin typeface="Arial" pitchFamily="34" charset="0"/>
                <a:cs typeface="Arial" pitchFamily="34" charset="0"/>
              </a:rPr>
              <a:t> </a:t>
            </a:r>
            <a:r>
              <a:rPr lang="cs-CZ" sz="2000" cap="all" dirty="0">
                <a:latin typeface="Arial" pitchFamily="34" charset="0"/>
                <a:cs typeface="Arial" pitchFamily="34" charset="0"/>
              </a:rPr>
              <a:t>K</a:t>
            </a:r>
            <a:r>
              <a:rPr lang="cs-CZ" sz="2000" dirty="0">
                <a:latin typeface="Arial" pitchFamily="34" charset="0"/>
                <a:cs typeface="Arial" pitchFamily="34" charset="0"/>
              </a:rPr>
              <a:t>ancelář</a:t>
            </a:r>
            <a:r>
              <a:rPr lang="cs-CZ" sz="2000" cap="all" dirty="0">
                <a:latin typeface="Arial" pitchFamily="34" charset="0"/>
                <a:cs typeface="Arial" pitchFamily="34" charset="0"/>
              </a:rPr>
              <a:t>: UEK</a:t>
            </a:r>
          </a:p>
          <a:p>
            <a:r>
              <a:rPr lang="cs-CZ" sz="2000" dirty="0">
                <a:latin typeface="Arial" pitchFamily="34" charset="0"/>
                <a:cs typeface="Arial" pitchFamily="34" charset="0"/>
              </a:rPr>
              <a:t>Email: </a:t>
            </a:r>
            <a:r>
              <a:rPr lang="cs-CZ" sz="2000" dirty="0">
                <a:latin typeface="Arial" pitchFamily="34" charset="0"/>
                <a:cs typeface="Arial" pitchFamily="34" charset="0"/>
                <a:hlinkClick r:id="rId2"/>
              </a:rPr>
              <a:t>petr.novak@mvso.cz</a:t>
            </a:r>
            <a:r>
              <a:rPr lang="cs-CZ" sz="2000" dirty="0">
                <a:latin typeface="Arial" pitchFamily="34" charset="0"/>
                <a:cs typeface="Arial" pitchFamily="34" charset="0"/>
              </a:rPr>
              <a:t> (pište do </a:t>
            </a:r>
            <a:r>
              <a:rPr lang="cs-CZ" sz="2000" dirty="0" err="1">
                <a:latin typeface="Arial" pitchFamily="34" charset="0"/>
                <a:cs typeface="Arial" pitchFamily="34" charset="0"/>
              </a:rPr>
              <a:t>outlooku</a:t>
            </a:r>
            <a:r>
              <a:rPr lang="cs-CZ" sz="2000" dirty="0">
                <a:latin typeface="Arial" pitchFamily="34" charset="0"/>
                <a:cs typeface="Arial" pitchFamily="34" charset="0"/>
              </a:rPr>
              <a:t>)</a:t>
            </a:r>
          </a:p>
          <a:p>
            <a:endParaRPr lang="cs-CZ" sz="2000" dirty="0">
              <a:latin typeface="Arial" pitchFamily="34" charset="0"/>
              <a:cs typeface="Arial" pitchFamily="34" charset="0"/>
            </a:endParaRPr>
          </a:p>
          <a:p>
            <a:r>
              <a:rPr lang="cs-CZ" sz="2400" b="1" dirty="0">
                <a:solidFill>
                  <a:srgbClr val="C00000"/>
                </a:solidFill>
                <a:latin typeface="Arial" pitchFamily="34" charset="0"/>
                <a:cs typeface="Arial" pitchFamily="34" charset="0"/>
              </a:rPr>
              <a:t>Pozn. Ideální, když budete mít s sebou Notebooky či tablety s možností připojení na Wi-Fi (internet) – ovšem ne pro </a:t>
            </a:r>
            <a:r>
              <a:rPr lang="cs-CZ" sz="2400" b="1" dirty="0" err="1">
                <a:solidFill>
                  <a:srgbClr val="C00000"/>
                </a:solidFill>
                <a:latin typeface="Arial" pitchFamily="34" charset="0"/>
                <a:cs typeface="Arial" pitchFamily="34" charset="0"/>
              </a:rPr>
              <a:t>facebook</a:t>
            </a:r>
            <a:r>
              <a:rPr lang="cs-CZ" sz="2400" b="1" dirty="0">
                <a:solidFill>
                  <a:srgbClr val="C00000"/>
                </a:solidFill>
                <a:latin typeface="Arial" pitchFamily="34" charset="0"/>
                <a:cs typeface="Arial" pitchFamily="34" charset="0"/>
              </a:rPr>
              <a:t> apod. </a:t>
            </a: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539107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57878" y="2000250"/>
            <a:ext cx="6447501" cy="3415812"/>
          </a:xfrm>
        </p:spPr>
        <p:txBody>
          <a:bodyPr/>
          <a:lstStyle/>
          <a:p>
            <a:pPr algn="ctr"/>
            <a:r>
              <a:rPr lang="cs-CZ" dirty="0"/>
              <a:t>Ekonomika		x		Ekonomie</a:t>
            </a:r>
            <a:br>
              <a:rPr lang="cs-CZ" dirty="0"/>
            </a:br>
            <a:r>
              <a:rPr lang="cs-CZ" dirty="0"/>
              <a:t>  </a:t>
            </a:r>
            <a:r>
              <a:rPr lang="cs-CZ" sz="3600" dirty="0"/>
              <a:t>=        </a:t>
            </a:r>
            <a:br>
              <a:rPr lang="cs-CZ" sz="3600" dirty="0"/>
            </a:br>
            <a:r>
              <a:rPr lang="cs-CZ" sz="3600" dirty="0"/>
              <a:t>  ≠</a:t>
            </a:r>
            <a:br>
              <a:rPr lang="cs-CZ" sz="3600" dirty="0"/>
            </a:br>
            <a:r>
              <a:rPr lang="cs-CZ" sz="3600" dirty="0"/>
              <a:t>  &gt;</a:t>
            </a:r>
            <a:br>
              <a:rPr lang="cs-CZ" sz="3600" dirty="0"/>
            </a:br>
            <a:r>
              <a:rPr lang="cs-CZ" sz="3600" dirty="0"/>
              <a:t>  &lt;</a:t>
            </a:r>
          </a:p>
        </p:txBody>
      </p:sp>
    </p:spTree>
    <p:extLst>
      <p:ext uri="{BB962C8B-B14F-4D97-AF65-F5344CB8AC3E}">
        <p14:creationId xmlns:p14="http://schemas.microsoft.com/office/powerpoint/2010/main" val="5470682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4275" name="Text Box 5"/>
          <p:cNvSpPr txBox="1">
            <a:spLocks noChangeArrowheads="1"/>
          </p:cNvSpPr>
          <p:nvPr/>
        </p:nvSpPr>
        <p:spPr bwMode="auto">
          <a:xfrm>
            <a:off x="468313" y="981075"/>
            <a:ext cx="246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a) Obsah cílů</a:t>
            </a:r>
          </a:p>
        </p:txBody>
      </p:sp>
      <p:grpSp>
        <p:nvGrpSpPr>
          <p:cNvPr id="54276" name="Group 6"/>
          <p:cNvGrpSpPr>
            <a:grpSpLocks/>
          </p:cNvGrpSpPr>
          <p:nvPr/>
        </p:nvGrpSpPr>
        <p:grpSpPr bwMode="auto">
          <a:xfrm>
            <a:off x="1562100" y="1871663"/>
            <a:ext cx="6480175" cy="3889375"/>
            <a:chOff x="1774" y="1057"/>
            <a:chExt cx="8463" cy="4317"/>
          </a:xfrm>
        </p:grpSpPr>
        <p:sp>
          <p:nvSpPr>
            <p:cNvPr id="54278" name="Rectangle 7"/>
            <p:cNvSpPr>
              <a:spLocks noChangeArrowheads="1"/>
            </p:cNvSpPr>
            <p:nvPr/>
          </p:nvSpPr>
          <p:spPr bwMode="auto">
            <a:xfrm>
              <a:off x="3937" y="1057"/>
              <a:ext cx="3960" cy="540"/>
            </a:xfrm>
            <a:prstGeom prst="rect">
              <a:avLst/>
            </a:prstGeom>
            <a:solidFill>
              <a:srgbClr val="C0C0C0"/>
            </a:solidFill>
            <a:ln w="222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SOCIÁLNÍ CÍLE PODNIKU</a:t>
              </a:r>
              <a:endParaRPr lang="cs-CZ" altLang="cs-CZ" sz="1800">
                <a:solidFill>
                  <a:srgbClr val="000000"/>
                </a:solidFill>
              </a:endParaRPr>
            </a:p>
          </p:txBody>
        </p:sp>
        <p:sp>
          <p:nvSpPr>
            <p:cNvPr id="54279" name="Rectangle 8"/>
            <p:cNvSpPr>
              <a:spLocks noChangeArrowheads="1"/>
            </p:cNvSpPr>
            <p:nvPr/>
          </p:nvSpPr>
          <p:spPr bwMode="auto">
            <a:xfrm>
              <a:off x="1774" y="2494"/>
              <a:ext cx="3780" cy="2880"/>
            </a:xfrm>
            <a:prstGeom prst="rect">
              <a:avLst/>
            </a:prstGeom>
            <a:solidFill>
              <a:srgbClr val="FFFFFF"/>
            </a:solidFill>
            <a:ln w="158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Cíle orientované na společnost</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-produkce veřejných statků</a:t>
              </a:r>
            </a:p>
            <a:p>
              <a:pPr eaLnBrk="1" hangingPunct="1">
                <a:spcBef>
                  <a:spcPct val="0"/>
                </a:spcBef>
                <a:buClrTx/>
                <a:buSzTx/>
                <a:buFontTx/>
                <a:buNone/>
              </a:pPr>
              <a:r>
                <a:rPr lang="cs-CZ" altLang="cs-CZ" sz="1400">
                  <a:solidFill>
                    <a:srgbClr val="000000"/>
                  </a:solidFill>
                </a:rPr>
                <a:t>-vytváření pracovních příležitostí</a:t>
              </a:r>
            </a:p>
            <a:p>
              <a:pPr eaLnBrk="1" hangingPunct="1">
                <a:spcBef>
                  <a:spcPct val="0"/>
                </a:spcBef>
                <a:buClrTx/>
                <a:buSzTx/>
                <a:buFontTx/>
                <a:buNone/>
              </a:pPr>
              <a:r>
                <a:rPr lang="cs-CZ" altLang="cs-CZ" sz="1400">
                  <a:solidFill>
                    <a:srgbClr val="000000"/>
                  </a:solidFill>
                </a:rPr>
                <a:t>-daňové příjmy, poplatky</a:t>
              </a:r>
            </a:p>
            <a:p>
              <a:pPr eaLnBrk="1" hangingPunct="1">
                <a:spcBef>
                  <a:spcPct val="0"/>
                </a:spcBef>
                <a:buClrTx/>
                <a:buSzTx/>
                <a:buFontTx/>
                <a:buNone/>
              </a:pPr>
              <a:r>
                <a:rPr lang="cs-CZ" altLang="cs-CZ" sz="1400">
                  <a:solidFill>
                    <a:srgbClr val="000000"/>
                  </a:solidFill>
                </a:rPr>
                <a:t>-sponzorství</a:t>
              </a:r>
            </a:p>
          </p:txBody>
        </p:sp>
        <p:sp>
          <p:nvSpPr>
            <p:cNvPr id="54280" name="Rectangle 9"/>
            <p:cNvSpPr>
              <a:spLocks noChangeArrowheads="1"/>
            </p:cNvSpPr>
            <p:nvPr/>
          </p:nvSpPr>
          <p:spPr bwMode="auto">
            <a:xfrm>
              <a:off x="6457" y="2494"/>
              <a:ext cx="3780" cy="2880"/>
            </a:xfrm>
            <a:prstGeom prst="rect">
              <a:avLst/>
            </a:prstGeom>
            <a:solidFill>
              <a:srgbClr val="FFFFFF"/>
            </a:solidFill>
            <a:ln w="158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Cíle orientované na zaměstnance</a:t>
              </a:r>
            </a:p>
            <a:p>
              <a:pPr algn="ctr" eaLnBrk="1" hangingPunct="1">
                <a:spcBef>
                  <a:spcPct val="0"/>
                </a:spcBef>
                <a:buClrTx/>
                <a:buSzTx/>
                <a:buFontTx/>
                <a:buNone/>
              </a:pPr>
              <a:endParaRPr lang="cs-CZ" altLang="cs-CZ" sz="1400">
                <a:solidFill>
                  <a:srgbClr val="000000"/>
                </a:solidFill>
              </a:endParaRPr>
            </a:p>
            <a:p>
              <a:pPr eaLnBrk="1" hangingPunct="1">
                <a:spcBef>
                  <a:spcPct val="0"/>
                </a:spcBef>
                <a:buClrTx/>
                <a:buSzTx/>
                <a:buFontTx/>
                <a:buNone/>
              </a:pPr>
              <a:r>
                <a:rPr lang="cs-CZ" altLang="cs-CZ" sz="1400">
                  <a:solidFill>
                    <a:srgbClr val="000000"/>
                  </a:solidFill>
                </a:rPr>
                <a:t>-potřeby pracovníků (mzda,  </a:t>
              </a:r>
            </a:p>
            <a:p>
              <a:pPr eaLnBrk="1" hangingPunct="1">
                <a:spcBef>
                  <a:spcPct val="0"/>
                </a:spcBef>
                <a:buClrTx/>
                <a:buSzTx/>
                <a:buFontTx/>
                <a:buNone/>
              </a:pPr>
              <a:r>
                <a:rPr lang="cs-CZ" altLang="cs-CZ" sz="1400">
                  <a:solidFill>
                    <a:srgbClr val="000000"/>
                  </a:solidFill>
                </a:rPr>
                <a:t> vzdělávání, pojištění, pracovní </a:t>
              </a:r>
            </a:p>
            <a:p>
              <a:pPr eaLnBrk="1" hangingPunct="1">
                <a:spcBef>
                  <a:spcPct val="0"/>
                </a:spcBef>
                <a:buClrTx/>
                <a:buSzTx/>
                <a:buFontTx/>
                <a:buNone/>
              </a:pPr>
              <a:r>
                <a:rPr lang="cs-CZ" altLang="cs-CZ" sz="1400">
                  <a:solidFill>
                    <a:srgbClr val="000000"/>
                  </a:solidFill>
                </a:rPr>
                <a:t> podmínky)</a:t>
              </a:r>
            </a:p>
            <a:p>
              <a:pPr eaLnBrk="1" hangingPunct="1">
                <a:spcBef>
                  <a:spcPct val="0"/>
                </a:spcBef>
                <a:buClrTx/>
                <a:buSzTx/>
                <a:buFontTx/>
                <a:buNone/>
              </a:pPr>
              <a:r>
                <a:rPr lang="cs-CZ" altLang="cs-CZ" sz="1400">
                  <a:solidFill>
                    <a:srgbClr val="000000"/>
                  </a:solidFill>
                </a:rPr>
                <a:t>-postup v zaměstnání</a:t>
              </a:r>
            </a:p>
            <a:p>
              <a:pPr eaLnBrk="1" hangingPunct="1">
                <a:spcBef>
                  <a:spcPct val="0"/>
                </a:spcBef>
                <a:buClrTx/>
                <a:buSzTx/>
                <a:buFontTx/>
                <a:buNone/>
              </a:pPr>
              <a:r>
                <a:rPr lang="cs-CZ" altLang="cs-CZ" sz="1400">
                  <a:solidFill>
                    <a:srgbClr val="000000"/>
                  </a:solidFill>
                </a:rPr>
                <a:t>-zlepšení interpersonálních vztahů  </a:t>
              </a:r>
            </a:p>
            <a:p>
              <a:pPr eaLnBrk="1" hangingPunct="1">
                <a:spcBef>
                  <a:spcPct val="0"/>
                </a:spcBef>
                <a:buClrTx/>
                <a:buSzTx/>
                <a:buFontTx/>
                <a:buNone/>
              </a:pPr>
              <a:r>
                <a:rPr lang="cs-CZ" altLang="cs-CZ" sz="1400">
                  <a:solidFill>
                    <a:srgbClr val="000000"/>
                  </a:solidFill>
                </a:rPr>
                <a:t>-stabilita pracovních míst </a:t>
              </a:r>
            </a:p>
          </p:txBody>
        </p:sp>
        <p:sp>
          <p:nvSpPr>
            <p:cNvPr id="54281" name="Line 10"/>
            <p:cNvSpPr>
              <a:spLocks noChangeShapeType="1"/>
            </p:cNvSpPr>
            <p:nvPr/>
          </p:nvSpPr>
          <p:spPr bwMode="auto">
            <a:xfrm>
              <a:off x="5917" y="15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2" name="Line 11"/>
            <p:cNvSpPr>
              <a:spLocks noChangeShapeType="1"/>
            </p:cNvSpPr>
            <p:nvPr/>
          </p:nvSpPr>
          <p:spPr bwMode="auto">
            <a:xfrm flipV="1">
              <a:off x="3577" y="19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3" name="Line 12"/>
            <p:cNvSpPr>
              <a:spLocks noChangeShapeType="1"/>
            </p:cNvSpPr>
            <p:nvPr/>
          </p:nvSpPr>
          <p:spPr bwMode="auto">
            <a:xfrm>
              <a:off x="3577" y="1957"/>
              <a:ext cx="46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4" name="Line 13"/>
            <p:cNvSpPr>
              <a:spLocks noChangeShapeType="1"/>
            </p:cNvSpPr>
            <p:nvPr/>
          </p:nvSpPr>
          <p:spPr bwMode="auto">
            <a:xfrm flipV="1">
              <a:off x="8257" y="19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54277"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9543010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a:xfrm>
            <a:off x="457200" y="119172"/>
            <a:ext cx="8229600" cy="1143000"/>
          </a:xfrm>
        </p:spPr>
        <p:txBody>
          <a:bodyPr/>
          <a:lstStyle/>
          <a:p>
            <a:r>
              <a:rPr lang="cs-CZ" altLang="cs-CZ" dirty="0">
                <a:solidFill>
                  <a:srgbClr val="FF0000"/>
                </a:solidFill>
              </a:rPr>
              <a:t>Příklad</a:t>
            </a:r>
          </a:p>
        </p:txBody>
      </p:sp>
      <p:sp>
        <p:nvSpPr>
          <p:cNvPr id="56323" name="Zástupný symbol pro obsah 3"/>
          <p:cNvSpPr>
            <a:spLocks noGrp="1"/>
          </p:cNvSpPr>
          <p:nvPr>
            <p:ph sz="half" idx="1"/>
          </p:nvPr>
        </p:nvSpPr>
        <p:spPr>
          <a:xfrm>
            <a:off x="323850" y="1844675"/>
            <a:ext cx="4248150" cy="5013325"/>
          </a:xfrm>
        </p:spPr>
        <p:txBody>
          <a:bodyPr/>
          <a:lstStyle/>
          <a:p>
            <a:pPr marL="457200" indent="-457200">
              <a:buFont typeface="Garamond" panose="02020404030301010803" pitchFamily="18" charset="0"/>
              <a:buAutoNum type="alphaUcPeriod"/>
            </a:pPr>
            <a:r>
              <a:rPr lang="cs-CZ" altLang="cs-CZ" sz="2000"/>
              <a:t>růst prodaného objemu zboží,</a:t>
            </a:r>
          </a:p>
          <a:p>
            <a:pPr marL="457200" indent="-457200">
              <a:buFont typeface="Garamond" panose="02020404030301010803" pitchFamily="18" charset="0"/>
              <a:buAutoNum type="alphaUcPeriod"/>
            </a:pPr>
            <a:r>
              <a:rPr lang="cs-CZ" altLang="cs-CZ" sz="2000"/>
              <a:t>řízení růstu mzdových nákladů,</a:t>
            </a:r>
          </a:p>
          <a:p>
            <a:pPr marL="457200" indent="-457200">
              <a:buFont typeface="Garamond" panose="02020404030301010803" pitchFamily="18" charset="0"/>
              <a:buAutoNum type="alphaUcPeriod"/>
            </a:pPr>
            <a:r>
              <a:rPr lang="cs-CZ" altLang="cs-CZ" sz="2000"/>
              <a:t>platební schopnost,</a:t>
            </a:r>
          </a:p>
          <a:p>
            <a:pPr marL="457200" indent="-457200">
              <a:buFont typeface="Garamond" panose="02020404030301010803" pitchFamily="18" charset="0"/>
              <a:buAutoNum type="alphaUcPeriod"/>
            </a:pPr>
            <a:r>
              <a:rPr lang="cs-CZ" altLang="cs-CZ" sz="2000"/>
              <a:t>rozvoj pracovníků,</a:t>
            </a:r>
          </a:p>
          <a:p>
            <a:pPr marL="457200" indent="-457200">
              <a:buFont typeface="Garamond" panose="02020404030301010803" pitchFamily="18" charset="0"/>
              <a:buAutoNum type="alphaUcPeriod"/>
            </a:pPr>
            <a:r>
              <a:rPr lang="cs-CZ" altLang="cs-CZ" sz="2000"/>
              <a:t>růst celkových výnosů,</a:t>
            </a:r>
          </a:p>
          <a:p>
            <a:pPr marL="457200" indent="-457200">
              <a:buFont typeface="Garamond" panose="02020404030301010803" pitchFamily="18" charset="0"/>
              <a:buAutoNum type="alphaUcPeriod"/>
            </a:pPr>
            <a:r>
              <a:rPr lang="cs-CZ" altLang="cs-CZ" sz="2000"/>
              <a:t>humanizace práce,</a:t>
            </a:r>
          </a:p>
          <a:p>
            <a:pPr marL="457200" indent="-457200">
              <a:buFont typeface="Garamond" panose="02020404030301010803" pitchFamily="18" charset="0"/>
              <a:buAutoNum type="alphaUcPeriod"/>
            </a:pPr>
            <a:r>
              <a:rPr lang="cs-CZ" altLang="cs-CZ" sz="2000"/>
              <a:t>růst provozního zisku,</a:t>
            </a:r>
          </a:p>
        </p:txBody>
      </p:sp>
      <p:sp>
        <p:nvSpPr>
          <p:cNvPr id="56324" name="Zástupný symbol pro obsah 4"/>
          <p:cNvSpPr>
            <a:spLocks noGrp="1"/>
          </p:cNvSpPr>
          <p:nvPr>
            <p:ph sz="half" idx="2"/>
          </p:nvPr>
        </p:nvSpPr>
        <p:spPr>
          <a:xfrm>
            <a:off x="4643438" y="1773238"/>
            <a:ext cx="4500562" cy="4381500"/>
          </a:xfrm>
        </p:spPr>
        <p:txBody>
          <a:bodyPr/>
          <a:lstStyle/>
          <a:p>
            <a:pPr marL="457200" indent="-457200">
              <a:buFont typeface="Garamond" panose="02020404030301010803" pitchFamily="18" charset="0"/>
              <a:buAutoNum type="alphaUcPeriod" startAt="8"/>
            </a:pPr>
            <a:r>
              <a:rPr lang="cs-CZ" altLang="cs-CZ" sz="2000"/>
              <a:t>vlastní výzkum a vývoj,</a:t>
            </a:r>
          </a:p>
          <a:p>
            <a:pPr marL="457200" indent="-457200">
              <a:buFont typeface="Garamond" panose="02020404030301010803" pitchFamily="18" charset="0"/>
              <a:buAutoNum type="alphaUcPeriod" startAt="8"/>
            </a:pPr>
            <a:r>
              <a:rPr lang="cs-CZ" altLang="cs-CZ" sz="2000"/>
              <a:t>snížení průměrných nákladů,</a:t>
            </a:r>
          </a:p>
          <a:p>
            <a:pPr marL="457200" indent="-457200">
              <a:buFont typeface="Garamond" panose="02020404030301010803" pitchFamily="18" charset="0"/>
              <a:buAutoNum type="alphaUcPeriod" startAt="8"/>
            </a:pPr>
            <a:r>
              <a:rPr lang="cs-CZ" altLang="cs-CZ" sz="2000"/>
              <a:t>maximální využití kapacit,</a:t>
            </a:r>
          </a:p>
          <a:p>
            <a:pPr marL="457200" indent="-457200">
              <a:buFont typeface="Garamond" panose="02020404030301010803" pitchFamily="18" charset="0"/>
              <a:buAutoNum type="alphaUcPeriod" startAt="8"/>
            </a:pPr>
            <a:r>
              <a:rPr lang="cs-CZ" altLang="cs-CZ" sz="2000"/>
              <a:t>čisté technologie z hlediska životního prostředí,</a:t>
            </a:r>
          </a:p>
          <a:p>
            <a:pPr marL="457200" indent="-457200">
              <a:buFont typeface="Garamond" panose="02020404030301010803" pitchFamily="18" charset="0"/>
              <a:buAutoNum type="alphaUcPeriod" startAt="8"/>
            </a:pPr>
            <a:r>
              <a:rPr lang="cs-CZ" altLang="cs-CZ" sz="2000"/>
              <a:t>zrychlení frekvence inovací,</a:t>
            </a:r>
          </a:p>
          <a:p>
            <a:pPr marL="457200" indent="-457200">
              <a:buFont typeface="Garamond" panose="02020404030301010803" pitchFamily="18" charset="0"/>
              <a:buAutoNum type="alphaUcPeriod" startAt="8"/>
            </a:pPr>
            <a:r>
              <a:rPr lang="cs-CZ" altLang="cs-CZ" sz="2000"/>
              <a:t>optimalizace zadluženosti.</a:t>
            </a:r>
          </a:p>
        </p:txBody>
      </p:sp>
      <p:sp>
        <p:nvSpPr>
          <p:cNvPr id="56325" name="Obdélník 5"/>
          <p:cNvSpPr>
            <a:spLocks noChangeArrowheads="1"/>
          </p:cNvSpPr>
          <p:nvPr/>
        </p:nvSpPr>
        <p:spPr bwMode="auto">
          <a:xfrm>
            <a:off x="539750" y="908050"/>
            <a:ext cx="8424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800"/>
              <a:t>Následující cíle přiřaďte ke kategoriím ekonomické cíle, technické cíle, sociální cíle.</a:t>
            </a:r>
          </a:p>
        </p:txBody>
      </p:sp>
    </p:spTree>
    <p:extLst>
      <p:ext uri="{BB962C8B-B14F-4D97-AF65-F5344CB8AC3E}">
        <p14:creationId xmlns:p14="http://schemas.microsoft.com/office/powerpoint/2010/main" val="28052469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8371"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58372" name="Text Box 6"/>
          <p:cNvSpPr txBox="1">
            <a:spLocks noChangeArrowheads="1"/>
          </p:cNvSpPr>
          <p:nvPr/>
        </p:nvSpPr>
        <p:spPr bwMode="auto">
          <a:xfrm>
            <a:off x="549275" y="1530350"/>
            <a:ext cx="4721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b) Hierarchické uspořádání cílů</a:t>
            </a:r>
          </a:p>
          <a:p>
            <a:pPr eaLnBrk="1" hangingPunct="1">
              <a:spcBef>
                <a:spcPct val="0"/>
              </a:spcBef>
              <a:buClrTx/>
              <a:buSzTx/>
              <a:buFontTx/>
              <a:buNone/>
            </a:pPr>
            <a:endParaRPr lang="cs-CZ" altLang="cs-CZ" sz="2400"/>
          </a:p>
        </p:txBody>
      </p:sp>
      <p:grpSp>
        <p:nvGrpSpPr>
          <p:cNvPr id="58373" name="Group 7"/>
          <p:cNvGrpSpPr>
            <a:grpSpLocks/>
          </p:cNvGrpSpPr>
          <p:nvPr/>
        </p:nvGrpSpPr>
        <p:grpSpPr bwMode="auto">
          <a:xfrm>
            <a:off x="755650" y="2060575"/>
            <a:ext cx="7632700" cy="3673475"/>
            <a:chOff x="877" y="3037"/>
            <a:chExt cx="7920" cy="3060"/>
          </a:xfrm>
        </p:grpSpPr>
        <p:sp>
          <p:nvSpPr>
            <p:cNvPr id="58375" name="Rectangle 8"/>
            <p:cNvSpPr>
              <a:spLocks noChangeArrowheads="1"/>
            </p:cNvSpPr>
            <p:nvPr/>
          </p:nvSpPr>
          <p:spPr bwMode="auto">
            <a:xfrm>
              <a:off x="4477" y="3037"/>
              <a:ext cx="2520" cy="90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a:solidFill>
                    <a:srgbClr val="000000"/>
                  </a:solidFill>
                </a:rPr>
                <a:t>VRCHOLOVÝ CÍL</a:t>
              </a:r>
              <a:endParaRPr lang="cs-CZ" altLang="cs-CZ" sz="1800">
                <a:solidFill>
                  <a:srgbClr val="000000"/>
                </a:solidFill>
              </a:endParaRPr>
            </a:p>
          </p:txBody>
        </p:sp>
        <p:sp>
          <p:nvSpPr>
            <p:cNvPr id="58376" name="Line 9"/>
            <p:cNvSpPr>
              <a:spLocks noChangeShapeType="1"/>
            </p:cNvSpPr>
            <p:nvPr/>
          </p:nvSpPr>
          <p:spPr bwMode="auto">
            <a:xfrm>
              <a:off x="5737" y="39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77" name="Rectangle 10"/>
            <p:cNvSpPr>
              <a:spLocks noChangeArrowheads="1"/>
            </p:cNvSpPr>
            <p:nvPr/>
          </p:nvSpPr>
          <p:spPr bwMode="auto">
            <a:xfrm>
              <a:off x="267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1</a:t>
              </a:r>
              <a:endParaRPr lang="cs-CZ" altLang="cs-CZ" sz="1800">
                <a:solidFill>
                  <a:srgbClr val="000000"/>
                </a:solidFill>
              </a:endParaRPr>
            </a:p>
          </p:txBody>
        </p:sp>
        <p:sp>
          <p:nvSpPr>
            <p:cNvPr id="58378" name="Rectangle 11"/>
            <p:cNvSpPr>
              <a:spLocks noChangeArrowheads="1"/>
            </p:cNvSpPr>
            <p:nvPr/>
          </p:nvSpPr>
          <p:spPr bwMode="auto">
            <a:xfrm>
              <a:off x="411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2</a:t>
              </a:r>
              <a:endParaRPr lang="cs-CZ" altLang="cs-CZ" sz="1800">
                <a:solidFill>
                  <a:srgbClr val="000000"/>
                </a:solidFill>
              </a:endParaRPr>
            </a:p>
          </p:txBody>
        </p:sp>
        <p:sp>
          <p:nvSpPr>
            <p:cNvPr id="58379" name="Rectangle 12"/>
            <p:cNvSpPr>
              <a:spLocks noChangeArrowheads="1"/>
            </p:cNvSpPr>
            <p:nvPr/>
          </p:nvSpPr>
          <p:spPr bwMode="auto">
            <a:xfrm>
              <a:off x="627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3</a:t>
              </a:r>
              <a:endParaRPr lang="cs-CZ" altLang="cs-CZ" sz="1800">
                <a:solidFill>
                  <a:srgbClr val="000000"/>
                </a:solidFill>
              </a:endParaRPr>
            </a:p>
          </p:txBody>
        </p:sp>
        <p:sp>
          <p:nvSpPr>
            <p:cNvPr id="58380" name="Rectangle 13"/>
            <p:cNvSpPr>
              <a:spLocks noChangeArrowheads="1"/>
            </p:cNvSpPr>
            <p:nvPr/>
          </p:nvSpPr>
          <p:spPr bwMode="auto">
            <a:xfrm>
              <a:off x="771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4</a:t>
              </a:r>
              <a:endParaRPr lang="cs-CZ" altLang="cs-CZ" sz="1800">
                <a:solidFill>
                  <a:srgbClr val="000000"/>
                </a:solidFill>
              </a:endParaRPr>
            </a:p>
          </p:txBody>
        </p:sp>
        <p:sp>
          <p:nvSpPr>
            <p:cNvPr id="58381" name="Line 14"/>
            <p:cNvSpPr>
              <a:spLocks noChangeShapeType="1"/>
            </p:cNvSpPr>
            <p:nvPr/>
          </p:nvSpPr>
          <p:spPr bwMode="auto">
            <a:xfrm flipH="1">
              <a:off x="3217" y="4297"/>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2" name="Line 15"/>
            <p:cNvSpPr>
              <a:spLocks noChangeShapeType="1"/>
            </p:cNvSpPr>
            <p:nvPr/>
          </p:nvSpPr>
          <p:spPr bwMode="auto">
            <a:xfrm flipV="1">
              <a:off x="321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3" name="Line 16"/>
            <p:cNvSpPr>
              <a:spLocks noChangeShapeType="1"/>
            </p:cNvSpPr>
            <p:nvPr/>
          </p:nvSpPr>
          <p:spPr bwMode="auto">
            <a:xfrm flipV="1">
              <a:off x="465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4" name="Line 17"/>
            <p:cNvSpPr>
              <a:spLocks noChangeShapeType="1"/>
            </p:cNvSpPr>
            <p:nvPr/>
          </p:nvSpPr>
          <p:spPr bwMode="auto">
            <a:xfrm>
              <a:off x="5737" y="4297"/>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5" name="Line 18"/>
            <p:cNvSpPr>
              <a:spLocks noChangeShapeType="1"/>
            </p:cNvSpPr>
            <p:nvPr/>
          </p:nvSpPr>
          <p:spPr bwMode="auto">
            <a:xfrm flipV="1">
              <a:off x="825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6" name="Line 19"/>
            <p:cNvSpPr>
              <a:spLocks noChangeShapeType="1"/>
            </p:cNvSpPr>
            <p:nvPr/>
          </p:nvSpPr>
          <p:spPr bwMode="auto">
            <a:xfrm flipV="1">
              <a:off x="681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7" name="Rectangle 20"/>
            <p:cNvSpPr>
              <a:spLocks noChangeArrowheads="1"/>
            </p:cNvSpPr>
            <p:nvPr/>
          </p:nvSpPr>
          <p:spPr bwMode="auto">
            <a:xfrm>
              <a:off x="5917" y="5557"/>
              <a:ext cx="72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baseline="-25000">
                  <a:solidFill>
                    <a:srgbClr val="000000"/>
                  </a:solidFill>
                </a:rPr>
                <a:t>3.1</a:t>
              </a:r>
              <a:endParaRPr lang="cs-CZ" altLang="cs-CZ" sz="1600">
                <a:solidFill>
                  <a:srgbClr val="000000"/>
                </a:solidFill>
              </a:endParaRPr>
            </a:p>
          </p:txBody>
        </p:sp>
        <p:sp>
          <p:nvSpPr>
            <p:cNvPr id="58388" name="Rectangle 21"/>
            <p:cNvSpPr>
              <a:spLocks noChangeArrowheads="1"/>
            </p:cNvSpPr>
            <p:nvPr/>
          </p:nvSpPr>
          <p:spPr bwMode="auto">
            <a:xfrm>
              <a:off x="6997" y="5557"/>
              <a:ext cx="72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baseline="-25000">
                  <a:solidFill>
                    <a:srgbClr val="000000"/>
                  </a:solidFill>
                </a:rPr>
                <a:t>3.2</a:t>
              </a:r>
              <a:endParaRPr lang="cs-CZ" altLang="cs-CZ" sz="1600">
                <a:solidFill>
                  <a:srgbClr val="000000"/>
                </a:solidFill>
              </a:endParaRPr>
            </a:p>
          </p:txBody>
        </p:sp>
        <p:sp>
          <p:nvSpPr>
            <p:cNvPr id="58389" name="Line 22"/>
            <p:cNvSpPr>
              <a:spLocks noChangeShapeType="1"/>
            </p:cNvSpPr>
            <p:nvPr/>
          </p:nvSpPr>
          <p:spPr bwMode="auto">
            <a:xfrm flipH="1">
              <a:off x="6277" y="5017"/>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90" name="Line 23"/>
            <p:cNvSpPr>
              <a:spLocks noChangeShapeType="1"/>
            </p:cNvSpPr>
            <p:nvPr/>
          </p:nvSpPr>
          <p:spPr bwMode="auto">
            <a:xfrm>
              <a:off x="6817" y="5017"/>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91" name="Text Box 24"/>
            <p:cNvSpPr txBox="1">
              <a:spLocks noChangeArrowheads="1"/>
            </p:cNvSpPr>
            <p:nvPr/>
          </p:nvSpPr>
          <p:spPr bwMode="auto">
            <a:xfrm>
              <a:off x="877" y="4477"/>
              <a:ext cx="16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i="1">
                  <a:solidFill>
                    <a:srgbClr val="000000"/>
                  </a:solidFill>
                </a:rPr>
                <a:t>Základní cíle</a:t>
              </a:r>
              <a:endParaRPr lang="cs-CZ" altLang="cs-CZ" sz="1400">
                <a:solidFill>
                  <a:srgbClr val="000000"/>
                </a:solidFill>
              </a:endParaRPr>
            </a:p>
          </p:txBody>
        </p:sp>
        <p:sp>
          <p:nvSpPr>
            <p:cNvPr id="58392" name="Text Box 25"/>
            <p:cNvSpPr txBox="1">
              <a:spLocks noChangeArrowheads="1"/>
            </p:cNvSpPr>
            <p:nvPr/>
          </p:nvSpPr>
          <p:spPr bwMode="auto">
            <a:xfrm>
              <a:off x="877" y="5737"/>
              <a:ext cx="18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400" i="1">
                  <a:solidFill>
                    <a:srgbClr val="000000"/>
                  </a:solidFill>
                </a:rPr>
                <a:t>Pomocné cíle</a:t>
              </a:r>
              <a:endParaRPr lang="cs-CZ" altLang="cs-CZ" sz="1400">
                <a:solidFill>
                  <a:srgbClr val="000000"/>
                </a:solidFill>
              </a:endParaRPr>
            </a:p>
          </p:txBody>
        </p:sp>
      </p:grpSp>
      <p:sp>
        <p:nvSpPr>
          <p:cNvPr id="58374"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35579270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6041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60420" name="Text Box 6"/>
          <p:cNvSpPr txBox="1">
            <a:spLocks noChangeArrowheads="1"/>
          </p:cNvSpPr>
          <p:nvPr/>
        </p:nvSpPr>
        <p:spPr bwMode="auto">
          <a:xfrm>
            <a:off x="323850" y="836613"/>
            <a:ext cx="8675688"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a:t>c) Časové hledisko</a:t>
            </a:r>
          </a:p>
          <a:p>
            <a:pPr eaLnBrk="1" hangingPunct="1">
              <a:spcBef>
                <a:spcPct val="0"/>
              </a:spcBef>
              <a:buClrTx/>
              <a:buSzTx/>
              <a:buFontTx/>
              <a:buNone/>
            </a:pPr>
            <a:r>
              <a:rPr lang="cs-CZ" altLang="cs-CZ" sz="2000"/>
              <a:t>Dlouhodobé cíle </a:t>
            </a:r>
            <a:r>
              <a:rPr lang="cs-CZ" altLang="cs-CZ" sz="2000" b="0"/>
              <a:t>– více než 3 roky, strategické cíle, odpovědnost vrcholoví manažeři</a:t>
            </a:r>
          </a:p>
          <a:p>
            <a:pPr eaLnBrk="1" hangingPunct="1">
              <a:spcBef>
                <a:spcPct val="0"/>
              </a:spcBef>
              <a:buClrTx/>
              <a:buSzTx/>
              <a:buFontTx/>
              <a:buNone/>
            </a:pPr>
            <a:r>
              <a:rPr lang="cs-CZ" altLang="cs-CZ" sz="2000"/>
              <a:t>Krátkodobé cíle </a:t>
            </a:r>
            <a:r>
              <a:rPr lang="cs-CZ" altLang="cs-CZ" sz="2000" b="0"/>
              <a:t>– zajistit dosažení dlouhodobých, </a:t>
            </a:r>
          </a:p>
          <a:p>
            <a:pPr eaLnBrk="1" hangingPunct="1">
              <a:spcBef>
                <a:spcPct val="0"/>
              </a:spcBef>
              <a:buClrTx/>
              <a:buSzTx/>
              <a:buFontTx/>
              <a:buNone/>
            </a:pPr>
            <a:r>
              <a:rPr lang="cs-CZ" altLang="cs-CZ" sz="2000" b="0"/>
              <a:t>operativní, bez alternativ</a:t>
            </a:r>
          </a:p>
          <a:p>
            <a:pPr eaLnBrk="1" hangingPunct="1">
              <a:spcBef>
                <a:spcPct val="0"/>
              </a:spcBef>
              <a:buClrTx/>
              <a:buSzTx/>
              <a:buFontTx/>
              <a:buNone/>
            </a:pPr>
            <a:endParaRPr lang="cs-CZ" altLang="cs-CZ" sz="2000" b="0"/>
          </a:p>
          <a:p>
            <a:pPr eaLnBrk="1" hangingPunct="1">
              <a:spcBef>
                <a:spcPct val="0"/>
              </a:spcBef>
              <a:buClrTx/>
              <a:buSzTx/>
              <a:buFontTx/>
              <a:buNone/>
            </a:pPr>
            <a:r>
              <a:rPr lang="cs-CZ" altLang="cs-CZ" sz="2000"/>
              <a:t>d) vztahy mezi cíli</a:t>
            </a:r>
          </a:p>
          <a:p>
            <a:pPr eaLnBrk="1" hangingPunct="1">
              <a:spcBef>
                <a:spcPct val="0"/>
              </a:spcBef>
              <a:buClrTx/>
              <a:buSzTx/>
              <a:buFont typeface="Arial" panose="020B0604020202020204" pitchFamily="34" charset="0"/>
              <a:buChar char="•"/>
            </a:pPr>
            <a:r>
              <a:rPr lang="cs-CZ" altLang="cs-CZ" sz="2000" b="0"/>
              <a:t>komplementární cíle (dosahování jednoho vede k dosahování cíle druhého)</a:t>
            </a:r>
          </a:p>
          <a:p>
            <a:pPr eaLnBrk="1" hangingPunct="1">
              <a:spcBef>
                <a:spcPct val="0"/>
              </a:spcBef>
              <a:buClrTx/>
              <a:buSzTx/>
              <a:buFont typeface="Arial" panose="020B0604020202020204" pitchFamily="34" charset="0"/>
              <a:buChar char="•"/>
            </a:pPr>
            <a:r>
              <a:rPr lang="cs-CZ" altLang="cs-CZ" sz="2000" b="0"/>
              <a:t> konkurenční cíle (vyšší plnění jednoho vede k nižšímu plnění druhého)</a:t>
            </a:r>
          </a:p>
          <a:p>
            <a:pPr eaLnBrk="1" hangingPunct="1">
              <a:spcBef>
                <a:spcPct val="0"/>
              </a:spcBef>
              <a:buClrTx/>
              <a:buSzTx/>
              <a:buFont typeface="Arial" panose="020B0604020202020204" pitchFamily="34" charset="0"/>
              <a:buChar char="•"/>
            </a:pPr>
            <a:r>
              <a:rPr lang="cs-CZ" altLang="cs-CZ" sz="2000" b="0"/>
              <a:t> protikladné (extrémní případ cílů konkurenčních, dosažení jednoho vylučuje dosažení druhého)</a:t>
            </a:r>
          </a:p>
          <a:p>
            <a:pPr eaLnBrk="1" hangingPunct="1">
              <a:spcBef>
                <a:spcPct val="0"/>
              </a:spcBef>
              <a:buClrTx/>
              <a:buSzTx/>
              <a:buFont typeface="Arial" panose="020B0604020202020204" pitchFamily="34" charset="0"/>
              <a:buChar char="•"/>
            </a:pPr>
            <a:r>
              <a:rPr lang="cs-CZ" altLang="cs-CZ" sz="2000" b="0"/>
              <a:t> indiferentní cíle (plnění jednoho nemá vliv na plnění</a:t>
            </a:r>
          </a:p>
          <a:p>
            <a:pPr eaLnBrk="1" hangingPunct="1">
              <a:spcBef>
                <a:spcPct val="0"/>
              </a:spcBef>
              <a:buClrTx/>
              <a:buSzTx/>
              <a:buFontTx/>
              <a:buNone/>
            </a:pPr>
            <a:r>
              <a:rPr lang="cs-CZ" altLang="cs-CZ" sz="2000" b="0"/>
              <a:t>ostatních cílů)</a:t>
            </a:r>
          </a:p>
          <a:p>
            <a:pPr eaLnBrk="1" hangingPunct="1">
              <a:spcBef>
                <a:spcPct val="0"/>
              </a:spcBef>
              <a:buClrTx/>
              <a:buSzTx/>
              <a:buFontTx/>
              <a:buNone/>
            </a:pPr>
            <a:endParaRPr lang="cs-CZ" altLang="cs-CZ" sz="2000" b="0"/>
          </a:p>
          <a:p>
            <a:pPr eaLnBrk="1" hangingPunct="1">
              <a:spcBef>
                <a:spcPct val="0"/>
              </a:spcBef>
              <a:buClrTx/>
              <a:buSzTx/>
              <a:buFontTx/>
              <a:buNone/>
            </a:pPr>
            <a:r>
              <a:rPr lang="cs-CZ" altLang="cs-CZ" sz="2000"/>
              <a:t>e) Rozsah cílů</a:t>
            </a:r>
          </a:p>
          <a:p>
            <a:pPr eaLnBrk="1" hangingPunct="1">
              <a:spcBef>
                <a:spcPct val="0"/>
              </a:spcBef>
              <a:buClrTx/>
              <a:buSzTx/>
              <a:buFontTx/>
              <a:buNone/>
            </a:pPr>
            <a:r>
              <a:rPr lang="cs-CZ" altLang="cs-CZ" sz="2000" b="0"/>
              <a:t>minimalistický</a:t>
            </a:r>
          </a:p>
          <a:p>
            <a:pPr eaLnBrk="1" hangingPunct="1">
              <a:spcBef>
                <a:spcPct val="0"/>
              </a:spcBef>
              <a:buClrTx/>
              <a:buSzTx/>
              <a:buFontTx/>
              <a:buNone/>
            </a:pPr>
            <a:r>
              <a:rPr lang="cs-CZ" altLang="cs-CZ" sz="2000" b="0"/>
              <a:t>maximalistický</a:t>
            </a:r>
          </a:p>
          <a:p>
            <a:pPr eaLnBrk="1" hangingPunct="1">
              <a:buClrTx/>
              <a:buSzTx/>
              <a:buFontTx/>
              <a:buNone/>
            </a:pPr>
            <a:endParaRPr lang="cs-CZ" altLang="cs-CZ" sz="2000" b="0"/>
          </a:p>
          <a:p>
            <a:pPr eaLnBrk="1" hangingPunct="1">
              <a:spcBef>
                <a:spcPct val="0"/>
              </a:spcBef>
              <a:buClrTx/>
              <a:buSzTx/>
              <a:buFontTx/>
              <a:buNone/>
            </a:pPr>
            <a:endParaRPr lang="cs-CZ" altLang="cs-CZ" sz="2000" b="0"/>
          </a:p>
        </p:txBody>
      </p:sp>
      <p:sp>
        <p:nvSpPr>
          <p:cNvPr id="60421"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9272307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62467"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62468" name="Text Box 6"/>
          <p:cNvSpPr txBox="1">
            <a:spLocks noChangeArrowheads="1"/>
          </p:cNvSpPr>
          <p:nvPr/>
        </p:nvSpPr>
        <p:spPr bwMode="auto">
          <a:xfrm>
            <a:off x="468313" y="981075"/>
            <a:ext cx="8424862"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Velká společnost:</a:t>
            </a:r>
          </a:p>
          <a:p>
            <a:pPr eaLnBrk="1" hangingPunct="1">
              <a:spcBef>
                <a:spcPct val="0"/>
              </a:spcBef>
              <a:buClrTx/>
              <a:buSzTx/>
              <a:buFontTx/>
              <a:buChar char="-"/>
            </a:pPr>
            <a:r>
              <a:rPr lang="cs-CZ" altLang="cs-CZ" sz="2400" b="0"/>
              <a:t>Vlastní akcionáři</a:t>
            </a:r>
          </a:p>
          <a:p>
            <a:pPr eaLnBrk="1" hangingPunct="1">
              <a:spcBef>
                <a:spcPct val="0"/>
              </a:spcBef>
              <a:buClrTx/>
              <a:buSzTx/>
              <a:buFontTx/>
              <a:buChar char="-"/>
            </a:pPr>
            <a:r>
              <a:rPr lang="cs-CZ" altLang="cs-CZ" sz="2400" b="0"/>
              <a:t>Sami firmu neřídí, řídí manažeři (mzda)</a:t>
            </a:r>
          </a:p>
          <a:p>
            <a:pPr eaLnBrk="1" hangingPunct="1">
              <a:spcBef>
                <a:spcPct val="0"/>
              </a:spcBef>
              <a:buClrTx/>
              <a:buSzTx/>
              <a:buFontTx/>
              <a:buChar char="-"/>
            </a:pPr>
            <a:r>
              <a:rPr lang="cs-CZ" altLang="cs-CZ" sz="2400" b="0"/>
              <a:t>Oddělení vlastnictví od řízení</a:t>
            </a:r>
          </a:p>
          <a:p>
            <a:pPr eaLnBrk="1" hangingPunct="1">
              <a:spcBef>
                <a:spcPct val="0"/>
              </a:spcBef>
              <a:buClrTx/>
              <a:buSzTx/>
              <a:buFontTx/>
              <a:buChar char="-"/>
            </a:pPr>
            <a:r>
              <a:rPr lang="cs-CZ" altLang="cs-CZ" sz="2400" b="0"/>
              <a:t>Ostatní zájmové skupiny (stakeholders: akcionáři, zaměstnanci,stát a obce,management,dodavatelé, zákazníci)</a:t>
            </a:r>
          </a:p>
          <a:p>
            <a:pPr eaLnBrk="1" hangingPunct="1">
              <a:spcBef>
                <a:spcPct val="0"/>
              </a:spcBef>
              <a:buClrTx/>
              <a:buSzTx/>
              <a:buFontTx/>
              <a:buNone/>
            </a:pPr>
            <a:endParaRPr lang="cs-CZ" altLang="cs-CZ" sz="2400" b="0"/>
          </a:p>
          <a:p>
            <a:pPr eaLnBrk="1" hangingPunct="1">
              <a:spcBef>
                <a:spcPct val="0"/>
              </a:spcBef>
              <a:buClrTx/>
              <a:buSzTx/>
              <a:buFontTx/>
              <a:buNone/>
            </a:pPr>
            <a:r>
              <a:rPr lang="cs-CZ" altLang="cs-CZ" sz="2400"/>
              <a:t>Malá společnost:</a:t>
            </a:r>
          </a:p>
          <a:p>
            <a:pPr eaLnBrk="1" hangingPunct="1">
              <a:spcBef>
                <a:spcPct val="0"/>
              </a:spcBef>
              <a:buClrTx/>
              <a:buSzTx/>
              <a:buFontTx/>
              <a:buChar char="-"/>
            </a:pPr>
            <a:r>
              <a:rPr lang="cs-CZ" altLang="cs-CZ" sz="2400" b="0"/>
              <a:t>98 %všech firem, 60% všech zaměstnanců</a:t>
            </a:r>
          </a:p>
          <a:p>
            <a:pPr eaLnBrk="1" hangingPunct="1">
              <a:spcBef>
                <a:spcPct val="0"/>
              </a:spcBef>
              <a:buClrTx/>
              <a:buSzTx/>
              <a:buFontTx/>
              <a:buChar char="-"/>
            </a:pPr>
            <a:r>
              <a:rPr lang="cs-CZ" altLang="cs-CZ" sz="2400" b="0"/>
              <a:t>Vlastnictví spojeno s řízením</a:t>
            </a:r>
          </a:p>
          <a:p>
            <a:pPr eaLnBrk="1" hangingPunct="1">
              <a:spcBef>
                <a:spcPct val="0"/>
              </a:spcBef>
              <a:buClrTx/>
              <a:buSzTx/>
              <a:buFontTx/>
              <a:buChar char="-"/>
            </a:pPr>
            <a:r>
              <a:rPr lang="cs-CZ" altLang="cs-CZ" sz="2400" b="0"/>
              <a:t>Ztížený přístup k úvěrům a na kapitálové trhy</a:t>
            </a:r>
          </a:p>
          <a:p>
            <a:pPr eaLnBrk="1" hangingPunct="1">
              <a:spcBef>
                <a:spcPct val="0"/>
              </a:spcBef>
              <a:buClrTx/>
              <a:buSzTx/>
              <a:buFontTx/>
              <a:buChar char="-"/>
            </a:pPr>
            <a:r>
              <a:rPr lang="cs-CZ" altLang="cs-CZ" sz="2400" b="0"/>
              <a:t>Vlastník je zainteresován na růstu její hodnoty</a:t>
            </a:r>
          </a:p>
        </p:txBody>
      </p:sp>
      <p:sp>
        <p:nvSpPr>
          <p:cNvPr id="62469"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38931452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645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BACC1088-FC9D-493D-B772-00E188A41DE0}" type="slidenum">
              <a:rPr lang="cs-CZ" altLang="cs-CZ" sz="800"/>
              <a:pPr>
                <a:spcBef>
                  <a:spcPct val="0"/>
                </a:spcBef>
                <a:buClrTx/>
                <a:buSzTx/>
                <a:buFontTx/>
                <a:buNone/>
              </a:pPr>
              <a:t>105</a:t>
            </a:fld>
            <a:endParaRPr lang="cs-CZ" altLang="cs-CZ" sz="800"/>
          </a:p>
        </p:txBody>
      </p:sp>
      <p:sp>
        <p:nvSpPr>
          <p:cNvPr id="64516" name="Rectangle 2"/>
          <p:cNvSpPr>
            <a:spLocks noGrp="1" noChangeArrowheads="1"/>
          </p:cNvSpPr>
          <p:nvPr>
            <p:ph type="title"/>
          </p:nvPr>
        </p:nvSpPr>
        <p:spPr>
          <a:xfrm>
            <a:off x="323850" y="532607"/>
            <a:ext cx="8218488" cy="635000"/>
          </a:xfrm>
        </p:spPr>
        <p:txBody>
          <a:bodyPr/>
          <a:lstStyle/>
          <a:p>
            <a:pPr eaLnBrk="1" hangingPunct="1"/>
            <a:r>
              <a:rPr lang="cs-CZ" altLang="cs-CZ" sz="2800" b="1" dirty="0">
                <a:solidFill>
                  <a:srgbClr val="FF0000"/>
                </a:solidFill>
              </a:rPr>
              <a:t>Klasifikace cílů - příklady</a:t>
            </a:r>
            <a:endParaRPr lang="cs-CZ" altLang="cs-CZ" sz="2800" dirty="0">
              <a:solidFill>
                <a:srgbClr val="FF0000"/>
              </a:solidFill>
            </a:endParaRPr>
          </a:p>
        </p:txBody>
      </p:sp>
      <p:sp>
        <p:nvSpPr>
          <p:cNvPr id="129027" name="Rectangle 3"/>
          <p:cNvSpPr>
            <a:spLocks noGrp="1" noChangeArrowheads="1"/>
          </p:cNvSpPr>
          <p:nvPr>
            <p:ph type="body" idx="1"/>
          </p:nvPr>
        </p:nvSpPr>
        <p:spPr>
          <a:xfrm>
            <a:off x="271462" y="1310900"/>
            <a:ext cx="7272338" cy="5399087"/>
          </a:xfrm>
        </p:spPr>
        <p:txBody>
          <a:bodyPr/>
          <a:lstStyle/>
          <a:p>
            <a:pPr marL="609600" indent="-609600" eaLnBrk="1" hangingPunct="1">
              <a:lnSpc>
                <a:spcPct val="90000"/>
              </a:lnSpc>
              <a:buFont typeface="Wingdings" panose="05000000000000000000" pitchFamily="2" charset="2"/>
              <a:buNone/>
            </a:pPr>
            <a:r>
              <a:rPr lang="cs-CZ" altLang="cs-CZ" sz="1800"/>
              <a:t>	</a:t>
            </a:r>
            <a:r>
              <a:rPr lang="cs-CZ" altLang="cs-CZ" sz="1800" b="1"/>
              <a:t>Př. 1 : Určete jaké jsou vztahy mezi následujícími dvojicemi podnikových cílů:</a:t>
            </a:r>
          </a:p>
          <a:p>
            <a:pPr marL="609600" indent="-609600" eaLnBrk="1" hangingPunct="1">
              <a:lnSpc>
                <a:spcPct val="90000"/>
              </a:lnSpc>
            </a:pPr>
            <a:endParaRPr lang="cs-CZ" altLang="cs-CZ" sz="1800"/>
          </a:p>
          <a:p>
            <a:pPr marL="609600" indent="-609600" eaLnBrk="1" hangingPunct="1">
              <a:lnSpc>
                <a:spcPct val="90000"/>
              </a:lnSpc>
            </a:pPr>
            <a:r>
              <a:rPr lang="cs-CZ" altLang="cs-CZ" sz="1800"/>
              <a:t>snížení nákladů, zvýšení zisku </a:t>
            </a:r>
          </a:p>
          <a:p>
            <a:pPr marL="609600" indent="-609600" eaLnBrk="1" hangingPunct="1">
              <a:lnSpc>
                <a:spcPct val="90000"/>
              </a:lnSpc>
            </a:pPr>
            <a:r>
              <a:rPr lang="cs-CZ" altLang="cs-CZ" sz="1800"/>
              <a:t>Zvýšení ceny, zvýšení zisku</a:t>
            </a:r>
          </a:p>
          <a:p>
            <a:pPr marL="609600" indent="-609600" eaLnBrk="1" hangingPunct="1">
              <a:lnSpc>
                <a:spcPct val="90000"/>
              </a:lnSpc>
            </a:pPr>
            <a:r>
              <a:rPr lang="cs-CZ" altLang="cs-CZ" sz="1800"/>
              <a:t>Zvýšení ceny, zvýšení poptávky</a:t>
            </a:r>
          </a:p>
          <a:p>
            <a:pPr marL="609600" indent="-609600" eaLnBrk="1" hangingPunct="1">
              <a:lnSpc>
                <a:spcPct val="90000"/>
              </a:lnSpc>
            </a:pPr>
            <a:r>
              <a:rPr lang="cs-CZ" altLang="cs-CZ" sz="1800"/>
              <a:t>Zvýšení objemu produkce, snížení celkových nákladů</a:t>
            </a:r>
          </a:p>
          <a:p>
            <a:pPr marL="609600" indent="-609600" eaLnBrk="1" hangingPunct="1">
              <a:lnSpc>
                <a:spcPct val="90000"/>
              </a:lnSpc>
            </a:pPr>
            <a:r>
              <a:rPr lang="cs-CZ" altLang="cs-CZ" sz="1800"/>
              <a:t>Snížení nákladů na výzkum a vývoj, zvýšení kvality produkce</a:t>
            </a:r>
          </a:p>
          <a:p>
            <a:pPr marL="609600" indent="-609600" eaLnBrk="1" hangingPunct="1">
              <a:lnSpc>
                <a:spcPct val="90000"/>
              </a:lnSpc>
            </a:pPr>
            <a:r>
              <a:rPr lang="cs-CZ" altLang="cs-CZ" sz="1800"/>
              <a:t>Zrychlení frekvence inovací, snížení nákladů</a:t>
            </a:r>
          </a:p>
          <a:p>
            <a:pPr marL="609600" indent="-609600" eaLnBrk="1" hangingPunct="1">
              <a:lnSpc>
                <a:spcPct val="90000"/>
              </a:lnSpc>
            </a:pPr>
            <a:r>
              <a:rPr lang="cs-CZ" altLang="cs-CZ" sz="1800"/>
              <a:t>Spokojenost zaměstnanců, kvalita stravy v závodní jídelně</a:t>
            </a:r>
          </a:p>
          <a:p>
            <a:pPr marL="609600" indent="-609600" eaLnBrk="1" hangingPunct="1">
              <a:lnSpc>
                <a:spcPct val="90000"/>
              </a:lnSpc>
            </a:pPr>
            <a:r>
              <a:rPr lang="cs-CZ" altLang="cs-CZ" sz="1800"/>
              <a:t>Růst kvalifikace zaměstnanců, růst produktivity práce</a:t>
            </a:r>
          </a:p>
          <a:p>
            <a:pPr marL="609600" indent="-609600" eaLnBrk="1" hangingPunct="1">
              <a:lnSpc>
                <a:spcPct val="90000"/>
              </a:lnSpc>
            </a:pPr>
            <a:r>
              <a:rPr lang="cs-CZ" altLang="cs-CZ" sz="1800"/>
              <a:t>Růst technické úrovně výrobků, kvalita stravy v závodní jídelně</a:t>
            </a:r>
          </a:p>
        </p:txBody>
      </p:sp>
      <p:sp>
        <p:nvSpPr>
          <p:cNvPr id="64518"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1017397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29027">
                                            <p:txEl>
                                              <p:pRg st="2" end="2"/>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9027">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902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9027">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9027">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9027">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9027">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9027">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90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datum 3">
            <a:extLst>
              <a:ext uri="{FF2B5EF4-FFF2-40B4-BE49-F238E27FC236}">
                <a16:creationId xmlns:a16="http://schemas.microsoft.com/office/drawing/2014/main" id="{5C508E76-524E-474E-A4DF-BDA3A846F86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53251" name="Zástupný symbol pro číslo snímku 5">
            <a:extLst>
              <a:ext uri="{FF2B5EF4-FFF2-40B4-BE49-F238E27FC236}">
                <a16:creationId xmlns:a16="http://schemas.microsoft.com/office/drawing/2014/main" id="{A051F31D-F5B5-432A-9D1A-DFB5D97B6235}"/>
              </a:ext>
            </a:extLst>
          </p:cNvPr>
          <p:cNvSpPr>
            <a:spLocks noGrp="1"/>
          </p:cNvSpPr>
          <p:nvPr>
            <p:ph type="sldNum" sz="quarter" idx="12"/>
          </p:nvPr>
        </p:nvSpPr>
        <p:spPr>
          <a:xfrm>
            <a:off x="3124200" y="6524625"/>
            <a:ext cx="2895600" cy="180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fld id="{C7321DD8-1BD4-4053-B33A-BA4AD45423A1}" type="slidenum">
              <a:rPr lang="cs-CZ" altLang="cs-CZ" sz="1000" b="0"/>
              <a:pPr algn="ctr" eaLnBrk="1" hangingPunct="1"/>
              <a:t>106</a:t>
            </a:fld>
            <a:endParaRPr lang="cs-CZ" altLang="cs-CZ" sz="1000" b="0"/>
          </a:p>
        </p:txBody>
      </p:sp>
      <p:sp>
        <p:nvSpPr>
          <p:cNvPr id="53252" name="Rectangle 2">
            <a:extLst>
              <a:ext uri="{FF2B5EF4-FFF2-40B4-BE49-F238E27FC236}">
                <a16:creationId xmlns:a16="http://schemas.microsoft.com/office/drawing/2014/main" id="{F2BF44B4-3554-4673-A579-662D454D1669}"/>
              </a:ext>
            </a:extLst>
          </p:cNvPr>
          <p:cNvSpPr>
            <a:spLocks noGrp="1" noChangeArrowheads="1"/>
          </p:cNvSpPr>
          <p:nvPr>
            <p:ph type="title"/>
          </p:nvPr>
        </p:nvSpPr>
        <p:spPr>
          <a:xfrm>
            <a:off x="457200" y="130175"/>
            <a:ext cx="8218488" cy="635000"/>
          </a:xfrm>
        </p:spPr>
        <p:txBody>
          <a:bodyPr/>
          <a:lstStyle/>
          <a:p>
            <a:pPr eaLnBrk="1" hangingPunct="1"/>
            <a:r>
              <a:rPr lang="cs-CZ" altLang="cs-CZ" sz="2800" b="1"/>
              <a:t>Klasifikace cílů - příklady</a:t>
            </a:r>
            <a:endParaRPr lang="cs-CZ" altLang="cs-CZ" sz="2800"/>
          </a:p>
        </p:txBody>
      </p:sp>
      <p:sp>
        <p:nvSpPr>
          <p:cNvPr id="129027" name="Rectangle 3">
            <a:extLst>
              <a:ext uri="{FF2B5EF4-FFF2-40B4-BE49-F238E27FC236}">
                <a16:creationId xmlns:a16="http://schemas.microsoft.com/office/drawing/2014/main" id="{1EC88B76-CF32-4638-98E1-1A1E9D57DA09}"/>
              </a:ext>
            </a:extLst>
          </p:cNvPr>
          <p:cNvSpPr>
            <a:spLocks noGrp="1" noChangeArrowheads="1"/>
          </p:cNvSpPr>
          <p:nvPr>
            <p:ph type="body" idx="1"/>
          </p:nvPr>
        </p:nvSpPr>
        <p:spPr>
          <a:xfrm>
            <a:off x="323850" y="1125538"/>
            <a:ext cx="7272338" cy="5399087"/>
          </a:xfrm>
        </p:spPr>
        <p:txBody>
          <a:bodyPr/>
          <a:lstStyle/>
          <a:p>
            <a:pPr marL="609600" indent="-609600" eaLnBrk="1" hangingPunct="1">
              <a:lnSpc>
                <a:spcPct val="90000"/>
              </a:lnSpc>
              <a:buFont typeface="Wingdings" panose="05000000000000000000" pitchFamily="2" charset="2"/>
              <a:buNone/>
            </a:pPr>
            <a:r>
              <a:rPr lang="cs-CZ" altLang="cs-CZ" sz="1800"/>
              <a:t>	</a:t>
            </a:r>
            <a:r>
              <a:rPr lang="cs-CZ" altLang="cs-CZ" sz="1800" b="1"/>
              <a:t>Př. 1 : Určete jaké jsou vztahy mezi následujícími dvojicemi podnikových cílů:</a:t>
            </a:r>
          </a:p>
          <a:p>
            <a:pPr marL="609600" indent="-609600" eaLnBrk="1" hangingPunct="1">
              <a:lnSpc>
                <a:spcPct val="90000"/>
              </a:lnSpc>
            </a:pPr>
            <a:endParaRPr lang="cs-CZ" altLang="cs-CZ" sz="1800"/>
          </a:p>
          <a:p>
            <a:pPr marL="609600" indent="-609600" eaLnBrk="1" hangingPunct="1">
              <a:lnSpc>
                <a:spcPct val="90000"/>
              </a:lnSpc>
            </a:pPr>
            <a:r>
              <a:rPr lang="cs-CZ" altLang="cs-CZ" sz="1800"/>
              <a:t>snížení nákladů, zvýšení zisku </a:t>
            </a:r>
          </a:p>
          <a:p>
            <a:pPr marL="609600" indent="-609600" eaLnBrk="1" hangingPunct="1">
              <a:lnSpc>
                <a:spcPct val="90000"/>
              </a:lnSpc>
            </a:pPr>
            <a:r>
              <a:rPr lang="cs-CZ" altLang="cs-CZ" sz="1800"/>
              <a:t>Zvýšení ceny, zvýšení zisku</a:t>
            </a:r>
          </a:p>
          <a:p>
            <a:pPr marL="609600" indent="-609600" eaLnBrk="1" hangingPunct="1">
              <a:lnSpc>
                <a:spcPct val="90000"/>
              </a:lnSpc>
            </a:pPr>
            <a:r>
              <a:rPr lang="cs-CZ" altLang="cs-CZ" sz="1800"/>
              <a:t>Zvýšení ceny, zvýšení poptávky</a:t>
            </a:r>
          </a:p>
          <a:p>
            <a:pPr marL="609600" indent="-609600" eaLnBrk="1" hangingPunct="1">
              <a:lnSpc>
                <a:spcPct val="90000"/>
              </a:lnSpc>
            </a:pPr>
            <a:r>
              <a:rPr lang="cs-CZ" altLang="cs-CZ" sz="1800"/>
              <a:t>Zvýšení objemu produkce, snížení celkových nákladů</a:t>
            </a:r>
          </a:p>
          <a:p>
            <a:pPr marL="609600" indent="-609600" eaLnBrk="1" hangingPunct="1">
              <a:lnSpc>
                <a:spcPct val="90000"/>
              </a:lnSpc>
            </a:pPr>
            <a:r>
              <a:rPr lang="cs-CZ" altLang="cs-CZ" sz="1800"/>
              <a:t>Snížení nákladů na výzkum a vývoj, zvýšení kvality produkce</a:t>
            </a:r>
          </a:p>
          <a:p>
            <a:pPr marL="609600" indent="-609600" eaLnBrk="1" hangingPunct="1">
              <a:lnSpc>
                <a:spcPct val="90000"/>
              </a:lnSpc>
            </a:pPr>
            <a:r>
              <a:rPr lang="cs-CZ" altLang="cs-CZ" sz="1800"/>
              <a:t>Zrychlení frekvence inovací, snížení nákladů</a:t>
            </a:r>
          </a:p>
          <a:p>
            <a:pPr marL="609600" indent="-609600" eaLnBrk="1" hangingPunct="1">
              <a:lnSpc>
                <a:spcPct val="90000"/>
              </a:lnSpc>
            </a:pPr>
            <a:r>
              <a:rPr lang="cs-CZ" altLang="cs-CZ" sz="1800"/>
              <a:t>Spokojenost zaměstnanců, kvalita stravy v závodní jídelně</a:t>
            </a:r>
          </a:p>
          <a:p>
            <a:pPr marL="609600" indent="-609600" eaLnBrk="1" hangingPunct="1">
              <a:lnSpc>
                <a:spcPct val="90000"/>
              </a:lnSpc>
            </a:pPr>
            <a:r>
              <a:rPr lang="cs-CZ" altLang="cs-CZ" sz="1800"/>
              <a:t>Růst kvalifikace zaměstnanců, růst produktivity práce</a:t>
            </a:r>
          </a:p>
          <a:p>
            <a:pPr marL="609600" indent="-609600" eaLnBrk="1" hangingPunct="1">
              <a:lnSpc>
                <a:spcPct val="90000"/>
              </a:lnSpc>
            </a:pPr>
            <a:r>
              <a:rPr lang="cs-CZ" altLang="cs-CZ" sz="1800"/>
              <a:t>Růst technické úrovně výrobků, kvalita stravy v závodní jídelně</a:t>
            </a:r>
          </a:p>
        </p:txBody>
      </p:sp>
      <p:sp>
        <p:nvSpPr>
          <p:cNvPr id="53254" name="Rectangle 4">
            <a:extLst>
              <a:ext uri="{FF2B5EF4-FFF2-40B4-BE49-F238E27FC236}">
                <a16:creationId xmlns:a16="http://schemas.microsoft.com/office/drawing/2014/main" id="{2A8961DD-D3C7-44F5-BE5A-3AA851080FDB}"/>
              </a:ext>
            </a:extLst>
          </p:cNvPr>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endParaRPr lang="cs-CZ" altLang="cs-CZ"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29027">
                                            <p:txEl>
                                              <p:pRg st="2" end="2"/>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9027">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902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9027">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9027">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9027">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9027">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9027">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90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65539"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C293ADF1-B3CF-4D9D-A0DA-969EEA36CC99}" type="slidenum">
              <a:rPr lang="cs-CZ" altLang="cs-CZ" sz="800"/>
              <a:pPr>
                <a:spcBef>
                  <a:spcPct val="0"/>
                </a:spcBef>
                <a:buClrTx/>
                <a:buSzTx/>
                <a:buFontTx/>
                <a:buNone/>
              </a:pPr>
              <a:t>107</a:t>
            </a:fld>
            <a:endParaRPr lang="cs-CZ" altLang="cs-CZ" sz="800"/>
          </a:p>
        </p:txBody>
      </p:sp>
      <p:sp>
        <p:nvSpPr>
          <p:cNvPr id="65540" name="Rectangle 2"/>
          <p:cNvSpPr>
            <a:spLocks noGrp="1" noChangeArrowheads="1"/>
          </p:cNvSpPr>
          <p:nvPr>
            <p:ph type="title"/>
          </p:nvPr>
        </p:nvSpPr>
        <p:spPr>
          <a:xfrm>
            <a:off x="457200" y="476059"/>
            <a:ext cx="8218488" cy="635000"/>
          </a:xfrm>
        </p:spPr>
        <p:txBody>
          <a:bodyPr/>
          <a:lstStyle/>
          <a:p>
            <a:pPr eaLnBrk="1" hangingPunct="1"/>
            <a:r>
              <a:rPr lang="cs-CZ" altLang="cs-CZ" sz="2800" b="1" dirty="0"/>
              <a:t>Klasifikace cílů - příklady</a:t>
            </a:r>
            <a:endParaRPr lang="cs-CZ" altLang="cs-CZ" sz="2800" dirty="0"/>
          </a:p>
        </p:txBody>
      </p:sp>
      <p:sp>
        <p:nvSpPr>
          <p:cNvPr id="130051" name="Rectangle 3"/>
          <p:cNvSpPr>
            <a:spLocks noGrp="1" noChangeArrowheads="1"/>
          </p:cNvSpPr>
          <p:nvPr>
            <p:ph type="body" idx="1"/>
          </p:nvPr>
        </p:nvSpPr>
        <p:spPr>
          <a:xfrm>
            <a:off x="323850" y="1125538"/>
            <a:ext cx="7842688" cy="4895850"/>
          </a:xfrm>
        </p:spPr>
        <p:txBody>
          <a:bodyPr>
            <a:normAutofit lnSpcReduction="10000"/>
          </a:bodyPr>
          <a:lstStyle/>
          <a:p>
            <a:pPr marL="609600" indent="-609600" eaLnBrk="1" hangingPunct="1">
              <a:lnSpc>
                <a:spcPct val="90000"/>
              </a:lnSpc>
              <a:buFont typeface="Wingdings" panose="05000000000000000000" pitchFamily="2" charset="2"/>
              <a:buNone/>
            </a:pPr>
            <a:r>
              <a:rPr lang="cs-CZ" altLang="cs-CZ" sz="1800" b="1" dirty="0"/>
              <a:t>	</a:t>
            </a:r>
            <a:r>
              <a:rPr lang="cs-CZ" altLang="cs-CZ" sz="1800" b="1" dirty="0" err="1"/>
              <a:t>Př</a:t>
            </a:r>
            <a:r>
              <a:rPr lang="cs-CZ" altLang="cs-CZ" sz="1800" b="1" dirty="0"/>
              <a:t> 2 : Následující cíle přiřaďte ke kategoriím ekonomické cíle, technické cíle, sociální cíle:</a:t>
            </a:r>
          </a:p>
          <a:p>
            <a:pPr marL="609600" indent="-609600" eaLnBrk="1" hangingPunct="1">
              <a:lnSpc>
                <a:spcPct val="90000"/>
              </a:lnSpc>
            </a:pPr>
            <a:r>
              <a:rPr lang="cs-CZ" altLang="cs-CZ" sz="1800" dirty="0"/>
              <a:t>Plnění daňových povinností</a:t>
            </a:r>
          </a:p>
          <a:p>
            <a:pPr marL="609600" indent="-609600" eaLnBrk="1" hangingPunct="1">
              <a:lnSpc>
                <a:spcPct val="90000"/>
              </a:lnSpc>
            </a:pPr>
            <a:r>
              <a:rPr lang="cs-CZ" altLang="cs-CZ" sz="1800" dirty="0"/>
              <a:t>Růst objemu výroby</a:t>
            </a:r>
          </a:p>
          <a:p>
            <a:pPr marL="609600" indent="-609600" eaLnBrk="1" hangingPunct="1">
              <a:lnSpc>
                <a:spcPct val="90000"/>
              </a:lnSpc>
            </a:pPr>
            <a:r>
              <a:rPr lang="cs-CZ" altLang="cs-CZ" sz="1800" dirty="0"/>
              <a:t>Růst mezd</a:t>
            </a:r>
          </a:p>
          <a:p>
            <a:pPr marL="609600" indent="-609600" eaLnBrk="1" hangingPunct="1">
              <a:lnSpc>
                <a:spcPct val="90000"/>
              </a:lnSpc>
            </a:pPr>
            <a:r>
              <a:rPr lang="cs-CZ" altLang="cs-CZ" sz="1800" dirty="0"/>
              <a:t>Udržení likvidity</a:t>
            </a:r>
          </a:p>
          <a:p>
            <a:pPr marL="609600" indent="-609600" eaLnBrk="1" hangingPunct="1">
              <a:lnSpc>
                <a:spcPct val="90000"/>
              </a:lnSpc>
            </a:pPr>
            <a:r>
              <a:rPr lang="cs-CZ" altLang="cs-CZ" sz="1800" dirty="0"/>
              <a:t>Růst kvalifikace pracovníků</a:t>
            </a:r>
          </a:p>
          <a:p>
            <a:pPr marL="609600" indent="-609600" eaLnBrk="1" hangingPunct="1">
              <a:lnSpc>
                <a:spcPct val="90000"/>
              </a:lnSpc>
            </a:pPr>
            <a:r>
              <a:rPr lang="cs-CZ" altLang="cs-CZ" sz="1800" dirty="0"/>
              <a:t>Růst tržeb</a:t>
            </a:r>
          </a:p>
          <a:p>
            <a:pPr marL="609600" indent="-609600" eaLnBrk="1" hangingPunct="1">
              <a:lnSpc>
                <a:spcPct val="90000"/>
              </a:lnSpc>
            </a:pPr>
            <a:r>
              <a:rPr lang="cs-CZ" altLang="cs-CZ" sz="1800" dirty="0"/>
              <a:t>Bezpečnost práce</a:t>
            </a:r>
          </a:p>
          <a:p>
            <a:pPr marL="609600" indent="-609600" eaLnBrk="1" hangingPunct="1">
              <a:lnSpc>
                <a:spcPct val="90000"/>
              </a:lnSpc>
            </a:pPr>
            <a:r>
              <a:rPr lang="cs-CZ" altLang="cs-CZ" sz="1800" dirty="0"/>
              <a:t>Růst zisku</a:t>
            </a:r>
          </a:p>
          <a:p>
            <a:pPr marL="609600" indent="-609600" eaLnBrk="1" hangingPunct="1">
              <a:lnSpc>
                <a:spcPct val="90000"/>
              </a:lnSpc>
            </a:pPr>
            <a:r>
              <a:rPr lang="cs-CZ" altLang="cs-CZ" sz="1800" dirty="0"/>
              <a:t>Využití nových technologií</a:t>
            </a:r>
          </a:p>
          <a:p>
            <a:pPr marL="609600" indent="-609600" eaLnBrk="1" hangingPunct="1">
              <a:lnSpc>
                <a:spcPct val="90000"/>
              </a:lnSpc>
            </a:pPr>
            <a:r>
              <a:rPr lang="cs-CZ" altLang="cs-CZ" sz="1800" dirty="0"/>
              <a:t>Růst výrobních kapacit</a:t>
            </a:r>
          </a:p>
          <a:p>
            <a:pPr marL="609600" indent="-609600" eaLnBrk="1" hangingPunct="1">
              <a:lnSpc>
                <a:spcPct val="90000"/>
              </a:lnSpc>
            </a:pPr>
            <a:r>
              <a:rPr lang="cs-CZ" altLang="cs-CZ" sz="1800" dirty="0"/>
              <a:t>Ochrana životního prostřední</a:t>
            </a:r>
          </a:p>
          <a:p>
            <a:pPr marL="609600" indent="-609600" eaLnBrk="1" hangingPunct="1">
              <a:lnSpc>
                <a:spcPct val="90000"/>
              </a:lnSpc>
            </a:pPr>
            <a:r>
              <a:rPr lang="cs-CZ" altLang="cs-CZ" sz="1800" dirty="0"/>
              <a:t>Snížení nákladů</a:t>
            </a:r>
          </a:p>
          <a:p>
            <a:pPr marL="609600" indent="-609600" eaLnBrk="1" hangingPunct="1">
              <a:lnSpc>
                <a:spcPct val="90000"/>
              </a:lnSpc>
            </a:pPr>
            <a:r>
              <a:rPr lang="cs-CZ" altLang="cs-CZ" sz="1800" dirty="0"/>
              <a:t>Lepší využití výrobních kapacit</a:t>
            </a:r>
          </a:p>
          <a:p>
            <a:pPr marL="609600" indent="-609600" eaLnBrk="1" hangingPunct="1">
              <a:lnSpc>
                <a:spcPct val="90000"/>
              </a:lnSpc>
            </a:pPr>
            <a:r>
              <a:rPr lang="cs-CZ" altLang="cs-CZ" sz="1800" dirty="0"/>
              <a:t>Růst technické úrovně výrobků</a:t>
            </a:r>
          </a:p>
          <a:p>
            <a:pPr marL="609600" indent="-609600" eaLnBrk="1" hangingPunct="1">
              <a:lnSpc>
                <a:spcPct val="90000"/>
              </a:lnSpc>
            </a:pPr>
            <a:r>
              <a:rPr lang="cs-CZ" altLang="cs-CZ" sz="1800" dirty="0"/>
              <a:t>Zrychlení frekvence inovací</a:t>
            </a:r>
          </a:p>
        </p:txBody>
      </p:sp>
      <p:sp>
        <p:nvSpPr>
          <p:cNvPr id="65542"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3041263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0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5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0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05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005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0051">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0051">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0051">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0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datum 3">
            <a:extLst>
              <a:ext uri="{FF2B5EF4-FFF2-40B4-BE49-F238E27FC236}">
                <a16:creationId xmlns:a16="http://schemas.microsoft.com/office/drawing/2014/main" id="{6447C0F3-36C1-4627-991C-00B688DA8D5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54275" name="Zástupný symbol pro číslo snímku 5">
            <a:extLst>
              <a:ext uri="{FF2B5EF4-FFF2-40B4-BE49-F238E27FC236}">
                <a16:creationId xmlns:a16="http://schemas.microsoft.com/office/drawing/2014/main" id="{68DD4058-B429-4719-A393-72AF3E004DED}"/>
              </a:ext>
            </a:extLst>
          </p:cNvPr>
          <p:cNvSpPr>
            <a:spLocks noGrp="1"/>
          </p:cNvSpPr>
          <p:nvPr>
            <p:ph type="sldNum" sz="quarter" idx="12"/>
          </p:nvPr>
        </p:nvSpPr>
        <p:spPr>
          <a:xfrm>
            <a:off x="3124200" y="6524625"/>
            <a:ext cx="2895600" cy="180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fld id="{203157D3-D5E5-4D45-AD60-5B3652ED7928}" type="slidenum">
              <a:rPr lang="cs-CZ" altLang="cs-CZ" sz="1000" b="0"/>
              <a:pPr algn="ctr" eaLnBrk="1" hangingPunct="1"/>
              <a:t>108</a:t>
            </a:fld>
            <a:endParaRPr lang="cs-CZ" altLang="cs-CZ" sz="1000" b="0"/>
          </a:p>
        </p:txBody>
      </p:sp>
      <p:sp>
        <p:nvSpPr>
          <p:cNvPr id="54276" name="Rectangle 2">
            <a:extLst>
              <a:ext uri="{FF2B5EF4-FFF2-40B4-BE49-F238E27FC236}">
                <a16:creationId xmlns:a16="http://schemas.microsoft.com/office/drawing/2014/main" id="{916A98F1-8392-40E0-9240-5BF90AB60F6A}"/>
              </a:ext>
            </a:extLst>
          </p:cNvPr>
          <p:cNvSpPr>
            <a:spLocks noGrp="1" noChangeArrowheads="1"/>
          </p:cNvSpPr>
          <p:nvPr>
            <p:ph type="title"/>
          </p:nvPr>
        </p:nvSpPr>
        <p:spPr>
          <a:xfrm>
            <a:off x="457200" y="130175"/>
            <a:ext cx="8218488" cy="635000"/>
          </a:xfrm>
        </p:spPr>
        <p:txBody>
          <a:bodyPr/>
          <a:lstStyle/>
          <a:p>
            <a:pPr eaLnBrk="1" hangingPunct="1"/>
            <a:r>
              <a:rPr lang="cs-CZ" altLang="cs-CZ" sz="2800" b="1"/>
              <a:t>Klasifikace cílů - příklady</a:t>
            </a:r>
            <a:endParaRPr lang="cs-CZ" altLang="cs-CZ" sz="2800"/>
          </a:p>
        </p:txBody>
      </p:sp>
      <p:sp>
        <p:nvSpPr>
          <p:cNvPr id="130051" name="Rectangle 3">
            <a:extLst>
              <a:ext uri="{FF2B5EF4-FFF2-40B4-BE49-F238E27FC236}">
                <a16:creationId xmlns:a16="http://schemas.microsoft.com/office/drawing/2014/main" id="{1AE8BF93-A409-41C1-8A93-73130465671B}"/>
              </a:ext>
            </a:extLst>
          </p:cNvPr>
          <p:cNvSpPr>
            <a:spLocks noGrp="1" noChangeArrowheads="1"/>
          </p:cNvSpPr>
          <p:nvPr>
            <p:ph type="body" idx="1"/>
          </p:nvPr>
        </p:nvSpPr>
        <p:spPr>
          <a:xfrm>
            <a:off x="323850" y="1125538"/>
            <a:ext cx="7488238" cy="4895850"/>
          </a:xfrm>
        </p:spPr>
        <p:txBody>
          <a:bodyPr>
            <a:normAutofit lnSpcReduction="10000"/>
          </a:bodyPr>
          <a:lstStyle/>
          <a:p>
            <a:pPr marL="609600" indent="-609600" eaLnBrk="1" hangingPunct="1">
              <a:lnSpc>
                <a:spcPct val="90000"/>
              </a:lnSpc>
              <a:buFont typeface="Wingdings" panose="05000000000000000000" pitchFamily="2" charset="2"/>
              <a:buNone/>
            </a:pPr>
            <a:r>
              <a:rPr lang="cs-CZ" altLang="cs-CZ" sz="1800" b="1" dirty="0"/>
              <a:t>	</a:t>
            </a:r>
            <a:r>
              <a:rPr lang="cs-CZ" altLang="cs-CZ" sz="1800" b="1" dirty="0" err="1"/>
              <a:t>Př</a:t>
            </a:r>
            <a:r>
              <a:rPr lang="cs-CZ" altLang="cs-CZ" sz="1800" b="1" dirty="0"/>
              <a:t> 2 : Následující cíle přiřaďte ke kategoriím ekonomické cíle, technické cíle, sociální cíle:</a:t>
            </a:r>
          </a:p>
          <a:p>
            <a:pPr marL="609600" indent="-609600" eaLnBrk="1" hangingPunct="1">
              <a:lnSpc>
                <a:spcPct val="90000"/>
              </a:lnSpc>
            </a:pPr>
            <a:r>
              <a:rPr lang="cs-CZ" altLang="cs-CZ" sz="1800" dirty="0"/>
              <a:t>Plnění daňových povinností</a:t>
            </a:r>
          </a:p>
          <a:p>
            <a:pPr marL="609600" indent="-609600" eaLnBrk="1" hangingPunct="1">
              <a:lnSpc>
                <a:spcPct val="90000"/>
              </a:lnSpc>
            </a:pPr>
            <a:r>
              <a:rPr lang="cs-CZ" altLang="cs-CZ" sz="1800" dirty="0"/>
              <a:t>Růst objemu výroby</a:t>
            </a:r>
          </a:p>
          <a:p>
            <a:pPr marL="609600" indent="-609600" eaLnBrk="1" hangingPunct="1">
              <a:lnSpc>
                <a:spcPct val="90000"/>
              </a:lnSpc>
            </a:pPr>
            <a:r>
              <a:rPr lang="cs-CZ" altLang="cs-CZ" sz="1800" dirty="0"/>
              <a:t>Růst mezd</a:t>
            </a:r>
          </a:p>
          <a:p>
            <a:pPr marL="609600" indent="-609600" eaLnBrk="1" hangingPunct="1">
              <a:lnSpc>
                <a:spcPct val="90000"/>
              </a:lnSpc>
            </a:pPr>
            <a:r>
              <a:rPr lang="cs-CZ" altLang="cs-CZ" sz="1800" dirty="0"/>
              <a:t>Udržení likvidity</a:t>
            </a:r>
          </a:p>
          <a:p>
            <a:pPr marL="609600" indent="-609600" eaLnBrk="1" hangingPunct="1">
              <a:lnSpc>
                <a:spcPct val="90000"/>
              </a:lnSpc>
            </a:pPr>
            <a:r>
              <a:rPr lang="cs-CZ" altLang="cs-CZ" sz="1800" dirty="0"/>
              <a:t>Růst kvalifikace pracovníků</a:t>
            </a:r>
          </a:p>
          <a:p>
            <a:pPr marL="609600" indent="-609600" eaLnBrk="1" hangingPunct="1">
              <a:lnSpc>
                <a:spcPct val="90000"/>
              </a:lnSpc>
            </a:pPr>
            <a:r>
              <a:rPr lang="cs-CZ" altLang="cs-CZ" sz="1800" dirty="0"/>
              <a:t>Růst tržeb</a:t>
            </a:r>
          </a:p>
          <a:p>
            <a:pPr marL="609600" indent="-609600" eaLnBrk="1" hangingPunct="1">
              <a:lnSpc>
                <a:spcPct val="90000"/>
              </a:lnSpc>
            </a:pPr>
            <a:r>
              <a:rPr lang="cs-CZ" altLang="cs-CZ" sz="1800" dirty="0"/>
              <a:t>Bezpečnost práce</a:t>
            </a:r>
          </a:p>
          <a:p>
            <a:pPr marL="609600" indent="-609600" eaLnBrk="1" hangingPunct="1">
              <a:lnSpc>
                <a:spcPct val="90000"/>
              </a:lnSpc>
            </a:pPr>
            <a:r>
              <a:rPr lang="cs-CZ" altLang="cs-CZ" sz="1800" dirty="0"/>
              <a:t>Růst zisku</a:t>
            </a:r>
          </a:p>
          <a:p>
            <a:pPr marL="609600" indent="-609600" eaLnBrk="1" hangingPunct="1">
              <a:lnSpc>
                <a:spcPct val="90000"/>
              </a:lnSpc>
            </a:pPr>
            <a:r>
              <a:rPr lang="cs-CZ" altLang="cs-CZ" sz="1800" dirty="0"/>
              <a:t>Využití nových technologií</a:t>
            </a:r>
          </a:p>
          <a:p>
            <a:pPr marL="609600" indent="-609600" eaLnBrk="1" hangingPunct="1">
              <a:lnSpc>
                <a:spcPct val="90000"/>
              </a:lnSpc>
            </a:pPr>
            <a:r>
              <a:rPr lang="cs-CZ" altLang="cs-CZ" sz="1800" dirty="0"/>
              <a:t>Růst výrobních kapacit</a:t>
            </a:r>
          </a:p>
          <a:p>
            <a:pPr marL="609600" indent="-609600" eaLnBrk="1" hangingPunct="1">
              <a:lnSpc>
                <a:spcPct val="90000"/>
              </a:lnSpc>
            </a:pPr>
            <a:r>
              <a:rPr lang="cs-CZ" altLang="cs-CZ" sz="1800" dirty="0"/>
              <a:t>Ochrana životního prostřední</a:t>
            </a:r>
          </a:p>
          <a:p>
            <a:pPr marL="609600" indent="-609600" eaLnBrk="1" hangingPunct="1">
              <a:lnSpc>
                <a:spcPct val="90000"/>
              </a:lnSpc>
            </a:pPr>
            <a:r>
              <a:rPr lang="cs-CZ" altLang="cs-CZ" sz="1800" dirty="0"/>
              <a:t>Snížení nákladů</a:t>
            </a:r>
          </a:p>
          <a:p>
            <a:pPr marL="609600" indent="-609600" eaLnBrk="1" hangingPunct="1">
              <a:lnSpc>
                <a:spcPct val="90000"/>
              </a:lnSpc>
            </a:pPr>
            <a:r>
              <a:rPr lang="cs-CZ" altLang="cs-CZ" sz="1800" dirty="0"/>
              <a:t>Lepší využití výrobních kapacit</a:t>
            </a:r>
          </a:p>
          <a:p>
            <a:pPr marL="609600" indent="-609600" eaLnBrk="1" hangingPunct="1">
              <a:lnSpc>
                <a:spcPct val="90000"/>
              </a:lnSpc>
            </a:pPr>
            <a:r>
              <a:rPr lang="cs-CZ" altLang="cs-CZ" sz="1800" dirty="0"/>
              <a:t>Růst technické úrovně výrobků</a:t>
            </a:r>
          </a:p>
          <a:p>
            <a:pPr marL="609600" indent="-609600" eaLnBrk="1" hangingPunct="1">
              <a:lnSpc>
                <a:spcPct val="90000"/>
              </a:lnSpc>
            </a:pPr>
            <a:r>
              <a:rPr lang="cs-CZ" altLang="cs-CZ" sz="1800" dirty="0"/>
              <a:t>Zrychlení frekvence inovací</a:t>
            </a:r>
          </a:p>
        </p:txBody>
      </p:sp>
      <p:sp>
        <p:nvSpPr>
          <p:cNvPr id="54278" name="Rectangle 4">
            <a:extLst>
              <a:ext uri="{FF2B5EF4-FFF2-40B4-BE49-F238E27FC236}">
                <a16:creationId xmlns:a16="http://schemas.microsoft.com/office/drawing/2014/main" id="{9D91ED20-E324-4C92-8409-DC0E014D6904}"/>
              </a:ext>
            </a:extLst>
          </p:cNvPr>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endParaRPr lang="cs-CZ" altLang="cs-CZ"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0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5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0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05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005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0051">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0051">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0051">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0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281E7D94-EAE3-41F4-B4FB-1A0E5E54C493}" type="slidenum">
              <a:rPr lang="cs-CZ" altLang="cs-CZ" sz="800"/>
              <a:pPr>
                <a:spcBef>
                  <a:spcPct val="0"/>
                </a:spcBef>
                <a:buClrTx/>
                <a:buSzTx/>
                <a:buFontTx/>
                <a:buNone/>
              </a:pPr>
              <a:t>109</a:t>
            </a:fld>
            <a:endParaRPr lang="cs-CZ" altLang="cs-CZ" sz="800"/>
          </a:p>
        </p:txBody>
      </p:sp>
      <p:sp>
        <p:nvSpPr>
          <p:cNvPr id="66564" name="Rectangle 2"/>
          <p:cNvSpPr>
            <a:spLocks noGrp="1" noChangeArrowheads="1"/>
          </p:cNvSpPr>
          <p:nvPr>
            <p:ph type="title"/>
          </p:nvPr>
        </p:nvSpPr>
        <p:spPr>
          <a:xfrm>
            <a:off x="498475" y="818722"/>
            <a:ext cx="8218488" cy="635000"/>
          </a:xfrm>
        </p:spPr>
        <p:txBody>
          <a:bodyPr/>
          <a:lstStyle/>
          <a:p>
            <a:pPr eaLnBrk="1" hangingPunct="1"/>
            <a:r>
              <a:rPr lang="cs-CZ" altLang="cs-CZ" sz="2800" b="1" dirty="0"/>
              <a:t>Klasifikace cílů - příklady</a:t>
            </a:r>
            <a:endParaRPr lang="cs-CZ" altLang="cs-CZ" sz="2800" dirty="0"/>
          </a:p>
        </p:txBody>
      </p:sp>
      <p:sp>
        <p:nvSpPr>
          <p:cNvPr id="66565" name="Rectangle 3"/>
          <p:cNvSpPr>
            <a:spLocks noGrp="1" noChangeArrowheads="1"/>
          </p:cNvSpPr>
          <p:nvPr>
            <p:ph type="body" idx="1"/>
          </p:nvPr>
        </p:nvSpPr>
        <p:spPr>
          <a:xfrm>
            <a:off x="539750" y="1801690"/>
            <a:ext cx="8135938" cy="3671888"/>
          </a:xfrm>
        </p:spPr>
        <p:txBody>
          <a:bodyPr/>
          <a:lstStyle/>
          <a:p>
            <a:pPr marL="609600" indent="-609600" eaLnBrk="1" hangingPunct="1">
              <a:lnSpc>
                <a:spcPct val="90000"/>
              </a:lnSpc>
              <a:buFont typeface="Wingdings" panose="05000000000000000000" pitchFamily="2" charset="2"/>
              <a:buNone/>
            </a:pPr>
            <a:r>
              <a:rPr lang="cs-CZ" altLang="cs-CZ" sz="2000" b="1"/>
              <a:t>	Př. 3 Uspořádejte následující cíle podniku do hierarchické struktury:</a:t>
            </a:r>
          </a:p>
          <a:p>
            <a:pPr marL="609600" indent="-609600" eaLnBrk="1" hangingPunct="1">
              <a:lnSpc>
                <a:spcPct val="90000"/>
              </a:lnSpc>
            </a:pPr>
            <a:r>
              <a:rPr lang="cs-CZ" altLang="cs-CZ" sz="2000"/>
              <a:t>Zvýšení kvality výroby</a:t>
            </a:r>
          </a:p>
          <a:p>
            <a:pPr marL="609600" indent="-609600" eaLnBrk="1" hangingPunct="1">
              <a:lnSpc>
                <a:spcPct val="90000"/>
              </a:lnSpc>
            </a:pPr>
            <a:r>
              <a:rPr lang="cs-CZ" altLang="cs-CZ" sz="2000"/>
              <a:t>Zvýšení životnosti výrobků</a:t>
            </a:r>
          </a:p>
          <a:p>
            <a:pPr marL="609600" indent="-609600" eaLnBrk="1" hangingPunct="1">
              <a:lnSpc>
                <a:spcPct val="90000"/>
              </a:lnSpc>
            </a:pPr>
            <a:r>
              <a:rPr lang="cs-CZ" altLang="cs-CZ" sz="2000"/>
              <a:t>Zlepšení ziskovosti</a:t>
            </a:r>
          </a:p>
          <a:p>
            <a:pPr marL="609600" indent="-609600" eaLnBrk="1" hangingPunct="1">
              <a:lnSpc>
                <a:spcPct val="90000"/>
              </a:lnSpc>
            </a:pPr>
            <a:r>
              <a:rPr lang="cs-CZ" altLang="cs-CZ" sz="2000"/>
              <a:t>Zvýšení podílu na trhu</a:t>
            </a:r>
          </a:p>
          <a:p>
            <a:pPr marL="609600" indent="-609600" eaLnBrk="1" hangingPunct="1">
              <a:lnSpc>
                <a:spcPct val="90000"/>
              </a:lnSpc>
            </a:pPr>
            <a:r>
              <a:rPr lang="cs-CZ" altLang="cs-CZ" sz="2000"/>
              <a:t>Zlepšení reklamy</a:t>
            </a:r>
          </a:p>
          <a:p>
            <a:pPr marL="609600" indent="-609600" eaLnBrk="1" hangingPunct="1">
              <a:lnSpc>
                <a:spcPct val="90000"/>
              </a:lnSpc>
            </a:pPr>
            <a:r>
              <a:rPr lang="cs-CZ" altLang="cs-CZ" sz="2000"/>
              <a:t>Zlepšení povrchové úpravy výrobků</a:t>
            </a:r>
          </a:p>
          <a:p>
            <a:pPr marL="609600" indent="-609600" eaLnBrk="1" hangingPunct="1">
              <a:lnSpc>
                <a:spcPct val="90000"/>
              </a:lnSpc>
            </a:pPr>
            <a:r>
              <a:rPr lang="cs-CZ" altLang="cs-CZ" sz="2000"/>
              <a:t>Rozšíření distribuční sítě</a:t>
            </a:r>
          </a:p>
        </p:txBody>
      </p:sp>
      <p:sp>
        <p:nvSpPr>
          <p:cNvPr id="66566"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426163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65008"/>
            <a:ext cx="7970292" cy="1543154"/>
          </a:xfrm>
        </p:spPr>
        <p:txBody>
          <a:bodyPr>
            <a:normAutofit fontScale="90000"/>
          </a:bodyPr>
          <a:lstStyle/>
          <a:p>
            <a:r>
              <a:rPr lang="cs-CZ" b="1" dirty="0">
                <a:solidFill>
                  <a:srgbClr val="FF0000"/>
                </a:solidFill>
              </a:rPr>
              <a:t>Příklad č. 1</a:t>
            </a:r>
            <a:br>
              <a:rPr lang="cs-CZ" b="1" dirty="0">
                <a:solidFill>
                  <a:srgbClr val="FF0000"/>
                </a:solidFill>
              </a:rPr>
            </a:br>
            <a:r>
              <a:rPr lang="cs-CZ" dirty="0">
                <a:solidFill>
                  <a:schemeClr val="tx1"/>
                </a:solidFill>
              </a:rPr>
              <a:t>Opakování ekonomických souvislostí</a:t>
            </a:r>
          </a:p>
        </p:txBody>
      </p:sp>
      <p:sp>
        <p:nvSpPr>
          <p:cNvPr id="3" name="Zástupný symbol pro obsah 2"/>
          <p:cNvSpPr>
            <a:spLocks noGrp="1"/>
          </p:cNvSpPr>
          <p:nvPr>
            <p:ph idx="1"/>
          </p:nvPr>
        </p:nvSpPr>
        <p:spPr>
          <a:xfrm>
            <a:off x="150607" y="2259105"/>
            <a:ext cx="8778789" cy="4067049"/>
          </a:xfrm>
        </p:spPr>
        <p:txBody>
          <a:bodyPr>
            <a:normAutofit/>
          </a:bodyPr>
          <a:lstStyle/>
          <a:p>
            <a:r>
              <a:rPr lang="cs-CZ" sz="2400" dirty="0">
                <a:solidFill>
                  <a:schemeClr val="tx1"/>
                </a:solidFill>
                <a:latin typeface="Arial" pitchFamily="34" charset="0"/>
                <a:cs typeface="Arial" pitchFamily="34" charset="0"/>
              </a:rPr>
              <a:t>Jak člení </a:t>
            </a:r>
            <a:r>
              <a:rPr lang="cs-CZ" sz="2400" b="1" dirty="0">
                <a:solidFill>
                  <a:schemeClr val="tx1"/>
                </a:solidFill>
                <a:latin typeface="Arial" pitchFamily="34" charset="0"/>
                <a:cs typeface="Arial" pitchFamily="34" charset="0"/>
              </a:rPr>
              <a:t>ekonomie</a:t>
            </a:r>
            <a:r>
              <a:rPr lang="cs-CZ" sz="2400" dirty="0">
                <a:solidFill>
                  <a:schemeClr val="tx1"/>
                </a:solidFill>
                <a:latin typeface="Arial" pitchFamily="34" charset="0"/>
                <a:cs typeface="Arial" pitchFamily="34" charset="0"/>
              </a:rPr>
              <a:t> podnikové vstupy?</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Jaká je cena těchto vstupů?</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Jelikož při finančním  rozhodování bere podnik do úvahy jak ekonomický vývoj, tak hospodářskou politiku státu, co zahrnuje hospodářská politika státu?</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Podnik musí uvažovat také vliv inflace. Co je to inflace?</a:t>
            </a:r>
          </a:p>
        </p:txBody>
      </p:sp>
    </p:spTree>
    <p:extLst>
      <p:ext uri="{BB962C8B-B14F-4D97-AF65-F5344CB8AC3E}">
        <p14:creationId xmlns:p14="http://schemas.microsoft.com/office/powerpoint/2010/main" val="42636597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id="{7426C829-01DB-4CBF-888E-5F8457436691}"/>
              </a:ext>
            </a:extLst>
          </p:cNvPr>
          <p:cNvSpPr>
            <a:spLocks noGrp="1" noChangeArrowheads="1"/>
          </p:cNvSpPr>
          <p:nvPr>
            <p:ph type="title"/>
          </p:nvPr>
        </p:nvSpPr>
        <p:spPr>
          <a:xfrm>
            <a:off x="457200" y="130175"/>
            <a:ext cx="8218488" cy="635000"/>
          </a:xfrm>
        </p:spPr>
        <p:txBody>
          <a:bodyPr/>
          <a:lstStyle/>
          <a:p>
            <a:pPr eaLnBrk="1" hangingPunct="1"/>
            <a:r>
              <a:rPr lang="cs-CZ" altLang="cs-CZ" sz="2800" b="1"/>
              <a:t>Klasifikace cílů - příklady</a:t>
            </a:r>
            <a:endParaRPr lang="cs-CZ" altLang="cs-CZ" sz="2800"/>
          </a:p>
        </p:txBody>
      </p:sp>
      <p:sp>
        <p:nvSpPr>
          <p:cNvPr id="55301" name="Rectangle 3">
            <a:extLst>
              <a:ext uri="{FF2B5EF4-FFF2-40B4-BE49-F238E27FC236}">
                <a16:creationId xmlns:a16="http://schemas.microsoft.com/office/drawing/2014/main" id="{B2EF6A30-3B54-4ACD-B38F-F7185980C2E9}"/>
              </a:ext>
            </a:extLst>
          </p:cNvPr>
          <p:cNvSpPr>
            <a:spLocks noGrp="1" noChangeArrowheads="1"/>
          </p:cNvSpPr>
          <p:nvPr>
            <p:ph type="body" idx="1"/>
          </p:nvPr>
        </p:nvSpPr>
        <p:spPr>
          <a:xfrm>
            <a:off x="539750" y="981075"/>
            <a:ext cx="8135938" cy="3671888"/>
          </a:xfrm>
        </p:spPr>
        <p:txBody>
          <a:bodyPr/>
          <a:lstStyle/>
          <a:p>
            <a:pPr marL="609600" indent="-609600" eaLnBrk="1" hangingPunct="1">
              <a:lnSpc>
                <a:spcPct val="90000"/>
              </a:lnSpc>
              <a:buFont typeface="Wingdings" panose="05000000000000000000" pitchFamily="2" charset="2"/>
              <a:buNone/>
            </a:pPr>
            <a:r>
              <a:rPr lang="cs-CZ" altLang="cs-CZ" sz="2000" b="1"/>
              <a:t>	Př. 3 Uspořádejte následující cíle podniku do hierarchické struktury:</a:t>
            </a:r>
          </a:p>
          <a:p>
            <a:pPr marL="609600" indent="-609600" eaLnBrk="1" hangingPunct="1">
              <a:lnSpc>
                <a:spcPct val="90000"/>
              </a:lnSpc>
            </a:pPr>
            <a:r>
              <a:rPr lang="cs-CZ" altLang="cs-CZ" sz="2000"/>
              <a:t>Zvýšení kvality výroby</a:t>
            </a:r>
          </a:p>
          <a:p>
            <a:pPr marL="609600" indent="-609600" eaLnBrk="1" hangingPunct="1">
              <a:lnSpc>
                <a:spcPct val="90000"/>
              </a:lnSpc>
            </a:pPr>
            <a:r>
              <a:rPr lang="cs-CZ" altLang="cs-CZ" sz="2000"/>
              <a:t>Zvýšení životnosti výrobků</a:t>
            </a:r>
          </a:p>
          <a:p>
            <a:pPr marL="609600" indent="-609600" eaLnBrk="1" hangingPunct="1">
              <a:lnSpc>
                <a:spcPct val="90000"/>
              </a:lnSpc>
            </a:pPr>
            <a:r>
              <a:rPr lang="cs-CZ" altLang="cs-CZ" sz="2000"/>
              <a:t>Zlepšení ziskovosti</a:t>
            </a:r>
          </a:p>
          <a:p>
            <a:pPr marL="609600" indent="-609600" eaLnBrk="1" hangingPunct="1">
              <a:lnSpc>
                <a:spcPct val="90000"/>
              </a:lnSpc>
            </a:pPr>
            <a:r>
              <a:rPr lang="cs-CZ" altLang="cs-CZ" sz="2000"/>
              <a:t>Zvýšení podílu na trhu</a:t>
            </a:r>
          </a:p>
          <a:p>
            <a:pPr marL="609600" indent="-609600" eaLnBrk="1" hangingPunct="1">
              <a:lnSpc>
                <a:spcPct val="90000"/>
              </a:lnSpc>
            </a:pPr>
            <a:r>
              <a:rPr lang="cs-CZ" altLang="cs-CZ" sz="2000"/>
              <a:t>Zlepšení reklamy</a:t>
            </a:r>
          </a:p>
          <a:p>
            <a:pPr marL="609600" indent="-609600" eaLnBrk="1" hangingPunct="1">
              <a:lnSpc>
                <a:spcPct val="90000"/>
              </a:lnSpc>
            </a:pPr>
            <a:r>
              <a:rPr lang="cs-CZ" altLang="cs-CZ" sz="2000"/>
              <a:t>Zlepšení povrchové úpravy výrobků</a:t>
            </a:r>
          </a:p>
          <a:p>
            <a:pPr marL="609600" indent="-609600" eaLnBrk="1" hangingPunct="1">
              <a:lnSpc>
                <a:spcPct val="90000"/>
              </a:lnSpc>
            </a:pPr>
            <a:r>
              <a:rPr lang="cs-CZ" altLang="cs-CZ" sz="2000"/>
              <a:t>Rozšíření distribuční sítě</a:t>
            </a:r>
          </a:p>
        </p:txBody>
      </p:sp>
      <p:sp>
        <p:nvSpPr>
          <p:cNvPr id="55302" name="Rectangle 4">
            <a:extLst>
              <a:ext uri="{FF2B5EF4-FFF2-40B4-BE49-F238E27FC236}">
                <a16:creationId xmlns:a16="http://schemas.microsoft.com/office/drawing/2014/main" id="{449DC0E0-C6DA-4FD2-A729-2337A742538B}"/>
              </a:ext>
            </a:extLst>
          </p:cNvPr>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endParaRPr lang="cs-CZ" altLang="cs-CZ" sz="28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a:xfrm>
            <a:off x="685800" y="685800"/>
            <a:ext cx="7772400" cy="2127250"/>
          </a:xfrm>
        </p:spPr>
        <p:txBody>
          <a:bodyPr/>
          <a:lstStyle/>
          <a:p>
            <a:pPr eaLnBrk="1" hangingPunct="1">
              <a:defRPr/>
            </a:pPr>
            <a:r>
              <a:rPr lang="cs-CZ" sz="4700" b="1" dirty="0">
                <a:effectLst>
                  <a:outerShdw blurRad="38100" dist="38100" dir="2700000" algn="tl">
                    <a:srgbClr val="000000">
                      <a:alpha val="43137"/>
                    </a:srgbClr>
                  </a:outerShdw>
                </a:effectLst>
              </a:rPr>
              <a:t>Podnikové výrobní faktory</a:t>
            </a:r>
          </a:p>
        </p:txBody>
      </p:sp>
      <p:sp>
        <p:nvSpPr>
          <p:cNvPr id="67587" name="Rectangle 3"/>
          <p:cNvSpPr>
            <a:spLocks noGrp="1" noChangeArrowheads="1"/>
          </p:cNvSpPr>
          <p:nvPr>
            <p:ph type="subTitle" idx="4294967295"/>
          </p:nvPr>
        </p:nvSpPr>
        <p:spPr>
          <a:xfrm>
            <a:off x="1371600" y="3270250"/>
            <a:ext cx="6400800" cy="2209800"/>
          </a:xfrm>
        </p:spPr>
        <p:txBody>
          <a:bodyPr/>
          <a:lstStyle/>
          <a:p>
            <a:pPr marL="0" indent="0" algn="ctr" eaLnBrk="1" hangingPunct="1">
              <a:buFont typeface="Wingdings" panose="05000000000000000000" pitchFamily="2" charset="2"/>
              <a:buNone/>
            </a:pPr>
            <a:endParaRPr lang="cs-CZ" altLang="cs-CZ" sz="3000"/>
          </a:p>
        </p:txBody>
      </p:sp>
    </p:spTree>
    <p:extLst>
      <p:ext uri="{BB962C8B-B14F-4D97-AF65-F5344CB8AC3E}">
        <p14:creationId xmlns:p14="http://schemas.microsoft.com/office/powerpoint/2010/main" val="23067958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0"/>
          <p:cNvSpPr txBox="1">
            <a:spLocks noChangeArrowheads="1"/>
          </p:cNvSpPr>
          <p:nvPr/>
        </p:nvSpPr>
        <p:spPr bwMode="auto">
          <a:xfrm>
            <a:off x="468313" y="2060575"/>
            <a:ext cx="86756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AutoNum type="arabicPeriod"/>
            </a:pPr>
            <a:r>
              <a:rPr lang="cs-CZ" altLang="cs-CZ" sz="3200"/>
              <a:t>Národohospodářské výrobní faktory</a:t>
            </a:r>
          </a:p>
          <a:p>
            <a:pPr eaLnBrk="1" hangingPunct="1">
              <a:spcBef>
                <a:spcPct val="0"/>
              </a:spcBef>
              <a:buClrTx/>
              <a:buSzTx/>
              <a:buFontTx/>
              <a:buAutoNum type="arabicPeriod"/>
            </a:pPr>
            <a:r>
              <a:rPr lang="cs-CZ" altLang="cs-CZ" sz="3200"/>
              <a:t>Podnikové výrobní faktory</a:t>
            </a:r>
          </a:p>
          <a:p>
            <a:pPr eaLnBrk="1" hangingPunct="1">
              <a:spcBef>
                <a:spcPct val="0"/>
              </a:spcBef>
              <a:buClrTx/>
              <a:buSzTx/>
              <a:buFontTx/>
              <a:buAutoNum type="arabicPeriod"/>
            </a:pPr>
            <a:endParaRPr lang="cs-CZ" altLang="cs-CZ" sz="3200"/>
          </a:p>
          <a:p>
            <a:pPr eaLnBrk="1" hangingPunct="1">
              <a:spcBef>
                <a:spcPct val="0"/>
              </a:spcBef>
              <a:buClrTx/>
              <a:buSzTx/>
              <a:buFontTx/>
              <a:buAutoNum type="arabicPeriod"/>
            </a:pPr>
            <a:endParaRPr lang="cs-CZ" altLang="cs-CZ" sz="3200"/>
          </a:p>
        </p:txBody>
      </p:sp>
      <p:sp>
        <p:nvSpPr>
          <p:cNvPr id="68611" name="Nadpis 5"/>
          <p:cNvSpPr>
            <a:spLocks noGrp="1"/>
          </p:cNvSpPr>
          <p:nvPr>
            <p:ph type="title"/>
          </p:nvPr>
        </p:nvSpPr>
        <p:spPr/>
        <p:txBody>
          <a:bodyPr/>
          <a:lstStyle/>
          <a:p>
            <a:endParaRPr lang="cs-CZ" altLang="cs-CZ"/>
          </a:p>
        </p:txBody>
      </p:sp>
    </p:spTree>
    <p:extLst>
      <p:ext uri="{BB962C8B-B14F-4D97-AF65-F5344CB8AC3E}">
        <p14:creationId xmlns:p14="http://schemas.microsoft.com/office/powerpoint/2010/main" val="41095481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57"/>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0659" name="Text Box 58"/>
          <p:cNvSpPr txBox="1">
            <a:spLocks noChangeArrowheads="1"/>
          </p:cNvSpPr>
          <p:nvPr/>
        </p:nvSpPr>
        <p:spPr bwMode="auto">
          <a:xfrm>
            <a:off x="323850" y="836613"/>
            <a:ext cx="8609013"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a:t>Práce</a:t>
            </a:r>
          </a:p>
          <a:p>
            <a:pPr eaLnBrk="1" hangingPunct="1">
              <a:spcBef>
                <a:spcPct val="0"/>
              </a:spcBef>
              <a:buClrTx/>
              <a:buSzTx/>
              <a:buFontTx/>
              <a:buNone/>
            </a:pPr>
            <a:endParaRPr lang="cs-CZ" altLang="cs-CZ" sz="2000" b="0"/>
          </a:p>
          <a:p>
            <a:pPr eaLnBrk="1" hangingPunct="1">
              <a:spcBef>
                <a:spcPct val="0"/>
              </a:spcBef>
              <a:buClrTx/>
              <a:buSzTx/>
              <a:buFont typeface="Arial" panose="020B0604020202020204" pitchFamily="34" charset="0"/>
              <a:buChar char="•"/>
            </a:pPr>
            <a:r>
              <a:rPr lang="cs-CZ" altLang="cs-CZ" sz="2000" b="0"/>
              <a:t> Práce je cílevědomá lidská činnost vytvářející statky a služby. </a:t>
            </a:r>
          </a:p>
          <a:p>
            <a:pPr eaLnBrk="1" hangingPunct="1">
              <a:spcBef>
                <a:spcPct val="0"/>
              </a:spcBef>
              <a:buClrTx/>
              <a:buSzTx/>
              <a:buFont typeface="Arial" panose="020B0604020202020204" pitchFamily="34" charset="0"/>
              <a:buChar char="•"/>
            </a:pPr>
            <a:r>
              <a:rPr lang="cs-CZ" altLang="cs-CZ" sz="2000" b="0"/>
              <a:t> Prací nebudeme pro naše účely rozumět činnosti, které provádějí stroje. </a:t>
            </a:r>
          </a:p>
          <a:p>
            <a:pPr eaLnBrk="1" hangingPunct="1">
              <a:spcBef>
                <a:spcPct val="0"/>
              </a:spcBef>
              <a:buClrTx/>
              <a:buSzTx/>
              <a:buFont typeface="Arial" panose="020B0604020202020204" pitchFamily="34" charset="0"/>
              <a:buChar char="•"/>
            </a:pPr>
            <a:r>
              <a:rPr lang="cs-CZ" altLang="cs-CZ" sz="2000" b="0"/>
              <a:t> Stroje zařadíme do kapitálu ve věcné podobě. </a:t>
            </a:r>
          </a:p>
          <a:p>
            <a:pPr eaLnBrk="1" hangingPunct="1">
              <a:spcBef>
                <a:spcPct val="0"/>
              </a:spcBef>
              <a:buClrTx/>
              <a:buSzTx/>
              <a:buFont typeface="Arial" panose="020B0604020202020204" pitchFamily="34" charset="0"/>
              <a:buChar char="•"/>
            </a:pPr>
            <a:r>
              <a:rPr lang="cs-CZ" altLang="cs-CZ" sz="2000" b="0"/>
              <a:t> Pracovní síla – souhrn fyzických a duševních schopností člověka konat práci. Ne každý člověk má pracovní sílu - nemají ji nemocní, starci, v našem právním řádu děti. </a:t>
            </a:r>
          </a:p>
          <a:p>
            <a:pPr eaLnBrk="1" hangingPunct="1">
              <a:spcBef>
                <a:spcPct val="0"/>
              </a:spcBef>
              <a:buClrTx/>
              <a:buSzTx/>
              <a:buFont typeface="Arial" panose="020B0604020202020204" pitchFamily="34" charset="0"/>
              <a:buChar char="•"/>
            </a:pPr>
            <a:r>
              <a:rPr lang="cs-CZ" altLang="cs-CZ" sz="2000" b="0"/>
              <a:t> Pro určité práce je nedílnou součástí schopnosti pracovat také určitá kvalifikace - vzdělání a dovednosti nabyté praxí. </a:t>
            </a:r>
          </a:p>
          <a:p>
            <a:pPr eaLnBrk="1" hangingPunct="1">
              <a:spcBef>
                <a:spcPct val="0"/>
              </a:spcBef>
              <a:buClrTx/>
              <a:buSzTx/>
              <a:buFont typeface="Arial" panose="020B0604020202020204" pitchFamily="34" charset="0"/>
              <a:buChar char="•"/>
            </a:pPr>
            <a:r>
              <a:rPr lang="cs-CZ" altLang="cs-CZ" sz="2000" b="0"/>
              <a:t> Práce je vzácný výrobní faktor, což ovlivňuje jeho cenu na trhu práce. Tuto cenu nazýváme mzdou. </a:t>
            </a:r>
          </a:p>
          <a:p>
            <a:pPr eaLnBrk="1" hangingPunct="1">
              <a:spcBef>
                <a:spcPct val="0"/>
              </a:spcBef>
              <a:buClrTx/>
              <a:buSzTx/>
              <a:buFont typeface="Arial" panose="020B0604020202020204" pitchFamily="34" charset="0"/>
              <a:buChar char="•"/>
            </a:pPr>
            <a:r>
              <a:rPr lang="cs-CZ" altLang="cs-CZ" sz="2000" b="0"/>
              <a:t> </a:t>
            </a:r>
            <a:r>
              <a:rPr lang="cs-CZ" altLang="cs-CZ" sz="2000"/>
              <a:t>Mzdu rozlišujeme </a:t>
            </a:r>
          </a:p>
          <a:p>
            <a:pPr eaLnBrk="1" hangingPunct="1">
              <a:spcBef>
                <a:spcPct val="0"/>
              </a:spcBef>
              <a:buClrTx/>
              <a:buSzTx/>
              <a:buFontTx/>
              <a:buNone/>
            </a:pPr>
            <a:r>
              <a:rPr lang="cs-CZ" altLang="cs-CZ" sz="2000" b="0"/>
              <a:t>  - nominální</a:t>
            </a:r>
          </a:p>
          <a:p>
            <a:pPr eaLnBrk="1" hangingPunct="1">
              <a:spcBef>
                <a:spcPct val="0"/>
              </a:spcBef>
              <a:buClrTx/>
              <a:buSzTx/>
              <a:buFontTx/>
              <a:buNone/>
            </a:pPr>
            <a:r>
              <a:rPr lang="cs-CZ" altLang="cs-CZ" sz="2000" b="0"/>
              <a:t>  - reálnou </a:t>
            </a:r>
          </a:p>
          <a:p>
            <a:pPr eaLnBrk="1" hangingPunct="1">
              <a:spcBef>
                <a:spcPct val="0"/>
              </a:spcBef>
              <a:buClrTx/>
              <a:buSzTx/>
              <a:buFont typeface="Arial" panose="020B0604020202020204" pitchFamily="34" charset="0"/>
              <a:buChar char="•"/>
            </a:pPr>
            <a:r>
              <a:rPr lang="cs-CZ" altLang="cs-CZ" sz="2000" b="0"/>
              <a:t> S pojmem práce úzce souvisí pojmy dělba práce, </a:t>
            </a:r>
          </a:p>
          <a:p>
            <a:pPr eaLnBrk="1" hangingPunct="1">
              <a:spcBef>
                <a:spcPct val="0"/>
              </a:spcBef>
              <a:buClrTx/>
              <a:buSzTx/>
              <a:buFontTx/>
              <a:buNone/>
            </a:pPr>
            <a:r>
              <a:rPr lang="cs-CZ" altLang="cs-CZ" sz="2000" b="0"/>
              <a:t> specializace a kooperace. </a:t>
            </a:r>
          </a:p>
          <a:p>
            <a:pPr eaLnBrk="1" hangingPunct="1">
              <a:spcBef>
                <a:spcPct val="0"/>
              </a:spcBef>
              <a:buClrTx/>
              <a:buSzTx/>
              <a:buFont typeface="Arial" panose="020B0604020202020204" pitchFamily="34" charset="0"/>
              <a:buChar char="•"/>
            </a:pPr>
            <a:endParaRPr lang="cs-CZ" altLang="cs-CZ" sz="2000" b="0"/>
          </a:p>
        </p:txBody>
      </p:sp>
      <p:sp>
        <p:nvSpPr>
          <p:cNvPr id="70660" name="Nadpis 6"/>
          <p:cNvSpPr>
            <a:spLocks noGrp="1"/>
          </p:cNvSpPr>
          <p:nvPr>
            <p:ph type="title"/>
          </p:nvPr>
        </p:nvSpPr>
        <p:spPr/>
        <p:txBody>
          <a:bodyPr/>
          <a:lstStyle/>
          <a:p>
            <a:r>
              <a:rPr lang="cs-CZ" altLang="cs-CZ" b="1"/>
              <a:t>Národohospodářské faktory</a:t>
            </a:r>
          </a:p>
        </p:txBody>
      </p:sp>
    </p:spTree>
    <p:extLst>
      <p:ext uri="{BB962C8B-B14F-4D97-AF65-F5344CB8AC3E}">
        <p14:creationId xmlns:p14="http://schemas.microsoft.com/office/powerpoint/2010/main" val="8742670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2707" name="Text Box 5"/>
          <p:cNvSpPr txBox="1">
            <a:spLocks noChangeArrowheads="1"/>
          </p:cNvSpPr>
          <p:nvPr/>
        </p:nvSpPr>
        <p:spPr bwMode="auto">
          <a:xfrm>
            <a:off x="250825" y="908050"/>
            <a:ext cx="878681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a:t>Půda</a:t>
            </a:r>
            <a:r>
              <a:rPr lang="cs-CZ" altLang="cs-CZ" sz="2400" b="0"/>
              <a:t> </a:t>
            </a:r>
          </a:p>
          <a:p>
            <a:pPr eaLnBrk="1" hangingPunct="1">
              <a:spcBef>
                <a:spcPct val="0"/>
              </a:spcBef>
              <a:buClrTx/>
              <a:buSzTx/>
              <a:buFontTx/>
              <a:buNone/>
            </a:pPr>
            <a:endParaRPr lang="cs-CZ" altLang="cs-CZ" sz="2400" b="0"/>
          </a:p>
          <a:p>
            <a:pPr eaLnBrk="1" hangingPunct="1">
              <a:spcBef>
                <a:spcPct val="0"/>
              </a:spcBef>
              <a:buClrTx/>
              <a:buSzTx/>
              <a:buFont typeface="Arial" panose="020B0604020202020204" pitchFamily="34" charset="0"/>
              <a:buChar char="•"/>
            </a:pPr>
            <a:r>
              <a:rPr lang="cs-CZ" altLang="cs-CZ" sz="2200" b="0"/>
              <a:t> nejtypičtější přírodní zdroj. </a:t>
            </a:r>
          </a:p>
          <a:p>
            <a:pPr eaLnBrk="1" hangingPunct="1">
              <a:spcBef>
                <a:spcPct val="0"/>
              </a:spcBef>
              <a:buClrTx/>
              <a:buSzTx/>
              <a:buFont typeface="Arial" panose="020B0604020202020204" pitchFamily="34" charset="0"/>
              <a:buChar char="•"/>
            </a:pPr>
            <a:r>
              <a:rPr lang="cs-CZ" altLang="cs-CZ" sz="2200" b="0"/>
              <a:t> Půdy je přesně omezené množství –vzácný zdroj. </a:t>
            </a:r>
          </a:p>
          <a:p>
            <a:pPr eaLnBrk="1" hangingPunct="1">
              <a:spcBef>
                <a:spcPct val="0"/>
              </a:spcBef>
              <a:buClrTx/>
              <a:buSzTx/>
              <a:buFont typeface="Arial" panose="020B0604020202020204" pitchFamily="34" charset="0"/>
              <a:buChar char="•"/>
            </a:pPr>
            <a:r>
              <a:rPr lang="cs-CZ" altLang="cs-CZ" sz="2200" b="0"/>
              <a:t> Ten kdo půdu vlastní, má určité výsadní postavení vůči všem ostatním nevlastníkům, a to se obecně v ekonomii nazývá monopolem. </a:t>
            </a:r>
          </a:p>
          <a:p>
            <a:pPr eaLnBrk="1" hangingPunct="1">
              <a:spcBef>
                <a:spcPct val="0"/>
              </a:spcBef>
              <a:buClrTx/>
              <a:buSzTx/>
              <a:buFont typeface="Arial" panose="020B0604020202020204" pitchFamily="34" charset="0"/>
              <a:buChar char="•"/>
            </a:pPr>
            <a:r>
              <a:rPr lang="cs-CZ" altLang="cs-CZ" sz="2200" b="0"/>
              <a:t> Vlastník půdy si na trhu může diktovat podmínky prodeje a nájmu, nejdůležitější z nich je cena. Při prodeji dosahuje </a:t>
            </a:r>
          </a:p>
          <a:p>
            <a:pPr eaLnBrk="1" hangingPunct="1">
              <a:spcBef>
                <a:spcPct val="0"/>
              </a:spcBef>
              <a:buClrTx/>
              <a:buSzTx/>
              <a:buFontTx/>
              <a:buNone/>
            </a:pPr>
            <a:r>
              <a:rPr lang="cs-CZ" altLang="cs-CZ" sz="2200" b="0"/>
              <a:t>majitel půdy tržní cenu, při pronájmu získává pozemkovou rentu (peněžní výnos z půdy).   </a:t>
            </a:r>
          </a:p>
        </p:txBody>
      </p:sp>
      <p:sp>
        <p:nvSpPr>
          <p:cNvPr id="72708" name="Nadpis 6"/>
          <p:cNvSpPr>
            <a:spLocks noGrp="1"/>
          </p:cNvSpPr>
          <p:nvPr>
            <p:ph type="title"/>
          </p:nvPr>
        </p:nvSpPr>
        <p:spPr/>
        <p:txBody>
          <a:bodyPr/>
          <a:lstStyle/>
          <a:p>
            <a:r>
              <a:rPr lang="cs-CZ" altLang="cs-CZ" b="1"/>
              <a:t>Národohospodářské faktory</a:t>
            </a:r>
            <a:endParaRPr lang="cs-CZ" altLang="cs-CZ"/>
          </a:p>
        </p:txBody>
      </p:sp>
    </p:spTree>
    <p:extLst>
      <p:ext uri="{BB962C8B-B14F-4D97-AF65-F5344CB8AC3E}">
        <p14:creationId xmlns:p14="http://schemas.microsoft.com/office/powerpoint/2010/main" val="8899134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4755" name="Text Box 5"/>
          <p:cNvSpPr txBox="1">
            <a:spLocks noChangeArrowheads="1"/>
          </p:cNvSpPr>
          <p:nvPr/>
        </p:nvSpPr>
        <p:spPr bwMode="auto">
          <a:xfrm>
            <a:off x="323850" y="836613"/>
            <a:ext cx="8640763"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a:t>Kapitál</a:t>
            </a:r>
            <a:r>
              <a:rPr lang="cs-CZ" altLang="cs-CZ" sz="2600" b="0"/>
              <a:t> </a:t>
            </a:r>
          </a:p>
          <a:p>
            <a:pPr eaLnBrk="1" hangingPunct="1">
              <a:spcBef>
                <a:spcPct val="0"/>
              </a:spcBef>
              <a:buClrTx/>
              <a:buSzTx/>
              <a:buFontTx/>
              <a:buNone/>
            </a:pPr>
            <a:endParaRPr lang="cs-CZ" altLang="cs-CZ" sz="2600" b="0"/>
          </a:p>
          <a:p>
            <a:pPr eaLnBrk="1" hangingPunct="1">
              <a:spcBef>
                <a:spcPct val="0"/>
              </a:spcBef>
              <a:buClrTx/>
              <a:buSzTx/>
              <a:buFont typeface="Arial" panose="020B0604020202020204" pitchFamily="34" charset="0"/>
              <a:buChar char="•"/>
            </a:pPr>
            <a:r>
              <a:rPr lang="cs-CZ" altLang="cs-CZ" sz="2200" b="0"/>
              <a:t> Nejjednodušší definice kapitálu říká, že jsou to peníze, které přinášejí další peníze. </a:t>
            </a:r>
          </a:p>
          <a:p>
            <a:pPr eaLnBrk="1" hangingPunct="1">
              <a:spcBef>
                <a:spcPct val="0"/>
              </a:spcBef>
              <a:buClrTx/>
              <a:buSzTx/>
              <a:buFont typeface="Arial" panose="020B0604020202020204" pitchFamily="34" charset="0"/>
              <a:buChar char="•"/>
            </a:pPr>
            <a:r>
              <a:rPr lang="cs-CZ" altLang="cs-CZ" sz="2200" b="0"/>
              <a:t> Kapitálem rozumíme vše, co vkládáme do výroby proto, aby vznikly další hodnoty. </a:t>
            </a:r>
          </a:p>
          <a:p>
            <a:pPr eaLnBrk="1" hangingPunct="1">
              <a:spcBef>
                <a:spcPct val="0"/>
              </a:spcBef>
              <a:buClrTx/>
              <a:buSzTx/>
              <a:buFont typeface="Arial" panose="020B0604020202020204" pitchFamily="34" charset="0"/>
              <a:buChar char="•"/>
            </a:pPr>
            <a:r>
              <a:rPr lang="cs-CZ" altLang="cs-CZ" sz="2200" b="0"/>
              <a:t> Základní rozlišovací znak kapitálu -účelovost vložených prostředků, snaha dosáhnout zisk (resp. úrok), a to bez ohledu na to, zda nakonec opravdu bude dosaženo zisku nebo ztráty. </a:t>
            </a:r>
          </a:p>
          <a:p>
            <a:pPr eaLnBrk="1" hangingPunct="1">
              <a:spcBef>
                <a:spcPct val="0"/>
              </a:spcBef>
              <a:buClrTx/>
              <a:buSzTx/>
              <a:buFont typeface="Arial" panose="020B0604020202020204" pitchFamily="34" charset="0"/>
              <a:buChar char="•"/>
            </a:pPr>
            <a:r>
              <a:rPr lang="cs-CZ" altLang="cs-CZ" sz="2200" b="0"/>
              <a:t> Druhým znakem  je, že kapitál předpokládá vlastnictví – ten, kdo vkládá kapitál do výroby má úmysl dosáhnout zisk pro sebe – to je výrazná osobní motivace podnikatelova. </a:t>
            </a:r>
          </a:p>
          <a:p>
            <a:pPr eaLnBrk="1" hangingPunct="1">
              <a:spcBef>
                <a:spcPct val="0"/>
              </a:spcBef>
              <a:buClrTx/>
              <a:buSzTx/>
              <a:buFont typeface="Arial" panose="020B0604020202020204" pitchFamily="34" charset="0"/>
              <a:buChar char="•"/>
            </a:pPr>
            <a:r>
              <a:rPr lang="cs-CZ" altLang="cs-CZ" sz="2200" b="0"/>
              <a:t> </a:t>
            </a:r>
            <a:r>
              <a:rPr lang="cs-CZ" altLang="cs-CZ" sz="2200"/>
              <a:t>Finanční a reálný kapitál</a:t>
            </a:r>
          </a:p>
          <a:p>
            <a:pPr eaLnBrk="1" hangingPunct="1">
              <a:spcBef>
                <a:spcPct val="0"/>
              </a:spcBef>
              <a:buClrTx/>
              <a:buSzTx/>
              <a:buFontTx/>
              <a:buNone/>
            </a:pPr>
            <a:r>
              <a:rPr lang="cs-CZ" altLang="cs-CZ" sz="1800" b="0"/>
              <a:t>  </a:t>
            </a:r>
          </a:p>
        </p:txBody>
      </p:sp>
      <p:sp>
        <p:nvSpPr>
          <p:cNvPr id="74756" name="Nadpis 7"/>
          <p:cNvSpPr>
            <a:spLocks noGrp="1"/>
          </p:cNvSpPr>
          <p:nvPr>
            <p:ph type="title"/>
          </p:nvPr>
        </p:nvSpPr>
        <p:spPr/>
        <p:txBody>
          <a:bodyPr/>
          <a:lstStyle/>
          <a:p>
            <a:r>
              <a:rPr lang="cs-CZ" altLang="cs-CZ" b="1"/>
              <a:t>Národohospodářské faktory</a:t>
            </a:r>
            <a:endParaRPr lang="cs-CZ" altLang="cs-CZ"/>
          </a:p>
        </p:txBody>
      </p:sp>
    </p:spTree>
    <p:extLst>
      <p:ext uri="{BB962C8B-B14F-4D97-AF65-F5344CB8AC3E}">
        <p14:creationId xmlns:p14="http://schemas.microsoft.com/office/powerpoint/2010/main" val="8508542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6803" name="Text Box 5"/>
          <p:cNvSpPr txBox="1">
            <a:spLocks noChangeArrowheads="1"/>
          </p:cNvSpPr>
          <p:nvPr/>
        </p:nvSpPr>
        <p:spPr bwMode="auto">
          <a:xfrm>
            <a:off x="485775" y="1125538"/>
            <a:ext cx="84074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Podstata transformace → </a:t>
            </a:r>
            <a:r>
              <a:rPr lang="cs-CZ" altLang="cs-CZ" sz="2400" u="sng"/>
              <a:t>kombinace podnikových výrobních faktorů</a:t>
            </a:r>
            <a:r>
              <a:rPr lang="cs-CZ" altLang="cs-CZ" sz="2400"/>
              <a:t> → dosahujeme značně vysoký synergický efekt.</a:t>
            </a:r>
          </a:p>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Podnikové výrobní faktory: členění dle různých </a:t>
            </a:r>
          </a:p>
          <a:p>
            <a:pPr eaLnBrk="1" hangingPunct="1">
              <a:spcBef>
                <a:spcPct val="0"/>
              </a:spcBef>
              <a:buClrTx/>
              <a:buSzTx/>
              <a:buFontTx/>
              <a:buNone/>
            </a:pPr>
            <a:r>
              <a:rPr lang="cs-CZ" altLang="cs-CZ" sz="2400"/>
              <a:t>autorů →</a:t>
            </a:r>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 Wöhe, Gutenberg: </a:t>
            </a:r>
          </a:p>
          <a:p>
            <a:pPr eaLnBrk="1" hangingPunct="1">
              <a:spcBef>
                <a:spcPct val="0"/>
              </a:spcBef>
              <a:buClrTx/>
              <a:buSzTx/>
              <a:buFontTx/>
              <a:buNone/>
            </a:pPr>
            <a:r>
              <a:rPr lang="cs-CZ" altLang="cs-CZ" sz="2400"/>
              <a:t>        elementární výrobní faktory,</a:t>
            </a:r>
          </a:p>
          <a:p>
            <a:pPr eaLnBrk="1" hangingPunct="1">
              <a:spcBef>
                <a:spcPct val="0"/>
              </a:spcBef>
              <a:buClrTx/>
              <a:buSzTx/>
              <a:buFontTx/>
              <a:buNone/>
            </a:pPr>
            <a:r>
              <a:rPr lang="cs-CZ" altLang="cs-CZ" sz="2400"/>
              <a:t>        dispozitivní výrobní faktory.</a:t>
            </a:r>
          </a:p>
          <a:p>
            <a:pPr eaLnBrk="1" hangingPunct="1">
              <a:lnSpc>
                <a:spcPct val="80000"/>
              </a:lnSpc>
              <a:buClrTx/>
              <a:buSzTx/>
              <a:buFont typeface="Wingdings" panose="05000000000000000000" pitchFamily="2" charset="2"/>
              <a:buNone/>
            </a:pPr>
            <a:endParaRPr lang="cs-CZ" altLang="cs-CZ" sz="2400">
              <a:latin typeface="Times New Roman" panose="02020603050405020304" pitchFamily="18" charset="0"/>
              <a:cs typeface="Times New Roman" panose="02020603050405020304" pitchFamily="18" charset="0"/>
            </a:endParaRPr>
          </a:p>
        </p:txBody>
      </p:sp>
      <p:sp>
        <p:nvSpPr>
          <p:cNvPr id="76804" name="Nadpis 6"/>
          <p:cNvSpPr>
            <a:spLocks noGrp="1"/>
          </p:cNvSpPr>
          <p:nvPr>
            <p:ph type="title"/>
          </p:nvPr>
        </p:nvSpPr>
        <p:spPr/>
        <p:txBody>
          <a:bodyPr>
            <a:normAutofit fontScale="90000"/>
          </a:bodyPr>
          <a:lstStyle/>
          <a:p>
            <a:r>
              <a:rPr lang="cs-CZ" altLang="cs-CZ"/>
              <a:t>Podnikohospodářské výrobní faktory</a:t>
            </a:r>
          </a:p>
        </p:txBody>
      </p:sp>
    </p:spTree>
    <p:extLst>
      <p:ext uri="{BB962C8B-B14F-4D97-AF65-F5344CB8AC3E}">
        <p14:creationId xmlns:p14="http://schemas.microsoft.com/office/powerpoint/2010/main" val="17382271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2900" b="1">
                <a:solidFill>
                  <a:schemeClr val="tx1"/>
                </a:solidFill>
                <a:latin typeface="Berlin CE"/>
              </a:rPr>
              <a:t>2.Podnikohospodářské výr.faktory</a:t>
            </a:r>
          </a:p>
        </p:txBody>
      </p:sp>
      <p:sp>
        <p:nvSpPr>
          <p:cNvPr id="78851"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8852" name="Text Box 5"/>
          <p:cNvSpPr txBox="1">
            <a:spLocks noChangeArrowheads="1"/>
          </p:cNvSpPr>
          <p:nvPr/>
        </p:nvSpPr>
        <p:spPr bwMode="auto">
          <a:xfrm>
            <a:off x="457200" y="1280620"/>
            <a:ext cx="8507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dirty="0">
                <a:hlinkClick r:id="rId3" action="ppaction://hlinkfile"/>
              </a:rPr>
              <a:t>B. von </a:t>
            </a:r>
            <a:r>
              <a:rPr lang="cs-CZ" altLang="cs-CZ" sz="2400" dirty="0" err="1">
                <a:hlinkClick r:id="rId3" action="ppaction://hlinkfile"/>
              </a:rPr>
              <a:t>Colbe</a:t>
            </a:r>
            <a:r>
              <a:rPr lang="cs-CZ" altLang="cs-CZ" sz="2400" dirty="0">
                <a:hlinkClick r:id="rId3" action="ppaction://hlinkfile"/>
              </a:rPr>
              <a:t> a G. </a:t>
            </a:r>
            <a:r>
              <a:rPr lang="cs-CZ" altLang="cs-CZ" sz="2400" dirty="0" err="1">
                <a:hlinkClick r:id="rId3" action="ppaction://hlinkfile"/>
              </a:rPr>
              <a:t>Lassmann</a:t>
            </a:r>
            <a:r>
              <a:rPr lang="cs-CZ" altLang="cs-CZ" sz="2400" dirty="0">
                <a:hlinkClick r:id="rId3" action="ppaction://hlinkfile"/>
              </a:rPr>
              <a:t> </a:t>
            </a:r>
            <a:r>
              <a:rPr lang="cs-CZ" altLang="cs-CZ" sz="2400" dirty="0"/>
              <a:t>→ detailnější rozpracování → uvádějí i třetí skupinu faktorů → </a:t>
            </a:r>
            <a:r>
              <a:rPr lang="cs-CZ" altLang="cs-CZ" sz="2400" i="1" dirty="0"/>
              <a:t>doplňkové faktory</a:t>
            </a:r>
            <a:r>
              <a:rPr lang="cs-CZ" altLang="cs-CZ" sz="2400" dirty="0"/>
              <a:t>.</a:t>
            </a:r>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Elementární výrobní faktory mají rozhodující úlohu v podnikovém transformačním procesu. </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Dělí se na:</a:t>
            </a:r>
          </a:p>
          <a:p>
            <a:pPr eaLnBrk="1" hangingPunct="1">
              <a:spcBef>
                <a:spcPct val="0"/>
              </a:spcBef>
              <a:buClrTx/>
              <a:buSzTx/>
              <a:buFontTx/>
              <a:buNone/>
            </a:pPr>
            <a:r>
              <a:rPr lang="cs-CZ" altLang="cs-CZ" sz="2400" dirty="0"/>
              <a:t>- potenciální </a:t>
            </a:r>
            <a:r>
              <a:rPr lang="cs-CZ" altLang="cs-CZ" sz="2400" b="0" dirty="0"/>
              <a:t>elementární výrobní faktory,</a:t>
            </a:r>
          </a:p>
          <a:p>
            <a:pPr eaLnBrk="1" hangingPunct="1">
              <a:spcBef>
                <a:spcPct val="0"/>
              </a:spcBef>
              <a:buClrTx/>
              <a:buSzTx/>
              <a:buFontTx/>
              <a:buNone/>
            </a:pPr>
            <a:r>
              <a:rPr lang="cs-CZ" altLang="cs-CZ" sz="2400" dirty="0"/>
              <a:t>- spotřebovávané </a:t>
            </a:r>
            <a:r>
              <a:rPr lang="cs-CZ" altLang="cs-CZ" sz="2400" b="0" dirty="0"/>
              <a:t>elementární výrobní faktory.</a:t>
            </a:r>
          </a:p>
          <a:p>
            <a:pPr eaLnBrk="1" hangingPunct="1">
              <a:spcBef>
                <a:spcPct val="0"/>
              </a:spcBef>
              <a:buClrTx/>
              <a:buSzTx/>
              <a:buFontTx/>
              <a:buNone/>
            </a:pPr>
            <a:r>
              <a:rPr lang="cs-CZ" altLang="cs-CZ" sz="2400" dirty="0"/>
              <a:t> </a:t>
            </a:r>
          </a:p>
        </p:txBody>
      </p:sp>
    </p:spTree>
    <p:extLst>
      <p:ext uri="{BB962C8B-B14F-4D97-AF65-F5344CB8AC3E}">
        <p14:creationId xmlns:p14="http://schemas.microsoft.com/office/powerpoint/2010/main" val="35996607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46088" y="695873"/>
            <a:ext cx="8229600" cy="1143000"/>
          </a:xfrm>
          <a:solidFill>
            <a:srgbClr val="FFFFFF">
              <a:alpha val="0"/>
            </a:srgbClr>
          </a:solidFill>
        </p:spPr>
        <p:txBody>
          <a:bodyPr anchor="t"/>
          <a:lstStyle/>
          <a:p>
            <a:pPr eaLnBrk="1" hangingPunct="1"/>
            <a:r>
              <a:rPr lang="cs-CZ" altLang="cs-CZ" sz="2900" b="1">
                <a:solidFill>
                  <a:schemeClr val="tx1"/>
                </a:solidFill>
                <a:latin typeface="Berlin CE"/>
              </a:rPr>
              <a:t>2.Podnikohospodářské výr.faktory</a:t>
            </a:r>
          </a:p>
        </p:txBody>
      </p:sp>
      <p:sp>
        <p:nvSpPr>
          <p:cNvPr id="80899"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0900" name="Text Box 5"/>
          <p:cNvSpPr txBox="1">
            <a:spLocks noChangeArrowheads="1"/>
          </p:cNvSpPr>
          <p:nvPr/>
        </p:nvSpPr>
        <p:spPr bwMode="auto">
          <a:xfrm>
            <a:off x="457200" y="1530350"/>
            <a:ext cx="82184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Potenciální výrobní faktory postupně přenášejí část své hodnoty, a to mírou jejich opotřebení, do nových výrobků.</a:t>
            </a:r>
          </a:p>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Tvoří je prvky:</a:t>
            </a:r>
          </a:p>
          <a:p>
            <a:pPr eaLnBrk="1" hangingPunct="1">
              <a:spcBef>
                <a:spcPct val="0"/>
              </a:spcBef>
              <a:buClrTx/>
              <a:buSzTx/>
              <a:buFontTx/>
              <a:buChar char="-"/>
            </a:pPr>
            <a:r>
              <a:rPr lang="cs-CZ" altLang="cs-CZ" sz="2400"/>
              <a:t>Aktivní – stroje, zařízení,nosiče informací, pracovní síla</a:t>
            </a:r>
          </a:p>
          <a:p>
            <a:pPr eaLnBrk="1" hangingPunct="1">
              <a:spcBef>
                <a:spcPct val="0"/>
              </a:spcBef>
              <a:buClrTx/>
              <a:buSzTx/>
              <a:buFontTx/>
              <a:buChar char="-"/>
            </a:pPr>
            <a:r>
              <a:rPr lang="cs-CZ" altLang="cs-CZ" sz="2400"/>
              <a:t>Pasivní – budovy, pozemky, základní zařízení</a:t>
            </a:r>
          </a:p>
        </p:txBody>
      </p:sp>
    </p:spTree>
    <p:extLst>
      <p:ext uri="{BB962C8B-B14F-4D97-AF65-F5344CB8AC3E}">
        <p14:creationId xmlns:p14="http://schemas.microsoft.com/office/powerpoint/2010/main" val="38608067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588799"/>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endParaRPr lang="cs-CZ" altLang="cs-CZ" sz="2900" b="1" dirty="0">
              <a:solidFill>
                <a:schemeClr val="tx1"/>
              </a:solidFill>
              <a:latin typeface="Berlin CE"/>
            </a:endParaRPr>
          </a:p>
        </p:txBody>
      </p:sp>
      <p:sp>
        <p:nvSpPr>
          <p:cNvPr id="82947"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2948" name="Text Box 7"/>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2949" name="Text Box 8"/>
          <p:cNvSpPr txBox="1">
            <a:spLocks noChangeArrowheads="1"/>
          </p:cNvSpPr>
          <p:nvPr/>
        </p:nvSpPr>
        <p:spPr bwMode="auto">
          <a:xfrm>
            <a:off x="346868" y="1160299"/>
            <a:ext cx="8450263"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cs-CZ" altLang="cs-CZ" sz="2400" dirty="0"/>
              <a:t>Spotřebovávané elementární výrobní faktory </a:t>
            </a:r>
            <a:r>
              <a:rPr lang="cs-CZ" altLang="cs-CZ" sz="2400" b="0" dirty="0"/>
              <a:t>vstupují celým svým obsahem do nových výrobků jednorázově a jen v jednom transformačním procesu.</a:t>
            </a:r>
          </a:p>
          <a:p>
            <a:pPr algn="just" eaLnBrk="1" hangingPunct="1">
              <a:spcBef>
                <a:spcPct val="0"/>
              </a:spcBef>
              <a:buClrTx/>
              <a:buSzTx/>
              <a:buFontTx/>
              <a:buNone/>
            </a:pPr>
            <a:endParaRPr lang="cs-CZ" altLang="cs-CZ" sz="2400" b="0" dirty="0"/>
          </a:p>
          <a:p>
            <a:pPr algn="just" eaLnBrk="1" hangingPunct="1">
              <a:spcBef>
                <a:spcPct val="0"/>
              </a:spcBef>
              <a:buClrTx/>
              <a:buSzTx/>
              <a:buFontTx/>
              <a:buNone/>
            </a:pPr>
            <a:r>
              <a:rPr lang="cs-CZ" altLang="cs-CZ" sz="2400" b="0" dirty="0"/>
              <a:t>Menší část z nich není spotřebovávaná přímo, </a:t>
            </a:r>
          </a:p>
          <a:p>
            <a:pPr algn="just" eaLnBrk="1" hangingPunct="1">
              <a:spcBef>
                <a:spcPct val="0"/>
              </a:spcBef>
              <a:buClrTx/>
              <a:buSzTx/>
              <a:buFontTx/>
              <a:buNone/>
            </a:pPr>
            <a:r>
              <a:rPr lang="cs-CZ" altLang="cs-CZ" sz="2400" b="0" dirty="0"/>
              <a:t>ale napomáhá, ovlivňuje výrobní proces.</a:t>
            </a:r>
          </a:p>
          <a:p>
            <a:pPr algn="just" eaLnBrk="1" hangingPunct="1">
              <a:spcBef>
                <a:spcPct val="0"/>
              </a:spcBef>
              <a:buClrTx/>
              <a:buSzTx/>
              <a:buFontTx/>
              <a:buNone/>
            </a:pPr>
            <a:endParaRPr lang="cs-CZ" altLang="cs-CZ" sz="2200" b="0" dirty="0"/>
          </a:p>
          <a:p>
            <a:pPr algn="just" eaLnBrk="1" hangingPunct="1">
              <a:spcBef>
                <a:spcPct val="0"/>
              </a:spcBef>
              <a:buClrTx/>
              <a:buSzTx/>
              <a:buFontTx/>
              <a:buNone/>
            </a:pPr>
            <a:r>
              <a:rPr lang="cs-CZ" altLang="cs-CZ" sz="2200" b="0" dirty="0"/>
              <a:t>Tvoří je prvky:</a:t>
            </a:r>
          </a:p>
          <a:p>
            <a:pPr algn="just" eaLnBrk="1" hangingPunct="1">
              <a:spcBef>
                <a:spcPct val="0"/>
              </a:spcBef>
              <a:buClrTx/>
              <a:buSzTx/>
              <a:buFontTx/>
              <a:buNone/>
            </a:pPr>
            <a:r>
              <a:rPr lang="cs-CZ" altLang="cs-CZ" sz="2200" dirty="0"/>
              <a:t>- výkonná (konkrétní, produktivní) pracovní síla,</a:t>
            </a:r>
          </a:p>
          <a:p>
            <a:pPr algn="just" eaLnBrk="1" hangingPunct="1">
              <a:spcBef>
                <a:spcPct val="0"/>
              </a:spcBef>
              <a:buClrTx/>
              <a:buSzTx/>
              <a:buFontTx/>
              <a:buChar char="-"/>
            </a:pPr>
            <a:r>
              <a:rPr lang="cs-CZ" altLang="cs-CZ" sz="2200" dirty="0"/>
              <a:t>podnikové prostředky.</a:t>
            </a:r>
          </a:p>
          <a:p>
            <a:pPr lvl="1" algn="just" eaLnBrk="1" hangingPunct="1">
              <a:spcBef>
                <a:spcPct val="0"/>
              </a:spcBef>
              <a:buClrTx/>
              <a:buSzTx/>
              <a:buFontTx/>
              <a:buChar char="-"/>
            </a:pPr>
            <a:r>
              <a:rPr lang="cs-CZ" altLang="cs-CZ" b="0" i="1" dirty="0"/>
              <a:t>Přímé</a:t>
            </a:r>
            <a:r>
              <a:rPr lang="cs-CZ" altLang="cs-CZ" b="0" dirty="0"/>
              <a:t> – suroviny, polotovary, díly, </a:t>
            </a:r>
            <a:r>
              <a:rPr lang="cs-CZ" altLang="cs-CZ" b="0" dirty="0" err="1"/>
              <a:t>pom.látky</a:t>
            </a:r>
            <a:r>
              <a:rPr lang="cs-CZ" altLang="cs-CZ" b="0" dirty="0"/>
              <a:t>, výrobní služby</a:t>
            </a:r>
          </a:p>
          <a:p>
            <a:pPr lvl="1" algn="just" eaLnBrk="1" hangingPunct="1">
              <a:spcBef>
                <a:spcPct val="0"/>
              </a:spcBef>
              <a:buClrTx/>
              <a:buSzTx/>
              <a:buFontTx/>
              <a:buChar char="-"/>
            </a:pPr>
            <a:r>
              <a:rPr lang="cs-CZ" altLang="cs-CZ" b="0" i="1" dirty="0"/>
              <a:t>Nepřímé</a:t>
            </a:r>
            <a:r>
              <a:rPr lang="cs-CZ" altLang="cs-CZ" b="0" dirty="0"/>
              <a:t> – nástroje, podnikové služby včetně informací</a:t>
            </a:r>
          </a:p>
          <a:p>
            <a:pPr algn="just" eaLnBrk="1" hangingPunct="1">
              <a:spcBef>
                <a:spcPct val="0"/>
              </a:spcBef>
              <a:buClrTx/>
              <a:buSzTx/>
              <a:buFontTx/>
              <a:buNone/>
            </a:pPr>
            <a:endParaRPr lang="cs-CZ" altLang="cs-CZ" sz="2400" dirty="0"/>
          </a:p>
          <a:p>
            <a:pPr algn="just" eaLnBrk="1" hangingPunct="1">
              <a:spcBef>
                <a:spcPct val="0"/>
              </a:spcBef>
              <a:buClrTx/>
              <a:buSzTx/>
              <a:buFontTx/>
              <a:buNone/>
            </a:pPr>
            <a:endParaRPr lang="cs-CZ" altLang="cs-CZ" sz="2400" dirty="0"/>
          </a:p>
        </p:txBody>
      </p:sp>
    </p:spTree>
    <p:extLst>
      <p:ext uri="{BB962C8B-B14F-4D97-AF65-F5344CB8AC3E}">
        <p14:creationId xmlns:p14="http://schemas.microsoft.com/office/powerpoint/2010/main" val="334404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cs-CZ" altLang="cs-CZ"/>
              <a:t>Podniková ekonomika</a:t>
            </a:r>
          </a:p>
        </p:txBody>
      </p:sp>
      <p:sp>
        <p:nvSpPr>
          <p:cNvPr id="22531" name="Zástupný symbol pro obsah 2"/>
          <p:cNvSpPr>
            <a:spLocks noGrp="1"/>
          </p:cNvSpPr>
          <p:nvPr>
            <p:ph idx="1"/>
          </p:nvPr>
        </p:nvSpPr>
        <p:spPr>
          <a:xfrm>
            <a:off x="250825" y="1417638"/>
            <a:ext cx="8713788" cy="5251450"/>
          </a:xfrm>
        </p:spPr>
        <p:txBody>
          <a:bodyPr/>
          <a:lstStyle/>
          <a:p>
            <a:pPr eaLnBrk="1" hangingPunct="1"/>
            <a:r>
              <a:rPr lang="cs-CZ" altLang="cs-CZ" sz="2000" b="1" u="sng"/>
              <a:t>Podniková ekonomika (podnikové hospodářství)</a:t>
            </a:r>
            <a:r>
              <a:rPr lang="cs-CZ" altLang="cs-CZ" sz="2000" b="1"/>
              <a:t> → samostatná disciplina hospodářských věd.</a:t>
            </a:r>
          </a:p>
          <a:p>
            <a:pPr eaLnBrk="1" hangingPunct="1">
              <a:buFont typeface="Wingdings" panose="05000000000000000000" pitchFamily="2" charset="2"/>
              <a:buNone/>
            </a:pPr>
            <a:r>
              <a:rPr lang="cs-CZ" altLang="cs-CZ" sz="2000"/>
              <a:t>Hospodářské vědy se obvykle člení na dvě skupiny:</a:t>
            </a:r>
            <a:endParaRPr lang="cs-CZ" altLang="cs-CZ" sz="2000" b="1"/>
          </a:p>
          <a:p>
            <a:pPr eaLnBrk="1" hangingPunct="1"/>
            <a:r>
              <a:rPr lang="cs-CZ" altLang="cs-CZ" sz="2000" b="1"/>
              <a:t>národohospodářskou nauku</a:t>
            </a:r>
            <a:r>
              <a:rPr lang="cs-CZ" altLang="cs-CZ" sz="2000"/>
              <a:t>,</a:t>
            </a:r>
            <a:endParaRPr lang="cs-CZ" altLang="cs-CZ" sz="2000" b="1"/>
          </a:p>
          <a:p>
            <a:pPr eaLnBrk="1" hangingPunct="1"/>
            <a:r>
              <a:rPr lang="cs-CZ" altLang="cs-CZ" sz="2000" b="1"/>
              <a:t>podnikohospodářskou nauku</a:t>
            </a:r>
            <a:r>
              <a:rPr lang="cs-CZ" altLang="cs-CZ" sz="2000"/>
              <a:t>.</a:t>
            </a:r>
          </a:p>
          <a:p>
            <a:pPr eaLnBrk="1" hangingPunct="1"/>
            <a:endParaRPr lang="cs-CZ" altLang="cs-CZ" sz="2000" b="1"/>
          </a:p>
          <a:p>
            <a:pPr eaLnBrk="1" hangingPunct="1"/>
            <a:r>
              <a:rPr lang="cs-CZ" altLang="cs-CZ" sz="2000"/>
              <a:t>Společným předmětem zkoumání a popisu hospodářských věd je </a:t>
            </a:r>
            <a:r>
              <a:rPr lang="cs-CZ" altLang="cs-CZ" sz="2000" b="1"/>
              <a:t>hospodářství. Pod tímto pojmem můžeme rozumět </a:t>
            </a:r>
            <a:r>
              <a:rPr lang="cs-CZ" altLang="cs-CZ" sz="2000"/>
              <a:t>oblast lidské činnosti, která slouží k uspokojování potřeb. Prostředky k uspokojování  se nazývají </a:t>
            </a:r>
            <a:r>
              <a:rPr lang="cs-CZ" altLang="cs-CZ" sz="2000" b="1"/>
              <a:t>statky. </a:t>
            </a:r>
            <a:r>
              <a:rPr lang="cs-CZ" altLang="cs-CZ" sz="2000"/>
              <a:t>Neomezenost lidských potřeb na jedné straně a nedostatek statků na straně druhé, nutí člověka </a:t>
            </a:r>
            <a:r>
              <a:rPr lang="cs-CZ" altLang="cs-CZ" sz="2000" b="1"/>
              <a:t>hospodařit</a:t>
            </a:r>
            <a:r>
              <a:rPr lang="cs-CZ" altLang="cs-CZ" sz="2000" b="1" i="1"/>
              <a:t>, </a:t>
            </a:r>
            <a:r>
              <a:rPr lang="cs-CZ" altLang="cs-CZ" sz="2000"/>
              <a:t>tzn. využívat existující prostředky takovým způsobem, aby se dosáhlo co </a:t>
            </a:r>
            <a:r>
              <a:rPr lang="cs-CZ" altLang="cs-CZ" sz="2000" b="1"/>
              <a:t>největšího uspokojení potřeb</a:t>
            </a:r>
            <a:r>
              <a:rPr lang="cs-CZ" altLang="cs-CZ" sz="2000"/>
              <a:t>. Dosažení tohoto cíle předpokládá </a:t>
            </a:r>
            <a:r>
              <a:rPr lang="cs-CZ" altLang="cs-CZ" sz="2000" b="1"/>
              <a:t>rozhodovací proces</a:t>
            </a:r>
            <a:r>
              <a:rPr lang="cs-CZ" altLang="cs-CZ" sz="2000"/>
              <a:t> o </a:t>
            </a:r>
            <a:r>
              <a:rPr lang="cs-CZ" altLang="cs-CZ" sz="2000" b="1"/>
              <a:t>výrobě statků (produkci)</a:t>
            </a:r>
            <a:r>
              <a:rPr lang="cs-CZ" altLang="cs-CZ" sz="2000"/>
              <a:t>, ale i o jejich </a:t>
            </a:r>
            <a:r>
              <a:rPr lang="cs-CZ" altLang="cs-CZ" sz="2000" b="1"/>
              <a:t>spotřebě (konzumaci). </a:t>
            </a:r>
          </a:p>
          <a:p>
            <a:pPr eaLnBrk="1" hangingPunct="1"/>
            <a:endParaRPr lang="cs-CZ" altLang="cs-CZ" sz="2000"/>
          </a:p>
        </p:txBody>
      </p:sp>
    </p:spTree>
    <p:extLst>
      <p:ext uri="{BB962C8B-B14F-4D97-AF65-F5344CB8AC3E}">
        <p14:creationId xmlns:p14="http://schemas.microsoft.com/office/powerpoint/2010/main" val="24795968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8313" y="614691"/>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endParaRPr lang="cs-CZ" altLang="cs-CZ" sz="2900" b="1" dirty="0">
              <a:solidFill>
                <a:schemeClr val="tx1"/>
              </a:solidFill>
              <a:latin typeface="Berlin CE"/>
            </a:endParaRPr>
          </a:p>
        </p:txBody>
      </p:sp>
      <p:sp>
        <p:nvSpPr>
          <p:cNvPr id="84995"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4996" name="Text Box 5"/>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4997" name="Text Box 6"/>
          <p:cNvSpPr txBox="1">
            <a:spLocks noChangeArrowheads="1"/>
          </p:cNvSpPr>
          <p:nvPr/>
        </p:nvSpPr>
        <p:spPr bwMode="auto">
          <a:xfrm>
            <a:off x="468313" y="1052513"/>
            <a:ext cx="799147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a:t>Dispozitivní faktory</a:t>
            </a:r>
          </a:p>
          <a:p>
            <a:pPr eaLnBrk="1" hangingPunct="1">
              <a:spcBef>
                <a:spcPct val="0"/>
              </a:spcBef>
              <a:buClrTx/>
              <a:buSzTx/>
              <a:buFontTx/>
              <a:buNone/>
            </a:pPr>
            <a:r>
              <a:rPr lang="cs-CZ" altLang="cs-CZ" sz="2400"/>
              <a:t>Řízení a jeho složky:</a:t>
            </a:r>
          </a:p>
          <a:p>
            <a:pPr eaLnBrk="1" hangingPunct="1">
              <a:spcBef>
                <a:spcPct val="0"/>
              </a:spcBef>
              <a:buClrTx/>
              <a:buSzTx/>
              <a:buFontTx/>
              <a:buNone/>
            </a:pPr>
            <a:r>
              <a:rPr lang="cs-CZ" altLang="cs-CZ" sz="2400" b="0"/>
              <a:t>- plánování</a:t>
            </a:r>
          </a:p>
          <a:p>
            <a:pPr eaLnBrk="1" hangingPunct="1">
              <a:spcBef>
                <a:spcPct val="0"/>
              </a:spcBef>
              <a:buClrTx/>
              <a:buSzTx/>
              <a:buFontTx/>
              <a:buNone/>
            </a:pPr>
            <a:r>
              <a:rPr lang="cs-CZ" altLang="cs-CZ" sz="2400" b="0"/>
              <a:t>- organizace</a:t>
            </a:r>
          </a:p>
          <a:p>
            <a:pPr eaLnBrk="1" hangingPunct="1">
              <a:spcBef>
                <a:spcPct val="0"/>
              </a:spcBef>
              <a:buClrTx/>
              <a:buSzTx/>
              <a:buFontTx/>
              <a:buNone/>
            </a:pPr>
            <a:r>
              <a:rPr lang="cs-CZ" altLang="cs-CZ" sz="2400" b="0"/>
              <a:t>- rozhodování</a:t>
            </a:r>
          </a:p>
          <a:p>
            <a:pPr eaLnBrk="1" hangingPunct="1">
              <a:spcBef>
                <a:spcPct val="0"/>
              </a:spcBef>
              <a:buClrTx/>
              <a:buSzTx/>
              <a:buFontTx/>
              <a:buChar char="-"/>
            </a:pPr>
            <a:r>
              <a:rPr lang="cs-CZ" altLang="cs-CZ" sz="2400" b="0"/>
              <a:t> kontrola</a:t>
            </a:r>
          </a:p>
          <a:p>
            <a:pPr eaLnBrk="1" hangingPunct="1">
              <a:spcBef>
                <a:spcPct val="0"/>
              </a:spcBef>
              <a:buClrTx/>
              <a:buSzTx/>
              <a:buFontTx/>
              <a:buChar char="-"/>
            </a:pPr>
            <a:r>
              <a:rPr lang="cs-CZ" altLang="cs-CZ" sz="2400" b="0"/>
              <a:t> informační management</a:t>
            </a:r>
            <a:r>
              <a:rPr lang="cs-CZ" altLang="cs-CZ" sz="1800" b="0"/>
              <a:t> </a:t>
            </a:r>
          </a:p>
          <a:p>
            <a:pPr eaLnBrk="1" hangingPunct="1">
              <a:spcBef>
                <a:spcPct val="0"/>
              </a:spcBef>
              <a:buClrTx/>
              <a:buSzTx/>
              <a:buFontTx/>
              <a:buNone/>
            </a:pPr>
            <a:endParaRPr lang="cs-CZ" altLang="cs-CZ" sz="2600"/>
          </a:p>
          <a:p>
            <a:pPr eaLnBrk="1" hangingPunct="1">
              <a:spcBef>
                <a:spcPct val="0"/>
              </a:spcBef>
              <a:buClrTx/>
              <a:buSzTx/>
              <a:buFontTx/>
              <a:buNone/>
            </a:pPr>
            <a:r>
              <a:rPr lang="cs-CZ" altLang="cs-CZ" sz="2600"/>
              <a:t>Doplňkové faktory</a:t>
            </a:r>
          </a:p>
          <a:p>
            <a:pPr eaLnBrk="1" hangingPunct="1">
              <a:spcBef>
                <a:spcPct val="0"/>
              </a:spcBef>
              <a:buClrTx/>
              <a:buSzTx/>
              <a:buFontTx/>
              <a:buNone/>
            </a:pPr>
            <a:r>
              <a:rPr lang="cs-CZ" altLang="cs-CZ" sz="2400"/>
              <a:t>Vztah podniku k:</a:t>
            </a:r>
          </a:p>
          <a:p>
            <a:pPr eaLnBrk="1" hangingPunct="1">
              <a:spcBef>
                <a:spcPct val="0"/>
              </a:spcBef>
              <a:buClrTx/>
              <a:buSzTx/>
              <a:buFontTx/>
              <a:buNone/>
            </a:pPr>
            <a:r>
              <a:rPr lang="cs-CZ" altLang="cs-CZ" sz="2400" b="0"/>
              <a:t>-státu</a:t>
            </a:r>
          </a:p>
          <a:p>
            <a:pPr eaLnBrk="1" hangingPunct="1">
              <a:spcBef>
                <a:spcPct val="0"/>
              </a:spcBef>
              <a:buClrTx/>
              <a:buSzTx/>
              <a:buFontTx/>
              <a:buNone/>
            </a:pPr>
            <a:r>
              <a:rPr lang="cs-CZ" altLang="cs-CZ" sz="2400" b="0"/>
              <a:t>-bankám</a:t>
            </a:r>
          </a:p>
          <a:p>
            <a:pPr eaLnBrk="1" hangingPunct="1">
              <a:spcBef>
                <a:spcPct val="0"/>
              </a:spcBef>
              <a:buClrTx/>
              <a:buSzTx/>
              <a:buFontTx/>
              <a:buNone/>
            </a:pPr>
            <a:r>
              <a:rPr lang="cs-CZ" altLang="cs-CZ" sz="2400" b="0"/>
              <a:t>-pojišťovnám </a:t>
            </a:r>
          </a:p>
          <a:p>
            <a:pPr eaLnBrk="1" hangingPunct="1">
              <a:spcBef>
                <a:spcPct val="0"/>
              </a:spcBef>
              <a:buClrTx/>
              <a:buSzTx/>
              <a:buFontTx/>
              <a:buNone/>
            </a:pPr>
            <a:endParaRPr lang="cs-CZ" altLang="cs-CZ" sz="2400"/>
          </a:p>
        </p:txBody>
      </p:sp>
    </p:spTree>
    <p:extLst>
      <p:ext uri="{BB962C8B-B14F-4D97-AF65-F5344CB8AC3E}">
        <p14:creationId xmlns:p14="http://schemas.microsoft.com/office/powerpoint/2010/main" val="38097368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85775" y="654269"/>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r>
              <a:rPr lang="cs-CZ" altLang="cs-CZ" sz="2900" b="1" dirty="0">
                <a:solidFill>
                  <a:schemeClr val="tx1"/>
                </a:solidFill>
                <a:latin typeface="Berlin CE"/>
              </a:rPr>
              <a:t> </a:t>
            </a:r>
          </a:p>
        </p:txBody>
      </p:sp>
      <p:sp>
        <p:nvSpPr>
          <p:cNvPr id="87043"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7044" name="Text Box 5"/>
          <p:cNvSpPr txBox="1">
            <a:spLocks noChangeArrowheads="1"/>
          </p:cNvSpPr>
          <p:nvPr/>
        </p:nvSpPr>
        <p:spPr bwMode="auto">
          <a:xfrm>
            <a:off x="485775" y="1590675"/>
            <a:ext cx="1841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80000"/>
              </a:lnSpc>
              <a:buClrTx/>
              <a:buSzTx/>
              <a:buFont typeface="Wingdings" panose="05000000000000000000" pitchFamily="2" charset="2"/>
              <a:buNone/>
            </a:pPr>
            <a:endParaRPr lang="cs-CZ" altLang="cs-CZ" sz="2400">
              <a:latin typeface="Times New Roman" panose="02020603050405020304" pitchFamily="18" charset="0"/>
              <a:cs typeface="Times New Roman" panose="02020603050405020304" pitchFamily="18" charset="0"/>
            </a:endParaRPr>
          </a:p>
        </p:txBody>
      </p:sp>
      <p:graphicFrame>
        <p:nvGraphicFramePr>
          <p:cNvPr id="124966" name="Group 38"/>
          <p:cNvGraphicFramePr>
            <a:graphicFrameLocks noGrp="1"/>
          </p:cNvGraphicFramePr>
          <p:nvPr>
            <p:ph sz="half" idx="2"/>
          </p:nvPr>
        </p:nvGraphicFramePr>
        <p:xfrm>
          <a:off x="1042988" y="1590675"/>
          <a:ext cx="7343775" cy="4237039"/>
        </p:xfrm>
        <a:graphic>
          <a:graphicData uri="http://schemas.openxmlformats.org/drawingml/2006/table">
            <a:tbl>
              <a:tblPr/>
              <a:tblGrid>
                <a:gridCol w="2447925">
                  <a:extLst>
                    <a:ext uri="{9D8B030D-6E8A-4147-A177-3AD203B41FA5}">
                      <a16:colId xmlns:a16="http://schemas.microsoft.com/office/drawing/2014/main" val="20000"/>
                    </a:ext>
                  </a:extLst>
                </a:gridCol>
                <a:gridCol w="2947987">
                  <a:extLst>
                    <a:ext uri="{9D8B030D-6E8A-4147-A177-3AD203B41FA5}">
                      <a16:colId xmlns:a16="http://schemas.microsoft.com/office/drawing/2014/main" val="20001"/>
                    </a:ext>
                  </a:extLst>
                </a:gridCol>
                <a:gridCol w="1947863">
                  <a:extLst>
                    <a:ext uri="{9D8B030D-6E8A-4147-A177-3AD203B41FA5}">
                      <a16:colId xmlns:a16="http://schemas.microsoft.com/office/drawing/2014/main" val="20002"/>
                    </a:ext>
                  </a:extLst>
                </a:gridCol>
              </a:tblGrid>
              <a:tr h="7010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Národohospodářský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pohled</a:t>
                      </a:r>
                      <a:endParaRPr kumimoji="0" lang="cs-CZ" sz="2000" b="0" i="0" u="none" strike="noStrike" cap="none" normalizeH="0" baseline="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Podnikohospodářský pohled</a:t>
                      </a:r>
                      <a:endParaRPr kumimoji="0" lang="cs-CZ" sz="2000" b="0" i="0" u="none" strike="noStrike" cap="none" normalizeH="0" baseline="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hMerge="1">
                  <a:txBody>
                    <a:bodyPr/>
                    <a:lstStyle/>
                    <a:p>
                      <a:endParaRPr lang="cs-CZ"/>
                    </a:p>
                  </a:txBody>
                  <a:tcPr/>
                </a:tc>
                <a:extLst>
                  <a:ext uri="{0D108BD9-81ED-4DB2-BD59-A6C34878D82A}">
                    <a16:rowId xmlns:a16="http://schemas.microsoft.com/office/drawing/2014/main" val="10000"/>
                  </a:ext>
                </a:extLst>
              </a:tr>
              <a:tr h="7159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1. práce</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1. řídící práce  - dispozitivní 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5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2. výkonná práce – element. 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2. půda</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Pozemky - eVF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3. Dlouhodobý majetek</a:t>
                      </a:r>
                      <a:endParaRPr kumimoji="0" lang="cs-CZ"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22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3. kapitál</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Budovy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Stroje a zařízení</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Nástroje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Dopravní prostředky atd.</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4"/>
                  </a:ext>
                </a:extLst>
              </a:tr>
              <a:tr h="3657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4. materiál (pracovní předměty) </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76982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9091" name="Text Box 5"/>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pic>
        <p:nvPicPr>
          <p:cNvPr id="890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109075" cy="728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4591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1F196AFC-0649-48DA-B975-F354D8C8ECCC}" type="slidenum">
              <a:rPr lang="cs-CZ" altLang="cs-CZ" sz="800"/>
              <a:pPr>
                <a:spcBef>
                  <a:spcPct val="0"/>
                </a:spcBef>
                <a:buClrTx/>
                <a:buSzTx/>
                <a:buFontTx/>
                <a:buNone/>
              </a:pPr>
              <a:t>123</a:t>
            </a:fld>
            <a:endParaRPr lang="cs-CZ" altLang="cs-CZ" sz="800"/>
          </a:p>
        </p:txBody>
      </p:sp>
      <p:sp>
        <p:nvSpPr>
          <p:cNvPr id="145410" name="Rectangle 2"/>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
        <p:nvSpPr>
          <p:cNvPr id="145411" name="Rectangle 3"/>
          <p:cNvSpPr>
            <a:spLocks noGrp="1" noChangeArrowheads="1"/>
          </p:cNvSpPr>
          <p:nvPr>
            <p:ph type="title"/>
          </p:nvPr>
        </p:nvSpPr>
        <p:spPr>
          <a:xfrm>
            <a:off x="468313" y="286544"/>
            <a:ext cx="8229600" cy="765175"/>
          </a:xfrm>
          <a:noFill/>
        </p:spPr>
        <p:txBody>
          <a:bodyPr anchor="ctr" anchorCtr="1"/>
          <a:lstStyle/>
          <a:p>
            <a:pPr eaLnBrk="1" hangingPunct="1"/>
            <a:r>
              <a:rPr lang="cs-CZ" altLang="cs-CZ" sz="3200" b="1" dirty="0">
                <a:solidFill>
                  <a:srgbClr val="FF0000"/>
                </a:solidFill>
              </a:rPr>
              <a:t>Podnikové výrobní faktory</a:t>
            </a:r>
            <a:r>
              <a:rPr lang="cs-CZ" altLang="cs-CZ" sz="3200" dirty="0">
                <a:solidFill>
                  <a:srgbClr val="FF0000"/>
                </a:solidFill>
              </a:rPr>
              <a:t> </a:t>
            </a:r>
          </a:p>
        </p:txBody>
      </p:sp>
      <p:sp>
        <p:nvSpPr>
          <p:cNvPr id="145412" name="Rectangle 4"/>
          <p:cNvSpPr>
            <a:spLocks noChangeArrowheads="1"/>
          </p:cNvSpPr>
          <p:nvPr/>
        </p:nvSpPr>
        <p:spPr bwMode="auto">
          <a:xfrm>
            <a:off x="250825" y="836613"/>
            <a:ext cx="84978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r>
              <a:rPr lang="cs-CZ" altLang="cs-CZ" sz="1800"/>
              <a:t>Př. 1 Výrobní podnik má v roce 2008 k dispozici tyto </a:t>
            </a:r>
          </a:p>
          <a:p>
            <a:pPr eaLnBrk="1" hangingPunct="1">
              <a:lnSpc>
                <a:spcPct val="90000"/>
              </a:lnSpc>
              <a:buFont typeface="Wingdings" panose="05000000000000000000" pitchFamily="2" charset="2"/>
              <a:buNone/>
            </a:pPr>
            <a:r>
              <a:rPr lang="cs-CZ" altLang="cs-CZ" sz="1800"/>
              <a:t>druhy výrobních faktorů v hodnotovém   vyjádření:</a:t>
            </a:r>
          </a:p>
        </p:txBody>
      </p:sp>
      <p:graphicFrame>
        <p:nvGraphicFramePr>
          <p:cNvPr id="145473" name="Group 65"/>
          <p:cNvGraphicFramePr>
            <a:graphicFrameLocks noGrp="1"/>
          </p:cNvGraphicFramePr>
          <p:nvPr>
            <p:ph idx="1"/>
          </p:nvPr>
        </p:nvGraphicFramePr>
        <p:xfrm>
          <a:off x="457200" y="1628775"/>
          <a:ext cx="6130925" cy="3962400"/>
        </p:xfrm>
        <a:graphic>
          <a:graphicData uri="http://schemas.openxmlformats.org/drawingml/2006/table">
            <a:tbl>
              <a:tblPr/>
              <a:tblGrid>
                <a:gridCol w="4959350">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tblGrid>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budovy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80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výrobní stroje a zařízení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120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počítače včetně programového vybavení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20  mil. Kč </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pozemky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16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suroviny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nástroje</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3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polotovary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8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pomocné materiály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průměrné roční mzdy výkonných pracovníků</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3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nájemné</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5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průměrné roční náklady souvisící s řízením podniku</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4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daně</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nevýrobní zařízení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145457" name="Rectangle 49"/>
          <p:cNvSpPr>
            <a:spLocks noChangeArrowheads="1"/>
          </p:cNvSpPr>
          <p:nvPr/>
        </p:nvSpPr>
        <p:spPr bwMode="auto">
          <a:xfrm>
            <a:off x="-290596" y="5682414"/>
            <a:ext cx="87852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r>
              <a:rPr lang="cs-CZ" altLang="cs-CZ" sz="1600" b="0"/>
              <a:t>Vypočítejte hodnotu jednotlivých skupin výrobních faktorů v podniku</a:t>
            </a:r>
          </a:p>
          <a:p>
            <a:pPr eaLnBrk="1" hangingPunct="1"/>
            <a:r>
              <a:rPr lang="cs-CZ" altLang="cs-CZ" sz="1600" b="0"/>
              <a:t>Vypočítejte procentuální strukturu jednotlivých skupin výrobních faktorů a zhodnoťte ji z pozice podniku náročného na stroje a zařízení.</a:t>
            </a:r>
          </a:p>
        </p:txBody>
      </p:sp>
    </p:spTree>
    <p:extLst>
      <p:ext uri="{BB962C8B-B14F-4D97-AF65-F5344CB8AC3E}">
        <p14:creationId xmlns:p14="http://schemas.microsoft.com/office/powerpoint/2010/main" val="1031197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4541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541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4541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4547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45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P spid="145411" grpId="0" autoUpdateAnimBg="0"/>
      <p:bldP spid="145412" grpId="0" autoUpdateAnimBg="0"/>
      <p:bldP spid="145457"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sk-SK" sz="4000" dirty="0"/>
              <a:t>Transformační proces</a:t>
            </a:r>
          </a:p>
        </p:txBody>
      </p:sp>
      <p:sp>
        <p:nvSpPr>
          <p:cNvPr id="94211" name="Rectangle 3"/>
          <p:cNvSpPr>
            <a:spLocks noGrp="1" noChangeArrowheads="1"/>
          </p:cNvSpPr>
          <p:nvPr>
            <p:ph idx="1"/>
          </p:nvPr>
        </p:nvSpPr>
        <p:spPr>
          <a:xfrm>
            <a:off x="395536" y="1556792"/>
            <a:ext cx="8062664" cy="4967833"/>
          </a:xfrm>
        </p:spPr>
        <p:txBody>
          <a:bodyPr/>
          <a:lstStyle/>
          <a:p>
            <a:pPr>
              <a:lnSpc>
                <a:spcPct val="80000"/>
              </a:lnSpc>
            </a:pPr>
            <a:r>
              <a:rPr lang="sk-SK" sz="2400" b="1" dirty="0"/>
              <a:t>podnikový transformační proces</a:t>
            </a:r>
            <a:r>
              <a:rPr lang="sk-SK" sz="2400" dirty="0"/>
              <a:t> </a:t>
            </a:r>
            <a:r>
              <a:rPr lang="sk-SK" sz="2400" dirty="0" err="1"/>
              <a:t>představuje</a:t>
            </a:r>
            <a:r>
              <a:rPr lang="sk-SK" sz="2400" dirty="0"/>
              <a:t> </a:t>
            </a:r>
            <a:r>
              <a:rPr lang="sk-SK" sz="2400" i="1" dirty="0" err="1"/>
              <a:t>soubor</a:t>
            </a:r>
            <a:r>
              <a:rPr lang="sk-SK" sz="2400" i="1" dirty="0"/>
              <a:t> činností</a:t>
            </a:r>
            <a:r>
              <a:rPr lang="sk-SK" sz="2400" dirty="0"/>
              <a:t>, </a:t>
            </a:r>
            <a:r>
              <a:rPr lang="sk-SK" sz="2400" dirty="0" err="1"/>
              <a:t>jejichž</a:t>
            </a:r>
            <a:r>
              <a:rPr lang="sk-SK" sz="2400" dirty="0"/>
              <a:t> </a:t>
            </a:r>
            <a:r>
              <a:rPr lang="sk-SK" sz="2400" dirty="0" err="1"/>
              <a:t>cílem</a:t>
            </a:r>
            <a:r>
              <a:rPr lang="sk-SK" sz="2400" dirty="0"/>
              <a:t> </a:t>
            </a:r>
            <a:r>
              <a:rPr lang="sk-SK" sz="2400" i="1" dirty="0"/>
              <a:t>je </a:t>
            </a:r>
            <a:r>
              <a:rPr lang="sk-SK" sz="2400" i="1" dirty="0" err="1"/>
              <a:t>změna</a:t>
            </a:r>
            <a:r>
              <a:rPr lang="sk-SK" sz="2400" i="1" dirty="0"/>
              <a:t> </a:t>
            </a:r>
            <a:r>
              <a:rPr lang="sk-SK" sz="2400" i="1" dirty="0" err="1"/>
              <a:t>vstupů</a:t>
            </a:r>
            <a:r>
              <a:rPr lang="sk-SK" sz="2400" i="1" dirty="0"/>
              <a:t> (</a:t>
            </a:r>
            <a:r>
              <a:rPr lang="sk-SK" sz="2400" i="1" dirty="0" err="1"/>
              <a:t>imputov</a:t>
            </a:r>
            <a:r>
              <a:rPr lang="sk-SK" sz="2400" i="1" dirty="0"/>
              <a:t>) na výstupy (</a:t>
            </a:r>
            <a:r>
              <a:rPr lang="sk-SK" sz="2400" i="1" dirty="0" err="1"/>
              <a:t>outputy</a:t>
            </a:r>
            <a:r>
              <a:rPr lang="sk-SK" sz="2400" i="1" dirty="0"/>
              <a:t>)</a:t>
            </a:r>
          </a:p>
          <a:p>
            <a:pPr>
              <a:lnSpc>
                <a:spcPct val="80000"/>
              </a:lnSpc>
            </a:pPr>
            <a:endParaRPr lang="sk-SK" sz="2400" dirty="0"/>
          </a:p>
          <a:p>
            <a:pPr>
              <a:lnSpc>
                <a:spcPct val="80000"/>
              </a:lnSpc>
            </a:pPr>
            <a:r>
              <a:rPr lang="sk-SK" sz="2400" dirty="0"/>
              <a:t>v tomto procesu výrobní faktory </a:t>
            </a:r>
            <a:r>
              <a:rPr lang="sk-SK" sz="2400" dirty="0" err="1"/>
              <a:t>vstupují</a:t>
            </a:r>
            <a:r>
              <a:rPr lang="sk-SK" sz="2400" dirty="0"/>
              <a:t> do </a:t>
            </a:r>
            <a:r>
              <a:rPr lang="sk-SK" sz="2400" dirty="0" err="1"/>
              <a:t>výrobního</a:t>
            </a:r>
            <a:r>
              <a:rPr lang="sk-SK" sz="2400" dirty="0"/>
              <a:t> procesu, </a:t>
            </a:r>
            <a:r>
              <a:rPr lang="sk-SK" sz="2400" dirty="0" err="1"/>
              <a:t>kombinují</a:t>
            </a:r>
            <a:r>
              <a:rPr lang="sk-SK" sz="2400" dirty="0"/>
              <a:t> </a:t>
            </a:r>
            <a:r>
              <a:rPr lang="sk-SK" sz="2400" dirty="0" err="1"/>
              <a:t>se</a:t>
            </a:r>
            <a:r>
              <a:rPr lang="sk-SK" sz="2400" dirty="0"/>
              <a:t> v </a:t>
            </a:r>
            <a:r>
              <a:rPr lang="sk-SK" sz="2400" dirty="0" err="1"/>
              <a:t>optimálním</a:t>
            </a:r>
            <a:r>
              <a:rPr lang="sk-SK" sz="2400" dirty="0"/>
              <a:t> </a:t>
            </a:r>
            <a:r>
              <a:rPr lang="sk-SK" sz="2400" dirty="0" err="1"/>
              <a:t>poměru</a:t>
            </a:r>
            <a:r>
              <a:rPr lang="sk-SK" sz="2400" dirty="0"/>
              <a:t>, </a:t>
            </a:r>
            <a:r>
              <a:rPr lang="sk-SK" sz="2400" dirty="0" err="1"/>
              <a:t>působí</a:t>
            </a:r>
            <a:r>
              <a:rPr lang="sk-SK" sz="2400" dirty="0"/>
              <a:t> vo vzájomné </a:t>
            </a:r>
            <a:r>
              <a:rPr lang="sk-SK" sz="2400" dirty="0" err="1"/>
              <a:t>součinnosti</a:t>
            </a:r>
            <a:r>
              <a:rPr lang="sk-SK" sz="2400" dirty="0"/>
              <a:t> a </a:t>
            </a:r>
            <a:r>
              <a:rPr lang="sk-SK" sz="2400" b="1" dirty="0" err="1"/>
              <a:t>výsledkem</a:t>
            </a:r>
            <a:r>
              <a:rPr lang="sk-SK" sz="2400" dirty="0"/>
              <a:t> </a:t>
            </a:r>
            <a:r>
              <a:rPr lang="sk-SK" sz="2400" dirty="0" err="1"/>
              <a:t>těchto</a:t>
            </a:r>
            <a:r>
              <a:rPr lang="sk-SK" sz="2400" dirty="0"/>
              <a:t> </a:t>
            </a:r>
            <a:r>
              <a:rPr lang="sk-SK" sz="2400" dirty="0" err="1"/>
              <a:t>aktivit</a:t>
            </a:r>
            <a:r>
              <a:rPr lang="sk-SK" sz="2400" dirty="0"/>
              <a:t> </a:t>
            </a:r>
            <a:r>
              <a:rPr lang="sk-SK" sz="2400" b="1" dirty="0"/>
              <a:t>je produkt</a:t>
            </a:r>
            <a:r>
              <a:rPr lang="sk-SK" sz="2400" dirty="0"/>
              <a:t> nebo služba, </a:t>
            </a:r>
            <a:r>
              <a:rPr lang="sk-SK" sz="2400" dirty="0" err="1"/>
              <a:t>kterou</a:t>
            </a:r>
            <a:r>
              <a:rPr lang="sk-SK" sz="2400" dirty="0"/>
              <a:t> podnik </a:t>
            </a:r>
            <a:r>
              <a:rPr lang="sk-SK" sz="2400" dirty="0" err="1"/>
              <a:t>nabízí</a:t>
            </a:r>
            <a:r>
              <a:rPr lang="sk-SK" sz="2400" dirty="0"/>
              <a:t> na trhu </a:t>
            </a:r>
          </a:p>
          <a:p>
            <a:pPr>
              <a:lnSpc>
                <a:spcPct val="80000"/>
              </a:lnSpc>
            </a:pPr>
            <a:endParaRPr lang="sk-SK" sz="2400" dirty="0"/>
          </a:p>
          <a:p>
            <a:pPr>
              <a:lnSpc>
                <a:spcPct val="80000"/>
              </a:lnSpc>
            </a:pPr>
            <a:r>
              <a:rPr lang="sk-SK" sz="2400" dirty="0" err="1"/>
              <a:t>probíhá</a:t>
            </a:r>
            <a:r>
              <a:rPr lang="sk-SK" sz="2400" dirty="0"/>
              <a:t> v podniku </a:t>
            </a:r>
            <a:r>
              <a:rPr lang="sk-SK" sz="2400" b="1" i="1" dirty="0" err="1"/>
              <a:t>nepřetržitě</a:t>
            </a:r>
            <a:r>
              <a:rPr lang="sk-SK" sz="2400" b="1" i="1" dirty="0"/>
              <a:t> </a:t>
            </a:r>
            <a:r>
              <a:rPr lang="sk-SK" sz="2400" dirty="0"/>
              <a:t>a podnik v rámci svojich </a:t>
            </a:r>
            <a:r>
              <a:rPr lang="sk-SK" sz="2400" dirty="0" err="1"/>
              <a:t>aktivit</a:t>
            </a:r>
            <a:r>
              <a:rPr lang="sk-SK" sz="2400" dirty="0"/>
              <a:t> </a:t>
            </a:r>
            <a:r>
              <a:rPr lang="sk-SK" sz="2400" dirty="0" err="1"/>
              <a:t>permanentně</a:t>
            </a:r>
            <a:r>
              <a:rPr lang="sk-SK" sz="2400" dirty="0"/>
              <a:t> </a:t>
            </a:r>
            <a:r>
              <a:rPr lang="sk-SK" sz="2400" dirty="0" err="1"/>
              <a:t>přeměňuje</a:t>
            </a:r>
            <a:r>
              <a:rPr lang="sk-SK" sz="2400" dirty="0"/>
              <a:t> </a:t>
            </a:r>
            <a:r>
              <a:rPr lang="sk-SK" sz="2400" dirty="0" err="1"/>
              <a:t>nakoupené</a:t>
            </a:r>
            <a:r>
              <a:rPr lang="sk-SK" sz="2400" dirty="0"/>
              <a:t> vstupy (materiál, suroviny atd.) na výstupní produkty a služby</a:t>
            </a:r>
          </a:p>
          <a:p>
            <a:pPr>
              <a:lnSpc>
                <a:spcPct val="80000"/>
              </a:lnSpc>
            </a:pPr>
            <a:endParaRPr lang="sk-SK" sz="2400" dirty="0"/>
          </a:p>
          <a:p>
            <a:pPr>
              <a:lnSpc>
                <a:spcPct val="80000"/>
              </a:lnSpc>
            </a:pPr>
            <a:r>
              <a:rPr lang="sk-SK" sz="2400" dirty="0"/>
              <a:t>tento proces </a:t>
            </a:r>
            <a:r>
              <a:rPr lang="sk-SK" sz="2400" dirty="0" err="1"/>
              <a:t>můžeme</a:t>
            </a:r>
            <a:r>
              <a:rPr lang="sk-SK" sz="2400" dirty="0"/>
              <a:t> </a:t>
            </a:r>
            <a:r>
              <a:rPr lang="sk-SK" sz="2400" dirty="0" err="1"/>
              <a:t>označit</a:t>
            </a:r>
            <a:r>
              <a:rPr lang="sk-SK" sz="2400" dirty="0"/>
              <a:t> také pojmem </a:t>
            </a:r>
            <a:r>
              <a:rPr lang="sk-SK" sz="2400" b="1" i="1" dirty="0"/>
              <a:t>výroba</a:t>
            </a:r>
            <a:r>
              <a:rPr lang="sk-SK" sz="2400" dirty="0"/>
              <a:t> </a:t>
            </a:r>
          </a:p>
          <a:p>
            <a:pPr>
              <a:lnSpc>
                <a:spcPct val="80000"/>
              </a:lnSpc>
            </a:pPr>
            <a:endParaRPr lang="sk-SK" sz="2400" dirty="0"/>
          </a:p>
        </p:txBody>
      </p:sp>
      <p:sp>
        <p:nvSpPr>
          <p:cNvPr id="5" name="Zástupný symbol pro číslo snímku 5"/>
          <p:cNvSpPr>
            <a:spLocks noGrp="1"/>
          </p:cNvSpPr>
          <p:nvPr>
            <p:ph type="sldNum" sz="quarter" idx="12"/>
          </p:nvPr>
        </p:nvSpPr>
        <p:spPr/>
        <p:txBody>
          <a:bodyPr/>
          <a:lstStyle/>
          <a:p>
            <a:fld id="{3543D39B-E74F-46FE-923B-E580AACEE71C}" type="slidenum">
              <a:rPr lang="sk-SK"/>
              <a:pPr/>
              <a:t>124</a:t>
            </a:fld>
            <a:endParaRPr lang="sk-SK"/>
          </a:p>
        </p:txBody>
      </p:sp>
    </p:spTree>
    <p:extLst>
      <p:ext uri="{BB962C8B-B14F-4D97-AF65-F5344CB8AC3E}">
        <p14:creationId xmlns:p14="http://schemas.microsoft.com/office/powerpoint/2010/main" val="3678978733"/>
      </p:ext>
    </p:extLst>
  </p:cSld>
  <p:clrMapOvr>
    <a:masterClrMapping/>
  </p:clrMapOvr>
  <p:transition>
    <p:zo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28546" y="531105"/>
            <a:ext cx="7772400" cy="1122513"/>
          </a:xfrm>
        </p:spPr>
        <p:txBody>
          <a:bodyPr/>
          <a:lstStyle/>
          <a:p>
            <a:r>
              <a:rPr lang="sk-SK" dirty="0"/>
              <a:t>Transformační proces</a:t>
            </a:r>
          </a:p>
        </p:txBody>
      </p:sp>
      <p:grpSp>
        <p:nvGrpSpPr>
          <p:cNvPr id="2" name="Zástupný symbol pro obsah 131074"/>
          <p:cNvGrpSpPr>
            <a:grpSpLocks/>
          </p:cNvGrpSpPr>
          <p:nvPr/>
        </p:nvGrpSpPr>
        <p:grpSpPr bwMode="auto">
          <a:xfrm>
            <a:off x="685800" y="1981200"/>
            <a:ext cx="7772400" cy="4114800"/>
            <a:chOff x="410" y="836"/>
            <a:chExt cx="4896" cy="2592"/>
          </a:xfrm>
        </p:grpSpPr>
        <p:sp>
          <p:nvSpPr>
            <p:cNvPr id="3" name="_s20484"/>
            <p:cNvSpPr>
              <a:spLocks noChangeArrowheads="1" noTextEdit="1"/>
            </p:cNvSpPr>
            <p:nvPr/>
          </p:nvSpPr>
          <p:spPr bwMode="auto">
            <a:xfrm>
              <a:off x="1935" y="917"/>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FF0000"/>
            </a:solidFill>
            <a:ln w="38100">
              <a:solidFill>
                <a:schemeClr val="tx1"/>
              </a:solidFill>
              <a:miter lim="800000"/>
              <a:headEnd/>
              <a:tailEnd/>
            </a:ln>
          </p:spPr>
          <p:txBody>
            <a:bodyPr vert="horz" wrap="square" lIns="0" tIns="0" rIns="0" bIns="0" numCol="1" anchor="ctr" anchorCtr="0" compatLnSpc="1">
              <a:prstTxWarp prst="textNoShape">
                <a:avLst/>
              </a:prstTxWarp>
            </a:bodyPr>
            <a:lstStyle/>
            <a:p>
              <a:endParaRPr lang="cs-CZ"/>
            </a:p>
          </p:txBody>
        </p:sp>
        <p:sp>
          <p:nvSpPr>
            <p:cNvPr id="4" name="_s20485"/>
            <p:cNvSpPr>
              <a:spLocks noChangeArrowheads="1" noTextEdit="1"/>
            </p:cNvSpPr>
            <p:nvPr/>
          </p:nvSpPr>
          <p:spPr bwMode="auto">
            <a:xfrm rot="7200000">
              <a:off x="2188" y="1355"/>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FFFF00"/>
            </a:solidFill>
            <a:ln w="38100">
              <a:solidFill>
                <a:schemeClr val="tx1"/>
              </a:solidFill>
              <a:miter lim="800000"/>
              <a:headEnd/>
              <a:tailEnd/>
            </a:ln>
          </p:spPr>
          <p:txBody>
            <a:bodyPr vert="horz" wrap="square" lIns="0" tIns="0" rIns="0" bIns="0" numCol="1" anchor="ctr" anchorCtr="0" compatLnSpc="1">
              <a:prstTxWarp prst="textNoShape">
                <a:avLst/>
              </a:prstTxWarp>
            </a:bodyPr>
            <a:lstStyle/>
            <a:p>
              <a:endParaRPr lang="cs-CZ"/>
            </a:p>
          </p:txBody>
        </p:sp>
        <p:sp>
          <p:nvSpPr>
            <p:cNvPr id="6" name="_s20486"/>
            <p:cNvSpPr>
              <a:spLocks noChangeArrowheads="1" noTextEdit="1"/>
            </p:cNvSpPr>
            <p:nvPr/>
          </p:nvSpPr>
          <p:spPr bwMode="auto">
            <a:xfrm rot="14400000">
              <a:off x="1682" y="1355"/>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000080"/>
            </a:solidFill>
            <a:ln w="38100">
              <a:solidFill>
                <a:schemeClr val="tx1"/>
              </a:solidFill>
              <a:miter lim="800000"/>
              <a:headEnd/>
              <a:tailEnd/>
            </a:ln>
          </p:spPr>
          <p:txBody>
            <a:bodyPr vert="horz" wrap="square" lIns="0" tIns="0" rIns="0" bIns="0" numCol="1" anchor="ctr" anchorCtr="0" compatLnSpc="1">
              <a:prstTxWarp prst="textNoShape">
                <a:avLst/>
              </a:prstTxWarp>
            </a:bodyPr>
            <a:lstStyle/>
            <a:p>
              <a:endParaRPr lang="cs-CZ"/>
            </a:p>
          </p:txBody>
        </p:sp>
        <p:sp>
          <p:nvSpPr>
            <p:cNvPr id="7" name="_s20487"/>
            <p:cNvSpPr>
              <a:spLocks noChangeArrowheads="1"/>
            </p:cNvSpPr>
            <p:nvPr/>
          </p:nvSpPr>
          <p:spPr bwMode="auto">
            <a:xfrm>
              <a:off x="3364" y="1255"/>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a:ln>
                    <a:noFill/>
                  </a:ln>
                  <a:solidFill>
                    <a:schemeClr val="tx1"/>
                  </a:solidFill>
                  <a:effectLst/>
                  <a:latin typeface="Arial Black" pitchFamily="34" charset="0"/>
                </a:rPr>
                <a:t>VSTUPY</a:t>
              </a:r>
            </a:p>
          </p:txBody>
        </p:sp>
        <p:sp>
          <p:nvSpPr>
            <p:cNvPr id="8" name="_s20488"/>
            <p:cNvSpPr>
              <a:spLocks noChangeArrowheads="1"/>
            </p:cNvSpPr>
            <p:nvPr/>
          </p:nvSpPr>
          <p:spPr bwMode="auto">
            <a:xfrm>
              <a:off x="2489" y="2774"/>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000" b="0" i="0" u="none" strike="noStrike" cap="none" normalizeH="0" baseline="0">
                  <a:ln>
                    <a:noFill/>
                  </a:ln>
                  <a:solidFill>
                    <a:schemeClr val="tx1"/>
                  </a:solidFill>
                  <a:effectLst/>
                  <a:latin typeface="Arial Black" pitchFamily="34" charset="0"/>
                </a:rPr>
                <a:t>PODNIK</a:t>
              </a:r>
            </a:p>
          </p:txBody>
        </p:sp>
        <p:sp>
          <p:nvSpPr>
            <p:cNvPr id="9" name="_s20489"/>
            <p:cNvSpPr>
              <a:spLocks noChangeArrowheads="1"/>
            </p:cNvSpPr>
            <p:nvPr/>
          </p:nvSpPr>
          <p:spPr bwMode="auto">
            <a:xfrm>
              <a:off x="1611" y="1256"/>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a:ln>
                    <a:noFill/>
                  </a:ln>
                  <a:solidFill>
                    <a:schemeClr val="tx1"/>
                  </a:solidFill>
                  <a:effectLst/>
                  <a:latin typeface="Arial Black" pitchFamily="34" charset="0"/>
                </a:rPr>
                <a:t>VÝSTUPY</a:t>
              </a:r>
            </a:p>
          </p:txBody>
        </p:sp>
      </p:grpSp>
    </p:spTree>
    <p:extLst>
      <p:ext uri="{BB962C8B-B14F-4D97-AF65-F5344CB8AC3E}">
        <p14:creationId xmlns:p14="http://schemas.microsoft.com/office/powerpoint/2010/main" val="209863271"/>
      </p:ext>
    </p:extLst>
  </p:cSld>
  <p:clrMapOvr>
    <a:masterClrMapping/>
  </p:clrMapOvr>
  <p:transition>
    <p:zo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612357"/>
            <a:ext cx="8568952" cy="980728"/>
          </a:xfrm>
        </p:spPr>
        <p:txBody>
          <a:bodyPr/>
          <a:lstStyle/>
          <a:p>
            <a:r>
              <a:rPr lang="sk-SK" b="1" dirty="0"/>
              <a:t>Nákup</a:t>
            </a:r>
          </a:p>
        </p:txBody>
      </p:sp>
      <p:sp>
        <p:nvSpPr>
          <p:cNvPr id="98307" name="Rectangle 3"/>
          <p:cNvSpPr>
            <a:spLocks noGrp="1" noChangeArrowheads="1"/>
          </p:cNvSpPr>
          <p:nvPr>
            <p:ph idx="1"/>
          </p:nvPr>
        </p:nvSpPr>
        <p:spPr>
          <a:xfrm>
            <a:off x="395536" y="2072639"/>
            <a:ext cx="8062664" cy="4785361"/>
          </a:xfrm>
        </p:spPr>
        <p:txBody>
          <a:bodyPr/>
          <a:lstStyle/>
          <a:p>
            <a:pPr>
              <a:lnSpc>
                <a:spcPct val="80000"/>
              </a:lnSpc>
            </a:pPr>
            <a:r>
              <a:rPr lang="sk-SK" sz="2400" dirty="0" err="1"/>
              <a:t>představuje</a:t>
            </a:r>
            <a:r>
              <a:rPr lang="sk-SK" sz="2400" dirty="0"/>
              <a:t> </a:t>
            </a:r>
            <a:r>
              <a:rPr lang="sk-SK" sz="2400" dirty="0" err="1"/>
              <a:t>cílevědomé</a:t>
            </a:r>
            <a:r>
              <a:rPr lang="sk-SK" sz="2400" dirty="0"/>
              <a:t> aktivity podniku, </a:t>
            </a:r>
            <a:r>
              <a:rPr lang="sk-SK" sz="2400" dirty="0" err="1"/>
              <a:t>které</a:t>
            </a:r>
            <a:r>
              <a:rPr lang="sk-SK" sz="2400" dirty="0"/>
              <a:t> </a:t>
            </a:r>
            <a:r>
              <a:rPr lang="sk-SK" sz="2400" dirty="0" err="1"/>
              <a:t>jsou</a:t>
            </a:r>
            <a:r>
              <a:rPr lang="sk-SK" sz="2400" dirty="0"/>
              <a:t> </a:t>
            </a:r>
            <a:r>
              <a:rPr lang="sk-SK" sz="2400" dirty="0" err="1"/>
              <a:t>zaměřené</a:t>
            </a:r>
            <a:r>
              <a:rPr lang="sk-SK" sz="2400" dirty="0"/>
              <a:t> na </a:t>
            </a:r>
            <a:r>
              <a:rPr lang="sk-SK" sz="2400" b="1" i="1" dirty="0" err="1"/>
              <a:t>zajištění</a:t>
            </a:r>
            <a:r>
              <a:rPr lang="sk-SK" sz="2400" b="1" i="1" dirty="0"/>
              <a:t> </a:t>
            </a:r>
            <a:r>
              <a:rPr lang="sk-SK" sz="2400" b="1" i="1" dirty="0" err="1"/>
              <a:t>vstupů</a:t>
            </a:r>
            <a:r>
              <a:rPr lang="sk-SK" sz="2400" b="1" i="1" dirty="0"/>
              <a:t> </a:t>
            </a:r>
            <a:r>
              <a:rPr lang="sk-SK" sz="2400" i="1" dirty="0"/>
              <a:t>výroby</a:t>
            </a:r>
            <a:r>
              <a:rPr lang="sk-SK" sz="2400" dirty="0"/>
              <a:t> (</a:t>
            </a:r>
            <a:r>
              <a:rPr lang="sk-SK" sz="2400" dirty="0" err="1"/>
              <a:t>výrobních</a:t>
            </a:r>
            <a:r>
              <a:rPr lang="sk-SK" sz="2400" dirty="0"/>
              <a:t> </a:t>
            </a:r>
            <a:r>
              <a:rPr lang="sk-SK" sz="2400" dirty="0" err="1"/>
              <a:t>faktorů</a:t>
            </a:r>
            <a:r>
              <a:rPr lang="sk-SK" sz="2400" dirty="0"/>
              <a:t>)</a:t>
            </a:r>
          </a:p>
          <a:p>
            <a:pPr>
              <a:lnSpc>
                <a:spcPct val="80000"/>
              </a:lnSpc>
            </a:pPr>
            <a:r>
              <a:rPr lang="sk-SK" sz="2400" dirty="0" err="1"/>
              <a:t>představuje</a:t>
            </a:r>
            <a:r>
              <a:rPr lang="sk-SK" sz="2400" dirty="0"/>
              <a:t> </a:t>
            </a:r>
            <a:r>
              <a:rPr lang="sk-SK" sz="2400" b="1" i="1" dirty="0"/>
              <a:t>úvodní </a:t>
            </a:r>
            <a:r>
              <a:rPr lang="sk-SK" sz="2400" b="1" i="1" dirty="0" err="1"/>
              <a:t>fázi</a:t>
            </a:r>
            <a:r>
              <a:rPr lang="sk-SK" sz="2400" dirty="0"/>
              <a:t> </a:t>
            </a:r>
            <a:r>
              <a:rPr lang="sk-SK" sz="2400" dirty="0" err="1"/>
              <a:t>výrobního</a:t>
            </a:r>
            <a:r>
              <a:rPr lang="sk-SK" sz="2400" dirty="0"/>
              <a:t> procesu</a:t>
            </a:r>
          </a:p>
          <a:p>
            <a:pPr>
              <a:lnSpc>
                <a:spcPct val="80000"/>
              </a:lnSpc>
            </a:pPr>
            <a:r>
              <a:rPr lang="sk-SK" sz="2400" dirty="0" err="1"/>
              <a:t>Nese</a:t>
            </a:r>
            <a:r>
              <a:rPr lang="sk-SK" sz="2400" dirty="0"/>
              <a:t> s sebou náklady (a také výdaje)</a:t>
            </a:r>
          </a:p>
          <a:p>
            <a:pPr>
              <a:lnSpc>
                <a:spcPct val="80000"/>
              </a:lnSpc>
            </a:pPr>
            <a:r>
              <a:rPr lang="sk-SK" sz="2400" dirty="0" err="1"/>
              <a:t>Ve</a:t>
            </a:r>
            <a:r>
              <a:rPr lang="sk-SK" sz="2400" dirty="0"/>
              <a:t> </a:t>
            </a:r>
            <a:r>
              <a:rPr lang="sk-SK" sz="2400" dirty="0" err="1"/>
              <a:t>vztahu</a:t>
            </a:r>
            <a:r>
              <a:rPr lang="sk-SK" sz="2400" dirty="0"/>
              <a:t> k definovaným </a:t>
            </a:r>
            <a:r>
              <a:rPr lang="sk-SK" sz="2400" dirty="0" err="1"/>
              <a:t>vztahům</a:t>
            </a:r>
            <a:r>
              <a:rPr lang="sk-SK" sz="2400" dirty="0"/>
              <a:t> </a:t>
            </a:r>
            <a:r>
              <a:rPr lang="sk-SK" sz="2400" dirty="0" err="1"/>
              <a:t>podnkání</a:t>
            </a:r>
            <a:r>
              <a:rPr lang="sk-SK" sz="2400" dirty="0"/>
              <a:t> je </a:t>
            </a:r>
            <a:r>
              <a:rPr lang="sk-SK" sz="2400" dirty="0" err="1"/>
              <a:t>zřejmé</a:t>
            </a:r>
            <a:r>
              <a:rPr lang="sk-SK" sz="2400" dirty="0"/>
              <a:t>, že </a:t>
            </a:r>
            <a:r>
              <a:rPr lang="sk-SK" sz="2400" i="1" dirty="0" err="1"/>
              <a:t>minimalizace</a:t>
            </a:r>
            <a:r>
              <a:rPr lang="sk-SK" sz="2400" i="1" dirty="0"/>
              <a:t> </a:t>
            </a:r>
            <a:r>
              <a:rPr lang="sk-SK" sz="2400" i="1" dirty="0" err="1"/>
              <a:t>nákladů</a:t>
            </a:r>
            <a:r>
              <a:rPr lang="sk-SK" sz="2400" dirty="0"/>
              <a:t> </a:t>
            </a:r>
            <a:r>
              <a:rPr lang="sk-SK" sz="2400" dirty="0" err="1"/>
              <a:t>při</a:t>
            </a:r>
            <a:r>
              <a:rPr lang="sk-SK" sz="2400" dirty="0"/>
              <a:t> nákupu </a:t>
            </a:r>
            <a:r>
              <a:rPr lang="sk-SK" sz="2400" dirty="0" err="1"/>
              <a:t>vstupů</a:t>
            </a:r>
            <a:r>
              <a:rPr lang="sk-SK" sz="2400" dirty="0"/>
              <a:t> výroby </a:t>
            </a:r>
            <a:r>
              <a:rPr lang="sk-SK" sz="2400" dirty="0" err="1"/>
              <a:t>představuje</a:t>
            </a:r>
            <a:r>
              <a:rPr lang="sk-SK" sz="2400" dirty="0"/>
              <a:t> </a:t>
            </a:r>
            <a:r>
              <a:rPr lang="sk-SK" sz="2400" dirty="0" err="1"/>
              <a:t>klíčový</a:t>
            </a:r>
            <a:r>
              <a:rPr lang="sk-SK" sz="2400" dirty="0"/>
              <a:t> </a:t>
            </a:r>
            <a:r>
              <a:rPr lang="sk-SK" sz="2400" dirty="0" err="1"/>
              <a:t>přístup</a:t>
            </a:r>
            <a:r>
              <a:rPr lang="sk-SK" sz="2400" dirty="0"/>
              <a:t> k </a:t>
            </a:r>
            <a:r>
              <a:rPr lang="sk-SK" sz="2400" dirty="0" err="1"/>
              <a:t>těmto</a:t>
            </a:r>
            <a:r>
              <a:rPr lang="sk-SK" sz="2400" dirty="0"/>
              <a:t> podnikovým aktivitám</a:t>
            </a:r>
          </a:p>
        </p:txBody>
      </p:sp>
      <p:sp>
        <p:nvSpPr>
          <p:cNvPr id="5" name="Zástupný symbol pro číslo snímku 5"/>
          <p:cNvSpPr>
            <a:spLocks noGrp="1"/>
          </p:cNvSpPr>
          <p:nvPr>
            <p:ph type="sldNum" sz="quarter" idx="12"/>
          </p:nvPr>
        </p:nvSpPr>
        <p:spPr/>
        <p:txBody>
          <a:bodyPr/>
          <a:lstStyle/>
          <a:p>
            <a:fld id="{74EED947-F25B-4DEB-84EC-192B935FB223}" type="slidenum">
              <a:rPr lang="sk-SK"/>
              <a:pPr/>
              <a:t>126</a:t>
            </a:fld>
            <a:endParaRPr lang="sk-SK"/>
          </a:p>
        </p:txBody>
      </p:sp>
    </p:spTree>
    <p:extLst>
      <p:ext uri="{BB962C8B-B14F-4D97-AF65-F5344CB8AC3E}">
        <p14:creationId xmlns:p14="http://schemas.microsoft.com/office/powerpoint/2010/main" val="2655129645"/>
      </p:ext>
    </p:extLst>
  </p:cSld>
  <p:clrMapOvr>
    <a:masterClrMapping/>
  </p:clrMapOvr>
  <p:transition>
    <p:zo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sk-SK" dirty="0"/>
              <a:t>Výrobní proces v podniku</a:t>
            </a:r>
          </a:p>
        </p:txBody>
      </p:sp>
      <p:sp>
        <p:nvSpPr>
          <p:cNvPr id="133123" name="Rectangle 3"/>
          <p:cNvSpPr>
            <a:spLocks noGrp="1" noChangeArrowheads="1"/>
          </p:cNvSpPr>
          <p:nvPr>
            <p:ph idx="1"/>
          </p:nvPr>
        </p:nvSpPr>
        <p:spPr/>
        <p:txBody>
          <a:bodyPr/>
          <a:lstStyle/>
          <a:p>
            <a:pPr>
              <a:buFontTx/>
              <a:buNone/>
            </a:pPr>
            <a:endParaRPr lang="cs-CZ" i="1" dirty="0"/>
          </a:p>
        </p:txBody>
      </p:sp>
      <p:sp>
        <p:nvSpPr>
          <p:cNvPr id="10" name="Zástupný symbol pro číslo snímku 5"/>
          <p:cNvSpPr>
            <a:spLocks noGrp="1"/>
          </p:cNvSpPr>
          <p:nvPr>
            <p:ph type="sldNum" sz="quarter" idx="12"/>
          </p:nvPr>
        </p:nvSpPr>
        <p:spPr/>
        <p:txBody>
          <a:bodyPr/>
          <a:lstStyle/>
          <a:p>
            <a:fld id="{9342F1BE-B1E9-4895-8074-504BECFD0DAF}" type="slidenum">
              <a:rPr lang="sk-SK"/>
              <a:pPr/>
              <a:t>127</a:t>
            </a:fld>
            <a:endParaRPr lang="sk-SK"/>
          </a:p>
        </p:txBody>
      </p:sp>
      <p:sp>
        <p:nvSpPr>
          <p:cNvPr id="133124" name="Rectangle 4"/>
          <p:cNvSpPr>
            <a:spLocks noChangeArrowheads="1"/>
          </p:cNvSpPr>
          <p:nvPr/>
        </p:nvSpPr>
        <p:spPr bwMode="auto">
          <a:xfrm>
            <a:off x="755650" y="3357563"/>
            <a:ext cx="1274763" cy="914400"/>
          </a:xfrm>
          <a:prstGeom prst="rect">
            <a:avLst/>
          </a:prstGeom>
          <a:solidFill>
            <a:srgbClr val="00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k-SK" sz="2000"/>
              <a:t>Nákup</a:t>
            </a:r>
          </a:p>
        </p:txBody>
      </p:sp>
      <p:sp>
        <p:nvSpPr>
          <p:cNvPr id="133125" name="Rectangle 5"/>
          <p:cNvSpPr>
            <a:spLocks noChangeArrowheads="1"/>
          </p:cNvSpPr>
          <p:nvPr/>
        </p:nvSpPr>
        <p:spPr bwMode="auto">
          <a:xfrm>
            <a:off x="3779838" y="3357563"/>
            <a:ext cx="1296987" cy="9144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k-SK" sz="2400"/>
              <a:t>Výroba</a:t>
            </a:r>
          </a:p>
        </p:txBody>
      </p:sp>
      <p:sp>
        <p:nvSpPr>
          <p:cNvPr id="133126" name="Rectangle 6"/>
          <p:cNvSpPr>
            <a:spLocks noChangeArrowheads="1"/>
          </p:cNvSpPr>
          <p:nvPr/>
        </p:nvSpPr>
        <p:spPr bwMode="auto">
          <a:xfrm>
            <a:off x="6948488" y="3357563"/>
            <a:ext cx="1223962" cy="914400"/>
          </a:xfrm>
          <a:prstGeom prst="rect">
            <a:avLst/>
          </a:prstGeom>
          <a:solidFill>
            <a:schemeClr val="accent1">
              <a:lumMod val="90000"/>
            </a:schemeClr>
          </a:solidFill>
          <a:ln w="38100">
            <a:solidFill>
              <a:schemeClr val="tx1"/>
            </a:solidFill>
            <a:miter lim="800000"/>
            <a:headEnd/>
            <a:tailEnd/>
          </a:ln>
          <a:effectLst/>
        </p:spPr>
        <p:txBody>
          <a:bodyPr wrap="none" anchor="ctr"/>
          <a:lstStyle/>
          <a:p>
            <a:pPr algn="ctr"/>
            <a:r>
              <a:rPr lang="sk-SK" sz="2000" dirty="0" err="1"/>
              <a:t>Prodej</a:t>
            </a:r>
            <a:endParaRPr lang="sk-SK" sz="2000" dirty="0"/>
          </a:p>
        </p:txBody>
      </p:sp>
      <p:sp>
        <p:nvSpPr>
          <p:cNvPr id="133127" name="AutoShape 7"/>
          <p:cNvSpPr>
            <a:spLocks noChangeArrowheads="1"/>
          </p:cNvSpPr>
          <p:nvPr/>
        </p:nvSpPr>
        <p:spPr bwMode="auto">
          <a:xfrm>
            <a:off x="2051050" y="3573463"/>
            <a:ext cx="1657350" cy="485775"/>
          </a:xfrm>
          <a:prstGeom prst="leftRightArrow">
            <a:avLst>
              <a:gd name="adj1" fmla="val 50000"/>
              <a:gd name="adj2" fmla="val 6823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28" name="AutoShape 8"/>
          <p:cNvSpPr>
            <a:spLocks noChangeArrowheads="1"/>
          </p:cNvSpPr>
          <p:nvPr/>
        </p:nvSpPr>
        <p:spPr bwMode="auto">
          <a:xfrm>
            <a:off x="5148263" y="3644900"/>
            <a:ext cx="1728787" cy="485775"/>
          </a:xfrm>
          <a:prstGeom prst="leftRightArrow">
            <a:avLst>
              <a:gd name="adj1" fmla="val 50000"/>
              <a:gd name="adj2" fmla="val 7117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3704323082"/>
      </p:ext>
    </p:extLst>
  </p:cSld>
  <p:clrMapOvr>
    <a:masterClrMapping/>
  </p:clrMapOvr>
  <p:transition>
    <p:zo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sk-SK" b="1"/>
              <a:t>Nákup</a:t>
            </a:r>
          </a:p>
        </p:txBody>
      </p:sp>
      <p:sp>
        <p:nvSpPr>
          <p:cNvPr id="100355" name="Rectangle 3"/>
          <p:cNvSpPr>
            <a:spLocks noGrp="1" noChangeArrowheads="1"/>
          </p:cNvSpPr>
          <p:nvPr>
            <p:ph idx="1"/>
          </p:nvPr>
        </p:nvSpPr>
        <p:spPr>
          <a:xfrm>
            <a:off x="685800" y="1700213"/>
            <a:ext cx="7772400" cy="4824412"/>
          </a:xfrm>
        </p:spPr>
        <p:txBody>
          <a:bodyPr/>
          <a:lstStyle/>
          <a:p>
            <a:pPr>
              <a:lnSpc>
                <a:spcPct val="80000"/>
              </a:lnSpc>
            </a:pPr>
            <a:r>
              <a:rPr lang="sk-SK" sz="2200" b="1" dirty="0"/>
              <a:t>nákupní fáze</a:t>
            </a:r>
            <a:r>
              <a:rPr lang="sk-SK" sz="2200" dirty="0"/>
              <a:t> podnikového </a:t>
            </a:r>
            <a:r>
              <a:rPr lang="sk-SK" sz="2200" dirty="0" err="1"/>
              <a:t>transformačního</a:t>
            </a:r>
            <a:r>
              <a:rPr lang="sk-SK" sz="2200" dirty="0"/>
              <a:t> procesu si </a:t>
            </a:r>
            <a:r>
              <a:rPr lang="sk-SK" sz="2200" b="1" i="1" dirty="0"/>
              <a:t>vyžaduje</a:t>
            </a:r>
            <a:r>
              <a:rPr lang="sk-SK" sz="2200" i="1" dirty="0"/>
              <a:t>:</a:t>
            </a:r>
            <a:endParaRPr lang="sk-SK" sz="2200" b="1" i="1" dirty="0"/>
          </a:p>
          <a:p>
            <a:pPr>
              <a:lnSpc>
                <a:spcPct val="80000"/>
              </a:lnSpc>
              <a:buFontTx/>
              <a:buAutoNum type="arabicPeriod"/>
            </a:pPr>
            <a:r>
              <a:rPr lang="sk-SK" sz="2200" b="1" i="1" dirty="0" err="1"/>
              <a:t>určit</a:t>
            </a:r>
            <a:r>
              <a:rPr lang="sk-SK" sz="2200" b="1" i="1" dirty="0"/>
              <a:t> </a:t>
            </a:r>
            <a:r>
              <a:rPr lang="sk-SK" sz="2200" b="1" i="1" dirty="0" err="1"/>
              <a:t>zodpovědný</a:t>
            </a:r>
            <a:r>
              <a:rPr lang="sk-SK" sz="2200" b="1" i="1" dirty="0"/>
              <a:t> útvar</a:t>
            </a:r>
            <a:r>
              <a:rPr lang="sk-SK" sz="2200" dirty="0"/>
              <a:t> za </a:t>
            </a:r>
            <a:r>
              <a:rPr lang="sk-SK" sz="2200" dirty="0" err="1"/>
              <a:t>pořizování</a:t>
            </a:r>
            <a:r>
              <a:rPr lang="sk-SK" sz="2200" dirty="0"/>
              <a:t> jednotlivých </a:t>
            </a:r>
            <a:r>
              <a:rPr lang="sk-SK" sz="2200" dirty="0" err="1"/>
              <a:t>vstupů</a:t>
            </a:r>
            <a:r>
              <a:rPr lang="sk-SK" sz="2200" dirty="0"/>
              <a:t>, </a:t>
            </a:r>
            <a:r>
              <a:rPr lang="sk-SK" sz="2200" dirty="0" err="1"/>
              <a:t>definovat</a:t>
            </a:r>
            <a:r>
              <a:rPr lang="sk-SK" sz="2200" dirty="0"/>
              <a:t> </a:t>
            </a:r>
            <a:r>
              <a:rPr lang="sk-SK" sz="2200" dirty="0" err="1"/>
              <a:t>pravomoci</a:t>
            </a:r>
            <a:r>
              <a:rPr lang="sk-SK" sz="2200" dirty="0"/>
              <a:t> a </a:t>
            </a:r>
            <a:r>
              <a:rPr lang="sk-SK" sz="2200" dirty="0" err="1"/>
              <a:t>zodpovědnosti</a:t>
            </a:r>
            <a:r>
              <a:rPr lang="sk-SK" sz="2200" dirty="0"/>
              <a:t> </a:t>
            </a:r>
            <a:r>
              <a:rPr lang="sk-SK" sz="2200" dirty="0" err="1"/>
              <a:t>tohoto</a:t>
            </a:r>
            <a:r>
              <a:rPr lang="sk-SK" sz="2200" dirty="0"/>
              <a:t> útvaru a </a:t>
            </a:r>
            <a:r>
              <a:rPr lang="sk-SK" sz="2200" dirty="0" err="1"/>
              <a:t>zabezpečit</a:t>
            </a:r>
            <a:r>
              <a:rPr lang="sk-SK" sz="2200" dirty="0"/>
              <a:t> </a:t>
            </a:r>
            <a:r>
              <a:rPr lang="sk-SK" sz="2200" dirty="0" err="1"/>
              <a:t>důslednou</a:t>
            </a:r>
            <a:r>
              <a:rPr lang="sk-SK" sz="2200" dirty="0"/>
              <a:t> kontrolu </a:t>
            </a:r>
            <a:r>
              <a:rPr lang="sk-SK" sz="2200" dirty="0" err="1"/>
              <a:t>těchto</a:t>
            </a:r>
            <a:r>
              <a:rPr lang="sk-SK" sz="2200" dirty="0"/>
              <a:t> </a:t>
            </a:r>
            <a:r>
              <a:rPr lang="sk-SK" sz="2200" dirty="0" err="1"/>
              <a:t>procesů</a:t>
            </a:r>
            <a:r>
              <a:rPr lang="sk-SK" sz="2200" dirty="0"/>
              <a:t> </a:t>
            </a:r>
            <a:r>
              <a:rPr lang="sk-SK" sz="2200" dirty="0" err="1"/>
              <a:t>ve</a:t>
            </a:r>
            <a:r>
              <a:rPr lang="sk-SK" sz="2200" dirty="0"/>
              <a:t> </a:t>
            </a:r>
            <a:r>
              <a:rPr lang="sk-SK" sz="2200" dirty="0" err="1"/>
              <a:t>vztahu</a:t>
            </a:r>
            <a:r>
              <a:rPr lang="sk-SK" sz="2200" dirty="0"/>
              <a:t> </a:t>
            </a:r>
            <a:r>
              <a:rPr lang="sk-SK" sz="2200" dirty="0" err="1"/>
              <a:t>ke</a:t>
            </a:r>
            <a:r>
              <a:rPr lang="sk-SK" sz="2200" dirty="0"/>
              <a:t> </a:t>
            </a:r>
            <a:r>
              <a:rPr lang="sk-SK" sz="2200" dirty="0" err="1"/>
              <a:t>kvalitě</a:t>
            </a:r>
            <a:r>
              <a:rPr lang="sk-SK" sz="2200" dirty="0"/>
              <a:t> a </a:t>
            </a:r>
            <a:r>
              <a:rPr lang="sk-SK" sz="2200" dirty="0" err="1"/>
              <a:t>ceně</a:t>
            </a:r>
            <a:r>
              <a:rPr lang="sk-SK" sz="2200" dirty="0"/>
              <a:t> </a:t>
            </a:r>
            <a:r>
              <a:rPr lang="sk-SK" sz="2200" dirty="0" err="1"/>
              <a:t>vstupů</a:t>
            </a:r>
            <a:r>
              <a:rPr lang="sk-SK" sz="2200" dirty="0"/>
              <a:t> (</a:t>
            </a:r>
            <a:r>
              <a:rPr lang="sk-SK" sz="2200" dirty="0" err="1"/>
              <a:t>např</a:t>
            </a:r>
            <a:r>
              <a:rPr lang="sk-SK" sz="2200" dirty="0"/>
              <a:t>. </a:t>
            </a:r>
            <a:r>
              <a:rPr lang="sk-SK" sz="2200" dirty="0" err="1"/>
              <a:t>zabránit</a:t>
            </a:r>
            <a:r>
              <a:rPr lang="sk-SK" sz="2200" dirty="0"/>
              <a:t> </a:t>
            </a:r>
            <a:r>
              <a:rPr lang="sk-SK" sz="2200" dirty="0" err="1"/>
              <a:t>korupčnímu</a:t>
            </a:r>
            <a:r>
              <a:rPr lang="sk-SK" sz="2200" dirty="0"/>
              <a:t> </a:t>
            </a:r>
            <a:r>
              <a:rPr lang="sk-SK" sz="2200" dirty="0" err="1"/>
              <a:t>chování</a:t>
            </a:r>
            <a:r>
              <a:rPr lang="sk-SK" sz="2200" dirty="0"/>
              <a:t> </a:t>
            </a:r>
            <a:r>
              <a:rPr lang="sk-SK" sz="2200" dirty="0" err="1"/>
              <a:t>pracovníků</a:t>
            </a:r>
            <a:r>
              <a:rPr lang="sk-SK" sz="2200" dirty="0"/>
              <a:t> nákupu)</a:t>
            </a:r>
          </a:p>
          <a:p>
            <a:pPr>
              <a:lnSpc>
                <a:spcPct val="80000"/>
              </a:lnSpc>
              <a:buFontTx/>
              <a:buAutoNum type="arabicPeriod"/>
            </a:pPr>
            <a:r>
              <a:rPr lang="sk-SK" sz="2200" dirty="0" err="1"/>
              <a:t>definovat</a:t>
            </a:r>
            <a:r>
              <a:rPr lang="sk-SK" sz="2200" dirty="0"/>
              <a:t> </a:t>
            </a:r>
            <a:r>
              <a:rPr lang="sk-SK" sz="2200" b="1" i="1" dirty="0"/>
              <a:t>čas a </a:t>
            </a:r>
            <a:r>
              <a:rPr lang="sk-SK" sz="2200" b="1" i="1" dirty="0" err="1"/>
              <a:t>množství</a:t>
            </a:r>
            <a:r>
              <a:rPr lang="sk-SK" sz="2200" dirty="0"/>
              <a:t> objednávaných </a:t>
            </a:r>
            <a:r>
              <a:rPr lang="sk-SK" sz="2200" dirty="0" err="1"/>
              <a:t>vstupů</a:t>
            </a:r>
            <a:r>
              <a:rPr lang="sk-SK" sz="2200" dirty="0"/>
              <a:t> </a:t>
            </a:r>
            <a:r>
              <a:rPr lang="sk-SK" sz="2200" dirty="0" err="1"/>
              <a:t>ve</a:t>
            </a:r>
            <a:r>
              <a:rPr lang="sk-SK" sz="2200" dirty="0"/>
              <a:t> </a:t>
            </a:r>
            <a:r>
              <a:rPr lang="sk-SK" sz="2200" dirty="0" err="1"/>
              <a:t>vztahu</a:t>
            </a:r>
            <a:r>
              <a:rPr lang="sk-SK" sz="2200" dirty="0"/>
              <a:t> k podnikovým </a:t>
            </a:r>
            <a:r>
              <a:rPr lang="sk-SK" sz="2200" dirty="0" err="1"/>
              <a:t>cílům</a:t>
            </a:r>
            <a:r>
              <a:rPr lang="sk-SK" sz="2200" dirty="0"/>
              <a:t> tak, aby </a:t>
            </a:r>
            <a:r>
              <a:rPr lang="sk-SK" sz="2200" dirty="0" err="1"/>
              <a:t>byl</a:t>
            </a:r>
            <a:r>
              <a:rPr lang="sk-SK" sz="2200" dirty="0"/>
              <a:t> zabezpečený </a:t>
            </a:r>
            <a:r>
              <a:rPr lang="sk-SK" sz="2200" dirty="0" err="1"/>
              <a:t>nepřetržitý</a:t>
            </a:r>
            <a:r>
              <a:rPr lang="sk-SK" sz="2200" dirty="0"/>
              <a:t> výrobní proces </a:t>
            </a:r>
            <a:endParaRPr lang="sk-SK" sz="2200" b="1" dirty="0"/>
          </a:p>
          <a:p>
            <a:pPr>
              <a:lnSpc>
                <a:spcPct val="80000"/>
              </a:lnSpc>
              <a:buFontTx/>
              <a:buAutoNum type="arabicPeriod"/>
            </a:pPr>
            <a:r>
              <a:rPr lang="sk-SK" sz="2200" b="1" i="1" dirty="0" err="1"/>
              <a:t>správně</a:t>
            </a:r>
            <a:r>
              <a:rPr lang="sk-SK" sz="2200" b="1" i="1" dirty="0"/>
              <a:t> </a:t>
            </a:r>
            <a:r>
              <a:rPr lang="sk-SK" sz="2200" b="1" i="1" dirty="0" err="1"/>
              <a:t>řídit</a:t>
            </a:r>
            <a:r>
              <a:rPr lang="sk-SK" sz="2200" b="1" i="1" dirty="0"/>
              <a:t> nákupní proces</a:t>
            </a:r>
            <a:r>
              <a:rPr lang="sk-SK" sz="2200" dirty="0"/>
              <a:t> i z </a:t>
            </a:r>
            <a:r>
              <a:rPr lang="sk-SK" sz="2200" dirty="0" err="1"/>
              <a:t>důvodu</a:t>
            </a:r>
            <a:r>
              <a:rPr lang="sk-SK" sz="2200" dirty="0"/>
              <a:t> </a:t>
            </a:r>
            <a:r>
              <a:rPr lang="sk-SK" sz="2200" dirty="0" err="1"/>
              <a:t>efektívního</a:t>
            </a:r>
            <a:r>
              <a:rPr lang="sk-SK" sz="2200" dirty="0"/>
              <a:t> využití </a:t>
            </a:r>
            <a:r>
              <a:rPr lang="sk-SK" sz="2200" dirty="0" err="1"/>
              <a:t>peněz</a:t>
            </a:r>
            <a:r>
              <a:rPr lang="sk-SK" sz="2200" dirty="0"/>
              <a:t>, tzn. </a:t>
            </a:r>
            <a:r>
              <a:rPr lang="sk-SK" sz="2200" dirty="0" err="1"/>
              <a:t>nakupovat</a:t>
            </a:r>
            <a:r>
              <a:rPr lang="sk-SK" sz="2200" dirty="0"/>
              <a:t> </a:t>
            </a:r>
            <a:r>
              <a:rPr lang="sk-SK" sz="2200" dirty="0" err="1"/>
              <a:t>minimální</a:t>
            </a:r>
            <a:r>
              <a:rPr lang="sk-SK" sz="2200" dirty="0"/>
              <a:t> </a:t>
            </a:r>
            <a:r>
              <a:rPr lang="sk-SK" sz="2200" dirty="0" err="1"/>
              <a:t>množství</a:t>
            </a:r>
            <a:r>
              <a:rPr lang="sk-SK" sz="2200" dirty="0"/>
              <a:t> </a:t>
            </a:r>
            <a:r>
              <a:rPr lang="sk-SK" sz="2200" dirty="0" err="1"/>
              <a:t>vstupů</a:t>
            </a:r>
            <a:r>
              <a:rPr lang="sk-SK" sz="2200" dirty="0"/>
              <a:t> </a:t>
            </a:r>
            <a:r>
              <a:rPr lang="sk-SK" sz="2200" dirty="0" err="1"/>
              <a:t>pro</a:t>
            </a:r>
            <a:r>
              <a:rPr lang="sk-SK" sz="2200" dirty="0"/>
              <a:t> zabezpečení výroby, </a:t>
            </a:r>
            <a:r>
              <a:rPr lang="sk-SK" sz="2200" dirty="0" err="1"/>
              <a:t>využívat</a:t>
            </a:r>
            <a:r>
              <a:rPr lang="sk-SK" sz="2200" dirty="0"/>
              <a:t> cenové výkyvy na trhu </a:t>
            </a:r>
            <a:r>
              <a:rPr lang="sk-SK" sz="2200" dirty="0" err="1"/>
              <a:t>pro</a:t>
            </a:r>
            <a:r>
              <a:rPr lang="sk-SK" sz="2200" dirty="0"/>
              <a:t> </a:t>
            </a:r>
            <a:r>
              <a:rPr lang="sk-SK" sz="2200" dirty="0" err="1"/>
              <a:t>minimalizaci</a:t>
            </a:r>
            <a:r>
              <a:rPr lang="sk-SK" sz="2200" dirty="0"/>
              <a:t> </a:t>
            </a:r>
            <a:r>
              <a:rPr lang="sk-SK" sz="2200" dirty="0" err="1"/>
              <a:t>nákladů</a:t>
            </a:r>
            <a:r>
              <a:rPr lang="sk-SK" sz="2200" dirty="0"/>
              <a:t> apod.</a:t>
            </a:r>
          </a:p>
        </p:txBody>
      </p:sp>
      <p:sp>
        <p:nvSpPr>
          <p:cNvPr id="5" name="Zástupný symbol pro číslo snímku 5"/>
          <p:cNvSpPr>
            <a:spLocks noGrp="1"/>
          </p:cNvSpPr>
          <p:nvPr>
            <p:ph type="sldNum" sz="quarter" idx="12"/>
          </p:nvPr>
        </p:nvSpPr>
        <p:spPr/>
        <p:txBody>
          <a:bodyPr/>
          <a:lstStyle/>
          <a:p>
            <a:fld id="{6CC5F37A-375D-4D25-A964-515074874E85}" type="slidenum">
              <a:rPr lang="sk-SK"/>
              <a:pPr/>
              <a:t>128</a:t>
            </a:fld>
            <a:endParaRPr lang="sk-SK"/>
          </a:p>
        </p:txBody>
      </p:sp>
    </p:spTree>
    <p:extLst>
      <p:ext uri="{BB962C8B-B14F-4D97-AF65-F5344CB8AC3E}">
        <p14:creationId xmlns:p14="http://schemas.microsoft.com/office/powerpoint/2010/main" val="3888167162"/>
      </p:ext>
    </p:extLst>
  </p:cSld>
  <p:clrMapOvr>
    <a:masterClrMapping/>
  </p:clrMapOvr>
  <p:transition>
    <p:zo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sk-SK" b="1"/>
              <a:t>Nákup</a:t>
            </a:r>
          </a:p>
        </p:txBody>
      </p:sp>
      <p:sp>
        <p:nvSpPr>
          <p:cNvPr id="101379" name="Rectangle 3"/>
          <p:cNvSpPr>
            <a:spLocks noGrp="1" noChangeArrowheads="1"/>
          </p:cNvSpPr>
          <p:nvPr>
            <p:ph idx="1"/>
          </p:nvPr>
        </p:nvSpPr>
        <p:spPr/>
        <p:txBody>
          <a:bodyPr/>
          <a:lstStyle/>
          <a:p>
            <a:pPr>
              <a:lnSpc>
                <a:spcPct val="90000"/>
              </a:lnSpc>
              <a:buFontTx/>
              <a:buNone/>
            </a:pPr>
            <a:r>
              <a:rPr lang="sk-SK" sz="2400" b="1" i="1" dirty="0" err="1"/>
              <a:t>Předmětem</a:t>
            </a:r>
            <a:r>
              <a:rPr lang="sk-SK" sz="2400" i="1" dirty="0"/>
              <a:t> nákupu</a:t>
            </a:r>
            <a:r>
              <a:rPr lang="sk-SK" sz="2400" dirty="0"/>
              <a:t> </a:t>
            </a:r>
            <a:r>
              <a:rPr lang="sk-SK" sz="2400" dirty="0" err="1"/>
              <a:t>mohou</a:t>
            </a:r>
            <a:r>
              <a:rPr lang="sk-SK" sz="2400" dirty="0"/>
              <a:t> </a:t>
            </a:r>
            <a:r>
              <a:rPr lang="sk-SK" sz="2400" dirty="0" err="1"/>
              <a:t>být</a:t>
            </a:r>
            <a:r>
              <a:rPr lang="sk-SK" sz="2400" dirty="0"/>
              <a:t>: </a:t>
            </a:r>
          </a:p>
          <a:p>
            <a:pPr>
              <a:lnSpc>
                <a:spcPct val="90000"/>
              </a:lnSpc>
            </a:pPr>
            <a:r>
              <a:rPr lang="sk-SK" sz="2400" dirty="0"/>
              <a:t>stroje, </a:t>
            </a:r>
            <a:r>
              <a:rPr lang="sk-SK" sz="2400" dirty="0" err="1"/>
              <a:t>zařízení</a:t>
            </a:r>
            <a:r>
              <a:rPr lang="sk-SK" sz="2400" dirty="0"/>
              <a:t>, </a:t>
            </a:r>
            <a:r>
              <a:rPr lang="sk-SK" sz="2400" dirty="0" err="1"/>
              <a:t>nářadí</a:t>
            </a:r>
            <a:r>
              <a:rPr lang="sk-SK" sz="2400" dirty="0"/>
              <a:t> a </a:t>
            </a:r>
            <a:r>
              <a:rPr lang="sk-SK" sz="2400" dirty="0" err="1"/>
              <a:t>pomůcky</a:t>
            </a:r>
            <a:endParaRPr lang="sk-SK" sz="2400" dirty="0"/>
          </a:p>
          <a:p>
            <a:pPr>
              <a:lnSpc>
                <a:spcPct val="90000"/>
              </a:lnSpc>
            </a:pPr>
            <a:r>
              <a:rPr lang="sk-SK" sz="2400" dirty="0"/>
              <a:t>vstupní materiály, polotovary, zboží</a:t>
            </a:r>
          </a:p>
          <a:p>
            <a:pPr>
              <a:lnSpc>
                <a:spcPct val="90000"/>
              </a:lnSpc>
            </a:pPr>
            <a:r>
              <a:rPr lang="sk-SK" sz="2400" dirty="0"/>
              <a:t>palivo, energie</a:t>
            </a:r>
          </a:p>
          <a:p>
            <a:pPr>
              <a:lnSpc>
                <a:spcPct val="90000"/>
              </a:lnSpc>
            </a:pPr>
            <a:r>
              <a:rPr lang="sk-SK" sz="2400" dirty="0"/>
              <a:t>pracovní </a:t>
            </a:r>
            <a:r>
              <a:rPr lang="sk-SK" sz="2400" dirty="0" err="1"/>
              <a:t>síla</a:t>
            </a:r>
            <a:r>
              <a:rPr lang="sk-SK" sz="2400" dirty="0"/>
              <a:t> (manažment)</a:t>
            </a:r>
          </a:p>
          <a:p>
            <a:pPr>
              <a:lnSpc>
                <a:spcPct val="90000"/>
              </a:lnSpc>
            </a:pPr>
            <a:r>
              <a:rPr lang="sk-SK" sz="2400" dirty="0" err="1"/>
              <a:t>nemateriální</a:t>
            </a:r>
            <a:r>
              <a:rPr lang="sk-SK" sz="2400" dirty="0"/>
              <a:t> hodnoty (patenty, licencie, </a:t>
            </a:r>
            <a:r>
              <a:rPr lang="sk-SK" sz="2400" dirty="0" err="1"/>
              <a:t>know</a:t>
            </a:r>
            <a:r>
              <a:rPr lang="sk-SK" sz="2400" dirty="0"/>
              <a:t> – </a:t>
            </a:r>
            <a:r>
              <a:rPr lang="sk-SK" sz="2400" dirty="0" err="1"/>
              <a:t>how</a:t>
            </a:r>
            <a:r>
              <a:rPr lang="sk-SK" sz="2400" dirty="0"/>
              <a:t>, atd.)</a:t>
            </a:r>
          </a:p>
          <a:p>
            <a:pPr>
              <a:lnSpc>
                <a:spcPct val="90000"/>
              </a:lnSpc>
            </a:pPr>
            <a:r>
              <a:rPr lang="sk-SK" sz="2400" dirty="0" err="1"/>
              <a:t>informace</a:t>
            </a:r>
            <a:endParaRPr lang="sk-SK" sz="2400" dirty="0"/>
          </a:p>
          <a:p>
            <a:pPr>
              <a:lnSpc>
                <a:spcPct val="90000"/>
              </a:lnSpc>
            </a:pPr>
            <a:r>
              <a:rPr lang="sk-SK" sz="2400" dirty="0"/>
              <a:t>cenné </a:t>
            </a:r>
            <a:r>
              <a:rPr lang="sk-SK" sz="2400" dirty="0" err="1"/>
              <a:t>papíry</a:t>
            </a:r>
            <a:r>
              <a:rPr lang="sk-SK" sz="2400" dirty="0"/>
              <a:t> apod.</a:t>
            </a:r>
          </a:p>
        </p:txBody>
      </p:sp>
      <p:sp>
        <p:nvSpPr>
          <p:cNvPr id="5" name="Zástupný symbol pro číslo snímku 5"/>
          <p:cNvSpPr>
            <a:spLocks noGrp="1"/>
          </p:cNvSpPr>
          <p:nvPr>
            <p:ph type="sldNum" sz="quarter" idx="12"/>
          </p:nvPr>
        </p:nvSpPr>
        <p:spPr/>
        <p:txBody>
          <a:bodyPr/>
          <a:lstStyle/>
          <a:p>
            <a:fld id="{B18B4FC9-663D-4A34-92DD-27529BF6F23B}" type="slidenum">
              <a:rPr lang="sk-SK"/>
              <a:pPr/>
              <a:t>129</a:t>
            </a:fld>
            <a:endParaRPr lang="sk-SK"/>
          </a:p>
        </p:txBody>
      </p:sp>
    </p:spTree>
    <p:extLst>
      <p:ext uri="{BB962C8B-B14F-4D97-AF65-F5344CB8AC3E}">
        <p14:creationId xmlns:p14="http://schemas.microsoft.com/office/powerpoint/2010/main" val="312668493"/>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457200" y="478898"/>
            <a:ext cx="8229600" cy="1143000"/>
          </a:xfrm>
        </p:spPr>
        <p:txBody>
          <a:bodyPr/>
          <a:lstStyle/>
          <a:p>
            <a:pPr eaLnBrk="1" hangingPunct="1"/>
            <a:r>
              <a:rPr lang="cs-CZ" altLang="cs-CZ" dirty="0"/>
              <a:t>Podniková ekonomika</a:t>
            </a:r>
          </a:p>
        </p:txBody>
      </p:sp>
      <p:sp>
        <p:nvSpPr>
          <p:cNvPr id="23555" name="Zástupný symbol pro obsah 2"/>
          <p:cNvSpPr>
            <a:spLocks noGrp="1"/>
          </p:cNvSpPr>
          <p:nvPr>
            <p:ph idx="1"/>
          </p:nvPr>
        </p:nvSpPr>
        <p:spPr>
          <a:xfrm>
            <a:off x="121734" y="1648049"/>
            <a:ext cx="8713788" cy="5688013"/>
          </a:xfrm>
        </p:spPr>
        <p:txBody>
          <a:bodyPr>
            <a:normAutofit/>
          </a:bodyPr>
          <a:lstStyle/>
          <a:p>
            <a:pPr algn="just" eaLnBrk="1" hangingPunct="1"/>
            <a:r>
              <a:rPr lang="cs-CZ" altLang="cs-CZ" sz="2200" dirty="0"/>
              <a:t>Hospodářské jednání (tak jako každé jiné) podléhá </a:t>
            </a:r>
            <a:r>
              <a:rPr lang="cs-CZ" altLang="cs-CZ" sz="2200" b="1" dirty="0"/>
              <a:t>obecnému principu racionality</a:t>
            </a:r>
            <a:endParaRPr lang="cs-CZ" altLang="cs-CZ" sz="2200" dirty="0"/>
          </a:p>
          <a:p>
            <a:pPr algn="just" eaLnBrk="1" hangingPunct="1"/>
            <a:endParaRPr lang="cs-CZ" altLang="cs-CZ" sz="2200" b="1" dirty="0"/>
          </a:p>
          <a:p>
            <a:pPr algn="just" eaLnBrk="1" hangingPunct="1"/>
            <a:r>
              <a:rPr lang="cs-CZ" altLang="cs-CZ" sz="2200" b="1" dirty="0"/>
              <a:t>Objektem</a:t>
            </a:r>
            <a:r>
              <a:rPr lang="cs-CZ" altLang="cs-CZ" sz="2200" dirty="0"/>
              <a:t> podnikohospodářské nauky je </a:t>
            </a:r>
            <a:r>
              <a:rPr lang="cs-CZ" altLang="cs-CZ" sz="2200" b="1" dirty="0"/>
              <a:t>podnik</a:t>
            </a:r>
            <a:r>
              <a:rPr lang="cs-CZ" altLang="cs-CZ" sz="2200" dirty="0"/>
              <a:t>. Podnikohospodářská nauka se zabývá všemi druhy podniků, které jsou podnikatelskými subjekty. </a:t>
            </a:r>
          </a:p>
          <a:p>
            <a:pPr algn="just" eaLnBrk="1" hangingPunct="1"/>
            <a:endParaRPr lang="cs-CZ" altLang="cs-CZ" sz="2200" b="1" dirty="0"/>
          </a:p>
          <a:p>
            <a:pPr algn="just" eaLnBrk="1" hangingPunct="1"/>
            <a:r>
              <a:rPr lang="cs-CZ" altLang="cs-CZ" sz="2200" b="1" dirty="0"/>
              <a:t>Předmětem</a:t>
            </a:r>
            <a:r>
              <a:rPr lang="cs-CZ" altLang="cs-CZ" sz="2200" dirty="0"/>
              <a:t> podnikohospodářské nauky jsou </a:t>
            </a:r>
            <a:r>
              <a:rPr lang="cs-CZ" altLang="cs-CZ" sz="2200" b="1" dirty="0"/>
              <a:t>rozhodnutí, která se týkají použití výrobních faktorů </a:t>
            </a:r>
            <a:r>
              <a:rPr lang="cs-CZ" altLang="cs-CZ" sz="2200" dirty="0"/>
              <a:t>s cílem dosáhnout </a:t>
            </a:r>
            <a:r>
              <a:rPr lang="cs-CZ" altLang="cs-CZ" sz="2200" b="1" dirty="0"/>
              <a:t>optimální výsledky</a:t>
            </a:r>
            <a:r>
              <a:rPr lang="cs-CZ" altLang="cs-CZ" sz="2200" dirty="0"/>
              <a:t>. </a:t>
            </a:r>
            <a:endParaRPr lang="cs-CZ" altLang="cs-CZ" sz="2200" b="1" dirty="0"/>
          </a:p>
          <a:p>
            <a:pPr algn="just" eaLnBrk="1" hangingPunct="1"/>
            <a:endParaRPr lang="cs-CZ" altLang="cs-CZ" sz="2200" dirty="0"/>
          </a:p>
        </p:txBody>
      </p:sp>
    </p:spTree>
    <p:extLst>
      <p:ext uri="{BB962C8B-B14F-4D97-AF65-F5344CB8AC3E}">
        <p14:creationId xmlns:p14="http://schemas.microsoft.com/office/powerpoint/2010/main" val="39474829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sk-SK" b="1" dirty="0"/>
              <a:t>Výroba</a:t>
            </a:r>
          </a:p>
        </p:txBody>
      </p:sp>
      <p:sp>
        <p:nvSpPr>
          <p:cNvPr id="105475" name="Rectangle 3"/>
          <p:cNvSpPr>
            <a:spLocks noGrp="1" noChangeArrowheads="1"/>
          </p:cNvSpPr>
          <p:nvPr>
            <p:ph idx="1"/>
          </p:nvPr>
        </p:nvSpPr>
        <p:spPr>
          <a:xfrm>
            <a:off x="611560" y="1556793"/>
            <a:ext cx="7846640" cy="4609058"/>
          </a:xfrm>
        </p:spPr>
        <p:txBody>
          <a:bodyPr/>
          <a:lstStyle/>
          <a:p>
            <a:pPr>
              <a:lnSpc>
                <a:spcPct val="90000"/>
              </a:lnSpc>
            </a:pPr>
            <a:r>
              <a:rPr lang="sk-SK" sz="2400" b="1" i="1" dirty="0"/>
              <a:t>výrobou </a:t>
            </a:r>
            <a:r>
              <a:rPr lang="sk-SK" sz="2400" b="1" dirty="0"/>
              <a:t>(výrobní činností) podniku </a:t>
            </a:r>
            <a:r>
              <a:rPr lang="sk-SK" sz="2400" dirty="0" err="1"/>
              <a:t>rozumíme</a:t>
            </a:r>
            <a:r>
              <a:rPr lang="sk-SK" sz="2400" dirty="0"/>
              <a:t> </a:t>
            </a:r>
            <a:r>
              <a:rPr lang="sk-SK" sz="2400" dirty="0" err="1"/>
              <a:t>přeměnu</a:t>
            </a:r>
            <a:r>
              <a:rPr lang="sk-SK" sz="2400" dirty="0"/>
              <a:t> podnikových </a:t>
            </a:r>
            <a:r>
              <a:rPr lang="sk-SK" sz="2400" dirty="0" err="1"/>
              <a:t>vstupů</a:t>
            </a:r>
            <a:r>
              <a:rPr lang="sk-SK" sz="2400" dirty="0"/>
              <a:t> (suroviny, </a:t>
            </a:r>
            <a:r>
              <a:rPr lang="sk-SK" sz="2400" dirty="0" err="1"/>
              <a:t>majetek</a:t>
            </a:r>
            <a:r>
              <a:rPr lang="sk-SK" sz="2400" dirty="0"/>
              <a:t>, </a:t>
            </a:r>
            <a:r>
              <a:rPr lang="sk-SK" sz="2400" dirty="0" err="1"/>
              <a:t>lidský</a:t>
            </a:r>
            <a:r>
              <a:rPr lang="sk-SK" sz="2400" dirty="0"/>
              <a:t> faktor výroby atd.) na podnikové výstupy (výrobky, služby), </a:t>
            </a:r>
            <a:r>
              <a:rPr lang="sk-SK" sz="2400" dirty="0" err="1"/>
              <a:t>např</a:t>
            </a:r>
            <a:r>
              <a:rPr lang="sk-SK" sz="2400" dirty="0"/>
              <a:t>. podnik </a:t>
            </a:r>
            <a:r>
              <a:rPr lang="sk-SK" sz="2400" dirty="0" err="1"/>
              <a:t>nakoupí</a:t>
            </a:r>
            <a:r>
              <a:rPr lang="sk-SK" sz="2400" dirty="0"/>
              <a:t> </a:t>
            </a:r>
            <a:r>
              <a:rPr lang="sk-SK" sz="2400" dirty="0" err="1"/>
              <a:t>kůži</a:t>
            </a:r>
            <a:r>
              <a:rPr lang="sk-SK" sz="2400" dirty="0"/>
              <a:t>, gumu, </a:t>
            </a:r>
            <a:r>
              <a:rPr lang="sk-SK" sz="2400" dirty="0" err="1"/>
              <a:t>nitě</a:t>
            </a:r>
            <a:r>
              <a:rPr lang="sk-SK" sz="2400" dirty="0"/>
              <a:t> a </a:t>
            </a:r>
            <a:r>
              <a:rPr lang="sk-SK" sz="2400" dirty="0" err="1"/>
              <a:t>výsledkem</a:t>
            </a:r>
            <a:r>
              <a:rPr lang="sk-SK" sz="2400" dirty="0"/>
              <a:t> jeho </a:t>
            </a:r>
            <a:r>
              <a:rPr lang="sk-SK" sz="2400" dirty="0" err="1"/>
              <a:t>aktivit</a:t>
            </a:r>
            <a:r>
              <a:rPr lang="sk-SK" sz="2400" dirty="0"/>
              <a:t> </a:t>
            </a:r>
            <a:r>
              <a:rPr lang="sk-SK" sz="2400" dirty="0" err="1"/>
              <a:t>jsou</a:t>
            </a:r>
            <a:r>
              <a:rPr lang="sk-SK" sz="2400" dirty="0"/>
              <a:t> </a:t>
            </a:r>
            <a:r>
              <a:rPr lang="sk-SK" sz="2400" dirty="0" err="1"/>
              <a:t>boty</a:t>
            </a:r>
            <a:endParaRPr lang="sk-SK" sz="2400" dirty="0"/>
          </a:p>
          <a:p>
            <a:pPr>
              <a:lnSpc>
                <a:spcPct val="90000"/>
              </a:lnSpc>
            </a:pPr>
            <a:r>
              <a:rPr lang="sk-SK" sz="2400" i="1" dirty="0" err="1"/>
              <a:t>předpokladem</a:t>
            </a:r>
            <a:r>
              <a:rPr lang="sk-SK" sz="2400" dirty="0"/>
              <a:t> je </a:t>
            </a:r>
            <a:r>
              <a:rPr lang="sk-SK" sz="2400" dirty="0" err="1"/>
              <a:t>samozřejmě</a:t>
            </a:r>
            <a:r>
              <a:rPr lang="sk-SK" sz="2400" dirty="0"/>
              <a:t> </a:t>
            </a:r>
            <a:r>
              <a:rPr lang="sk-SK" sz="2400" dirty="0" err="1"/>
              <a:t>existence</a:t>
            </a:r>
            <a:r>
              <a:rPr lang="sk-SK" sz="2400" dirty="0"/>
              <a:t> i </a:t>
            </a:r>
            <a:r>
              <a:rPr lang="sk-SK" sz="2400" dirty="0" err="1"/>
              <a:t>jiných</a:t>
            </a:r>
            <a:r>
              <a:rPr lang="sk-SK" sz="2400" dirty="0"/>
              <a:t> </a:t>
            </a:r>
            <a:r>
              <a:rPr lang="sk-SK" sz="2400" dirty="0" err="1"/>
              <a:t>výrobních</a:t>
            </a:r>
            <a:r>
              <a:rPr lang="sk-SK" sz="2400" dirty="0"/>
              <a:t> </a:t>
            </a:r>
            <a:r>
              <a:rPr lang="sk-SK" sz="2400" dirty="0" err="1"/>
              <a:t>faktorů</a:t>
            </a:r>
            <a:endParaRPr lang="sk-SK" sz="2400" dirty="0"/>
          </a:p>
          <a:p>
            <a:pPr>
              <a:lnSpc>
                <a:spcPct val="90000"/>
              </a:lnSpc>
            </a:pPr>
            <a:r>
              <a:rPr lang="sk-SK" sz="2400" dirty="0" err="1"/>
              <a:t>přeměna</a:t>
            </a:r>
            <a:r>
              <a:rPr lang="sk-SK" sz="2400" dirty="0"/>
              <a:t> </a:t>
            </a:r>
            <a:r>
              <a:rPr lang="sk-SK" sz="2400" dirty="0" err="1"/>
              <a:t>surovin</a:t>
            </a:r>
            <a:r>
              <a:rPr lang="sk-SK" sz="2400" dirty="0"/>
              <a:t> na výrobky </a:t>
            </a:r>
            <a:r>
              <a:rPr lang="sk-SK" sz="2400" dirty="0" err="1"/>
              <a:t>probíhá</a:t>
            </a:r>
            <a:r>
              <a:rPr lang="sk-SK" sz="2400" dirty="0"/>
              <a:t> </a:t>
            </a:r>
            <a:r>
              <a:rPr lang="sk-SK" sz="2400" dirty="0" err="1"/>
              <a:t>jako</a:t>
            </a:r>
            <a:r>
              <a:rPr lang="sk-SK" sz="2400" dirty="0"/>
              <a:t> </a:t>
            </a:r>
            <a:r>
              <a:rPr lang="sk-SK" sz="2400" b="1" i="1" dirty="0"/>
              <a:t>výrobní proces</a:t>
            </a:r>
            <a:r>
              <a:rPr lang="sk-SK" sz="2400" i="1" dirty="0"/>
              <a:t> v podniku</a:t>
            </a:r>
            <a:r>
              <a:rPr lang="sk-SK" sz="2400" dirty="0"/>
              <a:t> </a:t>
            </a:r>
          </a:p>
        </p:txBody>
      </p:sp>
      <p:sp>
        <p:nvSpPr>
          <p:cNvPr id="5" name="Zástupný symbol pro číslo snímku 5"/>
          <p:cNvSpPr>
            <a:spLocks noGrp="1"/>
          </p:cNvSpPr>
          <p:nvPr>
            <p:ph type="sldNum" sz="quarter" idx="12"/>
          </p:nvPr>
        </p:nvSpPr>
        <p:spPr/>
        <p:txBody>
          <a:bodyPr/>
          <a:lstStyle/>
          <a:p>
            <a:fld id="{A3EBBC8B-51A4-45DA-B28B-89D3FB8CFBAB}" type="slidenum">
              <a:rPr lang="sk-SK"/>
              <a:pPr/>
              <a:t>130</a:t>
            </a:fld>
            <a:endParaRPr lang="sk-SK"/>
          </a:p>
        </p:txBody>
      </p:sp>
    </p:spTree>
    <p:extLst>
      <p:ext uri="{BB962C8B-B14F-4D97-AF65-F5344CB8AC3E}">
        <p14:creationId xmlns:p14="http://schemas.microsoft.com/office/powerpoint/2010/main" val="2032280339"/>
      </p:ext>
    </p:extLst>
  </p:cSld>
  <p:clrMapOvr>
    <a:masterClrMapping/>
  </p:clrMapOvr>
  <p:transition>
    <p:zo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sk-SK" b="1"/>
              <a:t>Výroba</a:t>
            </a:r>
          </a:p>
        </p:txBody>
      </p:sp>
      <p:sp>
        <p:nvSpPr>
          <p:cNvPr id="106499" name="Rectangle 3"/>
          <p:cNvSpPr>
            <a:spLocks noGrp="1" noChangeArrowheads="1"/>
          </p:cNvSpPr>
          <p:nvPr>
            <p:ph idx="1"/>
          </p:nvPr>
        </p:nvSpPr>
        <p:spPr>
          <a:xfrm>
            <a:off x="539552" y="1196753"/>
            <a:ext cx="7918648" cy="5661248"/>
          </a:xfrm>
        </p:spPr>
        <p:txBody>
          <a:bodyPr/>
          <a:lstStyle/>
          <a:p>
            <a:pPr>
              <a:lnSpc>
                <a:spcPct val="80000"/>
              </a:lnSpc>
            </a:pPr>
            <a:r>
              <a:rPr lang="sk-SK" sz="1800" b="1" i="1" dirty="0"/>
              <a:t>Výrobní proces</a:t>
            </a:r>
            <a:r>
              <a:rPr lang="sk-SK" sz="1800" dirty="0"/>
              <a:t> </a:t>
            </a:r>
            <a:r>
              <a:rPr lang="sk-SK" sz="1800" dirty="0" err="1"/>
              <a:t>se</a:t>
            </a:r>
            <a:r>
              <a:rPr lang="sk-SK" sz="1800" dirty="0"/>
              <a:t> </a:t>
            </a:r>
            <a:r>
              <a:rPr lang="sk-SK" sz="1800" dirty="0" err="1"/>
              <a:t>skládá</a:t>
            </a:r>
            <a:r>
              <a:rPr lang="sk-SK" sz="1800" dirty="0"/>
              <a:t> z </a:t>
            </a:r>
            <a:r>
              <a:rPr lang="sk-SK" sz="1800" dirty="0" err="1"/>
              <a:t>mnoha</a:t>
            </a:r>
            <a:r>
              <a:rPr lang="sk-SK" sz="1800" dirty="0"/>
              <a:t> </a:t>
            </a:r>
            <a:r>
              <a:rPr lang="sk-SK" sz="1800" dirty="0" err="1"/>
              <a:t>různých</a:t>
            </a:r>
            <a:r>
              <a:rPr lang="sk-SK" sz="1800" dirty="0"/>
              <a:t> </a:t>
            </a:r>
            <a:r>
              <a:rPr lang="sk-SK" sz="1800" dirty="0" err="1"/>
              <a:t>procesů</a:t>
            </a:r>
            <a:r>
              <a:rPr lang="sk-SK" sz="1800" dirty="0"/>
              <a:t>, </a:t>
            </a:r>
            <a:r>
              <a:rPr lang="sk-SK" sz="1800" dirty="0" err="1"/>
              <a:t>které</a:t>
            </a:r>
            <a:r>
              <a:rPr lang="sk-SK" sz="1800" dirty="0"/>
              <a:t> </a:t>
            </a:r>
            <a:r>
              <a:rPr lang="sk-SK" sz="1800" dirty="0" err="1"/>
              <a:t>působí</a:t>
            </a:r>
            <a:r>
              <a:rPr lang="sk-SK" sz="1800" dirty="0"/>
              <a:t> </a:t>
            </a:r>
            <a:r>
              <a:rPr lang="sk-SK" sz="1800" dirty="0" err="1"/>
              <a:t>ve</a:t>
            </a:r>
            <a:r>
              <a:rPr lang="sk-SK" sz="1800" dirty="0"/>
              <a:t> </a:t>
            </a:r>
            <a:r>
              <a:rPr lang="sk-SK" sz="1800" dirty="0" err="1"/>
              <a:t>vzájemné</a:t>
            </a:r>
            <a:r>
              <a:rPr lang="sk-SK" sz="1800" dirty="0"/>
              <a:t> </a:t>
            </a:r>
            <a:r>
              <a:rPr lang="sk-SK" sz="1800" dirty="0" err="1"/>
              <a:t>interakci</a:t>
            </a:r>
            <a:r>
              <a:rPr lang="sk-SK" sz="1800" dirty="0"/>
              <a:t> :</a:t>
            </a:r>
            <a:endParaRPr lang="sk-SK" sz="1800" b="1" dirty="0"/>
          </a:p>
          <a:p>
            <a:pPr>
              <a:lnSpc>
                <a:spcPct val="80000"/>
              </a:lnSpc>
              <a:buFontTx/>
              <a:buAutoNum type="arabicPeriod"/>
            </a:pPr>
            <a:r>
              <a:rPr lang="sk-SK" sz="1800" b="1" i="1" dirty="0" err="1"/>
              <a:t>Řídící</a:t>
            </a:r>
            <a:r>
              <a:rPr lang="sk-SK" sz="1800" b="1" i="1" dirty="0"/>
              <a:t> procesy</a:t>
            </a:r>
            <a:r>
              <a:rPr lang="sk-SK" sz="1800" dirty="0"/>
              <a:t> – jedná </a:t>
            </a:r>
            <a:r>
              <a:rPr lang="sk-SK" sz="1800" dirty="0" err="1"/>
              <a:t>se</a:t>
            </a:r>
            <a:r>
              <a:rPr lang="sk-SK" sz="1800" dirty="0"/>
              <a:t> o systém </a:t>
            </a:r>
            <a:r>
              <a:rPr lang="sk-SK" sz="1800" dirty="0" err="1"/>
              <a:t>procesů</a:t>
            </a:r>
            <a:r>
              <a:rPr lang="sk-SK" sz="1800" dirty="0"/>
              <a:t>, </a:t>
            </a:r>
            <a:r>
              <a:rPr lang="sk-SK" sz="1800" dirty="0" err="1"/>
              <a:t>které</a:t>
            </a:r>
            <a:r>
              <a:rPr lang="sk-SK" sz="1800" dirty="0"/>
              <a:t> </a:t>
            </a:r>
            <a:r>
              <a:rPr lang="sk-SK" sz="1800" dirty="0" err="1"/>
              <a:t>koordinují</a:t>
            </a:r>
            <a:r>
              <a:rPr lang="sk-SK" sz="1800" dirty="0"/>
              <a:t> </a:t>
            </a:r>
            <a:r>
              <a:rPr lang="sk-SK" sz="1800" dirty="0" err="1"/>
              <a:t>činnost</a:t>
            </a:r>
            <a:r>
              <a:rPr lang="sk-SK" sz="1800" dirty="0"/>
              <a:t> jednotlivých </a:t>
            </a:r>
            <a:r>
              <a:rPr lang="sk-SK" sz="1800" dirty="0" err="1"/>
              <a:t>faktorů</a:t>
            </a:r>
            <a:r>
              <a:rPr lang="sk-SK" sz="1800" dirty="0"/>
              <a:t> </a:t>
            </a:r>
            <a:r>
              <a:rPr lang="sk-SK" sz="1800" dirty="0" err="1"/>
              <a:t>ve</a:t>
            </a:r>
            <a:r>
              <a:rPr lang="sk-SK" sz="1800" dirty="0"/>
              <a:t> </a:t>
            </a:r>
            <a:r>
              <a:rPr lang="sk-SK" sz="1800" dirty="0" err="1"/>
              <a:t>výrobním</a:t>
            </a:r>
            <a:r>
              <a:rPr lang="sk-SK" sz="1800" dirty="0"/>
              <a:t> procesy s </a:t>
            </a:r>
            <a:r>
              <a:rPr lang="sk-SK" sz="1800" dirty="0" err="1"/>
              <a:t>cílem</a:t>
            </a:r>
            <a:r>
              <a:rPr lang="sk-SK" sz="1800" dirty="0"/>
              <a:t> </a:t>
            </a:r>
            <a:r>
              <a:rPr lang="sk-SK" sz="1800" dirty="0" err="1"/>
              <a:t>dosáhnout</a:t>
            </a:r>
            <a:r>
              <a:rPr lang="sk-SK" sz="1800" dirty="0"/>
              <a:t> plánovanou hodnotu </a:t>
            </a:r>
            <a:r>
              <a:rPr lang="sk-SK" sz="1800" dirty="0" err="1"/>
              <a:t>výstupů</a:t>
            </a:r>
            <a:r>
              <a:rPr lang="sk-SK" sz="1800" dirty="0"/>
              <a:t> (</a:t>
            </a:r>
            <a:r>
              <a:rPr lang="sk-SK" sz="1800" dirty="0" err="1"/>
              <a:t>např</a:t>
            </a:r>
            <a:r>
              <a:rPr lang="sk-SK" sz="1800" dirty="0"/>
              <a:t>. počet </a:t>
            </a:r>
            <a:r>
              <a:rPr lang="sk-SK" sz="1800" dirty="0" err="1"/>
              <a:t>pracovníků</a:t>
            </a:r>
            <a:r>
              <a:rPr lang="sk-SK" sz="1800" dirty="0"/>
              <a:t> </a:t>
            </a:r>
            <a:r>
              <a:rPr lang="sk-SK" sz="1800" dirty="0" err="1"/>
              <a:t>při</a:t>
            </a:r>
            <a:r>
              <a:rPr lang="sk-SK" sz="1800" dirty="0"/>
              <a:t> výkonu </a:t>
            </a:r>
            <a:r>
              <a:rPr lang="sk-SK" sz="1800" dirty="0" err="1"/>
              <a:t>operace</a:t>
            </a:r>
            <a:r>
              <a:rPr lang="sk-SK" sz="1800" dirty="0"/>
              <a:t>, </a:t>
            </a:r>
            <a:r>
              <a:rPr lang="sk-SK" sz="1800" dirty="0" err="1"/>
              <a:t>jejich</a:t>
            </a:r>
            <a:r>
              <a:rPr lang="sk-SK" sz="1800" dirty="0"/>
              <a:t> </a:t>
            </a:r>
            <a:r>
              <a:rPr lang="sk-SK" sz="1800" dirty="0" err="1"/>
              <a:t>vzájemná</a:t>
            </a:r>
            <a:r>
              <a:rPr lang="sk-SK" sz="1800" dirty="0"/>
              <a:t> </a:t>
            </a:r>
            <a:r>
              <a:rPr lang="sk-SK" sz="1800" dirty="0" err="1"/>
              <a:t>součinnost</a:t>
            </a:r>
            <a:r>
              <a:rPr lang="sk-SK" sz="1800" dirty="0"/>
              <a:t> a </a:t>
            </a:r>
            <a:r>
              <a:rPr lang="sk-SK" sz="1800" dirty="0" err="1"/>
              <a:t>postupnost</a:t>
            </a:r>
            <a:r>
              <a:rPr lang="sk-SK" sz="1800" dirty="0"/>
              <a:t> </a:t>
            </a:r>
            <a:r>
              <a:rPr lang="sk-SK" sz="1800" dirty="0" err="1"/>
              <a:t>jejich</a:t>
            </a:r>
            <a:r>
              <a:rPr lang="sk-SK" sz="1800" dirty="0"/>
              <a:t> </a:t>
            </a:r>
            <a:r>
              <a:rPr lang="sk-SK" sz="1800" dirty="0" err="1"/>
              <a:t>pracovních</a:t>
            </a:r>
            <a:r>
              <a:rPr lang="sk-SK" sz="1800" dirty="0"/>
              <a:t> </a:t>
            </a:r>
            <a:r>
              <a:rPr lang="sk-SK" sz="1800" dirty="0" err="1"/>
              <a:t>úkonů</a:t>
            </a:r>
            <a:r>
              <a:rPr lang="sk-SK" sz="1800" dirty="0"/>
              <a:t> </a:t>
            </a:r>
            <a:r>
              <a:rPr lang="sk-SK" sz="1800" dirty="0" err="1"/>
              <a:t>ve</a:t>
            </a:r>
            <a:r>
              <a:rPr lang="sk-SK" sz="1800" dirty="0"/>
              <a:t> </a:t>
            </a:r>
            <a:r>
              <a:rPr lang="sk-SK" sz="1800" dirty="0" err="1"/>
              <a:t>výrobě</a:t>
            </a:r>
            <a:r>
              <a:rPr lang="sk-SK" sz="1800" dirty="0"/>
              <a:t> atd.)</a:t>
            </a:r>
            <a:endParaRPr lang="sk-SK" sz="1800" b="1" dirty="0"/>
          </a:p>
          <a:p>
            <a:pPr>
              <a:lnSpc>
                <a:spcPct val="80000"/>
              </a:lnSpc>
              <a:buFontTx/>
              <a:buAutoNum type="arabicPeriod"/>
            </a:pPr>
            <a:r>
              <a:rPr lang="sk-SK" sz="1800" b="1" i="1" dirty="0"/>
              <a:t>pracovní procesy</a:t>
            </a:r>
            <a:r>
              <a:rPr lang="sk-SK" sz="1800" dirty="0"/>
              <a:t> – jedná </a:t>
            </a:r>
            <a:r>
              <a:rPr lang="sk-SK" sz="1800" dirty="0" err="1"/>
              <a:t>se</a:t>
            </a:r>
            <a:r>
              <a:rPr lang="sk-SK" sz="1800" dirty="0"/>
              <a:t> o systém </a:t>
            </a:r>
            <a:r>
              <a:rPr lang="sk-SK" sz="1800" dirty="0" err="1"/>
              <a:t>procesů</a:t>
            </a:r>
            <a:r>
              <a:rPr lang="sk-SK" sz="1800" dirty="0"/>
              <a:t> </a:t>
            </a:r>
            <a:r>
              <a:rPr lang="sk-SK" sz="1800" dirty="0" err="1"/>
              <a:t>ve</a:t>
            </a:r>
            <a:r>
              <a:rPr lang="sk-SK" sz="1800" dirty="0"/>
              <a:t> </a:t>
            </a:r>
            <a:r>
              <a:rPr lang="sk-SK" sz="1800" dirty="0" err="1"/>
              <a:t>výrobě</a:t>
            </a:r>
            <a:r>
              <a:rPr lang="sk-SK" sz="1800" dirty="0"/>
              <a:t>, </a:t>
            </a:r>
            <a:r>
              <a:rPr lang="sk-SK" sz="1800" dirty="0" err="1"/>
              <a:t>které</a:t>
            </a:r>
            <a:r>
              <a:rPr lang="sk-SK" sz="1800" dirty="0"/>
              <a:t> </a:t>
            </a:r>
            <a:r>
              <a:rPr lang="sk-SK" sz="1800" dirty="0" err="1"/>
              <a:t>se</a:t>
            </a:r>
            <a:r>
              <a:rPr lang="sk-SK" sz="1800" dirty="0"/>
              <a:t> </a:t>
            </a:r>
            <a:r>
              <a:rPr lang="sk-SK" sz="1800" dirty="0" err="1"/>
              <a:t>uskutečňují</a:t>
            </a:r>
            <a:r>
              <a:rPr lang="sk-SK" sz="1800" dirty="0"/>
              <a:t> </a:t>
            </a:r>
            <a:r>
              <a:rPr lang="sk-SK" sz="1800" dirty="0" err="1"/>
              <a:t>jako</a:t>
            </a:r>
            <a:r>
              <a:rPr lang="sk-SK" sz="1800" dirty="0"/>
              <a:t> </a:t>
            </a:r>
            <a:r>
              <a:rPr lang="sk-SK" sz="1800" dirty="0" err="1"/>
              <a:t>důsledek</a:t>
            </a:r>
            <a:r>
              <a:rPr lang="sk-SK" sz="1800" dirty="0"/>
              <a:t> </a:t>
            </a:r>
            <a:r>
              <a:rPr lang="sk-SK" sz="1800" dirty="0" err="1"/>
              <a:t>přímé</a:t>
            </a:r>
            <a:r>
              <a:rPr lang="sk-SK" sz="1800" dirty="0"/>
              <a:t> účasti človeka </a:t>
            </a:r>
            <a:r>
              <a:rPr lang="sk-SK" sz="1800" dirty="0" err="1"/>
              <a:t>ve</a:t>
            </a:r>
            <a:r>
              <a:rPr lang="sk-SK" sz="1800" dirty="0"/>
              <a:t> </a:t>
            </a:r>
            <a:r>
              <a:rPr lang="sk-SK" sz="1800" dirty="0" err="1"/>
              <a:t>výrobním</a:t>
            </a:r>
            <a:r>
              <a:rPr lang="sk-SK" sz="1800" dirty="0"/>
              <a:t> procesu (</a:t>
            </a:r>
            <a:r>
              <a:rPr lang="sk-SK" sz="1800" dirty="0" err="1"/>
              <a:t>např</a:t>
            </a:r>
            <a:r>
              <a:rPr lang="sk-SK" sz="1800" dirty="0"/>
              <a:t>. človek namontuje na karosérii auta kola, obuvník </a:t>
            </a:r>
            <a:r>
              <a:rPr lang="sk-SK" sz="1800" dirty="0" err="1"/>
              <a:t>zatluče</a:t>
            </a:r>
            <a:r>
              <a:rPr lang="sk-SK" sz="1800" dirty="0"/>
              <a:t> do podrážky </a:t>
            </a:r>
            <a:r>
              <a:rPr lang="sk-SK" sz="1800" dirty="0" err="1"/>
              <a:t>hřebík</a:t>
            </a:r>
            <a:r>
              <a:rPr lang="sk-SK" sz="1800" dirty="0"/>
              <a:t> apod.)</a:t>
            </a:r>
            <a:endParaRPr lang="sk-SK" sz="1800" b="1" dirty="0"/>
          </a:p>
          <a:p>
            <a:pPr>
              <a:lnSpc>
                <a:spcPct val="80000"/>
              </a:lnSpc>
              <a:buFontTx/>
              <a:buAutoNum type="arabicPeriod"/>
            </a:pPr>
            <a:r>
              <a:rPr lang="sk-SK" sz="1800" b="1" i="1" dirty="0"/>
              <a:t>automatické procesy</a:t>
            </a:r>
            <a:r>
              <a:rPr lang="sk-SK" sz="1800" dirty="0"/>
              <a:t> – </a:t>
            </a:r>
            <a:r>
              <a:rPr lang="sk-SK" sz="1800" dirty="0" err="1"/>
              <a:t>vykonávají</a:t>
            </a:r>
            <a:r>
              <a:rPr lang="sk-SK" sz="1800" dirty="0"/>
              <a:t> </a:t>
            </a:r>
            <a:r>
              <a:rPr lang="sk-SK" sz="1800" dirty="0" err="1"/>
              <a:t>se</a:t>
            </a:r>
            <a:r>
              <a:rPr lang="sk-SK" sz="1800" dirty="0"/>
              <a:t> bez </a:t>
            </a:r>
            <a:r>
              <a:rPr lang="sk-SK" sz="1800" dirty="0" err="1"/>
              <a:t>přímé</a:t>
            </a:r>
            <a:r>
              <a:rPr lang="sk-SK" sz="1800" dirty="0"/>
              <a:t> účasti človeka</a:t>
            </a:r>
            <a:endParaRPr lang="sk-SK" sz="1800" b="1" dirty="0"/>
          </a:p>
          <a:p>
            <a:pPr>
              <a:lnSpc>
                <a:spcPct val="80000"/>
              </a:lnSpc>
              <a:buFontTx/>
              <a:buAutoNum type="arabicPeriod"/>
            </a:pPr>
            <a:r>
              <a:rPr lang="sk-SK" sz="1800" b="1" i="1" dirty="0" err="1"/>
              <a:t>přírodní</a:t>
            </a:r>
            <a:r>
              <a:rPr lang="sk-SK" sz="1800" b="1" i="1" dirty="0"/>
              <a:t> procesy</a:t>
            </a:r>
            <a:r>
              <a:rPr lang="sk-SK" sz="1800" dirty="0"/>
              <a:t> – </a:t>
            </a:r>
            <a:r>
              <a:rPr lang="sk-SK" sz="1800" dirty="0" err="1"/>
              <a:t>ve</a:t>
            </a:r>
            <a:r>
              <a:rPr lang="sk-SK" sz="1800" dirty="0"/>
              <a:t> </a:t>
            </a:r>
            <a:r>
              <a:rPr lang="sk-SK" sz="1800" dirty="0" err="1"/>
              <a:t>výrobním</a:t>
            </a:r>
            <a:r>
              <a:rPr lang="sk-SK" sz="1800" dirty="0"/>
              <a:t> procesu </a:t>
            </a:r>
            <a:r>
              <a:rPr lang="sk-SK" sz="1800" dirty="0" err="1"/>
              <a:t>se</a:t>
            </a:r>
            <a:r>
              <a:rPr lang="sk-SK" sz="1800" dirty="0"/>
              <a:t> </a:t>
            </a:r>
            <a:r>
              <a:rPr lang="sk-SK" sz="1800" dirty="0" err="1"/>
              <a:t>využívají</a:t>
            </a:r>
            <a:r>
              <a:rPr lang="sk-SK" sz="1800" dirty="0"/>
              <a:t> zákony </a:t>
            </a:r>
            <a:r>
              <a:rPr lang="sk-SK" sz="1800" dirty="0" err="1"/>
              <a:t>přírody</a:t>
            </a:r>
            <a:r>
              <a:rPr lang="sk-SK" sz="1800" dirty="0"/>
              <a:t> a </a:t>
            </a:r>
            <a:r>
              <a:rPr lang="sk-SK" sz="1800" dirty="0" err="1"/>
              <a:t>působí</a:t>
            </a:r>
            <a:r>
              <a:rPr lang="sk-SK" sz="1800" dirty="0"/>
              <a:t> </a:t>
            </a:r>
            <a:r>
              <a:rPr lang="sk-SK" sz="1800" dirty="0" err="1"/>
              <a:t>přírodní</a:t>
            </a:r>
            <a:r>
              <a:rPr lang="sk-SK" sz="1800" dirty="0"/>
              <a:t> </a:t>
            </a:r>
            <a:r>
              <a:rPr lang="sk-SK" sz="1800" dirty="0" err="1"/>
              <a:t>síly</a:t>
            </a:r>
            <a:r>
              <a:rPr lang="sk-SK" sz="1800" dirty="0"/>
              <a:t> – </a:t>
            </a:r>
            <a:r>
              <a:rPr lang="sk-SK" sz="1800" dirty="0" err="1"/>
              <a:t>například</a:t>
            </a:r>
            <a:r>
              <a:rPr lang="sk-SK" sz="1800" dirty="0"/>
              <a:t> </a:t>
            </a:r>
            <a:r>
              <a:rPr lang="sk-SK" sz="1800" dirty="0" err="1"/>
              <a:t>kvašení</a:t>
            </a:r>
            <a:r>
              <a:rPr lang="sk-SK" sz="1800" dirty="0"/>
              <a:t> </a:t>
            </a:r>
            <a:r>
              <a:rPr lang="sk-SK" sz="1800" dirty="0" err="1"/>
              <a:t>při</a:t>
            </a:r>
            <a:r>
              <a:rPr lang="sk-SK" sz="1800" dirty="0"/>
              <a:t> výrobe alkoholu </a:t>
            </a:r>
          </a:p>
        </p:txBody>
      </p:sp>
      <p:sp>
        <p:nvSpPr>
          <p:cNvPr id="5" name="Zástupný symbol pro číslo snímku 5"/>
          <p:cNvSpPr>
            <a:spLocks noGrp="1"/>
          </p:cNvSpPr>
          <p:nvPr>
            <p:ph type="sldNum" sz="quarter" idx="12"/>
          </p:nvPr>
        </p:nvSpPr>
        <p:spPr/>
        <p:txBody>
          <a:bodyPr/>
          <a:lstStyle/>
          <a:p>
            <a:fld id="{353C3CA2-5909-47E5-B331-502709ECCC41}" type="slidenum">
              <a:rPr lang="sk-SK"/>
              <a:pPr/>
              <a:t>131</a:t>
            </a:fld>
            <a:endParaRPr lang="sk-SK"/>
          </a:p>
        </p:txBody>
      </p:sp>
    </p:spTree>
    <p:extLst>
      <p:ext uri="{BB962C8B-B14F-4D97-AF65-F5344CB8AC3E}">
        <p14:creationId xmlns:p14="http://schemas.microsoft.com/office/powerpoint/2010/main" val="1824685861"/>
      </p:ext>
    </p:extLst>
  </p:cSld>
  <p:clrMapOvr>
    <a:masterClrMapping/>
  </p:clrMapOvr>
  <p:transition>
    <p:zo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sk-SK" b="1"/>
              <a:t>Výroba</a:t>
            </a:r>
          </a:p>
        </p:txBody>
      </p:sp>
      <p:sp>
        <p:nvSpPr>
          <p:cNvPr id="107523" name="Rectangle 3"/>
          <p:cNvSpPr>
            <a:spLocks noGrp="1" noChangeArrowheads="1"/>
          </p:cNvSpPr>
          <p:nvPr>
            <p:ph idx="1"/>
          </p:nvPr>
        </p:nvSpPr>
        <p:spPr>
          <a:xfrm>
            <a:off x="685800" y="1628775"/>
            <a:ext cx="7772400" cy="4968875"/>
          </a:xfrm>
        </p:spPr>
        <p:txBody>
          <a:bodyPr/>
          <a:lstStyle/>
          <a:p>
            <a:pPr marL="381000" indent="-381000">
              <a:lnSpc>
                <a:spcPct val="80000"/>
              </a:lnSpc>
            </a:pPr>
            <a:r>
              <a:rPr lang="sk-SK" sz="2400" b="1"/>
              <a:t>podľa použitej technológie </a:t>
            </a:r>
            <a:r>
              <a:rPr lang="sk-SK" sz="2400"/>
              <a:t>členíme výrobný proces na:</a:t>
            </a:r>
            <a:endParaRPr lang="sk-SK" sz="2400" b="1"/>
          </a:p>
          <a:p>
            <a:pPr marL="381000" indent="-381000">
              <a:lnSpc>
                <a:spcPct val="80000"/>
              </a:lnSpc>
              <a:buFontTx/>
              <a:buAutoNum type="arabicPeriod"/>
            </a:pPr>
            <a:r>
              <a:rPr lang="sk-SK" sz="2400" b="1" i="1"/>
              <a:t>mechanicko – fyzikálny</a:t>
            </a:r>
            <a:r>
              <a:rPr lang="sk-SK" sz="2400"/>
              <a:t>, v rámci ktorého látková podstata suroviny v procese sa </a:t>
            </a:r>
            <a:r>
              <a:rPr lang="sk-SK" sz="2400" i="1"/>
              <a:t>nemení</a:t>
            </a:r>
            <a:r>
              <a:rPr lang="sk-SK" sz="2400"/>
              <a:t>, mení sa veľkosť, dizajn, prípadne kvalita výstupu (napr. pri výrobe obuvi sa nemení podstata kože, z ktorej sa topánky vyrábajú; veľkosť topánok, ich dizajn a kvalita vo vzťahu k potrebám človeka budú určite odlišné ako balenie surovej kože, ktoré vstupuje do výrobného procesu</a:t>
            </a:r>
            <a:endParaRPr lang="sk-SK" sz="2400" b="1"/>
          </a:p>
          <a:p>
            <a:pPr marL="381000" indent="-381000">
              <a:lnSpc>
                <a:spcPct val="80000"/>
              </a:lnSpc>
              <a:buFontTx/>
              <a:buAutoNum type="arabicPeriod"/>
            </a:pPr>
            <a:r>
              <a:rPr lang="sk-SK" sz="2400" b="1" i="1"/>
              <a:t>chemický</a:t>
            </a:r>
            <a:r>
              <a:rPr lang="sk-SK" sz="2400" b="1"/>
              <a:t> – </a:t>
            </a:r>
            <a:r>
              <a:rPr lang="sk-SK" sz="2400"/>
              <a:t>v tomto procese sa </a:t>
            </a:r>
            <a:r>
              <a:rPr lang="sk-SK" sz="2400" i="1"/>
              <a:t>mení</a:t>
            </a:r>
            <a:r>
              <a:rPr lang="sk-SK" sz="2400"/>
              <a:t> látková podstata vstupných surovín – napr. výroba benzínu z ropy, výroba vína, výroba liekov apod. </a:t>
            </a:r>
          </a:p>
        </p:txBody>
      </p:sp>
      <p:sp>
        <p:nvSpPr>
          <p:cNvPr id="5" name="Zástupný symbol pro číslo snímku 5"/>
          <p:cNvSpPr>
            <a:spLocks noGrp="1"/>
          </p:cNvSpPr>
          <p:nvPr>
            <p:ph type="sldNum" sz="quarter" idx="12"/>
          </p:nvPr>
        </p:nvSpPr>
        <p:spPr/>
        <p:txBody>
          <a:bodyPr/>
          <a:lstStyle/>
          <a:p>
            <a:fld id="{6C5772A0-D9C7-4C54-A924-628CD89C1172}" type="slidenum">
              <a:rPr lang="sk-SK"/>
              <a:pPr/>
              <a:t>132</a:t>
            </a:fld>
            <a:endParaRPr lang="sk-SK"/>
          </a:p>
        </p:txBody>
      </p:sp>
    </p:spTree>
    <p:extLst>
      <p:ext uri="{BB962C8B-B14F-4D97-AF65-F5344CB8AC3E}">
        <p14:creationId xmlns:p14="http://schemas.microsoft.com/office/powerpoint/2010/main" val="543284844"/>
      </p:ext>
    </p:extLst>
  </p:cSld>
  <p:clrMapOvr>
    <a:masterClrMapping/>
  </p:clrMapOvr>
  <p:transition>
    <p:zoom/>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sk-SK" b="1"/>
              <a:t>Výroba</a:t>
            </a:r>
          </a:p>
        </p:txBody>
      </p:sp>
      <p:sp>
        <p:nvSpPr>
          <p:cNvPr id="111619" name="Rectangle 3"/>
          <p:cNvSpPr>
            <a:spLocks noGrp="1" noChangeArrowheads="1"/>
          </p:cNvSpPr>
          <p:nvPr>
            <p:ph idx="1"/>
          </p:nvPr>
        </p:nvSpPr>
        <p:spPr>
          <a:xfrm>
            <a:off x="683568" y="1340768"/>
            <a:ext cx="7774632" cy="5183857"/>
          </a:xfrm>
        </p:spPr>
        <p:txBody>
          <a:bodyPr/>
          <a:lstStyle/>
          <a:p>
            <a:pPr>
              <a:lnSpc>
                <a:spcPct val="90000"/>
              </a:lnSpc>
              <a:buFontTx/>
              <a:buNone/>
            </a:pPr>
            <a:r>
              <a:rPr lang="sk-SK" sz="2400" i="1" dirty="0" err="1"/>
              <a:t>Členění</a:t>
            </a:r>
            <a:r>
              <a:rPr lang="sk-SK" sz="2400" i="1" dirty="0"/>
              <a:t> </a:t>
            </a:r>
            <a:r>
              <a:rPr lang="sk-SK" sz="2400" dirty="0" err="1"/>
              <a:t>výrobního</a:t>
            </a:r>
            <a:r>
              <a:rPr lang="sk-SK" sz="2400" dirty="0"/>
              <a:t> procesu </a:t>
            </a:r>
            <a:r>
              <a:rPr lang="sk-SK" sz="2400" b="1" dirty="0"/>
              <a:t>z </a:t>
            </a:r>
            <a:r>
              <a:rPr lang="sk-SK" sz="2400" b="1" dirty="0" err="1"/>
              <a:t>hlediska</a:t>
            </a:r>
            <a:r>
              <a:rPr lang="sk-SK" sz="2400" b="1" dirty="0"/>
              <a:t> </a:t>
            </a:r>
            <a:r>
              <a:rPr lang="sk-SK" sz="2400" b="1" dirty="0" err="1"/>
              <a:t>výrobního</a:t>
            </a:r>
            <a:r>
              <a:rPr lang="sk-SK" sz="2400" b="1" dirty="0"/>
              <a:t> programu</a:t>
            </a:r>
            <a:r>
              <a:rPr lang="sk-SK" sz="2400" dirty="0"/>
              <a:t>:</a:t>
            </a:r>
            <a:endParaRPr lang="sk-SK" sz="2400" b="1" dirty="0"/>
          </a:p>
          <a:p>
            <a:pPr>
              <a:lnSpc>
                <a:spcPct val="90000"/>
              </a:lnSpc>
            </a:pPr>
            <a:r>
              <a:rPr lang="sk-SK" sz="2400" b="1" i="1" dirty="0"/>
              <a:t>hlavní výrobní program</a:t>
            </a:r>
            <a:r>
              <a:rPr lang="sk-SK" sz="2400" dirty="0"/>
              <a:t> – </a:t>
            </a:r>
            <a:r>
              <a:rPr lang="sk-SK" sz="2400" dirty="0" err="1"/>
              <a:t>tyto</a:t>
            </a:r>
            <a:r>
              <a:rPr lang="sk-SK" sz="2400" dirty="0"/>
              <a:t> výrobky </a:t>
            </a:r>
            <a:r>
              <a:rPr lang="sk-SK" sz="2400" dirty="0" err="1"/>
              <a:t>tvoří</a:t>
            </a:r>
            <a:r>
              <a:rPr lang="sk-SK" sz="2400" dirty="0"/>
              <a:t> hlavní náplň výroby daného podniku</a:t>
            </a:r>
            <a:endParaRPr lang="sk-SK" sz="2400" b="1" dirty="0"/>
          </a:p>
          <a:p>
            <a:pPr>
              <a:lnSpc>
                <a:spcPct val="90000"/>
              </a:lnSpc>
            </a:pPr>
            <a:r>
              <a:rPr lang="sk-SK" sz="2400" b="1" i="1" dirty="0" err="1"/>
              <a:t>Vedlejší</a:t>
            </a:r>
            <a:r>
              <a:rPr lang="sk-SK" sz="2400" b="1" i="1" dirty="0"/>
              <a:t> výrobní program</a:t>
            </a:r>
            <a:r>
              <a:rPr lang="sk-SK" sz="2400" dirty="0"/>
              <a:t> – </a:t>
            </a:r>
            <a:r>
              <a:rPr lang="sk-SK" sz="2400" dirty="0" err="1"/>
              <a:t>představuje</a:t>
            </a:r>
            <a:r>
              <a:rPr lang="sk-SK" sz="2400" dirty="0"/>
              <a:t> výrobu </a:t>
            </a:r>
            <a:r>
              <a:rPr lang="sk-SK" sz="2400" dirty="0" err="1"/>
              <a:t>polotovarů</a:t>
            </a:r>
            <a:r>
              <a:rPr lang="sk-SK" sz="2400" dirty="0"/>
              <a:t> a </a:t>
            </a:r>
            <a:r>
              <a:rPr lang="sk-SK" sz="2400" dirty="0" err="1"/>
              <a:t>náhradních</a:t>
            </a:r>
            <a:r>
              <a:rPr lang="sk-SK" sz="2400" dirty="0"/>
              <a:t> </a:t>
            </a:r>
            <a:r>
              <a:rPr lang="sk-SK" sz="2400" dirty="0" err="1"/>
              <a:t>dílů</a:t>
            </a:r>
            <a:endParaRPr lang="sk-SK" sz="2400" b="1" dirty="0"/>
          </a:p>
          <a:p>
            <a:pPr>
              <a:lnSpc>
                <a:spcPct val="90000"/>
              </a:lnSpc>
            </a:pPr>
            <a:r>
              <a:rPr lang="sk-SK" sz="2400" b="1" i="1" dirty="0" err="1"/>
              <a:t>přidružený</a:t>
            </a:r>
            <a:r>
              <a:rPr lang="sk-SK" sz="2400" b="1" i="1" dirty="0"/>
              <a:t> výrobní program</a:t>
            </a:r>
            <a:r>
              <a:rPr lang="sk-SK" sz="2400" b="1" dirty="0"/>
              <a:t> – </a:t>
            </a:r>
            <a:r>
              <a:rPr lang="sk-SK" sz="2400" dirty="0" err="1"/>
              <a:t>představuje</a:t>
            </a:r>
            <a:r>
              <a:rPr lang="sk-SK" sz="2400" dirty="0"/>
              <a:t> </a:t>
            </a:r>
            <a:r>
              <a:rPr lang="sk-SK" sz="2400" dirty="0" err="1"/>
              <a:t>zpravidla</a:t>
            </a:r>
            <a:r>
              <a:rPr lang="sk-SK" sz="2400" dirty="0"/>
              <a:t> odlišné </a:t>
            </a:r>
            <a:r>
              <a:rPr lang="sk-SK" sz="2400" dirty="0" err="1"/>
              <a:t>zaměření</a:t>
            </a:r>
            <a:r>
              <a:rPr lang="sk-SK" sz="2400" dirty="0"/>
              <a:t> v </a:t>
            </a:r>
            <a:r>
              <a:rPr lang="sk-SK" sz="2400" dirty="0" err="1"/>
              <a:t>porovnání</a:t>
            </a:r>
            <a:r>
              <a:rPr lang="sk-SK" sz="2400" dirty="0"/>
              <a:t> s </a:t>
            </a:r>
            <a:r>
              <a:rPr lang="sk-SK" sz="2400" dirty="0" err="1"/>
              <a:t>hlavním</a:t>
            </a:r>
            <a:r>
              <a:rPr lang="sk-SK" sz="2400" dirty="0"/>
              <a:t> </a:t>
            </a:r>
            <a:r>
              <a:rPr lang="sk-SK" sz="2400" dirty="0" err="1"/>
              <a:t>výrobním</a:t>
            </a:r>
            <a:r>
              <a:rPr lang="sk-SK" sz="2400" dirty="0"/>
              <a:t> </a:t>
            </a:r>
            <a:r>
              <a:rPr lang="sk-SK" sz="2400" dirty="0" err="1"/>
              <a:t>programem</a:t>
            </a:r>
            <a:r>
              <a:rPr lang="sk-SK" sz="2400" dirty="0"/>
              <a:t> (</a:t>
            </a:r>
            <a:r>
              <a:rPr lang="sk-SK" sz="2400" dirty="0" err="1"/>
              <a:t>např</a:t>
            </a:r>
            <a:r>
              <a:rPr lang="sk-SK" sz="2400" dirty="0"/>
              <a:t>. pridružená stavební výroba, podnik </a:t>
            </a:r>
            <a:r>
              <a:rPr lang="sk-SK" sz="2400" dirty="0" err="1"/>
              <a:t>vyrábějíci</a:t>
            </a:r>
            <a:r>
              <a:rPr lang="sk-SK" sz="2400" dirty="0"/>
              <a:t> </a:t>
            </a:r>
            <a:r>
              <a:rPr lang="sk-SK" sz="2400" dirty="0" err="1"/>
              <a:t>nábytek</a:t>
            </a:r>
            <a:r>
              <a:rPr lang="sk-SK" sz="2400" dirty="0"/>
              <a:t> šije </a:t>
            </a:r>
            <a:r>
              <a:rPr lang="sk-SK" sz="2400" dirty="0" err="1"/>
              <a:t>autopotahy</a:t>
            </a:r>
            <a:r>
              <a:rPr lang="sk-SK" sz="2400" dirty="0"/>
              <a:t> apod.)</a:t>
            </a:r>
          </a:p>
        </p:txBody>
      </p:sp>
      <p:sp>
        <p:nvSpPr>
          <p:cNvPr id="5" name="Zástupný symbol pro číslo snímku 5"/>
          <p:cNvSpPr>
            <a:spLocks noGrp="1"/>
          </p:cNvSpPr>
          <p:nvPr>
            <p:ph type="sldNum" sz="quarter" idx="12"/>
          </p:nvPr>
        </p:nvSpPr>
        <p:spPr/>
        <p:txBody>
          <a:bodyPr/>
          <a:lstStyle/>
          <a:p>
            <a:fld id="{E2238659-3BD7-41EE-A5D6-04005FCE57EC}" type="slidenum">
              <a:rPr lang="sk-SK"/>
              <a:pPr/>
              <a:t>133</a:t>
            </a:fld>
            <a:endParaRPr lang="sk-SK"/>
          </a:p>
        </p:txBody>
      </p:sp>
    </p:spTree>
    <p:extLst>
      <p:ext uri="{BB962C8B-B14F-4D97-AF65-F5344CB8AC3E}">
        <p14:creationId xmlns:p14="http://schemas.microsoft.com/office/powerpoint/2010/main" val="8190229"/>
      </p:ext>
    </p:extLst>
  </p:cSld>
  <p:clrMapOvr>
    <a:masterClrMapping/>
  </p:clrMapOvr>
  <p:transition>
    <p:zoom/>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sk-SK" b="1"/>
              <a:t>Výroba</a:t>
            </a:r>
          </a:p>
        </p:txBody>
      </p:sp>
      <p:sp>
        <p:nvSpPr>
          <p:cNvPr id="112643" name="Rectangle 3"/>
          <p:cNvSpPr>
            <a:spLocks noGrp="1" noChangeArrowheads="1"/>
          </p:cNvSpPr>
          <p:nvPr>
            <p:ph idx="1"/>
          </p:nvPr>
        </p:nvSpPr>
        <p:spPr>
          <a:xfrm>
            <a:off x="467544" y="1412776"/>
            <a:ext cx="7990656" cy="5256312"/>
          </a:xfrm>
        </p:spPr>
        <p:txBody>
          <a:bodyPr/>
          <a:lstStyle/>
          <a:p>
            <a:pPr>
              <a:lnSpc>
                <a:spcPct val="80000"/>
              </a:lnSpc>
              <a:buFontTx/>
              <a:buNone/>
            </a:pPr>
            <a:r>
              <a:rPr lang="sk-SK" sz="2400" dirty="0"/>
              <a:t>Z </a:t>
            </a:r>
            <a:r>
              <a:rPr lang="sk-SK" sz="2400" dirty="0" err="1"/>
              <a:t>hlediska</a:t>
            </a:r>
            <a:r>
              <a:rPr lang="sk-SK" sz="2400" dirty="0"/>
              <a:t> </a:t>
            </a:r>
            <a:r>
              <a:rPr lang="sk-SK" sz="2400" i="1" dirty="0"/>
              <a:t>počtu</a:t>
            </a:r>
            <a:r>
              <a:rPr lang="sk-SK" sz="2400" dirty="0"/>
              <a:t> </a:t>
            </a:r>
            <a:r>
              <a:rPr lang="sk-SK" sz="2400" dirty="0" err="1"/>
              <a:t>vyráběných</a:t>
            </a:r>
            <a:r>
              <a:rPr lang="sk-SK" sz="2400" dirty="0"/>
              <a:t> </a:t>
            </a:r>
            <a:r>
              <a:rPr lang="sk-SK" sz="2400" dirty="0" err="1"/>
              <a:t>výrobků</a:t>
            </a:r>
            <a:r>
              <a:rPr lang="sk-SK" sz="2400" dirty="0"/>
              <a:t> členíme výrobu na: </a:t>
            </a:r>
            <a:endParaRPr lang="sk-SK" sz="2400" b="1" dirty="0"/>
          </a:p>
          <a:p>
            <a:pPr>
              <a:lnSpc>
                <a:spcPct val="80000"/>
              </a:lnSpc>
            </a:pPr>
            <a:r>
              <a:rPr lang="sk-SK" sz="2400" b="1" i="1" dirty="0"/>
              <a:t>hromadná výroba</a:t>
            </a:r>
            <a:r>
              <a:rPr lang="sk-SK" sz="2400" dirty="0"/>
              <a:t> – podnik </a:t>
            </a:r>
            <a:r>
              <a:rPr lang="sk-SK" sz="2400" dirty="0" err="1"/>
              <a:t>vyrábí</a:t>
            </a:r>
            <a:r>
              <a:rPr lang="sk-SK" sz="2400" dirty="0"/>
              <a:t> výrobky </a:t>
            </a:r>
            <a:r>
              <a:rPr lang="sk-SK" sz="2400" dirty="0" err="1"/>
              <a:t>ve</a:t>
            </a:r>
            <a:r>
              <a:rPr lang="sk-SK" sz="2400" dirty="0"/>
              <a:t> </a:t>
            </a:r>
            <a:r>
              <a:rPr lang="sk-SK" sz="2400" dirty="0" err="1"/>
              <a:t>velkém</a:t>
            </a:r>
            <a:r>
              <a:rPr lang="sk-SK" sz="2400" dirty="0"/>
              <a:t> počtu (</a:t>
            </a:r>
            <a:r>
              <a:rPr lang="sk-SK" sz="2400" dirty="0" err="1"/>
              <a:t>např</a:t>
            </a:r>
            <a:r>
              <a:rPr lang="sk-SK" sz="2400" dirty="0"/>
              <a:t>. pečivo, pivo, </a:t>
            </a:r>
            <a:r>
              <a:rPr lang="sk-SK" sz="2400" dirty="0" err="1"/>
              <a:t>kamenolom</a:t>
            </a:r>
            <a:r>
              <a:rPr lang="sk-SK" sz="2400" dirty="0"/>
              <a:t>, </a:t>
            </a:r>
            <a:r>
              <a:rPr lang="sk-SK" sz="2400" dirty="0" err="1"/>
              <a:t>těžba</a:t>
            </a:r>
            <a:r>
              <a:rPr lang="sk-SK" sz="2400" dirty="0"/>
              <a:t> uhlí atd.), cena </a:t>
            </a:r>
            <a:r>
              <a:rPr lang="sk-SK" sz="2400" dirty="0" err="1"/>
              <a:t>jednoho</a:t>
            </a:r>
            <a:r>
              <a:rPr lang="sk-SK" sz="2400" dirty="0"/>
              <a:t> výrobku je nižší než </a:t>
            </a:r>
            <a:r>
              <a:rPr lang="sk-SK" sz="2400" dirty="0" err="1"/>
              <a:t>při</a:t>
            </a:r>
            <a:r>
              <a:rPr lang="sk-SK" sz="2400" dirty="0"/>
              <a:t> sériové </a:t>
            </a:r>
            <a:r>
              <a:rPr lang="sk-SK" sz="2400" dirty="0" err="1"/>
              <a:t>výrobě</a:t>
            </a:r>
            <a:r>
              <a:rPr lang="sk-SK" sz="2400" dirty="0"/>
              <a:t> v </a:t>
            </a:r>
            <a:r>
              <a:rPr lang="sk-SK" sz="2400" dirty="0" err="1"/>
              <a:t>důsledku</a:t>
            </a:r>
            <a:r>
              <a:rPr lang="sk-SK" sz="2400" dirty="0"/>
              <a:t> </a:t>
            </a:r>
            <a:r>
              <a:rPr lang="sk-SK" sz="2400" dirty="0" err="1"/>
              <a:t>působení</a:t>
            </a:r>
            <a:r>
              <a:rPr lang="sk-SK" sz="2400" dirty="0"/>
              <a:t> tzv. úspor z rozsahu</a:t>
            </a:r>
            <a:endParaRPr lang="sk-SK" sz="2400" b="1" dirty="0"/>
          </a:p>
          <a:p>
            <a:pPr>
              <a:lnSpc>
                <a:spcPct val="80000"/>
              </a:lnSpc>
            </a:pPr>
            <a:r>
              <a:rPr lang="sk-SK" sz="2400" b="1" i="1" dirty="0"/>
              <a:t>sériová výroba</a:t>
            </a:r>
            <a:r>
              <a:rPr lang="sk-SK" sz="2400" dirty="0"/>
              <a:t> – podnik </a:t>
            </a:r>
            <a:r>
              <a:rPr lang="sk-SK" sz="2400" dirty="0" err="1"/>
              <a:t>vyrábí</a:t>
            </a:r>
            <a:r>
              <a:rPr lang="sk-SK" sz="2400" dirty="0"/>
              <a:t> výrobky v </a:t>
            </a:r>
            <a:r>
              <a:rPr lang="sk-SK" sz="2400" dirty="0" err="1"/>
              <a:t>omezených</a:t>
            </a:r>
            <a:r>
              <a:rPr lang="sk-SK" sz="2400" dirty="0"/>
              <a:t> </a:t>
            </a:r>
            <a:r>
              <a:rPr lang="sk-SK" sz="2400" dirty="0" err="1"/>
              <a:t>množstvích</a:t>
            </a:r>
            <a:r>
              <a:rPr lang="sk-SK" sz="2400" dirty="0"/>
              <a:t> (</a:t>
            </a:r>
            <a:r>
              <a:rPr lang="sk-SK" sz="2400" dirty="0" err="1"/>
              <a:t>sériích</a:t>
            </a:r>
            <a:r>
              <a:rPr lang="sk-SK" sz="2400" dirty="0"/>
              <a:t>), cena </a:t>
            </a:r>
            <a:r>
              <a:rPr lang="sk-SK" sz="2400" dirty="0" err="1"/>
              <a:t>jednoho</a:t>
            </a:r>
            <a:r>
              <a:rPr lang="sk-SK" sz="2400" dirty="0"/>
              <a:t> výrobku je nižší než v kusové </a:t>
            </a:r>
            <a:r>
              <a:rPr lang="sk-SK" sz="2400" dirty="0" err="1"/>
              <a:t>výrobě</a:t>
            </a:r>
            <a:endParaRPr lang="sk-SK" sz="2400" b="1" dirty="0"/>
          </a:p>
          <a:p>
            <a:pPr>
              <a:lnSpc>
                <a:spcPct val="80000"/>
              </a:lnSpc>
            </a:pPr>
            <a:r>
              <a:rPr lang="sk-SK" sz="2400" b="1" i="1" dirty="0"/>
              <a:t>kusová výroba</a:t>
            </a:r>
            <a:r>
              <a:rPr lang="sk-SK" sz="2400" dirty="0"/>
              <a:t> – podnik </a:t>
            </a:r>
            <a:r>
              <a:rPr lang="sk-SK" sz="2400" dirty="0" err="1"/>
              <a:t>vyrábí</a:t>
            </a:r>
            <a:r>
              <a:rPr lang="sk-SK" sz="2400" dirty="0"/>
              <a:t> výrobky v malých </a:t>
            </a:r>
            <a:r>
              <a:rPr lang="sk-SK" sz="2400" dirty="0" err="1"/>
              <a:t>množstvích</a:t>
            </a:r>
            <a:r>
              <a:rPr lang="sk-SK" sz="2400" dirty="0"/>
              <a:t> (kusoch), cena </a:t>
            </a:r>
            <a:r>
              <a:rPr lang="sk-SK" sz="2400" dirty="0" err="1"/>
              <a:t>jednoho</a:t>
            </a:r>
            <a:r>
              <a:rPr lang="sk-SK" sz="2400" dirty="0"/>
              <a:t> výrobku je vysoká</a:t>
            </a:r>
          </a:p>
        </p:txBody>
      </p:sp>
      <p:sp>
        <p:nvSpPr>
          <p:cNvPr id="5" name="Zástupný symbol pro číslo snímku 5"/>
          <p:cNvSpPr>
            <a:spLocks noGrp="1"/>
          </p:cNvSpPr>
          <p:nvPr>
            <p:ph type="sldNum" sz="quarter" idx="12"/>
          </p:nvPr>
        </p:nvSpPr>
        <p:spPr/>
        <p:txBody>
          <a:bodyPr/>
          <a:lstStyle/>
          <a:p>
            <a:fld id="{586BB26F-2855-4DD9-8538-612924AB46FA}" type="slidenum">
              <a:rPr lang="sk-SK"/>
              <a:pPr/>
              <a:t>134</a:t>
            </a:fld>
            <a:endParaRPr lang="sk-SK"/>
          </a:p>
        </p:txBody>
      </p:sp>
    </p:spTree>
    <p:extLst>
      <p:ext uri="{BB962C8B-B14F-4D97-AF65-F5344CB8AC3E}">
        <p14:creationId xmlns:p14="http://schemas.microsoft.com/office/powerpoint/2010/main" val="1254395590"/>
      </p:ext>
    </p:extLst>
  </p:cSld>
  <p:clrMapOvr>
    <a:masterClrMapping/>
  </p:clrMapOvr>
  <p:transition>
    <p:zoom/>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sk-SK" b="1" dirty="0" err="1"/>
              <a:t>Prodej</a:t>
            </a:r>
            <a:endParaRPr lang="sk-SK" b="1" dirty="0"/>
          </a:p>
        </p:txBody>
      </p:sp>
      <p:sp>
        <p:nvSpPr>
          <p:cNvPr id="113667" name="Rectangle 3"/>
          <p:cNvSpPr>
            <a:spLocks noGrp="1" noChangeArrowheads="1"/>
          </p:cNvSpPr>
          <p:nvPr>
            <p:ph idx="1"/>
          </p:nvPr>
        </p:nvSpPr>
        <p:spPr/>
        <p:txBody>
          <a:bodyPr/>
          <a:lstStyle/>
          <a:p>
            <a:pPr>
              <a:lnSpc>
                <a:spcPct val="80000"/>
              </a:lnSpc>
            </a:pPr>
            <a:r>
              <a:rPr lang="sk-SK" sz="2400" b="1" dirty="0" err="1"/>
              <a:t>prodej</a:t>
            </a:r>
            <a:r>
              <a:rPr lang="sk-SK" sz="2400" b="1" dirty="0"/>
              <a:t> vyrobených </a:t>
            </a:r>
            <a:r>
              <a:rPr lang="sk-SK" sz="2400" b="1" dirty="0" err="1"/>
              <a:t>výrobků</a:t>
            </a:r>
            <a:r>
              <a:rPr lang="sk-SK" sz="2400" b="1" dirty="0"/>
              <a:t> a </a:t>
            </a:r>
            <a:r>
              <a:rPr lang="sk-SK" sz="2400" b="1" dirty="0" err="1"/>
              <a:t>služeb</a:t>
            </a:r>
            <a:r>
              <a:rPr lang="sk-SK" sz="2400" b="1" dirty="0"/>
              <a:t> </a:t>
            </a:r>
            <a:r>
              <a:rPr lang="sk-SK" sz="2400" dirty="0" err="1"/>
              <a:t>představuje</a:t>
            </a:r>
            <a:r>
              <a:rPr lang="sk-SK" sz="2400" dirty="0"/>
              <a:t> </a:t>
            </a:r>
            <a:r>
              <a:rPr lang="sk-SK" sz="2400" i="1" dirty="0" err="1"/>
              <a:t>završení</a:t>
            </a:r>
            <a:r>
              <a:rPr lang="sk-SK" sz="2400" i="1" dirty="0"/>
              <a:t> </a:t>
            </a:r>
            <a:r>
              <a:rPr lang="sk-SK" sz="2400" dirty="0" err="1"/>
              <a:t>transformačního</a:t>
            </a:r>
            <a:r>
              <a:rPr lang="sk-SK" sz="2400" dirty="0"/>
              <a:t> procesu</a:t>
            </a:r>
          </a:p>
          <a:p>
            <a:pPr>
              <a:lnSpc>
                <a:spcPct val="80000"/>
              </a:lnSpc>
            </a:pPr>
            <a:r>
              <a:rPr lang="sk-SK" sz="2400" dirty="0"/>
              <a:t>v </a:t>
            </a:r>
            <a:r>
              <a:rPr lang="sk-SK" sz="2400" dirty="0" err="1"/>
              <a:t>této</a:t>
            </a:r>
            <a:r>
              <a:rPr lang="sk-SK" sz="2400" dirty="0"/>
              <a:t> fáze transformačného procesu podnik </a:t>
            </a:r>
            <a:r>
              <a:rPr lang="sk-SK" sz="2400" i="1" dirty="0" err="1"/>
              <a:t>prodává</a:t>
            </a:r>
            <a:r>
              <a:rPr lang="sk-SK" sz="2400" i="1" dirty="0"/>
              <a:t> svoje výrobky a služby</a:t>
            </a:r>
            <a:r>
              <a:rPr lang="sk-SK" sz="2400" dirty="0"/>
              <a:t> za </a:t>
            </a:r>
            <a:r>
              <a:rPr lang="sk-SK" sz="2400" dirty="0" err="1"/>
              <a:t>peníze</a:t>
            </a:r>
            <a:r>
              <a:rPr lang="sk-SK" sz="2400" dirty="0"/>
              <a:t>, dosahuje výnosy z </a:t>
            </a:r>
            <a:r>
              <a:rPr lang="sk-SK" sz="2400" dirty="0" err="1"/>
              <a:t>podnikatelské</a:t>
            </a:r>
            <a:r>
              <a:rPr lang="sk-SK" sz="2400" dirty="0"/>
              <a:t> činnosti a </a:t>
            </a:r>
            <a:r>
              <a:rPr lang="sk-SK" sz="2400" dirty="0" err="1"/>
              <a:t>tvoří</a:t>
            </a:r>
            <a:r>
              <a:rPr lang="sk-SK" sz="2400" dirty="0"/>
              <a:t> zisk, čím </a:t>
            </a:r>
            <a:r>
              <a:rPr lang="sk-SK" sz="2400" dirty="0" err="1"/>
              <a:t>se</a:t>
            </a:r>
            <a:r>
              <a:rPr lang="sk-SK" sz="2400" dirty="0"/>
              <a:t> </a:t>
            </a:r>
            <a:r>
              <a:rPr lang="sk-SK" sz="2400" dirty="0" err="1"/>
              <a:t>naplňují</a:t>
            </a:r>
            <a:r>
              <a:rPr lang="sk-SK" sz="2400" dirty="0"/>
              <a:t> jeho základní </a:t>
            </a:r>
            <a:r>
              <a:rPr lang="sk-SK" sz="2400" dirty="0" err="1"/>
              <a:t>cíle</a:t>
            </a:r>
            <a:endParaRPr lang="sk-SK" sz="2400" dirty="0"/>
          </a:p>
          <a:p>
            <a:pPr>
              <a:lnSpc>
                <a:spcPct val="80000"/>
              </a:lnSpc>
            </a:pPr>
            <a:r>
              <a:rPr lang="sk-SK" sz="2400" dirty="0"/>
              <a:t>tato etapa a </a:t>
            </a:r>
            <a:r>
              <a:rPr lang="sk-SK" sz="2400" dirty="0" err="1"/>
              <a:t>její</a:t>
            </a:r>
            <a:r>
              <a:rPr lang="sk-SK" sz="2400" dirty="0"/>
              <a:t> </a:t>
            </a:r>
            <a:r>
              <a:rPr lang="sk-SK" sz="2400" dirty="0" err="1"/>
              <a:t>úspěšné</a:t>
            </a:r>
            <a:r>
              <a:rPr lang="sk-SK" sz="2400" dirty="0"/>
              <a:t> zvládnutí </a:t>
            </a:r>
            <a:r>
              <a:rPr lang="sk-SK" sz="2400" dirty="0" err="1"/>
              <a:t>jsou</a:t>
            </a:r>
            <a:r>
              <a:rPr lang="sk-SK" sz="2400" dirty="0"/>
              <a:t> </a:t>
            </a:r>
            <a:r>
              <a:rPr lang="sk-SK" sz="2400" dirty="0" err="1"/>
              <a:t>velmi</a:t>
            </a:r>
            <a:r>
              <a:rPr lang="sk-SK" sz="2400" dirty="0"/>
              <a:t> </a:t>
            </a:r>
            <a:r>
              <a:rPr lang="sk-SK" sz="2400" dirty="0" err="1"/>
              <a:t>důležité</a:t>
            </a:r>
            <a:r>
              <a:rPr lang="sk-SK" sz="2400" dirty="0"/>
              <a:t> </a:t>
            </a:r>
            <a:r>
              <a:rPr lang="sk-SK" sz="2400" dirty="0" err="1"/>
              <a:t>pro</a:t>
            </a:r>
            <a:r>
              <a:rPr lang="sk-SK" sz="2400" dirty="0"/>
              <a:t> </a:t>
            </a:r>
            <a:r>
              <a:rPr lang="sk-SK" sz="2400" dirty="0" err="1"/>
              <a:t>zachování</a:t>
            </a:r>
            <a:r>
              <a:rPr lang="sk-SK" sz="2400" dirty="0"/>
              <a:t> podniku v </a:t>
            </a:r>
            <a:r>
              <a:rPr lang="sk-SK" sz="2400" dirty="0" err="1"/>
              <a:t>podmínkách</a:t>
            </a:r>
            <a:r>
              <a:rPr lang="sk-SK" sz="2400" dirty="0"/>
              <a:t> </a:t>
            </a:r>
            <a:r>
              <a:rPr lang="sk-SK" sz="2400" dirty="0" err="1"/>
              <a:t>roustoucí</a:t>
            </a:r>
            <a:r>
              <a:rPr lang="sk-SK" sz="2400" dirty="0"/>
              <a:t> </a:t>
            </a:r>
            <a:r>
              <a:rPr lang="sk-SK" sz="2400" dirty="0" err="1"/>
              <a:t>konkurence</a:t>
            </a:r>
            <a:r>
              <a:rPr lang="sk-SK" sz="2400" dirty="0"/>
              <a:t>, </a:t>
            </a:r>
            <a:r>
              <a:rPr lang="sk-SK" sz="2400" dirty="0" err="1"/>
              <a:t>kdy</a:t>
            </a:r>
            <a:r>
              <a:rPr lang="sk-SK" sz="2400" dirty="0"/>
              <a:t> </a:t>
            </a:r>
            <a:r>
              <a:rPr lang="sk-SK" sz="2400" dirty="0" err="1"/>
              <a:t>větším</a:t>
            </a:r>
            <a:r>
              <a:rPr lang="sk-SK" sz="2400" dirty="0"/>
              <a:t> </a:t>
            </a:r>
            <a:r>
              <a:rPr lang="sk-SK" sz="2400" dirty="0" err="1"/>
              <a:t>problémem</a:t>
            </a:r>
            <a:r>
              <a:rPr lang="sk-SK" sz="2400" dirty="0"/>
              <a:t> je </a:t>
            </a:r>
            <a:r>
              <a:rPr lang="sk-SK" sz="2400" dirty="0" err="1"/>
              <a:t>prodat</a:t>
            </a:r>
            <a:r>
              <a:rPr lang="sk-SK" sz="2400" dirty="0"/>
              <a:t> výrobky a služby než je </a:t>
            </a:r>
            <a:r>
              <a:rPr lang="sk-SK" sz="2400" dirty="0" err="1"/>
              <a:t>vyrobit</a:t>
            </a:r>
            <a:endParaRPr lang="sk-SK" sz="2400" dirty="0"/>
          </a:p>
          <a:p>
            <a:pPr>
              <a:lnSpc>
                <a:spcPct val="80000"/>
              </a:lnSpc>
            </a:pPr>
            <a:r>
              <a:rPr lang="sk-SK" sz="2400" dirty="0"/>
              <a:t>v </a:t>
            </a:r>
            <a:r>
              <a:rPr lang="sk-SK" sz="2400" dirty="0" err="1"/>
              <a:t>podmínkách</a:t>
            </a:r>
            <a:r>
              <a:rPr lang="sk-SK" sz="2400" dirty="0"/>
              <a:t> </a:t>
            </a:r>
            <a:r>
              <a:rPr lang="sk-SK" sz="2400" dirty="0" err="1"/>
              <a:t>tržního</a:t>
            </a:r>
            <a:r>
              <a:rPr lang="sk-SK" sz="2400" dirty="0"/>
              <a:t> </a:t>
            </a:r>
            <a:r>
              <a:rPr lang="sk-SK" sz="2400" dirty="0" err="1"/>
              <a:t>mechanismu</a:t>
            </a:r>
            <a:r>
              <a:rPr lang="sk-SK" sz="2400" dirty="0"/>
              <a:t> v </a:t>
            </a:r>
            <a:r>
              <a:rPr lang="sk-SK" sz="2400" dirty="0" err="1"/>
              <a:t>důsledku</a:t>
            </a:r>
            <a:r>
              <a:rPr lang="sk-SK" sz="2400" dirty="0"/>
              <a:t> </a:t>
            </a:r>
            <a:r>
              <a:rPr lang="sk-SK" sz="2400" dirty="0" err="1"/>
              <a:t>existující</a:t>
            </a:r>
            <a:r>
              <a:rPr lang="sk-SK" sz="2400" dirty="0"/>
              <a:t> </a:t>
            </a:r>
            <a:r>
              <a:rPr lang="sk-SK" sz="2400" dirty="0" err="1"/>
              <a:t>konkurence</a:t>
            </a:r>
            <a:r>
              <a:rPr lang="sk-SK" sz="2400" dirty="0"/>
              <a:t> je </a:t>
            </a:r>
            <a:r>
              <a:rPr lang="sk-SK" sz="2400" i="1" dirty="0" err="1"/>
              <a:t>dominantním</a:t>
            </a:r>
            <a:r>
              <a:rPr lang="sk-SK" sz="2400" i="1" dirty="0"/>
              <a:t> </a:t>
            </a:r>
            <a:r>
              <a:rPr lang="sk-SK" sz="2400" i="1" dirty="0" err="1"/>
              <a:t>trhem</a:t>
            </a:r>
            <a:r>
              <a:rPr lang="sk-SK" sz="2400" i="1" dirty="0"/>
              <a:t> </a:t>
            </a:r>
            <a:r>
              <a:rPr lang="sk-SK" sz="2400" b="1" i="1" dirty="0"/>
              <a:t>trh </a:t>
            </a:r>
            <a:r>
              <a:rPr lang="sk-SK" sz="2400" b="1" i="1" dirty="0" err="1"/>
              <a:t>kupujícího</a:t>
            </a:r>
            <a:r>
              <a:rPr lang="sk-SK" sz="2400" dirty="0"/>
              <a:t>, a </a:t>
            </a:r>
            <a:r>
              <a:rPr lang="sk-SK" sz="2400" dirty="0" err="1"/>
              <a:t>proto</a:t>
            </a:r>
            <a:r>
              <a:rPr lang="sk-SK" sz="2400" dirty="0"/>
              <a:t> je </a:t>
            </a:r>
            <a:r>
              <a:rPr lang="sk-SK" sz="2400" dirty="0" err="1"/>
              <a:t>důležitým</a:t>
            </a:r>
            <a:r>
              <a:rPr lang="sk-SK" sz="2400" dirty="0"/>
              <a:t> </a:t>
            </a:r>
            <a:r>
              <a:rPr lang="sk-SK" sz="2400" dirty="0" err="1"/>
              <a:t>aspektem</a:t>
            </a:r>
            <a:r>
              <a:rPr lang="sk-SK" sz="2400" dirty="0"/>
              <a:t> úspešnosti na trhu </a:t>
            </a:r>
            <a:r>
              <a:rPr lang="sk-SK" sz="2400" dirty="0" err="1"/>
              <a:t>péče</a:t>
            </a:r>
            <a:r>
              <a:rPr lang="sk-SK" sz="2400" dirty="0"/>
              <a:t> o zákazníka a jeho </a:t>
            </a:r>
            <a:r>
              <a:rPr lang="sk-SK" sz="2400" dirty="0" err="1"/>
              <a:t>potřeby</a:t>
            </a:r>
            <a:r>
              <a:rPr lang="sk-SK" sz="2400" dirty="0"/>
              <a:t> (Náš zákazník, náš pán.)</a:t>
            </a:r>
          </a:p>
          <a:p>
            <a:pPr>
              <a:lnSpc>
                <a:spcPct val="80000"/>
              </a:lnSpc>
            </a:pPr>
            <a:endParaRPr lang="sk-SK" sz="2400" dirty="0"/>
          </a:p>
        </p:txBody>
      </p:sp>
      <p:sp>
        <p:nvSpPr>
          <p:cNvPr id="5" name="Zástupný symbol pro číslo snímku 5"/>
          <p:cNvSpPr>
            <a:spLocks noGrp="1"/>
          </p:cNvSpPr>
          <p:nvPr>
            <p:ph type="sldNum" sz="quarter" idx="12"/>
          </p:nvPr>
        </p:nvSpPr>
        <p:spPr/>
        <p:txBody>
          <a:bodyPr/>
          <a:lstStyle/>
          <a:p>
            <a:fld id="{4CBFE42F-A730-4F0E-9593-3E1EE3544731}" type="slidenum">
              <a:rPr lang="sk-SK"/>
              <a:pPr/>
              <a:t>135</a:t>
            </a:fld>
            <a:endParaRPr lang="sk-SK"/>
          </a:p>
        </p:txBody>
      </p:sp>
    </p:spTree>
    <p:extLst>
      <p:ext uri="{BB962C8B-B14F-4D97-AF65-F5344CB8AC3E}">
        <p14:creationId xmlns:p14="http://schemas.microsoft.com/office/powerpoint/2010/main" val="3523508426"/>
      </p:ext>
    </p:extLst>
  </p:cSld>
  <p:clrMapOvr>
    <a:masterClrMapping/>
  </p:clrMapOvr>
  <p:transition>
    <p:zo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5054"/>
            <a:ext cx="8229600" cy="1143000"/>
          </a:xfrm>
        </p:spPr>
        <p:txBody>
          <a:bodyPr>
            <a:normAutofit fontScale="90000"/>
          </a:bodyPr>
          <a:lstStyle/>
          <a:p>
            <a:r>
              <a:rPr lang="cs-CZ" dirty="0"/>
              <a:t>Organizování – podniková organizace</a:t>
            </a:r>
          </a:p>
        </p:txBody>
      </p:sp>
      <p:sp>
        <p:nvSpPr>
          <p:cNvPr id="3" name="Zástupný symbol pro obsah 2"/>
          <p:cNvSpPr>
            <a:spLocks noGrp="1"/>
          </p:cNvSpPr>
          <p:nvPr>
            <p:ph idx="1"/>
          </p:nvPr>
        </p:nvSpPr>
        <p:spPr/>
        <p:txBody>
          <a:bodyPr/>
          <a:lstStyle/>
          <a:p>
            <a:r>
              <a:rPr lang="cs-CZ" sz="2000" dirty="0"/>
              <a:t>Organizace – souhrnný pojem pro podnik či instituci, jako výraz pro určitý způsob vnitřního uspořádání podniku či instituce</a:t>
            </a:r>
          </a:p>
          <a:p>
            <a:endParaRPr lang="cs-CZ" sz="2000" dirty="0"/>
          </a:p>
          <a:p>
            <a:r>
              <a:rPr lang="cs-CZ" sz="2000" dirty="0"/>
              <a:t>Organizace v širším slova smyslu – zahrnující cílené spojení lidských i dalších ekonom. zdrojů, tzv. ekonomické organizace</a:t>
            </a:r>
          </a:p>
          <a:p>
            <a:endParaRPr lang="cs-CZ" sz="2000" dirty="0"/>
          </a:p>
          <a:p>
            <a:r>
              <a:rPr lang="cs-CZ" sz="2000" dirty="0"/>
              <a:t>Organizace v užším slova smyslu – hierarchicky řízené skupiny osob, vytvořené a fungující proto, aby mohlo být dosaženo určitých cílů</a:t>
            </a:r>
          </a:p>
          <a:p>
            <a:endParaRPr lang="cs-CZ" sz="2000" dirty="0"/>
          </a:p>
          <a:p>
            <a:r>
              <a:rPr lang="cs-CZ" sz="2000" dirty="0"/>
              <a:t>Organizování – shromáždění a koordinace lidských, finančních, fyzických, informačních a dalších zdrojů potřebných k dosažení cílů organizace.</a:t>
            </a:r>
          </a:p>
          <a:p>
            <a:endParaRPr lang="cs-CZ" sz="2000" dirty="0"/>
          </a:p>
          <a:p>
            <a:endParaRPr lang="cs-CZ" sz="2000" dirty="0"/>
          </a:p>
        </p:txBody>
      </p:sp>
    </p:spTree>
    <p:extLst>
      <p:ext uri="{BB962C8B-B14F-4D97-AF65-F5344CB8AC3E}">
        <p14:creationId xmlns:p14="http://schemas.microsoft.com/office/powerpoint/2010/main" val="7551393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Organizování – podniková organizace</a:t>
            </a:r>
          </a:p>
        </p:txBody>
      </p:sp>
      <p:sp>
        <p:nvSpPr>
          <p:cNvPr id="3" name="Zástupný symbol pro obsah 2"/>
          <p:cNvSpPr>
            <a:spLocks noGrp="1"/>
          </p:cNvSpPr>
          <p:nvPr>
            <p:ph idx="1"/>
          </p:nvPr>
        </p:nvSpPr>
        <p:spPr>
          <a:xfrm>
            <a:off x="179512" y="908720"/>
            <a:ext cx="8856984" cy="5832648"/>
          </a:xfrm>
        </p:spPr>
        <p:txBody>
          <a:bodyPr/>
          <a:lstStyle/>
          <a:p>
            <a:pPr marL="0" indent="0">
              <a:buNone/>
            </a:pPr>
            <a:r>
              <a:rPr lang="cs-CZ" sz="2000" b="1" u="sng" dirty="0"/>
              <a:t>Podniková organizace</a:t>
            </a:r>
            <a:r>
              <a:rPr lang="cs-CZ" sz="2000" b="1" dirty="0"/>
              <a:t>:</a:t>
            </a:r>
          </a:p>
          <a:p>
            <a:r>
              <a:rPr lang="cs-CZ" sz="2000" dirty="0"/>
              <a:t>organizace jako celek, který plní funkce podniku,</a:t>
            </a:r>
          </a:p>
          <a:p>
            <a:r>
              <a:rPr lang="cs-CZ" sz="2000" dirty="0"/>
              <a:t>organizace jako míra uspořádání podniku,</a:t>
            </a:r>
          </a:p>
          <a:p>
            <a:r>
              <a:rPr lang="cs-CZ" sz="2000" dirty="0"/>
              <a:t>organizace jako cílevědomá činnost.</a:t>
            </a:r>
          </a:p>
          <a:p>
            <a:endParaRPr lang="cs-CZ" sz="2000" dirty="0"/>
          </a:p>
          <a:p>
            <a:pPr marL="0" indent="0">
              <a:buNone/>
            </a:pPr>
            <a:r>
              <a:rPr lang="cs-CZ" sz="2000" b="1" u="sng" dirty="0"/>
              <a:t>Organizační struktura  </a:t>
            </a:r>
          </a:p>
          <a:p>
            <a:r>
              <a:rPr lang="cs-CZ" sz="2000" dirty="0"/>
              <a:t>Různé </a:t>
            </a:r>
            <a:r>
              <a:rPr lang="cs-CZ" sz="2000" dirty="0" err="1"/>
              <a:t>org</a:t>
            </a:r>
            <a:r>
              <a:rPr lang="cs-CZ" sz="2000" dirty="0"/>
              <a:t>. systémy si vyžadují i různou </a:t>
            </a:r>
            <a:r>
              <a:rPr lang="cs-CZ" sz="2000" dirty="0" err="1"/>
              <a:t>org</a:t>
            </a:r>
            <a:r>
              <a:rPr lang="cs-CZ" sz="2000" dirty="0"/>
              <a:t>. strukturu </a:t>
            </a:r>
          </a:p>
          <a:p>
            <a:pPr lvl="1"/>
            <a:r>
              <a:rPr lang="cs-CZ" sz="1600" dirty="0"/>
              <a:t>způsob vnitřního rozdělení činností a pravomocí</a:t>
            </a:r>
          </a:p>
          <a:p>
            <a:r>
              <a:rPr lang="cs-CZ" sz="2000" dirty="0"/>
              <a:t>Důvodem organizování je nutnost dělby práce a omezenost rozpětí řízení.</a:t>
            </a:r>
          </a:p>
          <a:p>
            <a:r>
              <a:rPr lang="cs-CZ" sz="2000" dirty="0"/>
              <a:t>Při vytváření </a:t>
            </a:r>
            <a:r>
              <a:rPr lang="cs-CZ" sz="2000" dirty="0" err="1"/>
              <a:t>org</a:t>
            </a:r>
            <a:r>
              <a:rPr lang="cs-CZ" sz="2000" dirty="0"/>
              <a:t>. struktury se řídíme kritérii:</a:t>
            </a:r>
          </a:p>
          <a:p>
            <a:pPr lvl="1"/>
            <a:r>
              <a:rPr lang="cs-CZ" sz="1400" dirty="0"/>
              <a:t>typ výrobku nebo služby;</a:t>
            </a:r>
          </a:p>
          <a:p>
            <a:pPr lvl="1"/>
            <a:r>
              <a:rPr lang="cs-CZ" sz="1400" dirty="0"/>
              <a:t>charakter pracovního procesu a funkce, které ho mohou zajistit;</a:t>
            </a:r>
          </a:p>
          <a:p>
            <a:pPr lvl="1"/>
            <a:r>
              <a:rPr lang="cs-CZ" sz="1400" dirty="0"/>
              <a:t>potřebná specializace a kvantifikace;</a:t>
            </a:r>
          </a:p>
          <a:p>
            <a:pPr lvl="1"/>
            <a:r>
              <a:rPr lang="cs-CZ" sz="1400" dirty="0"/>
              <a:t>čas, který je zapotřebí pro zvládnutí činností;</a:t>
            </a:r>
          </a:p>
          <a:p>
            <a:pPr lvl="1"/>
            <a:r>
              <a:rPr lang="cs-CZ" sz="1400" dirty="0"/>
              <a:t>zákazník;</a:t>
            </a:r>
          </a:p>
          <a:p>
            <a:pPr lvl="1"/>
            <a:r>
              <a:rPr lang="cs-CZ" sz="1400" dirty="0"/>
              <a:t>místo.</a:t>
            </a:r>
          </a:p>
          <a:p>
            <a:r>
              <a:rPr lang="cs-CZ" sz="2000" dirty="0"/>
              <a:t>Kritéria se kombinují tak, aby byla nalezena optimální </a:t>
            </a:r>
            <a:r>
              <a:rPr lang="cs-CZ" sz="2000" dirty="0" err="1"/>
              <a:t>org</a:t>
            </a:r>
            <a:r>
              <a:rPr lang="cs-CZ" sz="2000" dirty="0"/>
              <a:t>. struktura a zajištěna koordinace činností.</a:t>
            </a:r>
          </a:p>
          <a:p>
            <a:endParaRPr lang="cs-CZ" sz="2000" dirty="0"/>
          </a:p>
        </p:txBody>
      </p:sp>
    </p:spTree>
    <p:extLst>
      <p:ext uri="{BB962C8B-B14F-4D97-AF65-F5344CB8AC3E}">
        <p14:creationId xmlns:p14="http://schemas.microsoft.com/office/powerpoint/2010/main" val="6440504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Organizování – podniková organizace</a:t>
            </a:r>
          </a:p>
        </p:txBody>
      </p:sp>
      <p:sp>
        <p:nvSpPr>
          <p:cNvPr id="3" name="Zástupný symbol pro obsah 2"/>
          <p:cNvSpPr>
            <a:spLocks noGrp="1"/>
          </p:cNvSpPr>
          <p:nvPr>
            <p:ph idx="1"/>
          </p:nvPr>
        </p:nvSpPr>
        <p:spPr>
          <a:xfrm>
            <a:off x="179512" y="1804416"/>
            <a:ext cx="8856984" cy="4936952"/>
          </a:xfrm>
        </p:spPr>
        <p:txBody>
          <a:bodyPr>
            <a:normAutofit/>
          </a:bodyPr>
          <a:lstStyle/>
          <a:p>
            <a:pPr marL="0" indent="0">
              <a:buNone/>
            </a:pPr>
            <a:r>
              <a:rPr lang="cs-CZ" sz="2800" b="1" u="sng" dirty="0"/>
              <a:t>Organizační struktura  </a:t>
            </a:r>
          </a:p>
          <a:p>
            <a:r>
              <a:rPr lang="cs-CZ" sz="2800" b="1" dirty="0"/>
              <a:t>Základní typy organizačních struktur z hlediska jejich vývoje</a:t>
            </a:r>
          </a:p>
          <a:p>
            <a:pPr lvl="1">
              <a:buFontTx/>
              <a:buChar char="-"/>
            </a:pPr>
            <a:r>
              <a:rPr lang="cs-CZ" sz="2000" b="1" dirty="0"/>
              <a:t>Klasické (funkcionální, divizní)</a:t>
            </a:r>
          </a:p>
          <a:p>
            <a:pPr lvl="1">
              <a:buFontTx/>
              <a:buChar char="-"/>
            </a:pPr>
            <a:r>
              <a:rPr lang="cs-CZ" sz="2000" b="1" dirty="0"/>
              <a:t>Moderní (</a:t>
            </a:r>
            <a:r>
              <a:rPr lang="cs-CZ" sz="2000" b="1" dirty="0" err="1"/>
              <a:t>org</a:t>
            </a:r>
            <a:r>
              <a:rPr lang="cs-CZ" sz="2000" b="1" dirty="0"/>
              <a:t>. struktury s pružnými prvky)</a:t>
            </a:r>
          </a:p>
          <a:p>
            <a:pPr lvl="1">
              <a:buFontTx/>
              <a:buChar char="-"/>
            </a:pPr>
            <a:r>
              <a:rPr lang="cs-CZ" sz="2000" b="1" dirty="0"/>
              <a:t>Moderní a netradiční  (podnikatelské jednotky, procesní,)</a:t>
            </a:r>
          </a:p>
          <a:p>
            <a:pPr>
              <a:buFontTx/>
              <a:buChar char="-"/>
            </a:pPr>
            <a:endParaRPr lang="cs-CZ" sz="2800" b="1" dirty="0"/>
          </a:p>
          <a:p>
            <a:r>
              <a:rPr lang="cs-CZ" sz="2800" dirty="0"/>
              <a:t>Struktura organizace může být určitou kombinací jednotlivých druhů struktur.</a:t>
            </a:r>
          </a:p>
          <a:p>
            <a:endParaRPr lang="cs-CZ" sz="2800" dirty="0"/>
          </a:p>
        </p:txBody>
      </p:sp>
    </p:spTree>
    <p:extLst>
      <p:ext uri="{BB962C8B-B14F-4D97-AF65-F5344CB8AC3E}">
        <p14:creationId xmlns:p14="http://schemas.microsoft.com/office/powerpoint/2010/main" val="2331600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731837"/>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Funkcionální struktura</a:t>
            </a:r>
          </a:p>
        </p:txBody>
      </p:sp>
      <p:sp>
        <p:nvSpPr>
          <p:cNvPr id="13316"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3317" name="Text Box 7"/>
          <p:cNvSpPr txBox="1">
            <a:spLocks noChangeArrowheads="1"/>
          </p:cNvSpPr>
          <p:nvPr/>
        </p:nvSpPr>
        <p:spPr bwMode="auto">
          <a:xfrm>
            <a:off x="519113" y="1576388"/>
            <a:ext cx="8253412"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200" b="1"/>
              <a:t>Organizační jednotky jsou vytvářeny k výkonu jednotlivých </a:t>
            </a:r>
          </a:p>
          <a:p>
            <a:pPr eaLnBrk="1" hangingPunct="1"/>
            <a:r>
              <a:rPr lang="cs-CZ" sz="2200" b="1"/>
              <a:t>odborně specializovaných výkonů např. vývoj, výroba,</a:t>
            </a:r>
          </a:p>
          <a:p>
            <a:pPr eaLnBrk="1" hangingPunct="1"/>
            <a:r>
              <a:rPr lang="cs-CZ" sz="2200" b="1"/>
              <a:t>prodej, finance, personální oblast </a:t>
            </a:r>
            <a:r>
              <a:rPr lang="en-US" sz="2200" b="1"/>
              <a:t>=</a:t>
            </a:r>
            <a:r>
              <a:rPr lang="cs-CZ" sz="2200" b="1"/>
              <a:t> </a:t>
            </a:r>
            <a:r>
              <a:rPr lang="en-US" sz="2200" b="1"/>
              <a:t>speciali</a:t>
            </a:r>
            <a:r>
              <a:rPr lang="cs-CZ" sz="2200" b="1"/>
              <a:t>z</a:t>
            </a:r>
            <a:r>
              <a:rPr lang="en-US" sz="2200" b="1"/>
              <a:t>ace na </a:t>
            </a:r>
            <a:r>
              <a:rPr lang="cs-CZ" sz="2200" b="1"/>
              <a:t>základě </a:t>
            </a:r>
          </a:p>
          <a:p>
            <a:pPr eaLnBrk="1" hangingPunct="1"/>
            <a:r>
              <a:rPr lang="cs-CZ" sz="2200" b="1"/>
              <a:t>funkcí</a:t>
            </a:r>
          </a:p>
          <a:p>
            <a:pPr eaLnBrk="1" hangingPunct="1"/>
            <a:endParaRPr lang="cs-CZ" sz="2200" b="1"/>
          </a:p>
          <a:p>
            <a:pPr eaLnBrk="1" hangingPunct="1"/>
            <a:r>
              <a:rPr lang="cs-CZ" sz="2200" b="1"/>
              <a:t>Funkce – jediná činnost častěji skupina vzájemně </a:t>
            </a:r>
          </a:p>
          <a:p>
            <a:pPr eaLnBrk="1" hangingPunct="1"/>
            <a:r>
              <a:rPr lang="cs-CZ" sz="2200" b="1"/>
              <a:t>spjatých a obdobných činností, spojených příbuznými </a:t>
            </a:r>
          </a:p>
          <a:p>
            <a:pPr eaLnBrk="1" hangingPunct="1"/>
            <a:r>
              <a:rPr lang="cs-CZ" sz="2200" b="1"/>
              <a:t>pracovními postupy</a:t>
            </a:r>
          </a:p>
          <a:p>
            <a:pPr eaLnBrk="1" hangingPunct="1"/>
            <a:endParaRPr lang="cs-CZ" sz="2200" b="1"/>
          </a:p>
          <a:p>
            <a:pPr eaLnBrk="1" hangingPunct="1"/>
            <a:r>
              <a:rPr lang="cs-CZ" sz="2200" b="1"/>
              <a:t>Nevýhoda – vysoký stupeň centralizace rozhodování a </a:t>
            </a:r>
          </a:p>
          <a:p>
            <a:pPr eaLnBrk="1" hangingPunct="1"/>
            <a:r>
              <a:rPr lang="cs-CZ" sz="2200" b="1"/>
              <a:t>omezená možnost koordinace funkcí na nižších úrovních </a:t>
            </a:r>
          </a:p>
          <a:p>
            <a:pPr eaLnBrk="1" hangingPunct="1"/>
            <a:r>
              <a:rPr lang="cs-CZ" sz="2200" b="1"/>
              <a:t>organizací</a:t>
            </a:r>
          </a:p>
          <a:p>
            <a:pPr eaLnBrk="1" hangingPunct="1"/>
            <a:endParaRPr lang="cs-CZ" sz="2200" b="1"/>
          </a:p>
        </p:txBody>
      </p:sp>
      <p:sp>
        <p:nvSpPr>
          <p:cNvPr id="2" name="Zástupný symbol pro obsah 1"/>
          <p:cNvSpPr>
            <a:spLocks noGrp="1"/>
          </p:cNvSpPr>
          <p:nvPr>
            <p:ph idx="1"/>
          </p:nvPr>
        </p:nvSpPr>
        <p:spPr/>
        <p:txBody>
          <a:bodyPr/>
          <a:lstStyle/>
          <a:p>
            <a:endParaRPr lang="cs-CZ" dirty="0"/>
          </a:p>
        </p:txBody>
      </p:sp>
    </p:spTree>
    <p:extLst>
      <p:ext uri="{BB962C8B-B14F-4D97-AF65-F5344CB8AC3E}">
        <p14:creationId xmlns:p14="http://schemas.microsoft.com/office/powerpoint/2010/main" val="99818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457200" y="478898"/>
            <a:ext cx="8229600" cy="1143000"/>
          </a:xfrm>
        </p:spPr>
        <p:txBody>
          <a:bodyPr/>
          <a:lstStyle/>
          <a:p>
            <a:pPr eaLnBrk="1" hangingPunct="1"/>
            <a:r>
              <a:rPr lang="cs-CZ" altLang="cs-CZ" dirty="0"/>
              <a:t>Podniková ekonomika</a:t>
            </a:r>
          </a:p>
        </p:txBody>
      </p:sp>
      <p:sp>
        <p:nvSpPr>
          <p:cNvPr id="23555" name="Zástupný symbol pro obsah 2"/>
          <p:cNvSpPr>
            <a:spLocks noGrp="1"/>
          </p:cNvSpPr>
          <p:nvPr>
            <p:ph idx="1"/>
          </p:nvPr>
        </p:nvSpPr>
        <p:spPr>
          <a:xfrm>
            <a:off x="121734" y="1648049"/>
            <a:ext cx="8713788" cy="5688013"/>
          </a:xfrm>
        </p:spPr>
        <p:txBody>
          <a:bodyPr>
            <a:normAutofit/>
          </a:bodyPr>
          <a:lstStyle/>
          <a:p>
            <a:pPr algn="just" eaLnBrk="1" hangingPunct="1"/>
            <a:r>
              <a:rPr lang="cs-CZ" altLang="cs-CZ" sz="2200" dirty="0"/>
              <a:t>Hospodářské jednání (tak jako každé jiné) podléhá </a:t>
            </a:r>
            <a:r>
              <a:rPr lang="cs-CZ" altLang="cs-CZ" sz="2200" b="1" dirty="0"/>
              <a:t>obecnému principu racionality</a:t>
            </a:r>
            <a:r>
              <a:rPr lang="cs-CZ" altLang="cs-CZ" sz="2200" dirty="0"/>
              <a:t>, který říká, že určitého užitku (cíle) je třeba dosáhnout s nejmenší obětí (s co nejmenším vynaložením prostředků). V hospodářství má princip racionality podobu </a:t>
            </a:r>
            <a:r>
              <a:rPr lang="cs-CZ" altLang="cs-CZ" sz="2200" b="1" dirty="0"/>
              <a:t>ekonomického principu</a:t>
            </a:r>
            <a:r>
              <a:rPr lang="cs-CZ" altLang="cs-CZ" sz="2200" dirty="0"/>
              <a:t> resp. </a:t>
            </a:r>
            <a:r>
              <a:rPr lang="cs-CZ" altLang="cs-CZ" sz="2200" b="1" dirty="0"/>
              <a:t>principu hospodárnosti.</a:t>
            </a:r>
          </a:p>
          <a:p>
            <a:pPr algn="just" eaLnBrk="1" hangingPunct="1"/>
            <a:r>
              <a:rPr lang="cs-CZ" altLang="cs-CZ" sz="2200" b="1" dirty="0"/>
              <a:t>Objektem</a:t>
            </a:r>
            <a:r>
              <a:rPr lang="cs-CZ" altLang="cs-CZ" sz="2200" dirty="0"/>
              <a:t> podnikohospodářské nauky je </a:t>
            </a:r>
            <a:r>
              <a:rPr lang="cs-CZ" altLang="cs-CZ" sz="2200" b="1" dirty="0"/>
              <a:t>podnik</a:t>
            </a:r>
            <a:r>
              <a:rPr lang="cs-CZ" altLang="cs-CZ" sz="2200" dirty="0"/>
              <a:t>. Podnikohospodářská nauka se zabývá všemi druhy podniků, které jsou podnikatelskými subjekty. </a:t>
            </a:r>
          </a:p>
          <a:p>
            <a:pPr algn="just" eaLnBrk="1" hangingPunct="1"/>
            <a:r>
              <a:rPr lang="cs-CZ" altLang="cs-CZ" sz="2200" b="1" dirty="0"/>
              <a:t>Předmětem</a:t>
            </a:r>
            <a:r>
              <a:rPr lang="cs-CZ" altLang="cs-CZ" sz="2200" dirty="0"/>
              <a:t> podnikohospodářské nauky jsou </a:t>
            </a:r>
            <a:r>
              <a:rPr lang="cs-CZ" altLang="cs-CZ" sz="2200" b="1" dirty="0"/>
              <a:t>rozhodnutí, která se týkají použití výrobních faktorů </a:t>
            </a:r>
            <a:r>
              <a:rPr lang="cs-CZ" altLang="cs-CZ" sz="2200" dirty="0"/>
              <a:t>s cílem dosáhnout </a:t>
            </a:r>
            <a:r>
              <a:rPr lang="cs-CZ" altLang="cs-CZ" sz="2200" b="1" dirty="0"/>
              <a:t>optimální výsledky</a:t>
            </a:r>
            <a:r>
              <a:rPr lang="cs-CZ" altLang="cs-CZ" sz="2200" dirty="0"/>
              <a:t>. </a:t>
            </a:r>
            <a:endParaRPr lang="cs-CZ" altLang="cs-CZ" sz="2200" b="1" dirty="0"/>
          </a:p>
          <a:p>
            <a:pPr algn="just" eaLnBrk="1" hangingPunct="1"/>
            <a:endParaRPr lang="cs-CZ" altLang="cs-CZ" sz="2200" dirty="0"/>
          </a:p>
        </p:txBody>
      </p:sp>
    </p:spTree>
    <p:extLst>
      <p:ext uri="{BB962C8B-B14F-4D97-AF65-F5344CB8AC3E}">
        <p14:creationId xmlns:p14="http://schemas.microsoft.com/office/powerpoint/2010/main" val="187751724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Funkcionální struktura</a:t>
            </a:r>
          </a:p>
        </p:txBody>
      </p:sp>
      <p:sp>
        <p:nvSpPr>
          <p:cNvPr id="14340"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4341" name="Text Box 5"/>
          <p:cNvSpPr txBox="1">
            <a:spLocks noChangeArrowheads="1"/>
          </p:cNvSpPr>
          <p:nvPr/>
        </p:nvSpPr>
        <p:spPr bwMode="auto">
          <a:xfrm>
            <a:off x="179512" y="836713"/>
            <a:ext cx="892899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000" b="1" dirty="0"/>
              <a:t>Problémy funkcionální organizace</a:t>
            </a:r>
          </a:p>
          <a:p>
            <a:pPr eaLnBrk="1" hangingPunct="1">
              <a:buFontTx/>
              <a:buChar char="-"/>
            </a:pPr>
            <a:r>
              <a:rPr lang="cs-CZ" sz="2000" dirty="0"/>
              <a:t>Stanovování cílů: cíle jsou formulovány z hlediska </a:t>
            </a:r>
          </a:p>
          <a:p>
            <a:pPr eaLnBrk="1" hangingPunct="1"/>
            <a:r>
              <a:rPr lang="cs-CZ" sz="2000" dirty="0"/>
              <a:t>jednotlivých funkcí a nikoli z celého podniku;</a:t>
            </a:r>
          </a:p>
          <a:p>
            <a:pPr eaLnBrk="1" hangingPunct="1">
              <a:buFontTx/>
              <a:buChar char="-"/>
            </a:pPr>
            <a:r>
              <a:rPr lang="cs-CZ" sz="2000" dirty="0"/>
              <a:t>Předávání z vyšších na nižší hierarchické úrovně;</a:t>
            </a:r>
          </a:p>
          <a:p>
            <a:pPr eaLnBrk="1" hangingPunct="1">
              <a:buFontTx/>
              <a:buChar char="-"/>
            </a:pPr>
            <a:r>
              <a:rPr lang="cs-CZ" sz="2000" dirty="0"/>
              <a:t>Vymezení pracovní náplně;</a:t>
            </a:r>
          </a:p>
          <a:p>
            <a:pPr eaLnBrk="1" hangingPunct="1">
              <a:buFontTx/>
              <a:buChar char="-"/>
            </a:pPr>
            <a:r>
              <a:rPr lang="cs-CZ" sz="2000" dirty="0"/>
              <a:t>Odpovědnost;</a:t>
            </a:r>
          </a:p>
          <a:p>
            <a:pPr eaLnBrk="1" hangingPunct="1">
              <a:buFontTx/>
              <a:buChar char="-"/>
            </a:pPr>
            <a:r>
              <a:rPr lang="cs-CZ" sz="2000" dirty="0"/>
              <a:t>Komunikace;</a:t>
            </a:r>
          </a:p>
          <a:p>
            <a:pPr eaLnBrk="1" hangingPunct="1">
              <a:buFontTx/>
              <a:buChar char="-"/>
            </a:pPr>
            <a:r>
              <a:rPr lang="cs-CZ" sz="2000" dirty="0"/>
              <a:t>Trvalé udržování starých struktur.</a:t>
            </a:r>
          </a:p>
          <a:p>
            <a:pPr eaLnBrk="1" hangingPunct="1"/>
            <a:endParaRPr lang="cs-CZ" sz="2000" dirty="0"/>
          </a:p>
          <a:p>
            <a:pPr eaLnBrk="1" hangingPunct="1"/>
            <a:r>
              <a:rPr lang="cs-CZ" sz="2000" dirty="0"/>
              <a:t>Plně funkcionální struktura funguje jestliže:</a:t>
            </a:r>
          </a:p>
          <a:p>
            <a:pPr eaLnBrk="1" hangingPunct="1">
              <a:buFontTx/>
              <a:buChar char="•"/>
            </a:pPr>
            <a:r>
              <a:rPr lang="cs-CZ" sz="2000" dirty="0"/>
              <a:t>Firma působí jen na několika málo místech;</a:t>
            </a:r>
          </a:p>
          <a:p>
            <a:pPr eaLnBrk="1" hangingPunct="1">
              <a:buFontTx/>
              <a:buChar char="•"/>
            </a:pPr>
            <a:r>
              <a:rPr lang="cs-CZ" sz="2000" dirty="0"/>
              <a:t>Vyrábí produkty, které jsou vzájemně příbuzné.</a:t>
            </a:r>
          </a:p>
          <a:p>
            <a:pPr eaLnBrk="1" hangingPunct="1">
              <a:buFontTx/>
              <a:buChar char="•"/>
            </a:pPr>
            <a:endParaRPr lang="cs-CZ" sz="2000" dirty="0"/>
          </a:p>
          <a:p>
            <a:pPr eaLnBrk="1" hangingPunct="1">
              <a:buFontTx/>
              <a:buChar char="-"/>
            </a:pPr>
            <a:endParaRPr lang="cs-CZ" sz="2000" dirty="0"/>
          </a:p>
          <a:p>
            <a:pPr eaLnBrk="1" hangingPunct="1">
              <a:buFontTx/>
              <a:buChar char="-"/>
            </a:pPr>
            <a:endParaRPr lang="cs-CZ" sz="2000" dirty="0"/>
          </a:p>
          <a:p>
            <a:pPr eaLnBrk="1" hangingPunct="1"/>
            <a:endParaRPr lang="cs-CZ" sz="2000" dirty="0"/>
          </a:p>
        </p:txBody>
      </p:sp>
      <p:pic>
        <p:nvPicPr>
          <p:cNvPr id="7" name="Picture 9" descr="http://www.procesy.cz/Temata/Organizacni-struktury-a-procesy-04.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771800" y="5013176"/>
            <a:ext cx="6697663"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7095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656686"/>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Divizní struktura</a:t>
            </a:r>
          </a:p>
        </p:txBody>
      </p:sp>
      <p:sp>
        <p:nvSpPr>
          <p:cNvPr id="1638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6389" name="Text Box 5"/>
          <p:cNvSpPr txBox="1">
            <a:spLocks noChangeArrowheads="1"/>
          </p:cNvSpPr>
          <p:nvPr/>
        </p:nvSpPr>
        <p:spPr bwMode="auto">
          <a:xfrm>
            <a:off x="519113" y="1576388"/>
            <a:ext cx="8618537"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200" b="1"/>
              <a:t>Typ specializace podle objektu. Předpokládá specializaci </a:t>
            </a:r>
          </a:p>
          <a:p>
            <a:pPr eaLnBrk="1" hangingPunct="1"/>
            <a:r>
              <a:rPr lang="cs-CZ" sz="2200" b="1"/>
              <a:t>vytvořené org. jednotky na daný objekt, kterým může být </a:t>
            </a:r>
          </a:p>
          <a:p>
            <a:pPr eaLnBrk="1" hangingPunct="1"/>
            <a:r>
              <a:rPr lang="cs-CZ" sz="2200" b="1"/>
              <a:t>např. výrobek, trh, region, projekt. Vytváříme divize. </a:t>
            </a:r>
          </a:p>
          <a:p>
            <a:pPr eaLnBrk="1" hangingPunct="1"/>
            <a:endParaRPr lang="cs-CZ" sz="2200" b="1"/>
          </a:p>
          <a:p>
            <a:pPr eaLnBrk="1" hangingPunct="1"/>
            <a:r>
              <a:rPr lang="cs-CZ" sz="2200" b="1"/>
              <a:t>Cílem divizního uspořádání je:</a:t>
            </a:r>
          </a:p>
          <a:p>
            <a:pPr eaLnBrk="1" hangingPunct="1"/>
            <a:endParaRPr lang="cs-CZ" sz="2200" b="1"/>
          </a:p>
          <a:p>
            <a:pPr eaLnBrk="1" hangingPunct="1"/>
            <a:r>
              <a:rPr lang="cs-CZ" sz="2200" b="1"/>
              <a:t>- snížit zátěž nejvyššího vedení firmy na koordinaci jedl. funkcí;</a:t>
            </a:r>
          </a:p>
          <a:p>
            <a:pPr eaLnBrk="1" hangingPunct="1">
              <a:buFontTx/>
              <a:buChar char="-"/>
            </a:pPr>
            <a:r>
              <a:rPr lang="cs-CZ" sz="2200" b="1"/>
              <a:t> urychlit rozvoj firmy při pronikání na nové trhy;</a:t>
            </a:r>
          </a:p>
          <a:p>
            <a:pPr eaLnBrk="1" hangingPunct="1">
              <a:buFontTx/>
              <a:buChar char="-"/>
            </a:pPr>
            <a:r>
              <a:rPr lang="cs-CZ" sz="2200" b="1"/>
              <a:t> decentralizovat rozhodování  s cílem zvýšit jeho rychlost i </a:t>
            </a:r>
          </a:p>
          <a:p>
            <a:pPr eaLnBrk="1" hangingPunct="1"/>
            <a:r>
              <a:rPr lang="cs-CZ" sz="2200" b="1"/>
              <a:t>kvalitu a současně posílit motivaci na nižších úrovních.</a:t>
            </a:r>
          </a:p>
          <a:p>
            <a:pPr eaLnBrk="1" hangingPunct="1">
              <a:buFontTx/>
              <a:buChar char="-"/>
            </a:pPr>
            <a:endParaRPr lang="cs-CZ" sz="2200" b="1"/>
          </a:p>
          <a:p>
            <a:pPr eaLnBrk="1" hangingPunct="1"/>
            <a:endParaRPr lang="cs-CZ" sz="2200" b="1"/>
          </a:p>
        </p:txBody>
      </p:sp>
    </p:spTree>
    <p:extLst>
      <p:ext uri="{BB962C8B-B14F-4D97-AF65-F5344CB8AC3E}">
        <p14:creationId xmlns:p14="http://schemas.microsoft.com/office/powerpoint/2010/main" val="42866456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Divizní struktura</a:t>
            </a:r>
          </a:p>
        </p:txBody>
      </p:sp>
      <p:sp>
        <p:nvSpPr>
          <p:cNvPr id="1741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7413" name="Text Box 5"/>
          <p:cNvSpPr txBox="1">
            <a:spLocks noChangeArrowheads="1"/>
          </p:cNvSpPr>
          <p:nvPr/>
        </p:nvSpPr>
        <p:spPr bwMode="auto">
          <a:xfrm>
            <a:off x="323526" y="620689"/>
            <a:ext cx="864096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b="1" dirty="0"/>
              <a:t>Výhody:</a:t>
            </a:r>
          </a:p>
          <a:p>
            <a:pPr eaLnBrk="1" hangingPunct="1">
              <a:buFontTx/>
              <a:buChar char="-"/>
            </a:pPr>
            <a:r>
              <a:rPr lang="cs-CZ" dirty="0"/>
              <a:t>Rychleji reaguje na změny tržních a ekonomických podmínek</a:t>
            </a:r>
          </a:p>
          <a:p>
            <a:pPr eaLnBrk="1" hangingPunct="1">
              <a:buFontTx/>
              <a:buChar char="-"/>
            </a:pPr>
            <a:r>
              <a:rPr lang="cs-CZ" dirty="0"/>
              <a:t>Je schopna lépe plánovat řešení nadcházejících situací</a:t>
            </a:r>
          </a:p>
          <a:p>
            <a:pPr eaLnBrk="1" hangingPunct="1">
              <a:buFontTx/>
              <a:buChar char="-"/>
            </a:pPr>
            <a:r>
              <a:rPr lang="cs-CZ" dirty="0"/>
              <a:t>Lepší předpoklady pro vztahy mezi zaměstnanci navzájem i mezi zaměstnanci a managementem</a:t>
            </a:r>
          </a:p>
          <a:p>
            <a:pPr eaLnBrk="1" hangingPunct="1">
              <a:buFontTx/>
              <a:buChar char="-"/>
            </a:pPr>
            <a:r>
              <a:rPr lang="cs-CZ" dirty="0"/>
              <a:t>Lepší informovanost a porozumění manažerským rozhodnutím</a:t>
            </a:r>
          </a:p>
          <a:p>
            <a:pPr eaLnBrk="1" hangingPunct="1">
              <a:buFontTx/>
              <a:buChar char="-"/>
            </a:pPr>
            <a:r>
              <a:rPr lang="cs-CZ" dirty="0"/>
              <a:t>Otevřenější komunikaci, vyšší zájem pracovníků na úspěchu organizace</a:t>
            </a:r>
          </a:p>
          <a:p>
            <a:pPr eaLnBrk="1" hangingPunct="1"/>
            <a:r>
              <a:rPr lang="cs-CZ" dirty="0"/>
              <a:t>Nevýhody:</a:t>
            </a:r>
          </a:p>
          <a:p>
            <a:pPr eaLnBrk="1" hangingPunct="1">
              <a:buFontTx/>
              <a:buChar char="-"/>
            </a:pPr>
            <a:r>
              <a:rPr lang="cs-CZ" dirty="0"/>
              <a:t>Mohou se stát nezávislé, že působí proti zájmům organizace</a:t>
            </a:r>
          </a:p>
          <a:p>
            <a:pPr eaLnBrk="1" hangingPunct="1">
              <a:buFontTx/>
              <a:buChar char="-"/>
            </a:pPr>
            <a:r>
              <a:rPr lang="cs-CZ" dirty="0"/>
              <a:t>Zvyšující administrativní náklady</a:t>
            </a:r>
          </a:p>
          <a:p>
            <a:pPr eaLnBrk="1" hangingPunct="1"/>
            <a:endParaRPr lang="cs-CZ" b="1" dirty="0"/>
          </a:p>
        </p:txBody>
      </p:sp>
      <p:sp>
        <p:nvSpPr>
          <p:cNvPr id="7" name="Text Box 5"/>
          <p:cNvSpPr txBox="1">
            <a:spLocks noChangeArrowheads="1"/>
          </p:cNvSpPr>
          <p:nvPr/>
        </p:nvSpPr>
        <p:spPr bwMode="auto">
          <a:xfrm>
            <a:off x="323526" y="3573016"/>
            <a:ext cx="594688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b="1" dirty="0"/>
              <a:t>Produktová </a:t>
            </a:r>
            <a:r>
              <a:rPr lang="cs-CZ" b="1" dirty="0" err="1"/>
              <a:t>org</a:t>
            </a:r>
            <a:r>
              <a:rPr lang="cs-CZ" b="1" dirty="0"/>
              <a:t>. struktura:</a:t>
            </a:r>
          </a:p>
          <a:p>
            <a:pPr eaLnBrk="1" hangingPunct="1">
              <a:buFontTx/>
              <a:buChar char="-"/>
            </a:pPr>
            <a:r>
              <a:rPr lang="cs-CZ" dirty="0"/>
              <a:t>Specializace na výrobu a prodej jednoho či několika </a:t>
            </a:r>
          </a:p>
          <a:p>
            <a:pPr eaLnBrk="1" hangingPunct="1"/>
            <a:r>
              <a:rPr lang="cs-CZ" dirty="0"/>
              <a:t>příbuzných výrobků</a:t>
            </a:r>
          </a:p>
          <a:p>
            <a:pPr eaLnBrk="1" hangingPunct="1">
              <a:buFontTx/>
              <a:buChar char="-"/>
            </a:pPr>
            <a:r>
              <a:rPr lang="cs-CZ" dirty="0"/>
              <a:t>př. Automobilové firmy</a:t>
            </a:r>
          </a:p>
          <a:p>
            <a:pPr eaLnBrk="1" hangingPunct="1"/>
            <a:endParaRPr lang="cs-CZ" dirty="0"/>
          </a:p>
          <a:p>
            <a:pPr eaLnBrk="1" hangingPunct="1"/>
            <a:r>
              <a:rPr lang="cs-CZ" b="1" dirty="0"/>
              <a:t>Zákaznická struktura </a:t>
            </a:r>
            <a:r>
              <a:rPr lang="cs-CZ" b="1" dirty="0" err="1"/>
              <a:t>org</a:t>
            </a:r>
            <a:r>
              <a:rPr lang="cs-CZ" b="1" dirty="0"/>
              <a:t>.:</a:t>
            </a:r>
          </a:p>
          <a:p>
            <a:pPr eaLnBrk="1" hangingPunct="1">
              <a:buFontTx/>
              <a:buChar char="-"/>
            </a:pPr>
            <a:r>
              <a:rPr lang="cs-CZ" dirty="0"/>
              <a:t>Vychází z povahy a potřeb jejích jednotlivých zákazníků</a:t>
            </a:r>
          </a:p>
          <a:p>
            <a:pPr eaLnBrk="1" hangingPunct="1">
              <a:buFontTx/>
              <a:buChar char="-"/>
            </a:pPr>
            <a:endParaRPr lang="cs-CZ" dirty="0"/>
          </a:p>
          <a:p>
            <a:pPr eaLnBrk="1" hangingPunct="1"/>
            <a:r>
              <a:rPr lang="cs-CZ" b="1" dirty="0"/>
              <a:t>Geografická struktura či specializace:</a:t>
            </a:r>
          </a:p>
          <a:p>
            <a:pPr eaLnBrk="1" hangingPunct="1"/>
            <a:r>
              <a:rPr lang="cs-CZ" dirty="0"/>
              <a:t>- Organizace je rozdělena na regionální bázi</a:t>
            </a:r>
          </a:p>
          <a:p>
            <a:pPr eaLnBrk="1" hangingPunct="1"/>
            <a:endParaRPr lang="cs-CZ" b="1" dirty="0"/>
          </a:p>
        </p:txBody>
      </p:sp>
    </p:spTree>
    <p:extLst>
      <p:ext uri="{BB962C8B-B14F-4D97-AF65-F5344CB8AC3E}">
        <p14:creationId xmlns:p14="http://schemas.microsoft.com/office/powerpoint/2010/main" val="28090793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latin typeface="Berlin CE" pitchFamily="2" charset="0"/>
              </a:rPr>
              <a:t>Divizní struktura</a:t>
            </a:r>
          </a:p>
        </p:txBody>
      </p:sp>
      <p:sp>
        <p:nvSpPr>
          <p:cNvPr id="19460"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9461" name="Rectangle 5"/>
          <p:cNvSpPr>
            <a:spLocks noChangeArrowheads="1"/>
          </p:cNvSpPr>
          <p:nvPr/>
        </p:nvSpPr>
        <p:spPr bwMode="auto">
          <a:xfrm>
            <a:off x="2376488" y="2506663"/>
            <a:ext cx="223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sp>
        <p:nvSpPr>
          <p:cNvPr id="19462" name="Rectangle 8"/>
          <p:cNvSpPr>
            <a:spLocks noChangeArrowheads="1"/>
          </p:cNvSpPr>
          <p:nvPr/>
        </p:nvSpPr>
        <p:spPr bwMode="auto">
          <a:xfrm>
            <a:off x="2381250" y="2687638"/>
            <a:ext cx="22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pic>
        <p:nvPicPr>
          <p:cNvPr id="19463" name="Picture 7" descr="http://www.procesy.cz/Temata/Organizacni-struktury-a-procesy-05.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00113" y="2205038"/>
            <a:ext cx="70564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10463716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731837"/>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Moderní  struktury</a:t>
            </a:r>
          </a:p>
        </p:txBody>
      </p:sp>
      <p:sp>
        <p:nvSpPr>
          <p:cNvPr id="20484"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0485" name="Text Box 5"/>
          <p:cNvSpPr txBox="1">
            <a:spLocks noChangeArrowheads="1"/>
          </p:cNvSpPr>
          <p:nvPr/>
        </p:nvSpPr>
        <p:spPr bwMode="auto">
          <a:xfrm>
            <a:off x="519113" y="1501775"/>
            <a:ext cx="815022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800" b="1"/>
              <a:t>Organizační struktura maticová</a:t>
            </a:r>
          </a:p>
          <a:p>
            <a:pPr eaLnBrk="1" hangingPunct="1"/>
            <a:r>
              <a:rPr lang="cs-CZ" sz="2200" b="1"/>
              <a:t>Formou smíšené org. struktury je </a:t>
            </a:r>
            <a:r>
              <a:rPr lang="cs-CZ" sz="2400" b="1"/>
              <a:t>maticová organizace.</a:t>
            </a:r>
          </a:p>
          <a:p>
            <a:pPr eaLnBrk="1" hangingPunct="1"/>
            <a:r>
              <a:rPr lang="cs-CZ" sz="2200" b="1"/>
              <a:t>Způsoby rozdělení práce v organizaci: funkcionální a </a:t>
            </a:r>
          </a:p>
          <a:p>
            <a:pPr eaLnBrk="1" hangingPunct="1"/>
            <a:r>
              <a:rPr lang="cs-CZ" sz="2200" b="1"/>
              <a:t>projektový (zákaznický či produktový).</a:t>
            </a:r>
          </a:p>
          <a:p>
            <a:pPr eaLnBrk="1" hangingPunct="1">
              <a:buFontTx/>
              <a:buChar char="-"/>
            </a:pPr>
            <a:r>
              <a:rPr lang="cs-CZ" sz="2200" b="1"/>
              <a:t>Je současně pružná, jelikož produktové a zákaznické týmy </a:t>
            </a:r>
          </a:p>
          <a:p>
            <a:pPr eaLnBrk="1" hangingPunct="1"/>
            <a:r>
              <a:rPr lang="cs-CZ" sz="2200" b="1"/>
              <a:t>mají dočasný charakter</a:t>
            </a:r>
          </a:p>
          <a:p>
            <a:pPr eaLnBrk="1" hangingPunct="1"/>
            <a:endParaRPr lang="cs-CZ" sz="2200" b="1"/>
          </a:p>
          <a:p>
            <a:pPr eaLnBrk="1" hangingPunct="1"/>
            <a:r>
              <a:rPr lang="cs-CZ" sz="2200" b="1"/>
              <a:t>Maticové uspořádání může nabývat dvou podob:</a:t>
            </a:r>
          </a:p>
          <a:p>
            <a:pPr eaLnBrk="1" hangingPunct="1">
              <a:buFontTx/>
              <a:buChar char="•"/>
            </a:pPr>
            <a:r>
              <a:rPr lang="cs-CZ" sz="2200" b="1"/>
              <a:t>Projektový manažer požádá o spolupráci na určitém úkolu </a:t>
            </a:r>
          </a:p>
          <a:p>
            <a:pPr eaLnBrk="1" hangingPunct="1"/>
            <a:r>
              <a:rPr lang="cs-CZ" sz="2200" b="1"/>
              <a:t>vedoucí jednotlivých oddělení.</a:t>
            </a:r>
          </a:p>
          <a:p>
            <a:pPr eaLnBrk="1" hangingPunct="1">
              <a:buFontTx/>
              <a:buChar char="•"/>
            </a:pPr>
            <a:r>
              <a:rPr lang="cs-CZ" sz="2200" b="1"/>
              <a:t>Projektový manažer přímo řídí pracovníky, kteří se práce </a:t>
            </a:r>
          </a:p>
          <a:p>
            <a:pPr eaLnBrk="1" hangingPunct="1"/>
            <a:r>
              <a:rPr lang="cs-CZ" sz="2200" b="1"/>
              <a:t>na projektu účastní.</a:t>
            </a:r>
          </a:p>
          <a:p>
            <a:pPr eaLnBrk="1" hangingPunct="1"/>
            <a:endParaRPr lang="cs-CZ" sz="2200" b="1"/>
          </a:p>
          <a:p>
            <a:pPr eaLnBrk="1" hangingPunct="1"/>
            <a:endParaRPr lang="cs-CZ" sz="2200" b="1"/>
          </a:p>
          <a:p>
            <a:pPr eaLnBrk="1" hangingPunct="1"/>
            <a:endParaRPr lang="cs-CZ" sz="2200" b="1"/>
          </a:p>
        </p:txBody>
      </p:sp>
      <p:sp>
        <p:nvSpPr>
          <p:cNvPr id="2" name="Zástupný symbol pro obsah 1"/>
          <p:cNvSpPr>
            <a:spLocks noGrp="1"/>
          </p:cNvSpPr>
          <p:nvPr>
            <p:ph idx="1"/>
          </p:nvPr>
        </p:nvSpPr>
        <p:spPr/>
        <p:txBody>
          <a:bodyPr/>
          <a:lstStyle/>
          <a:p>
            <a:endParaRPr lang="cs-CZ" dirty="0"/>
          </a:p>
        </p:txBody>
      </p:sp>
    </p:spTree>
    <p:extLst>
      <p:ext uri="{BB962C8B-B14F-4D97-AF65-F5344CB8AC3E}">
        <p14:creationId xmlns:p14="http://schemas.microsoft.com/office/powerpoint/2010/main" val="42496332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13184" y="664978"/>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Moderní  struktury</a:t>
            </a:r>
          </a:p>
        </p:txBody>
      </p:sp>
      <p:sp>
        <p:nvSpPr>
          <p:cNvPr id="2150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1509" name="Text Box 5"/>
          <p:cNvSpPr txBox="1">
            <a:spLocks noChangeArrowheads="1"/>
          </p:cNvSpPr>
          <p:nvPr/>
        </p:nvSpPr>
        <p:spPr bwMode="auto">
          <a:xfrm>
            <a:off x="519113" y="1576388"/>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sz="2200" b="1"/>
          </a:p>
          <a:p>
            <a:pPr eaLnBrk="1" hangingPunct="1"/>
            <a:endParaRPr lang="cs-CZ" sz="2200" b="1"/>
          </a:p>
        </p:txBody>
      </p:sp>
      <p:sp>
        <p:nvSpPr>
          <p:cNvPr id="21510" name="Rectangle 7"/>
          <p:cNvSpPr>
            <a:spLocks noChangeArrowheads="1"/>
          </p:cNvSpPr>
          <p:nvPr/>
        </p:nvSpPr>
        <p:spPr bwMode="auto">
          <a:xfrm>
            <a:off x="2457450" y="1887538"/>
            <a:ext cx="263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pic>
        <p:nvPicPr>
          <p:cNvPr id="21511" name="Picture 6" descr="http://www.procesy.cz/Temata/Organizacni-struktury-a-procesy-06.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16013" y="2132013"/>
            <a:ext cx="69119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Přímá spojnice se šipkou 2"/>
          <p:cNvCxnSpPr/>
          <p:nvPr/>
        </p:nvCxnSpPr>
        <p:spPr>
          <a:xfrm>
            <a:off x="4427984" y="3501008"/>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4427984" y="4149080"/>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4427984" y="4797152"/>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5940152" y="3573016"/>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5940152" y="4149080"/>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5957800" y="4797152"/>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Zástupný symbol pro obsah 4"/>
          <p:cNvSpPr>
            <a:spLocks noGrp="1"/>
          </p:cNvSpPr>
          <p:nvPr>
            <p:ph idx="1"/>
          </p:nvPr>
        </p:nvSpPr>
        <p:spPr/>
        <p:txBody>
          <a:bodyPr/>
          <a:lstStyle/>
          <a:p>
            <a:endParaRPr lang="cs-CZ"/>
          </a:p>
        </p:txBody>
      </p:sp>
    </p:spTree>
    <p:extLst>
      <p:ext uri="{BB962C8B-B14F-4D97-AF65-F5344CB8AC3E}">
        <p14:creationId xmlns:p14="http://schemas.microsoft.com/office/powerpoint/2010/main" val="1327381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519113" y="710819"/>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Moderní struktury</a:t>
            </a:r>
          </a:p>
        </p:txBody>
      </p:sp>
      <p:sp>
        <p:nvSpPr>
          <p:cNvPr id="2253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2533" name="Text Box 5"/>
          <p:cNvSpPr txBox="1">
            <a:spLocks noChangeArrowheads="1"/>
          </p:cNvSpPr>
          <p:nvPr/>
        </p:nvSpPr>
        <p:spPr bwMode="auto">
          <a:xfrm>
            <a:off x="519113" y="1525588"/>
            <a:ext cx="8040687"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600" b="1" dirty="0"/>
              <a:t>Organizace založená na schopnostech</a:t>
            </a:r>
          </a:p>
          <a:p>
            <a:pPr eaLnBrk="1" hangingPunct="1"/>
            <a:endParaRPr lang="cs-CZ" sz="2200" b="1" dirty="0"/>
          </a:p>
          <a:p>
            <a:pPr eaLnBrk="1" hangingPunct="1"/>
            <a:r>
              <a:rPr lang="cs-CZ" sz="2200" b="1" dirty="0"/>
              <a:t>Základem jsou různé schopnosti pracovníků.</a:t>
            </a:r>
          </a:p>
          <a:p>
            <a:pPr eaLnBrk="1" hangingPunct="1"/>
            <a:r>
              <a:rPr lang="cs-CZ" sz="2200" b="1" dirty="0"/>
              <a:t>Hlavním cílem je podpořit rozvoj klíčových schopností, </a:t>
            </a:r>
          </a:p>
          <a:p>
            <a:pPr eaLnBrk="1" hangingPunct="1"/>
            <a:r>
              <a:rPr lang="cs-CZ" sz="2200" b="1" dirty="0"/>
              <a:t>kterými firma disponuje.</a:t>
            </a:r>
          </a:p>
          <a:p>
            <a:pPr eaLnBrk="1" hangingPunct="1"/>
            <a:endParaRPr lang="cs-CZ" sz="2200" b="1" dirty="0"/>
          </a:p>
          <a:p>
            <a:pPr eaLnBrk="1" hangingPunct="1"/>
            <a:r>
              <a:rPr lang="cs-CZ" sz="2200" b="1" dirty="0"/>
              <a:t>Je účelná při reakci (častá změna strategie) na neustále se </a:t>
            </a:r>
          </a:p>
          <a:p>
            <a:pPr eaLnBrk="1" hangingPunct="1"/>
            <a:r>
              <a:rPr lang="cs-CZ" sz="2200" b="1" dirty="0"/>
              <a:t>měnící okolí např. firmy poskytující specializované </a:t>
            </a:r>
          </a:p>
          <a:p>
            <a:pPr eaLnBrk="1" hangingPunct="1"/>
            <a:r>
              <a:rPr lang="cs-CZ" sz="2200" b="1" dirty="0"/>
              <a:t>profesionální služby (podnikové poradenství).</a:t>
            </a:r>
          </a:p>
          <a:p>
            <a:pPr eaLnBrk="1" hangingPunct="1"/>
            <a:endParaRPr lang="cs-CZ" sz="2200" b="1" dirty="0"/>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18677245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Týmová organizace</a:t>
            </a:r>
          </a:p>
        </p:txBody>
      </p:sp>
      <p:sp>
        <p:nvSpPr>
          <p:cNvPr id="23556"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3557" name="Text Box 5"/>
          <p:cNvSpPr txBox="1">
            <a:spLocks noChangeArrowheads="1"/>
          </p:cNvSpPr>
          <p:nvPr/>
        </p:nvSpPr>
        <p:spPr bwMode="auto">
          <a:xfrm>
            <a:off x="457200" y="1476375"/>
            <a:ext cx="85836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cs-CZ" sz="2400" b="1"/>
              <a:t>V rámci existující org. struktury  nebo určitá varianta </a:t>
            </a:r>
          </a:p>
          <a:p>
            <a:pPr eaLnBrk="1" hangingPunct="1"/>
            <a:r>
              <a:rPr lang="cs-CZ" sz="2400" b="1"/>
              <a:t>maticové</a:t>
            </a:r>
          </a:p>
          <a:p>
            <a:pPr eaLnBrk="1" hangingPunct="1"/>
            <a:endParaRPr lang="cs-CZ" sz="2400" b="1"/>
          </a:p>
          <a:p>
            <a:pPr eaLnBrk="1" hangingPunct="1">
              <a:buFontTx/>
              <a:buChar char="-"/>
            </a:pPr>
            <a:r>
              <a:rPr lang="cs-CZ" sz="2400" b="1"/>
              <a:t>Použita jako základní princip tvorby organizace přičemž </a:t>
            </a:r>
          </a:p>
          <a:p>
            <a:pPr eaLnBrk="1" hangingPunct="1"/>
            <a:r>
              <a:rPr lang="cs-CZ" sz="2400" b="1"/>
              <a:t>vzniká určitá hierarchie týmů z různých funkcionálních </a:t>
            </a:r>
          </a:p>
          <a:p>
            <a:pPr eaLnBrk="1" hangingPunct="1"/>
            <a:r>
              <a:rPr lang="cs-CZ" sz="2400" b="1"/>
              <a:t>útvarů.</a:t>
            </a:r>
          </a:p>
          <a:p>
            <a:pPr eaLnBrk="1" hangingPunct="1"/>
            <a:endParaRPr lang="cs-CZ" sz="2400" b="1"/>
          </a:p>
          <a:p>
            <a:pPr eaLnBrk="1" hangingPunct="1"/>
            <a:r>
              <a:rPr lang="cs-CZ" sz="2400" b="1"/>
              <a:t>Ekonomický význam týmů – náklady spojené s přenosem </a:t>
            </a:r>
          </a:p>
          <a:p>
            <a:pPr eaLnBrk="1" hangingPunct="1"/>
            <a:r>
              <a:rPr lang="cs-CZ" sz="2400" b="1"/>
              <a:t>informací mohou být sníženy vzhledem k  </a:t>
            </a:r>
          </a:p>
          <a:p>
            <a:pPr eaLnBrk="1" hangingPunct="1"/>
            <a:r>
              <a:rPr lang="cs-CZ" sz="2400" b="1"/>
              <a:t>intenzivní komunikaci.</a:t>
            </a:r>
          </a:p>
          <a:p>
            <a:pPr eaLnBrk="1" hangingPunct="1"/>
            <a:r>
              <a:rPr lang="cs-CZ" sz="2400" b="1"/>
              <a:t>Tým je zvláštní pracovní jednotka vytvářená ke </a:t>
            </a:r>
          </a:p>
          <a:p>
            <a:pPr eaLnBrk="1" hangingPunct="1"/>
            <a:r>
              <a:rPr lang="cs-CZ" sz="2400" b="1"/>
              <a:t>splnění určitého  cíle.</a:t>
            </a:r>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257247223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620110"/>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Moderní a netradiční </a:t>
            </a:r>
            <a:r>
              <a:rPr lang="cs-CZ" sz="3200" b="1" dirty="0" err="1">
                <a:solidFill>
                  <a:schemeClr val="tx1"/>
                </a:solidFill>
              </a:rPr>
              <a:t>org</a:t>
            </a:r>
            <a:r>
              <a:rPr lang="cs-CZ" sz="3200" b="1" dirty="0">
                <a:solidFill>
                  <a:schemeClr val="tx1"/>
                </a:solidFill>
              </a:rPr>
              <a:t>. struktury</a:t>
            </a:r>
          </a:p>
        </p:txBody>
      </p:sp>
      <p:sp>
        <p:nvSpPr>
          <p:cNvPr id="25604"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5605" name="Text Box 5"/>
          <p:cNvSpPr txBox="1">
            <a:spLocks noChangeArrowheads="1"/>
          </p:cNvSpPr>
          <p:nvPr/>
        </p:nvSpPr>
        <p:spPr bwMode="auto">
          <a:xfrm>
            <a:off x="519113" y="1501775"/>
            <a:ext cx="85090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800" b="1"/>
              <a:t>Procesní organizace</a:t>
            </a:r>
          </a:p>
          <a:p>
            <a:pPr eaLnBrk="1" hangingPunct="1"/>
            <a:r>
              <a:rPr lang="cs-CZ" sz="2200" b="1"/>
              <a:t>Základem tvorby org. jednotek jsou jednotlivé technologické</a:t>
            </a:r>
          </a:p>
          <a:p>
            <a:pPr eaLnBrk="1" hangingPunct="1"/>
            <a:r>
              <a:rPr lang="cs-CZ" sz="2200" b="1"/>
              <a:t>procesy či určité fáze výroby.</a:t>
            </a:r>
          </a:p>
          <a:p>
            <a:pPr eaLnBrk="1" hangingPunct="1"/>
            <a:endParaRPr lang="cs-CZ" sz="2200" b="1"/>
          </a:p>
          <a:p>
            <a:pPr eaLnBrk="1" hangingPunct="1"/>
            <a:r>
              <a:rPr lang="cs-CZ" sz="2200" b="1"/>
              <a:t>Širší uplatnění procesního rozdělení činností vede k procesně </a:t>
            </a:r>
          </a:p>
          <a:p>
            <a:pPr eaLnBrk="1" hangingPunct="1"/>
            <a:r>
              <a:rPr lang="cs-CZ" sz="2200" b="1"/>
              <a:t>založené organizaci. Základními stavebními kameny se </a:t>
            </a:r>
          </a:p>
          <a:p>
            <a:pPr eaLnBrk="1" hangingPunct="1"/>
            <a:r>
              <a:rPr lang="cs-CZ" sz="2200" b="1"/>
              <a:t>stávají procesy, které uspokojují požadavky zákazníků.</a:t>
            </a:r>
          </a:p>
          <a:p>
            <a:pPr eaLnBrk="1" hangingPunct="1"/>
            <a:endParaRPr lang="cs-CZ" sz="2200" b="1"/>
          </a:p>
          <a:p>
            <a:pPr eaLnBrk="1" hangingPunct="1"/>
            <a:r>
              <a:rPr lang="cs-CZ" sz="2200" b="1"/>
              <a:t>Tvorba vychází z procesního modelu zachycující hlavní </a:t>
            </a:r>
          </a:p>
          <a:p>
            <a:pPr eaLnBrk="1" hangingPunct="1"/>
            <a:r>
              <a:rPr lang="cs-CZ" sz="2200" b="1"/>
              <a:t>(klíčové) firemní procesy a jejich vzájemné vztahy.</a:t>
            </a:r>
          </a:p>
          <a:p>
            <a:pPr eaLnBrk="1" hangingPunct="1"/>
            <a:endParaRPr lang="cs-CZ" sz="2200" b="1"/>
          </a:p>
          <a:p>
            <a:pPr eaLnBrk="1" hangingPunct="1"/>
            <a:endParaRPr lang="cs-CZ" sz="2200" b="1"/>
          </a:p>
          <a:p>
            <a:pPr eaLnBrk="1" hangingPunct="1"/>
            <a:endParaRPr lang="cs-CZ" sz="2200" b="1"/>
          </a:p>
        </p:txBody>
      </p:sp>
      <p:sp>
        <p:nvSpPr>
          <p:cNvPr id="25606" name="Rectangle 7"/>
          <p:cNvSpPr>
            <a:spLocks noChangeArrowheads="1"/>
          </p:cNvSpPr>
          <p:nvPr/>
        </p:nvSpPr>
        <p:spPr bwMode="auto">
          <a:xfrm>
            <a:off x="0" y="0"/>
            <a:ext cx="22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38774758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cs-CZ" b="1">
              <a:solidFill>
                <a:schemeClr val="tx1"/>
              </a:solidFill>
            </a:endParaRPr>
          </a:p>
        </p:txBody>
      </p:sp>
      <p:sp>
        <p:nvSpPr>
          <p:cNvPr id="2662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pic>
        <p:nvPicPr>
          <p:cNvPr id="26629" name="Picture 6" descr="http://www.procesy.cz/Temata/Organizacni-struktury-a-procesy-07.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71550" y="2132856"/>
            <a:ext cx="71294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Přímá spojnice se šipkou 2"/>
          <p:cNvCxnSpPr/>
          <p:nvPr/>
        </p:nvCxnSpPr>
        <p:spPr>
          <a:xfrm>
            <a:off x="4283968" y="3573016"/>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4285286" y="4293096"/>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4309202" y="4941168"/>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5940152" y="3584375"/>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5937820" y="4239749"/>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5940152" y="4936908"/>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Zástupný symbol pro obsah 3"/>
          <p:cNvSpPr>
            <a:spLocks noGrp="1"/>
          </p:cNvSpPr>
          <p:nvPr>
            <p:ph idx="1"/>
          </p:nvPr>
        </p:nvSpPr>
        <p:spPr/>
        <p:txBody>
          <a:bodyPr/>
          <a:lstStyle/>
          <a:p>
            <a:endParaRPr lang="cs-CZ"/>
          </a:p>
        </p:txBody>
      </p:sp>
    </p:spTree>
    <p:extLst>
      <p:ext uri="{BB962C8B-B14F-4D97-AF65-F5344CB8AC3E}">
        <p14:creationId xmlns:p14="http://schemas.microsoft.com/office/powerpoint/2010/main" val="154741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99766"/>
            <a:ext cx="8229600" cy="1143000"/>
          </a:xfrm>
        </p:spPr>
        <p:txBody>
          <a:bodyPr>
            <a:normAutofit/>
          </a:bodyPr>
          <a:lstStyle/>
          <a:p>
            <a:pPr eaLnBrk="1" hangingPunct="1"/>
            <a:r>
              <a:rPr lang="cs-CZ" altLang="cs-CZ" b="1" dirty="0"/>
              <a:t>Ekonomický princip</a:t>
            </a:r>
          </a:p>
        </p:txBody>
      </p:sp>
      <p:sp>
        <p:nvSpPr>
          <p:cNvPr id="24579" name="Rectangle 3"/>
          <p:cNvSpPr>
            <a:spLocks noGrp="1" noChangeArrowheads="1"/>
          </p:cNvSpPr>
          <p:nvPr>
            <p:ph idx="1"/>
          </p:nvPr>
        </p:nvSpPr>
        <p:spPr>
          <a:xfrm>
            <a:off x="1" y="1417638"/>
            <a:ext cx="9144000" cy="5440362"/>
          </a:xfrm>
        </p:spPr>
        <p:txBody>
          <a:bodyPr/>
          <a:lstStyle/>
          <a:p>
            <a:pPr eaLnBrk="1" hangingPunct="1">
              <a:lnSpc>
                <a:spcPct val="90000"/>
              </a:lnSpc>
            </a:pPr>
            <a:r>
              <a:rPr lang="cs-CZ" altLang="cs-CZ" sz="2000" dirty="0"/>
              <a:t>Podnik – ziskový, výdělečný subjekt (většinou)</a:t>
            </a:r>
          </a:p>
          <a:p>
            <a:pPr eaLnBrk="1" hangingPunct="1">
              <a:lnSpc>
                <a:spcPct val="90000"/>
              </a:lnSpc>
            </a:pPr>
            <a:r>
              <a:rPr lang="cs-CZ" altLang="cs-CZ" sz="2000" dirty="0"/>
              <a:t>Podnik musí hospodařit s omezenými zdroji a omezenými produkčními možnostmi</a:t>
            </a:r>
          </a:p>
          <a:p>
            <a:pPr eaLnBrk="1" hangingPunct="1"/>
            <a:r>
              <a:rPr lang="cs-CZ" altLang="cs-CZ" sz="2000" b="1" dirty="0"/>
              <a:t>Obecný princip racionality → určitého užitku (cíle) je třeba dosáhnout s nejmenší obětí (s co nejmenším vynaložením prostředků). </a:t>
            </a:r>
            <a:endParaRPr lang="cs-CZ" altLang="cs-CZ" sz="2000" dirty="0"/>
          </a:p>
          <a:p>
            <a:pPr eaLnBrk="1" hangingPunct="1"/>
            <a:r>
              <a:rPr lang="cs-CZ" altLang="cs-CZ" sz="2000" b="1" dirty="0"/>
              <a:t>Vyjádření: -  kvantitativně</a:t>
            </a:r>
          </a:p>
          <a:p>
            <a:pPr eaLnBrk="1" hangingPunct="1">
              <a:buFont typeface="Wingdings" panose="05000000000000000000" pitchFamily="2" charset="2"/>
              <a:buNone/>
            </a:pPr>
            <a:r>
              <a:rPr lang="cs-CZ" altLang="cs-CZ" sz="2000" b="1" dirty="0"/>
              <a:t>                     -  kvalitativně</a:t>
            </a:r>
          </a:p>
          <a:p>
            <a:pPr eaLnBrk="1" hangingPunct="1">
              <a:buFont typeface="Wingdings" panose="05000000000000000000" pitchFamily="2" charset="2"/>
              <a:buNone/>
            </a:pPr>
            <a:endParaRPr lang="cs-CZ" altLang="cs-CZ" sz="2000" dirty="0"/>
          </a:p>
          <a:p>
            <a:pPr eaLnBrk="1" hangingPunct="1"/>
            <a:r>
              <a:rPr lang="cs-CZ" altLang="cs-CZ" sz="2000" dirty="0"/>
              <a:t>Kvantitativní vyjádření  </a:t>
            </a:r>
          </a:p>
          <a:p>
            <a:pPr eaLnBrk="1" hangingPunct="1"/>
            <a:endParaRPr lang="cs-CZ" altLang="cs-CZ" sz="2000" dirty="0"/>
          </a:p>
          <a:p>
            <a:pPr eaLnBrk="1" hangingPunct="1"/>
            <a:endParaRPr lang="cs-CZ" altLang="cs-CZ" sz="2000" dirty="0"/>
          </a:p>
          <a:p>
            <a:pPr eaLnBrk="1" hangingPunct="1"/>
            <a:r>
              <a:rPr lang="cs-CZ" altLang="cs-CZ" sz="2000" dirty="0"/>
              <a:t>Kvalitativní pojetí  </a:t>
            </a:r>
          </a:p>
          <a:p>
            <a:pPr eaLnBrk="1" hangingPunct="1">
              <a:lnSpc>
                <a:spcPct val="90000"/>
              </a:lnSpc>
            </a:pPr>
            <a:endParaRPr lang="cs-CZ" altLang="cs-CZ" sz="2000" dirty="0"/>
          </a:p>
        </p:txBody>
      </p:sp>
    </p:spTree>
    <p:extLst>
      <p:ext uri="{BB962C8B-B14F-4D97-AF65-F5344CB8AC3E}">
        <p14:creationId xmlns:p14="http://schemas.microsoft.com/office/powerpoint/2010/main" val="342915804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510065"/>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Moderní a netradiční struktury</a:t>
            </a:r>
          </a:p>
        </p:txBody>
      </p:sp>
      <p:sp>
        <p:nvSpPr>
          <p:cNvPr id="2765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7653" name="Text Box 5"/>
          <p:cNvSpPr txBox="1">
            <a:spLocks noChangeArrowheads="1"/>
          </p:cNvSpPr>
          <p:nvPr/>
        </p:nvSpPr>
        <p:spPr bwMode="auto">
          <a:xfrm>
            <a:off x="457200" y="1476375"/>
            <a:ext cx="854075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400" b="1"/>
              <a:t>Podnikatelské jednotky uvnitř firmy (Small Business </a:t>
            </a:r>
          </a:p>
          <a:p>
            <a:pPr eaLnBrk="1" hangingPunct="1"/>
            <a:r>
              <a:rPr lang="cs-CZ" sz="2400" b="1"/>
              <a:t>Units - SBU) </a:t>
            </a:r>
          </a:p>
          <a:p>
            <a:pPr eaLnBrk="1" hangingPunct="1">
              <a:buFontTx/>
              <a:buChar char="-"/>
            </a:pPr>
            <a:r>
              <a:rPr lang="cs-CZ" b="1"/>
              <a:t>spočívají ve vytvoření autonomní podnikatelské jednotky uvnitř organizace. </a:t>
            </a:r>
          </a:p>
          <a:p>
            <a:pPr eaLnBrk="1" hangingPunct="1"/>
            <a:r>
              <a:rPr lang="cs-CZ" b="1"/>
              <a:t>Dochází zde k decentralizaci řízení s cílem využít především znalosti a </a:t>
            </a:r>
          </a:p>
          <a:p>
            <a:pPr eaLnBrk="1" hangingPunct="1"/>
            <a:r>
              <a:rPr lang="cs-CZ" b="1"/>
              <a:t>konkrétních podmínek například v oblasti výroby, poskytování služeb, </a:t>
            </a:r>
          </a:p>
          <a:p>
            <a:pPr eaLnBrk="1" hangingPunct="1"/>
            <a:r>
              <a:rPr lang="cs-CZ" b="1"/>
              <a:t>servisu apod. Jsou to jednotky převážně bez právní subjektivity. </a:t>
            </a:r>
          </a:p>
          <a:p>
            <a:pPr eaLnBrk="1" hangingPunct="1"/>
            <a:endParaRPr lang="cs-CZ" b="1"/>
          </a:p>
          <a:p>
            <a:pPr eaLnBrk="1" hangingPunct="1"/>
            <a:r>
              <a:rPr lang="cs-CZ" b="1"/>
              <a:t>Obory s vysokou dynamikou změn v okolí a zároveň </a:t>
            </a:r>
          </a:p>
          <a:p>
            <a:pPr eaLnBrk="1" hangingPunct="1"/>
            <a:r>
              <a:rPr lang="cs-CZ" b="1"/>
              <a:t>vysokou kapitálovou náročností</a:t>
            </a:r>
          </a:p>
          <a:p>
            <a:pPr eaLnBrk="1" hangingPunct="1"/>
            <a:endParaRPr lang="cs-CZ" b="1"/>
          </a:p>
          <a:p>
            <a:pPr eaLnBrk="1" hangingPunct="1"/>
            <a:r>
              <a:rPr lang="cs-CZ" b="1"/>
              <a:t>Podnik vystupuje jako tým podnikových org. jednotek </a:t>
            </a:r>
          </a:p>
          <a:p>
            <a:pPr eaLnBrk="1" hangingPunct="1"/>
            <a:r>
              <a:rPr lang="cs-CZ" b="1"/>
              <a:t>plně vybavených, zmocněných a  odpovědných za </a:t>
            </a:r>
          </a:p>
          <a:p>
            <a:pPr eaLnBrk="1" hangingPunct="1"/>
            <a:r>
              <a:rPr lang="cs-CZ" b="1"/>
              <a:t>uspokojení zákazníků. </a:t>
            </a:r>
          </a:p>
          <a:p>
            <a:pPr eaLnBrk="1" hangingPunct="1"/>
            <a:endParaRPr lang="cs-CZ"/>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27502731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616744"/>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28676"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8677" name="Text Box 5"/>
          <p:cNvSpPr txBox="1">
            <a:spLocks noChangeArrowheads="1"/>
          </p:cNvSpPr>
          <p:nvPr/>
        </p:nvSpPr>
        <p:spPr bwMode="auto">
          <a:xfrm>
            <a:off x="457200" y="1476375"/>
            <a:ext cx="61055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400" b="1"/>
              <a:t>Způsob propojení org. jednotek</a:t>
            </a:r>
          </a:p>
          <a:p>
            <a:pPr eaLnBrk="1" hangingPunct="1"/>
            <a:endParaRPr lang="cs-CZ" sz="2400" b="1"/>
          </a:p>
          <a:p>
            <a:pPr eaLnBrk="1" hangingPunct="1"/>
            <a:r>
              <a:rPr lang="cs-CZ" sz="2400" b="1"/>
              <a:t>Odpovědnost musí odpovídat pravomoci</a:t>
            </a:r>
          </a:p>
          <a:p>
            <a:pPr eaLnBrk="1" hangingPunct="1"/>
            <a:endParaRPr lang="cs-CZ" sz="2400" b="1"/>
          </a:p>
          <a:p>
            <a:pPr eaLnBrk="1" hangingPunct="1"/>
            <a:r>
              <a:rPr lang="cs-CZ" sz="2400" b="1"/>
              <a:t>Způsoby uspořádání řídících vztahů:</a:t>
            </a:r>
          </a:p>
          <a:p>
            <a:pPr eaLnBrk="1" hangingPunct="1">
              <a:buFontTx/>
              <a:buChar char="-"/>
            </a:pPr>
            <a:r>
              <a:rPr lang="cs-CZ" sz="2400" b="1"/>
              <a:t>Jednoliniový (liniový) systém</a:t>
            </a:r>
          </a:p>
          <a:p>
            <a:pPr eaLnBrk="1" hangingPunct="1">
              <a:buFontTx/>
              <a:buChar char="-"/>
            </a:pPr>
            <a:r>
              <a:rPr lang="cs-CZ" sz="2400" b="1"/>
              <a:t>Viceliniový (funkcionální) systém </a:t>
            </a:r>
          </a:p>
          <a:p>
            <a:pPr eaLnBrk="1" hangingPunct="1">
              <a:buFontTx/>
              <a:buChar char="-"/>
            </a:pPr>
            <a:r>
              <a:rPr lang="cs-CZ" sz="2400" b="1"/>
              <a:t>Liniově štábní systém </a:t>
            </a:r>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31058005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346075" y="568199"/>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Organigramy organizačních struktur</a:t>
            </a:r>
          </a:p>
        </p:txBody>
      </p:sp>
      <p:sp>
        <p:nvSpPr>
          <p:cNvPr id="29700"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9701" name="Text Box 5"/>
          <p:cNvSpPr txBox="1">
            <a:spLocks noChangeArrowheads="1"/>
          </p:cNvSpPr>
          <p:nvPr/>
        </p:nvSpPr>
        <p:spPr bwMode="auto">
          <a:xfrm>
            <a:off x="457200" y="1476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sz="2400" b="1"/>
          </a:p>
        </p:txBody>
      </p:sp>
      <p:grpSp>
        <p:nvGrpSpPr>
          <p:cNvPr id="29702" name="Group 6"/>
          <p:cNvGrpSpPr>
            <a:grpSpLocks/>
          </p:cNvGrpSpPr>
          <p:nvPr/>
        </p:nvGrpSpPr>
        <p:grpSpPr bwMode="auto">
          <a:xfrm>
            <a:off x="735013" y="3644900"/>
            <a:ext cx="4592637" cy="1828800"/>
            <a:chOff x="877" y="6097"/>
            <a:chExt cx="9540" cy="3600"/>
          </a:xfrm>
        </p:grpSpPr>
        <p:sp>
          <p:nvSpPr>
            <p:cNvPr id="29763" name="Rectangle 7"/>
            <p:cNvSpPr>
              <a:spLocks noChangeArrowheads="1"/>
            </p:cNvSpPr>
            <p:nvPr/>
          </p:nvSpPr>
          <p:spPr bwMode="auto">
            <a:xfrm>
              <a:off x="4117" y="60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4" name="Rectangle 8"/>
            <p:cNvSpPr>
              <a:spLocks noChangeArrowheads="1"/>
            </p:cNvSpPr>
            <p:nvPr/>
          </p:nvSpPr>
          <p:spPr bwMode="auto">
            <a:xfrm>
              <a:off x="4117" y="69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5" name="Rectangle 9"/>
            <p:cNvSpPr>
              <a:spLocks noChangeArrowheads="1"/>
            </p:cNvSpPr>
            <p:nvPr/>
          </p:nvSpPr>
          <p:spPr bwMode="auto">
            <a:xfrm>
              <a:off x="7357" y="69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6" name="Rectangle 10"/>
            <p:cNvSpPr>
              <a:spLocks noChangeArrowheads="1"/>
            </p:cNvSpPr>
            <p:nvPr/>
          </p:nvSpPr>
          <p:spPr bwMode="auto">
            <a:xfrm>
              <a:off x="877" y="69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7" name="Rectangle 11"/>
            <p:cNvSpPr>
              <a:spLocks noChangeArrowheads="1"/>
            </p:cNvSpPr>
            <p:nvPr/>
          </p:nvSpPr>
          <p:spPr bwMode="auto">
            <a:xfrm>
              <a:off x="87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68" name="Rectangle 12"/>
            <p:cNvSpPr>
              <a:spLocks noChangeArrowheads="1"/>
            </p:cNvSpPr>
            <p:nvPr/>
          </p:nvSpPr>
          <p:spPr bwMode="auto">
            <a:xfrm>
              <a:off x="285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69" name="Rectangle 13"/>
            <p:cNvSpPr>
              <a:spLocks noChangeArrowheads="1"/>
            </p:cNvSpPr>
            <p:nvPr/>
          </p:nvSpPr>
          <p:spPr bwMode="auto">
            <a:xfrm>
              <a:off x="411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0" name="Rectangle 14"/>
            <p:cNvSpPr>
              <a:spLocks noChangeArrowheads="1"/>
            </p:cNvSpPr>
            <p:nvPr/>
          </p:nvSpPr>
          <p:spPr bwMode="auto">
            <a:xfrm>
              <a:off x="609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1" name="Rectangle 15"/>
            <p:cNvSpPr>
              <a:spLocks noChangeArrowheads="1"/>
            </p:cNvSpPr>
            <p:nvPr/>
          </p:nvSpPr>
          <p:spPr bwMode="auto">
            <a:xfrm>
              <a:off x="735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2" name="Rectangle 16"/>
            <p:cNvSpPr>
              <a:spLocks noChangeArrowheads="1"/>
            </p:cNvSpPr>
            <p:nvPr/>
          </p:nvSpPr>
          <p:spPr bwMode="auto">
            <a:xfrm>
              <a:off x="933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3" name="Line 17"/>
            <p:cNvSpPr>
              <a:spLocks noChangeShapeType="1"/>
            </p:cNvSpPr>
            <p:nvPr/>
          </p:nvSpPr>
          <p:spPr bwMode="auto">
            <a:xfrm flipH="1">
              <a:off x="1417" y="7717"/>
              <a:ext cx="41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4" name="Line 18"/>
            <p:cNvSpPr>
              <a:spLocks noChangeShapeType="1"/>
            </p:cNvSpPr>
            <p:nvPr/>
          </p:nvSpPr>
          <p:spPr bwMode="auto">
            <a:xfrm>
              <a:off x="5557" y="7717"/>
              <a:ext cx="432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5" name="Line 19"/>
            <p:cNvSpPr>
              <a:spLocks noChangeShapeType="1"/>
            </p:cNvSpPr>
            <p:nvPr/>
          </p:nvSpPr>
          <p:spPr bwMode="auto">
            <a:xfrm flipH="1">
              <a:off x="3397" y="7717"/>
              <a:ext cx="216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6" name="Line 20"/>
            <p:cNvSpPr>
              <a:spLocks noChangeShapeType="1"/>
            </p:cNvSpPr>
            <p:nvPr/>
          </p:nvSpPr>
          <p:spPr bwMode="auto">
            <a:xfrm>
              <a:off x="5557" y="7717"/>
              <a:ext cx="23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7" name="Line 21"/>
            <p:cNvSpPr>
              <a:spLocks noChangeShapeType="1"/>
            </p:cNvSpPr>
            <p:nvPr/>
          </p:nvSpPr>
          <p:spPr bwMode="auto">
            <a:xfrm>
              <a:off x="5557" y="7717"/>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8" name="Line 22"/>
            <p:cNvSpPr>
              <a:spLocks noChangeShapeType="1"/>
            </p:cNvSpPr>
            <p:nvPr/>
          </p:nvSpPr>
          <p:spPr bwMode="auto">
            <a:xfrm flipH="1">
              <a:off x="4657" y="7717"/>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9" name="Line 23"/>
            <p:cNvSpPr>
              <a:spLocks noChangeShapeType="1"/>
            </p:cNvSpPr>
            <p:nvPr/>
          </p:nvSpPr>
          <p:spPr bwMode="auto">
            <a:xfrm flipH="1">
              <a:off x="1417" y="7717"/>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0" name="Line 24"/>
            <p:cNvSpPr>
              <a:spLocks noChangeShapeType="1"/>
            </p:cNvSpPr>
            <p:nvPr/>
          </p:nvSpPr>
          <p:spPr bwMode="auto">
            <a:xfrm>
              <a:off x="2317" y="7717"/>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1" name="Line 25"/>
            <p:cNvSpPr>
              <a:spLocks noChangeShapeType="1"/>
            </p:cNvSpPr>
            <p:nvPr/>
          </p:nvSpPr>
          <p:spPr bwMode="auto">
            <a:xfrm>
              <a:off x="2317" y="7717"/>
              <a:ext cx="23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2" name="Line 26"/>
            <p:cNvSpPr>
              <a:spLocks noChangeShapeType="1"/>
            </p:cNvSpPr>
            <p:nvPr/>
          </p:nvSpPr>
          <p:spPr bwMode="auto">
            <a:xfrm>
              <a:off x="2317" y="7717"/>
              <a:ext cx="432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3" name="Line 27"/>
            <p:cNvSpPr>
              <a:spLocks noChangeShapeType="1"/>
            </p:cNvSpPr>
            <p:nvPr/>
          </p:nvSpPr>
          <p:spPr bwMode="auto">
            <a:xfrm>
              <a:off x="2317" y="7717"/>
              <a:ext cx="55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4" name="Line 28"/>
            <p:cNvSpPr>
              <a:spLocks noChangeShapeType="1"/>
            </p:cNvSpPr>
            <p:nvPr/>
          </p:nvSpPr>
          <p:spPr bwMode="auto">
            <a:xfrm>
              <a:off x="2317" y="7717"/>
              <a:ext cx="73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5" name="Line 29"/>
            <p:cNvSpPr>
              <a:spLocks noChangeShapeType="1"/>
            </p:cNvSpPr>
            <p:nvPr/>
          </p:nvSpPr>
          <p:spPr bwMode="auto">
            <a:xfrm flipH="1">
              <a:off x="7897" y="7717"/>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6" name="Line 30"/>
            <p:cNvSpPr>
              <a:spLocks noChangeShapeType="1"/>
            </p:cNvSpPr>
            <p:nvPr/>
          </p:nvSpPr>
          <p:spPr bwMode="auto">
            <a:xfrm>
              <a:off x="8797" y="7717"/>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7" name="Line 31"/>
            <p:cNvSpPr>
              <a:spLocks noChangeShapeType="1"/>
            </p:cNvSpPr>
            <p:nvPr/>
          </p:nvSpPr>
          <p:spPr bwMode="auto">
            <a:xfrm flipH="1">
              <a:off x="6637" y="7717"/>
              <a:ext cx="216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8" name="Line 32"/>
            <p:cNvSpPr>
              <a:spLocks noChangeShapeType="1"/>
            </p:cNvSpPr>
            <p:nvPr/>
          </p:nvSpPr>
          <p:spPr bwMode="auto">
            <a:xfrm flipH="1">
              <a:off x="4657" y="7717"/>
              <a:ext cx="41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9" name="Line 33"/>
            <p:cNvSpPr>
              <a:spLocks noChangeShapeType="1"/>
            </p:cNvSpPr>
            <p:nvPr/>
          </p:nvSpPr>
          <p:spPr bwMode="auto">
            <a:xfrm flipH="1">
              <a:off x="3397" y="7717"/>
              <a:ext cx="54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0" name="Line 34"/>
            <p:cNvSpPr>
              <a:spLocks noChangeShapeType="1"/>
            </p:cNvSpPr>
            <p:nvPr/>
          </p:nvSpPr>
          <p:spPr bwMode="auto">
            <a:xfrm flipH="1">
              <a:off x="1417" y="7717"/>
              <a:ext cx="73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1" name="Line 35"/>
            <p:cNvSpPr>
              <a:spLocks noChangeShapeType="1"/>
            </p:cNvSpPr>
            <p:nvPr/>
          </p:nvSpPr>
          <p:spPr bwMode="auto">
            <a:xfrm>
              <a:off x="5557" y="66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2" name="Line 36"/>
            <p:cNvSpPr>
              <a:spLocks noChangeShapeType="1"/>
            </p:cNvSpPr>
            <p:nvPr/>
          </p:nvSpPr>
          <p:spPr bwMode="auto">
            <a:xfrm flipV="1">
              <a:off x="2317" y="68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3" name="Line 37"/>
            <p:cNvSpPr>
              <a:spLocks noChangeShapeType="1"/>
            </p:cNvSpPr>
            <p:nvPr/>
          </p:nvSpPr>
          <p:spPr bwMode="auto">
            <a:xfrm>
              <a:off x="2317" y="6817"/>
              <a:ext cx="6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4" name="Line 38"/>
            <p:cNvSpPr>
              <a:spLocks noChangeShapeType="1"/>
            </p:cNvSpPr>
            <p:nvPr/>
          </p:nvSpPr>
          <p:spPr bwMode="auto">
            <a:xfrm flipV="1">
              <a:off x="8797" y="68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5" name="Rectangle 39"/>
            <p:cNvSpPr>
              <a:spLocks noChangeArrowheads="1"/>
            </p:cNvSpPr>
            <p:nvPr/>
          </p:nvSpPr>
          <p:spPr bwMode="auto">
            <a:xfrm>
              <a:off x="877" y="9157"/>
              <a:ext cx="954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s-CZ" sz="1200" b="1"/>
                <a:t>Víceliniový (funkcionální) systém</a:t>
              </a:r>
              <a:endParaRPr lang="cs-CZ"/>
            </a:p>
          </p:txBody>
        </p:sp>
      </p:grpSp>
      <p:grpSp>
        <p:nvGrpSpPr>
          <p:cNvPr id="29703" name="Group 40"/>
          <p:cNvGrpSpPr>
            <a:grpSpLocks/>
          </p:cNvGrpSpPr>
          <p:nvPr/>
        </p:nvGrpSpPr>
        <p:grpSpPr bwMode="auto">
          <a:xfrm>
            <a:off x="557213" y="1878013"/>
            <a:ext cx="3200400" cy="1600200"/>
            <a:chOff x="877" y="2317"/>
            <a:chExt cx="10080" cy="2520"/>
          </a:xfrm>
        </p:grpSpPr>
        <p:sp>
          <p:nvSpPr>
            <p:cNvPr id="29735" name="Rectangle 41"/>
            <p:cNvSpPr>
              <a:spLocks noChangeArrowheads="1"/>
            </p:cNvSpPr>
            <p:nvPr/>
          </p:nvSpPr>
          <p:spPr bwMode="auto">
            <a:xfrm>
              <a:off x="5197" y="23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6" name="Rectangle 42"/>
            <p:cNvSpPr>
              <a:spLocks noChangeArrowheads="1"/>
            </p:cNvSpPr>
            <p:nvPr/>
          </p:nvSpPr>
          <p:spPr bwMode="auto">
            <a:xfrm>
              <a:off x="5197" y="303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7" name="Rectangle 43"/>
            <p:cNvSpPr>
              <a:spLocks noChangeArrowheads="1"/>
            </p:cNvSpPr>
            <p:nvPr/>
          </p:nvSpPr>
          <p:spPr bwMode="auto">
            <a:xfrm>
              <a:off x="8617" y="303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8" name="Rectangle 44"/>
            <p:cNvSpPr>
              <a:spLocks noChangeArrowheads="1"/>
            </p:cNvSpPr>
            <p:nvPr/>
          </p:nvSpPr>
          <p:spPr bwMode="auto">
            <a:xfrm>
              <a:off x="1777" y="303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9" name="Rectangle 45"/>
            <p:cNvSpPr>
              <a:spLocks noChangeArrowheads="1"/>
            </p:cNvSpPr>
            <p:nvPr/>
          </p:nvSpPr>
          <p:spPr bwMode="auto">
            <a:xfrm>
              <a:off x="87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0" name="Rectangle 46"/>
            <p:cNvSpPr>
              <a:spLocks noChangeArrowheads="1"/>
            </p:cNvSpPr>
            <p:nvPr/>
          </p:nvSpPr>
          <p:spPr bwMode="auto">
            <a:xfrm>
              <a:off x="267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1" name="Rectangle 47"/>
            <p:cNvSpPr>
              <a:spLocks noChangeArrowheads="1"/>
            </p:cNvSpPr>
            <p:nvPr/>
          </p:nvSpPr>
          <p:spPr bwMode="auto">
            <a:xfrm>
              <a:off x="429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2" name="Rectangle 48"/>
            <p:cNvSpPr>
              <a:spLocks noChangeArrowheads="1"/>
            </p:cNvSpPr>
            <p:nvPr/>
          </p:nvSpPr>
          <p:spPr bwMode="auto">
            <a:xfrm>
              <a:off x="609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3" name="Rectangle 49"/>
            <p:cNvSpPr>
              <a:spLocks noChangeArrowheads="1"/>
            </p:cNvSpPr>
            <p:nvPr/>
          </p:nvSpPr>
          <p:spPr bwMode="auto">
            <a:xfrm>
              <a:off x="771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4" name="Rectangle 50"/>
            <p:cNvSpPr>
              <a:spLocks noChangeArrowheads="1"/>
            </p:cNvSpPr>
            <p:nvPr/>
          </p:nvSpPr>
          <p:spPr bwMode="auto">
            <a:xfrm>
              <a:off x="951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5" name="Line 51"/>
            <p:cNvSpPr>
              <a:spLocks noChangeShapeType="1"/>
            </p:cNvSpPr>
            <p:nvPr/>
          </p:nvSpPr>
          <p:spPr bwMode="auto">
            <a:xfrm>
              <a:off x="5917" y="267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6" name="Line 52"/>
            <p:cNvSpPr>
              <a:spLocks noChangeShapeType="1"/>
            </p:cNvSpPr>
            <p:nvPr/>
          </p:nvSpPr>
          <p:spPr bwMode="auto">
            <a:xfrm flipV="1">
              <a:off x="2497" y="28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7" name="Line 53"/>
            <p:cNvSpPr>
              <a:spLocks noChangeShapeType="1"/>
            </p:cNvSpPr>
            <p:nvPr/>
          </p:nvSpPr>
          <p:spPr bwMode="auto">
            <a:xfrm>
              <a:off x="2497" y="2857"/>
              <a:ext cx="68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8" name="Line 54"/>
            <p:cNvSpPr>
              <a:spLocks noChangeShapeType="1"/>
            </p:cNvSpPr>
            <p:nvPr/>
          </p:nvSpPr>
          <p:spPr bwMode="auto">
            <a:xfrm flipV="1">
              <a:off x="9337" y="28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9" name="Line 55"/>
            <p:cNvSpPr>
              <a:spLocks noChangeShapeType="1"/>
            </p:cNvSpPr>
            <p:nvPr/>
          </p:nvSpPr>
          <p:spPr bwMode="auto">
            <a:xfrm>
              <a:off x="2497" y="33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0" name="Line 56"/>
            <p:cNvSpPr>
              <a:spLocks noChangeShapeType="1"/>
            </p:cNvSpPr>
            <p:nvPr/>
          </p:nvSpPr>
          <p:spPr bwMode="auto">
            <a:xfrm flipV="1">
              <a:off x="159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1" name="Line 57"/>
            <p:cNvSpPr>
              <a:spLocks noChangeShapeType="1"/>
            </p:cNvSpPr>
            <p:nvPr/>
          </p:nvSpPr>
          <p:spPr bwMode="auto">
            <a:xfrm>
              <a:off x="1597" y="3577"/>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2" name="Line 58"/>
            <p:cNvSpPr>
              <a:spLocks noChangeShapeType="1"/>
            </p:cNvSpPr>
            <p:nvPr/>
          </p:nvSpPr>
          <p:spPr bwMode="auto">
            <a:xfrm flipV="1">
              <a:off x="339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3" name="Line 59"/>
            <p:cNvSpPr>
              <a:spLocks noChangeShapeType="1"/>
            </p:cNvSpPr>
            <p:nvPr/>
          </p:nvSpPr>
          <p:spPr bwMode="auto">
            <a:xfrm>
              <a:off x="5917" y="33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4" name="Line 60"/>
            <p:cNvSpPr>
              <a:spLocks noChangeShapeType="1"/>
            </p:cNvSpPr>
            <p:nvPr/>
          </p:nvSpPr>
          <p:spPr bwMode="auto">
            <a:xfrm flipV="1">
              <a:off x="501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5" name="Line 61"/>
            <p:cNvSpPr>
              <a:spLocks noChangeShapeType="1"/>
            </p:cNvSpPr>
            <p:nvPr/>
          </p:nvSpPr>
          <p:spPr bwMode="auto">
            <a:xfrm>
              <a:off x="5017" y="3577"/>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6" name="Line 62"/>
            <p:cNvSpPr>
              <a:spLocks noChangeShapeType="1"/>
            </p:cNvSpPr>
            <p:nvPr/>
          </p:nvSpPr>
          <p:spPr bwMode="auto">
            <a:xfrm flipV="1">
              <a:off x="681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7" name="Line 63"/>
            <p:cNvSpPr>
              <a:spLocks noChangeShapeType="1"/>
            </p:cNvSpPr>
            <p:nvPr/>
          </p:nvSpPr>
          <p:spPr bwMode="auto">
            <a:xfrm>
              <a:off x="8977" y="3937"/>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8" name="Line 64"/>
            <p:cNvSpPr>
              <a:spLocks noChangeShapeType="1"/>
            </p:cNvSpPr>
            <p:nvPr/>
          </p:nvSpPr>
          <p:spPr bwMode="auto">
            <a:xfrm>
              <a:off x="9337" y="33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9" name="Line 65"/>
            <p:cNvSpPr>
              <a:spLocks noChangeShapeType="1"/>
            </p:cNvSpPr>
            <p:nvPr/>
          </p:nvSpPr>
          <p:spPr bwMode="auto">
            <a:xfrm flipV="1">
              <a:off x="843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0" name="Line 66"/>
            <p:cNvSpPr>
              <a:spLocks noChangeShapeType="1"/>
            </p:cNvSpPr>
            <p:nvPr/>
          </p:nvSpPr>
          <p:spPr bwMode="auto">
            <a:xfrm>
              <a:off x="8437" y="3577"/>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1" name="Line 67"/>
            <p:cNvSpPr>
              <a:spLocks noChangeShapeType="1"/>
            </p:cNvSpPr>
            <p:nvPr/>
          </p:nvSpPr>
          <p:spPr bwMode="auto">
            <a:xfrm flipV="1">
              <a:off x="1023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2" name="Rectangle 68"/>
            <p:cNvSpPr>
              <a:spLocks noChangeArrowheads="1"/>
            </p:cNvSpPr>
            <p:nvPr/>
          </p:nvSpPr>
          <p:spPr bwMode="auto">
            <a:xfrm>
              <a:off x="877" y="4297"/>
              <a:ext cx="100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s-CZ" sz="1200" b="1"/>
                <a:t>Jednoliniový (liniový) systém</a:t>
              </a:r>
              <a:endParaRPr lang="cs-CZ"/>
            </a:p>
          </p:txBody>
        </p:sp>
      </p:grpSp>
      <p:grpSp>
        <p:nvGrpSpPr>
          <p:cNvPr id="29704" name="Group 69"/>
          <p:cNvGrpSpPr>
            <a:grpSpLocks/>
          </p:cNvGrpSpPr>
          <p:nvPr/>
        </p:nvGrpSpPr>
        <p:grpSpPr bwMode="auto">
          <a:xfrm>
            <a:off x="5435600" y="1862138"/>
            <a:ext cx="3332163" cy="2057400"/>
            <a:chOff x="337" y="10417"/>
            <a:chExt cx="9360" cy="3240"/>
          </a:xfrm>
        </p:grpSpPr>
        <p:sp>
          <p:nvSpPr>
            <p:cNvPr id="29705" name="Rectangle 70"/>
            <p:cNvSpPr>
              <a:spLocks noChangeArrowheads="1"/>
            </p:cNvSpPr>
            <p:nvPr/>
          </p:nvSpPr>
          <p:spPr bwMode="auto">
            <a:xfrm>
              <a:off x="4477" y="1041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6" name="Rectangle 71"/>
            <p:cNvSpPr>
              <a:spLocks noChangeArrowheads="1"/>
            </p:cNvSpPr>
            <p:nvPr/>
          </p:nvSpPr>
          <p:spPr bwMode="auto">
            <a:xfrm>
              <a:off x="3397" y="109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7" name="Rectangle 72"/>
            <p:cNvSpPr>
              <a:spLocks noChangeArrowheads="1"/>
            </p:cNvSpPr>
            <p:nvPr/>
          </p:nvSpPr>
          <p:spPr bwMode="auto">
            <a:xfrm>
              <a:off x="4477" y="1167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8" name="Rectangle 73"/>
            <p:cNvSpPr>
              <a:spLocks noChangeArrowheads="1"/>
            </p:cNvSpPr>
            <p:nvPr/>
          </p:nvSpPr>
          <p:spPr bwMode="auto">
            <a:xfrm>
              <a:off x="7717" y="1167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9" name="Rectangle 74"/>
            <p:cNvSpPr>
              <a:spLocks noChangeArrowheads="1"/>
            </p:cNvSpPr>
            <p:nvPr/>
          </p:nvSpPr>
          <p:spPr bwMode="auto">
            <a:xfrm>
              <a:off x="1057" y="1167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0" name="Rectangle 75"/>
            <p:cNvSpPr>
              <a:spLocks noChangeArrowheads="1"/>
            </p:cNvSpPr>
            <p:nvPr/>
          </p:nvSpPr>
          <p:spPr bwMode="auto">
            <a:xfrm>
              <a:off x="3397" y="1221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1" name="Rectangle 76"/>
            <p:cNvSpPr>
              <a:spLocks noChangeArrowheads="1"/>
            </p:cNvSpPr>
            <p:nvPr/>
          </p:nvSpPr>
          <p:spPr bwMode="auto">
            <a:xfrm>
              <a:off x="177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2" name="Rectangle 77"/>
            <p:cNvSpPr>
              <a:spLocks noChangeArrowheads="1"/>
            </p:cNvSpPr>
            <p:nvPr/>
          </p:nvSpPr>
          <p:spPr bwMode="auto">
            <a:xfrm>
              <a:off x="33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3" name="Rectangle 78"/>
            <p:cNvSpPr>
              <a:spLocks noChangeArrowheads="1"/>
            </p:cNvSpPr>
            <p:nvPr/>
          </p:nvSpPr>
          <p:spPr bwMode="auto">
            <a:xfrm>
              <a:off x="3757" y="1329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4" name="Rectangle 79"/>
            <p:cNvSpPr>
              <a:spLocks noChangeArrowheads="1"/>
            </p:cNvSpPr>
            <p:nvPr/>
          </p:nvSpPr>
          <p:spPr bwMode="auto">
            <a:xfrm>
              <a:off x="5377" y="1329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5" name="Rectangle 80"/>
            <p:cNvSpPr>
              <a:spLocks noChangeArrowheads="1"/>
            </p:cNvSpPr>
            <p:nvPr/>
          </p:nvSpPr>
          <p:spPr bwMode="auto">
            <a:xfrm>
              <a:off x="699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6" name="Rectangle 81"/>
            <p:cNvSpPr>
              <a:spLocks noChangeArrowheads="1"/>
            </p:cNvSpPr>
            <p:nvPr/>
          </p:nvSpPr>
          <p:spPr bwMode="auto">
            <a:xfrm>
              <a:off x="861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7" name="Line 82"/>
            <p:cNvSpPr>
              <a:spLocks noChangeShapeType="1"/>
            </p:cNvSpPr>
            <p:nvPr/>
          </p:nvSpPr>
          <p:spPr bwMode="auto">
            <a:xfrm>
              <a:off x="5017" y="1077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18" name="Line 83"/>
            <p:cNvSpPr>
              <a:spLocks noChangeShapeType="1"/>
            </p:cNvSpPr>
            <p:nvPr/>
          </p:nvSpPr>
          <p:spPr bwMode="auto">
            <a:xfrm>
              <a:off x="4477" y="11137"/>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19" name="Line 84"/>
            <p:cNvSpPr>
              <a:spLocks noChangeShapeType="1"/>
            </p:cNvSpPr>
            <p:nvPr/>
          </p:nvSpPr>
          <p:spPr bwMode="auto">
            <a:xfrm flipV="1">
              <a:off x="1597" y="114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0" name="Line 85"/>
            <p:cNvSpPr>
              <a:spLocks noChangeShapeType="1"/>
            </p:cNvSpPr>
            <p:nvPr/>
          </p:nvSpPr>
          <p:spPr bwMode="auto">
            <a:xfrm>
              <a:off x="1597" y="11497"/>
              <a:ext cx="66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1" name="Line 86"/>
            <p:cNvSpPr>
              <a:spLocks noChangeShapeType="1"/>
            </p:cNvSpPr>
            <p:nvPr/>
          </p:nvSpPr>
          <p:spPr bwMode="auto">
            <a:xfrm flipV="1">
              <a:off x="8257" y="114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2" name="Line 87"/>
            <p:cNvSpPr>
              <a:spLocks noChangeShapeType="1"/>
            </p:cNvSpPr>
            <p:nvPr/>
          </p:nvSpPr>
          <p:spPr bwMode="auto">
            <a:xfrm>
              <a:off x="5017" y="1203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3" name="Line 88"/>
            <p:cNvSpPr>
              <a:spLocks noChangeShapeType="1"/>
            </p:cNvSpPr>
            <p:nvPr/>
          </p:nvSpPr>
          <p:spPr bwMode="auto">
            <a:xfrm flipV="1">
              <a:off x="4297" y="129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4" name="Line 89"/>
            <p:cNvSpPr>
              <a:spLocks noChangeShapeType="1"/>
            </p:cNvSpPr>
            <p:nvPr/>
          </p:nvSpPr>
          <p:spPr bwMode="auto">
            <a:xfrm>
              <a:off x="4297" y="12937"/>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5" name="Line 90"/>
            <p:cNvSpPr>
              <a:spLocks noChangeShapeType="1"/>
            </p:cNvSpPr>
            <p:nvPr/>
          </p:nvSpPr>
          <p:spPr bwMode="auto">
            <a:xfrm flipV="1">
              <a:off x="5917" y="129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6" name="Line 91"/>
            <p:cNvSpPr>
              <a:spLocks noChangeShapeType="1"/>
            </p:cNvSpPr>
            <p:nvPr/>
          </p:nvSpPr>
          <p:spPr bwMode="auto">
            <a:xfrm>
              <a:off x="4477" y="12397"/>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7" name="Line 92"/>
            <p:cNvSpPr>
              <a:spLocks noChangeShapeType="1"/>
            </p:cNvSpPr>
            <p:nvPr/>
          </p:nvSpPr>
          <p:spPr bwMode="auto">
            <a:xfrm>
              <a:off x="1597" y="120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8" name="Line 93"/>
            <p:cNvSpPr>
              <a:spLocks noChangeShapeType="1"/>
            </p:cNvSpPr>
            <p:nvPr/>
          </p:nvSpPr>
          <p:spPr bwMode="auto">
            <a:xfrm flipV="1">
              <a:off x="87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9" name="Line 94"/>
            <p:cNvSpPr>
              <a:spLocks noChangeShapeType="1"/>
            </p:cNvSpPr>
            <p:nvPr/>
          </p:nvSpPr>
          <p:spPr bwMode="auto">
            <a:xfrm>
              <a:off x="877" y="12397"/>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0" name="Line 95"/>
            <p:cNvSpPr>
              <a:spLocks noChangeShapeType="1"/>
            </p:cNvSpPr>
            <p:nvPr/>
          </p:nvSpPr>
          <p:spPr bwMode="auto">
            <a:xfrm flipV="1">
              <a:off x="231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1" name="Line 96"/>
            <p:cNvSpPr>
              <a:spLocks noChangeShapeType="1"/>
            </p:cNvSpPr>
            <p:nvPr/>
          </p:nvSpPr>
          <p:spPr bwMode="auto">
            <a:xfrm>
              <a:off x="8257" y="120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2" name="Line 97"/>
            <p:cNvSpPr>
              <a:spLocks noChangeShapeType="1"/>
            </p:cNvSpPr>
            <p:nvPr/>
          </p:nvSpPr>
          <p:spPr bwMode="auto">
            <a:xfrm flipV="1">
              <a:off x="753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3" name="Line 98"/>
            <p:cNvSpPr>
              <a:spLocks noChangeShapeType="1"/>
            </p:cNvSpPr>
            <p:nvPr/>
          </p:nvSpPr>
          <p:spPr bwMode="auto">
            <a:xfrm>
              <a:off x="7537" y="12397"/>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4" name="Line 99"/>
            <p:cNvSpPr>
              <a:spLocks noChangeShapeType="1"/>
            </p:cNvSpPr>
            <p:nvPr/>
          </p:nvSpPr>
          <p:spPr bwMode="auto">
            <a:xfrm flipV="1">
              <a:off x="915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11883243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395287" y="656686"/>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30724"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30725" name="Text Box 5"/>
          <p:cNvSpPr txBox="1">
            <a:spLocks noChangeArrowheads="1"/>
          </p:cNvSpPr>
          <p:nvPr/>
        </p:nvSpPr>
        <p:spPr bwMode="auto">
          <a:xfrm>
            <a:off x="457200" y="1476375"/>
            <a:ext cx="76152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400" b="1"/>
              <a:t>Základní formy organizačních struktur:</a:t>
            </a:r>
          </a:p>
          <a:p>
            <a:pPr eaLnBrk="1" hangingPunct="1"/>
            <a:endParaRPr lang="cs-CZ" sz="2400" b="1"/>
          </a:p>
          <a:p>
            <a:pPr eaLnBrk="1" hangingPunct="1"/>
            <a:r>
              <a:rPr lang="cs-CZ" sz="2400" b="1"/>
              <a:t>Jsou výsledkem organizování a vznikají kombinací </a:t>
            </a:r>
          </a:p>
          <a:p>
            <a:pPr eaLnBrk="1" hangingPunct="1"/>
            <a:r>
              <a:rPr lang="cs-CZ" sz="2400" b="1"/>
              <a:t>manažerem vybraných možností.</a:t>
            </a:r>
          </a:p>
          <a:p>
            <a:pPr eaLnBrk="1" hangingPunct="1"/>
            <a:endParaRPr lang="cs-CZ" sz="2400" b="1"/>
          </a:p>
          <a:p>
            <a:pPr eaLnBrk="1" hangingPunct="1"/>
            <a:r>
              <a:rPr lang="cs-CZ" sz="2400" b="1"/>
              <a:t> - průkopnická organizace:  jednoliniový systém</a:t>
            </a:r>
          </a:p>
          <a:p>
            <a:pPr eaLnBrk="1" hangingPunct="1"/>
            <a:r>
              <a:rPr lang="cs-CZ" sz="2400" b="1"/>
              <a:t> - byrokratická organizace:  liniově štábní systém</a:t>
            </a:r>
          </a:p>
          <a:p>
            <a:pPr eaLnBrk="1" hangingPunct="1"/>
            <a:r>
              <a:rPr lang="cs-CZ" sz="2400" b="1"/>
              <a:t> - pružné organizační formy: </a:t>
            </a:r>
          </a:p>
          <a:p>
            <a:pPr eaLnBrk="1" hangingPunct="1"/>
            <a:r>
              <a:rPr lang="cs-CZ" sz="2400" b="1"/>
              <a:t>           - 1.vícekriteriální organizační struktura</a:t>
            </a:r>
          </a:p>
          <a:p>
            <a:pPr eaLnBrk="1" hangingPunct="1"/>
            <a:r>
              <a:rPr lang="cs-CZ" sz="2400" b="1"/>
              <a:t>           - 2.projektové organizační formy</a:t>
            </a:r>
          </a:p>
          <a:p>
            <a:pPr eaLnBrk="1" hangingPunct="1"/>
            <a:r>
              <a:rPr lang="cs-CZ" sz="2400" b="1"/>
              <a:t>           - 3.podnik v podniku (SBU)</a:t>
            </a:r>
          </a:p>
          <a:p>
            <a:pPr eaLnBrk="1" hangingPunct="1"/>
            <a:endParaRPr lang="cs-CZ" sz="2400" b="1"/>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241296326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395287" y="688977"/>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3174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31749" name="Text Box 5"/>
          <p:cNvSpPr txBox="1">
            <a:spLocks noChangeArrowheads="1"/>
          </p:cNvSpPr>
          <p:nvPr/>
        </p:nvSpPr>
        <p:spPr bwMode="auto">
          <a:xfrm>
            <a:off x="457200" y="1476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sz="2400" b="1"/>
          </a:p>
        </p:txBody>
      </p:sp>
      <p:grpSp>
        <p:nvGrpSpPr>
          <p:cNvPr id="31750" name="Group 6"/>
          <p:cNvGrpSpPr>
            <a:grpSpLocks/>
          </p:cNvGrpSpPr>
          <p:nvPr/>
        </p:nvGrpSpPr>
        <p:grpSpPr bwMode="auto">
          <a:xfrm>
            <a:off x="627063" y="2052638"/>
            <a:ext cx="4935537" cy="685800"/>
            <a:chOff x="337" y="2497"/>
            <a:chExt cx="9720" cy="1080"/>
          </a:xfrm>
        </p:grpSpPr>
        <p:sp>
          <p:nvSpPr>
            <p:cNvPr id="31775" name="Rectangle 7"/>
            <p:cNvSpPr>
              <a:spLocks noChangeArrowheads="1"/>
            </p:cNvSpPr>
            <p:nvPr/>
          </p:nvSpPr>
          <p:spPr bwMode="auto">
            <a:xfrm>
              <a:off x="4477" y="24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6" name="Rectangle 8"/>
            <p:cNvSpPr>
              <a:spLocks noChangeArrowheads="1"/>
            </p:cNvSpPr>
            <p:nvPr/>
          </p:nvSpPr>
          <p:spPr bwMode="auto">
            <a:xfrm>
              <a:off x="357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7" name="Rectangle 9"/>
            <p:cNvSpPr>
              <a:spLocks noChangeArrowheads="1"/>
            </p:cNvSpPr>
            <p:nvPr/>
          </p:nvSpPr>
          <p:spPr bwMode="auto">
            <a:xfrm>
              <a:off x="537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8" name="Rectangle 10"/>
            <p:cNvSpPr>
              <a:spLocks noChangeArrowheads="1"/>
            </p:cNvSpPr>
            <p:nvPr/>
          </p:nvSpPr>
          <p:spPr bwMode="auto">
            <a:xfrm>
              <a:off x="699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9" name="Rectangle 11"/>
            <p:cNvSpPr>
              <a:spLocks noChangeArrowheads="1"/>
            </p:cNvSpPr>
            <p:nvPr/>
          </p:nvSpPr>
          <p:spPr bwMode="auto">
            <a:xfrm>
              <a:off x="861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80" name="Rectangle 12"/>
            <p:cNvSpPr>
              <a:spLocks noChangeArrowheads="1"/>
            </p:cNvSpPr>
            <p:nvPr/>
          </p:nvSpPr>
          <p:spPr bwMode="auto">
            <a:xfrm>
              <a:off x="195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81" name="Rectangle 13"/>
            <p:cNvSpPr>
              <a:spLocks noChangeArrowheads="1"/>
            </p:cNvSpPr>
            <p:nvPr/>
          </p:nvSpPr>
          <p:spPr bwMode="auto">
            <a:xfrm>
              <a:off x="33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82" name="Line 14"/>
            <p:cNvSpPr>
              <a:spLocks noChangeShapeType="1"/>
            </p:cNvSpPr>
            <p:nvPr/>
          </p:nvSpPr>
          <p:spPr bwMode="auto">
            <a:xfrm>
              <a:off x="5197" y="28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3" name="Line 15"/>
            <p:cNvSpPr>
              <a:spLocks noChangeShapeType="1"/>
            </p:cNvSpPr>
            <p:nvPr/>
          </p:nvSpPr>
          <p:spPr bwMode="auto">
            <a:xfrm flipV="1">
              <a:off x="105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4" name="Line 16"/>
            <p:cNvSpPr>
              <a:spLocks noChangeShapeType="1"/>
            </p:cNvSpPr>
            <p:nvPr/>
          </p:nvSpPr>
          <p:spPr bwMode="auto">
            <a:xfrm>
              <a:off x="1057" y="3037"/>
              <a:ext cx="82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5" name="Line 17"/>
            <p:cNvSpPr>
              <a:spLocks noChangeShapeType="1"/>
            </p:cNvSpPr>
            <p:nvPr/>
          </p:nvSpPr>
          <p:spPr bwMode="auto">
            <a:xfrm flipV="1">
              <a:off x="933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6" name="Line 18"/>
            <p:cNvSpPr>
              <a:spLocks noChangeShapeType="1"/>
            </p:cNvSpPr>
            <p:nvPr/>
          </p:nvSpPr>
          <p:spPr bwMode="auto">
            <a:xfrm flipV="1">
              <a:off x="267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7" name="Line 19"/>
            <p:cNvSpPr>
              <a:spLocks noChangeShapeType="1"/>
            </p:cNvSpPr>
            <p:nvPr/>
          </p:nvSpPr>
          <p:spPr bwMode="auto">
            <a:xfrm flipV="1">
              <a:off x="429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8" name="Line 20"/>
            <p:cNvSpPr>
              <a:spLocks noChangeShapeType="1"/>
            </p:cNvSpPr>
            <p:nvPr/>
          </p:nvSpPr>
          <p:spPr bwMode="auto">
            <a:xfrm flipV="1">
              <a:off x="609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31751" name="Text Box 21"/>
          <p:cNvSpPr txBox="1">
            <a:spLocks noChangeArrowheads="1"/>
          </p:cNvSpPr>
          <p:nvPr/>
        </p:nvSpPr>
        <p:spPr bwMode="auto">
          <a:xfrm>
            <a:off x="735013" y="2655888"/>
            <a:ext cx="262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t>Průkopnická organizace</a:t>
            </a:r>
          </a:p>
        </p:txBody>
      </p:sp>
      <p:grpSp>
        <p:nvGrpSpPr>
          <p:cNvPr id="31752" name="Group 22"/>
          <p:cNvGrpSpPr>
            <a:grpSpLocks/>
          </p:cNvGrpSpPr>
          <p:nvPr/>
        </p:nvGrpSpPr>
        <p:grpSpPr bwMode="auto">
          <a:xfrm>
            <a:off x="842963" y="3302000"/>
            <a:ext cx="4686300" cy="1600200"/>
            <a:chOff x="2137" y="6997"/>
            <a:chExt cx="7380" cy="2520"/>
          </a:xfrm>
        </p:grpSpPr>
        <p:sp>
          <p:nvSpPr>
            <p:cNvPr id="31754" name="Rectangle 23"/>
            <p:cNvSpPr>
              <a:spLocks noChangeArrowheads="1"/>
            </p:cNvSpPr>
            <p:nvPr/>
          </p:nvSpPr>
          <p:spPr bwMode="auto">
            <a:xfrm>
              <a:off x="4837" y="69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5" name="Rectangle 24"/>
            <p:cNvSpPr>
              <a:spLocks noChangeArrowheads="1"/>
            </p:cNvSpPr>
            <p:nvPr/>
          </p:nvSpPr>
          <p:spPr bwMode="auto">
            <a:xfrm>
              <a:off x="3757" y="78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6" name="Rectangle 25"/>
            <p:cNvSpPr>
              <a:spLocks noChangeArrowheads="1"/>
            </p:cNvSpPr>
            <p:nvPr/>
          </p:nvSpPr>
          <p:spPr bwMode="auto">
            <a:xfrm>
              <a:off x="5917" y="78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7" name="Rectangle 26"/>
            <p:cNvSpPr>
              <a:spLocks noChangeArrowheads="1"/>
            </p:cNvSpPr>
            <p:nvPr/>
          </p:nvSpPr>
          <p:spPr bwMode="auto">
            <a:xfrm>
              <a:off x="8077" y="78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8" name="Rectangle 27"/>
            <p:cNvSpPr>
              <a:spLocks noChangeArrowheads="1"/>
            </p:cNvSpPr>
            <p:nvPr/>
          </p:nvSpPr>
          <p:spPr bwMode="auto">
            <a:xfrm>
              <a:off x="2317" y="86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9" name="Rectangle 28"/>
            <p:cNvSpPr>
              <a:spLocks noChangeArrowheads="1"/>
            </p:cNvSpPr>
            <p:nvPr/>
          </p:nvSpPr>
          <p:spPr bwMode="auto">
            <a:xfrm>
              <a:off x="2317" y="91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60" name="Line 29"/>
            <p:cNvSpPr>
              <a:spLocks noChangeShapeType="1"/>
            </p:cNvSpPr>
            <p:nvPr/>
          </p:nvSpPr>
          <p:spPr bwMode="auto">
            <a:xfrm>
              <a:off x="5557" y="73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1" name="Line 30"/>
            <p:cNvSpPr>
              <a:spLocks noChangeShapeType="1"/>
            </p:cNvSpPr>
            <p:nvPr/>
          </p:nvSpPr>
          <p:spPr bwMode="auto">
            <a:xfrm flipV="1">
              <a:off x="4477" y="77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2" name="Line 31"/>
            <p:cNvSpPr>
              <a:spLocks noChangeShapeType="1"/>
            </p:cNvSpPr>
            <p:nvPr/>
          </p:nvSpPr>
          <p:spPr bwMode="auto">
            <a:xfrm>
              <a:off x="4477" y="7717"/>
              <a:ext cx="43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3" name="Line 32"/>
            <p:cNvSpPr>
              <a:spLocks noChangeShapeType="1"/>
            </p:cNvSpPr>
            <p:nvPr/>
          </p:nvSpPr>
          <p:spPr bwMode="auto">
            <a:xfrm flipV="1">
              <a:off x="8797" y="77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4" name="Line 33"/>
            <p:cNvSpPr>
              <a:spLocks noChangeShapeType="1"/>
            </p:cNvSpPr>
            <p:nvPr/>
          </p:nvSpPr>
          <p:spPr bwMode="auto">
            <a:xfrm>
              <a:off x="8797" y="8257"/>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5" name="Line 34"/>
            <p:cNvSpPr>
              <a:spLocks noChangeShapeType="1"/>
            </p:cNvSpPr>
            <p:nvPr/>
          </p:nvSpPr>
          <p:spPr bwMode="auto">
            <a:xfrm>
              <a:off x="3757" y="9337"/>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6" name="Line 35"/>
            <p:cNvSpPr>
              <a:spLocks noChangeShapeType="1"/>
            </p:cNvSpPr>
            <p:nvPr/>
          </p:nvSpPr>
          <p:spPr bwMode="auto">
            <a:xfrm>
              <a:off x="3757" y="8797"/>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7" name="Line 36"/>
            <p:cNvSpPr>
              <a:spLocks noChangeShapeType="1"/>
            </p:cNvSpPr>
            <p:nvPr/>
          </p:nvSpPr>
          <p:spPr bwMode="auto">
            <a:xfrm>
              <a:off x="4477" y="8257"/>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8" name="Line 37"/>
            <p:cNvSpPr>
              <a:spLocks noChangeShapeType="1"/>
            </p:cNvSpPr>
            <p:nvPr/>
          </p:nvSpPr>
          <p:spPr bwMode="auto">
            <a:xfrm>
              <a:off x="6637" y="8257"/>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9" name="Line 38"/>
            <p:cNvSpPr>
              <a:spLocks noChangeShapeType="1"/>
            </p:cNvSpPr>
            <p:nvPr/>
          </p:nvSpPr>
          <p:spPr bwMode="auto">
            <a:xfrm flipV="1">
              <a:off x="663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0" name="Line 39"/>
            <p:cNvSpPr>
              <a:spLocks noChangeShapeType="1"/>
            </p:cNvSpPr>
            <p:nvPr/>
          </p:nvSpPr>
          <p:spPr bwMode="auto">
            <a:xfrm>
              <a:off x="5557" y="7537"/>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1" name="Line 40"/>
            <p:cNvSpPr>
              <a:spLocks noChangeShapeType="1"/>
            </p:cNvSpPr>
            <p:nvPr/>
          </p:nvSpPr>
          <p:spPr bwMode="auto">
            <a:xfrm flipH="1">
              <a:off x="2137" y="9337"/>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2" name="Line 41"/>
            <p:cNvSpPr>
              <a:spLocks noChangeShapeType="1"/>
            </p:cNvSpPr>
            <p:nvPr/>
          </p:nvSpPr>
          <p:spPr bwMode="auto">
            <a:xfrm flipV="1">
              <a:off x="2137" y="7537"/>
              <a:ext cx="0" cy="1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3" name="Line 42"/>
            <p:cNvSpPr>
              <a:spLocks noChangeShapeType="1"/>
            </p:cNvSpPr>
            <p:nvPr/>
          </p:nvSpPr>
          <p:spPr bwMode="auto">
            <a:xfrm>
              <a:off x="2137" y="7537"/>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4" name="Line 43"/>
            <p:cNvSpPr>
              <a:spLocks noChangeShapeType="1"/>
            </p:cNvSpPr>
            <p:nvPr/>
          </p:nvSpPr>
          <p:spPr bwMode="auto">
            <a:xfrm flipH="1">
              <a:off x="2137" y="8797"/>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31753" name="Text Box 44"/>
          <p:cNvSpPr txBox="1">
            <a:spLocks noChangeArrowheads="1"/>
          </p:cNvSpPr>
          <p:nvPr/>
        </p:nvSpPr>
        <p:spPr bwMode="auto">
          <a:xfrm>
            <a:off x="900113" y="4889500"/>
            <a:ext cx="384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t>Maticová (vícekriteriální) organizace</a:t>
            </a:r>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34036925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521970"/>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3277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32773" name="Text Box 5"/>
          <p:cNvSpPr txBox="1">
            <a:spLocks noChangeArrowheads="1"/>
          </p:cNvSpPr>
          <p:nvPr/>
        </p:nvSpPr>
        <p:spPr bwMode="auto">
          <a:xfrm>
            <a:off x="457200" y="1449388"/>
            <a:ext cx="807085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600" b="1"/>
              <a:t>Vícekriteriální org. struktura</a:t>
            </a:r>
          </a:p>
          <a:p>
            <a:pPr eaLnBrk="1" hangingPunct="1"/>
            <a:r>
              <a:rPr lang="cs-CZ" sz="2400" b="1"/>
              <a:t>- představitelem maticová organizace</a:t>
            </a:r>
          </a:p>
          <a:p>
            <a:pPr eaLnBrk="1" hangingPunct="1"/>
            <a:r>
              <a:rPr lang="cs-CZ" sz="2400" b="1"/>
              <a:t>- lépe reaguje na změny okolí</a:t>
            </a:r>
          </a:p>
          <a:p>
            <a:pPr eaLnBrk="1" hangingPunct="1">
              <a:buFontTx/>
              <a:buChar char="-"/>
            </a:pPr>
            <a:r>
              <a:rPr lang="cs-CZ" sz="2400" b="1"/>
              <a:t>větší pružnost je dosažena za cenu porušení </a:t>
            </a:r>
          </a:p>
          <a:p>
            <a:pPr eaLnBrk="1" hangingPunct="1"/>
            <a:r>
              <a:rPr lang="cs-CZ" sz="2400" b="1"/>
              <a:t>jednoty řízení</a:t>
            </a:r>
          </a:p>
          <a:p>
            <a:pPr eaLnBrk="1" hangingPunct="1"/>
            <a:endParaRPr lang="cs-CZ" sz="2400" b="1"/>
          </a:p>
          <a:p>
            <a:pPr eaLnBrk="1" hangingPunct="1"/>
            <a:r>
              <a:rPr lang="cs-CZ" sz="2600" b="1"/>
              <a:t>Projektové organizační formy</a:t>
            </a:r>
          </a:p>
          <a:p>
            <a:pPr eaLnBrk="1" hangingPunct="1"/>
            <a:r>
              <a:rPr lang="cs-CZ" sz="2400" b="1"/>
              <a:t>Pro zvýšení pružnosti org. struktury</a:t>
            </a:r>
          </a:p>
          <a:p>
            <a:pPr eaLnBrk="1" hangingPunct="1"/>
            <a:r>
              <a:rPr lang="cs-CZ" sz="2400" b="1"/>
              <a:t>V rámci základní org.struktury vznikne dočasně</a:t>
            </a:r>
          </a:p>
          <a:p>
            <a:pPr eaLnBrk="1" hangingPunct="1"/>
            <a:r>
              <a:rPr lang="cs-CZ" sz="2400" b="1"/>
              <a:t>organizace orientovaná na uskutečnění určitého úkolu</a:t>
            </a:r>
          </a:p>
          <a:p>
            <a:pPr eaLnBrk="1" hangingPunct="1"/>
            <a:endParaRPr lang="cs-CZ" sz="2400" b="1"/>
          </a:p>
          <a:p>
            <a:pPr eaLnBrk="1" hangingPunct="1"/>
            <a:endParaRPr lang="cs-CZ" sz="2400" b="1"/>
          </a:p>
          <a:p>
            <a:pPr eaLnBrk="1" hangingPunct="1"/>
            <a:endParaRPr lang="cs-CZ" sz="2400" b="1"/>
          </a:p>
        </p:txBody>
      </p:sp>
      <p:sp>
        <p:nvSpPr>
          <p:cNvPr id="2" name="Zástupný symbol pro obsah 1"/>
          <p:cNvSpPr>
            <a:spLocks noGrp="1"/>
          </p:cNvSpPr>
          <p:nvPr>
            <p:ph idx="1"/>
          </p:nvPr>
        </p:nvSpPr>
        <p:spPr/>
        <p:txBody>
          <a:bodyPr/>
          <a:lstStyle/>
          <a:p>
            <a:endParaRPr lang="cs-CZ" dirty="0"/>
          </a:p>
        </p:txBody>
      </p:sp>
    </p:spTree>
    <p:extLst>
      <p:ext uri="{BB962C8B-B14F-4D97-AF65-F5344CB8AC3E}">
        <p14:creationId xmlns:p14="http://schemas.microsoft.com/office/powerpoint/2010/main" val="14260140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8304" y="2373996"/>
            <a:ext cx="8229600" cy="1143000"/>
          </a:xfrm>
        </p:spPr>
        <p:txBody>
          <a:bodyPr/>
          <a:lstStyle/>
          <a:p>
            <a:r>
              <a:rPr lang="cs-CZ" b="1" dirty="0">
                <a:solidFill>
                  <a:srgbClr val="FF0000"/>
                </a:solidFill>
              </a:rPr>
              <a:t>Podnik a jeho založení</a:t>
            </a:r>
          </a:p>
        </p:txBody>
      </p:sp>
    </p:spTree>
    <p:extLst>
      <p:ext uri="{BB962C8B-B14F-4D97-AF65-F5344CB8AC3E}">
        <p14:creationId xmlns:p14="http://schemas.microsoft.com/office/powerpoint/2010/main" val="36729769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idx="4294967295"/>
          </p:nvPr>
        </p:nvSpPr>
        <p:spPr>
          <a:xfrm>
            <a:off x="457200" y="846138"/>
            <a:ext cx="8229600" cy="1143000"/>
          </a:xfrm>
        </p:spPr>
        <p:txBody>
          <a:bodyPr>
            <a:noAutofit/>
          </a:bodyPr>
          <a:lstStyle/>
          <a:p>
            <a:pPr eaLnBrk="1" hangingPunct="1"/>
            <a:r>
              <a:rPr lang="cs-CZ" altLang="cs-CZ" b="1" i="1" dirty="0">
                <a:solidFill>
                  <a:srgbClr val="FF0000"/>
                </a:solidFill>
              </a:rPr>
              <a:t>Specifikace podnikatelských subjektů</a:t>
            </a:r>
          </a:p>
        </p:txBody>
      </p:sp>
      <p:sp>
        <p:nvSpPr>
          <p:cNvPr id="102405" name="Rectangle 3"/>
          <p:cNvSpPr>
            <a:spLocks noGrp="1" noChangeArrowheads="1"/>
          </p:cNvSpPr>
          <p:nvPr>
            <p:ph type="body" idx="4294967295"/>
          </p:nvPr>
        </p:nvSpPr>
        <p:spPr>
          <a:xfrm>
            <a:off x="318293" y="2358462"/>
            <a:ext cx="8507413" cy="5543550"/>
          </a:xfrm>
        </p:spPr>
        <p:txBody>
          <a:bodyPr/>
          <a:lstStyle/>
          <a:p>
            <a:pPr eaLnBrk="1" hangingPunct="1"/>
            <a:r>
              <a:rPr lang="cs-CZ" altLang="cs-CZ" sz="2400" b="1" dirty="0"/>
              <a:t>Podnikatelem mohou být fyzické osoby (každý jednotlivý občan) nebo právnické osoby (skupina lidí, jiný podnik nebo stát)</a:t>
            </a:r>
          </a:p>
          <a:p>
            <a:pPr algn="just"/>
            <a:r>
              <a:rPr lang="cs-CZ" altLang="sk-SK" sz="2400" b="1" dirty="0">
                <a:solidFill>
                  <a:srgbClr val="A34B73"/>
                </a:solidFill>
              </a:rPr>
              <a:t>Podnikatelem  </a:t>
            </a:r>
            <a:r>
              <a:rPr lang="cs-CZ" altLang="sk-SK" sz="2400" dirty="0"/>
              <a:t>je dle nového </a:t>
            </a:r>
            <a:r>
              <a:rPr lang="cs-CZ" altLang="sk-SK" sz="2400" b="1" dirty="0"/>
              <a:t>občanského zákona</a:t>
            </a:r>
            <a:r>
              <a:rPr lang="cs-CZ" altLang="sk-SK" sz="2400" dirty="0"/>
              <a:t>:</a:t>
            </a:r>
          </a:p>
          <a:p>
            <a:pPr algn="just">
              <a:buNone/>
            </a:pPr>
            <a:r>
              <a:rPr lang="cs-CZ" altLang="sk-SK" sz="2400" dirty="0">
                <a:latin typeface="Times New Roman" panose="02020603050405020304" pitchFamily="18" charset="0"/>
              </a:rPr>
              <a:t>	„</a:t>
            </a:r>
            <a:r>
              <a:rPr lang="cs-CZ" altLang="sk-SK" sz="2400" i="1" dirty="0"/>
              <a:t>Kdo samostatně vykonává na vlastní účet a odpovědnost výdělečnou činnost živnostenským nebo obdobným způsobem se záměrem činit tak soustavně za účelem dosažení zisku, je považován se zřetelem k této činnosti za podnikatele.</a:t>
            </a:r>
            <a:r>
              <a:rPr lang="cs-CZ" altLang="sk-SK" sz="2400" dirty="0"/>
              <a:t>"</a:t>
            </a:r>
          </a:p>
        </p:txBody>
      </p:sp>
    </p:spTree>
    <p:extLst>
      <p:ext uri="{BB962C8B-B14F-4D97-AF65-F5344CB8AC3E}">
        <p14:creationId xmlns:p14="http://schemas.microsoft.com/office/powerpoint/2010/main" val="269534393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idx="4294967295"/>
          </p:nvPr>
        </p:nvSpPr>
        <p:spPr>
          <a:xfrm>
            <a:off x="457200" y="846138"/>
            <a:ext cx="8229600" cy="1143000"/>
          </a:xfrm>
        </p:spPr>
        <p:txBody>
          <a:bodyPr>
            <a:noAutofit/>
          </a:bodyPr>
          <a:lstStyle/>
          <a:p>
            <a:pPr eaLnBrk="1" hangingPunct="1"/>
            <a:r>
              <a:rPr lang="cs-CZ" altLang="cs-CZ" b="1" i="1" dirty="0">
                <a:solidFill>
                  <a:srgbClr val="FF0000"/>
                </a:solidFill>
              </a:rPr>
              <a:t>Specifikace podnikatelských subjektů</a:t>
            </a:r>
          </a:p>
        </p:txBody>
      </p:sp>
      <p:sp>
        <p:nvSpPr>
          <p:cNvPr id="102405" name="Rectangle 3"/>
          <p:cNvSpPr>
            <a:spLocks noGrp="1" noChangeArrowheads="1"/>
          </p:cNvSpPr>
          <p:nvPr>
            <p:ph type="body" idx="4294967295"/>
          </p:nvPr>
        </p:nvSpPr>
        <p:spPr>
          <a:xfrm>
            <a:off x="318293" y="2358462"/>
            <a:ext cx="8507413" cy="5543550"/>
          </a:xfrm>
        </p:spPr>
        <p:txBody>
          <a:bodyPr/>
          <a:lstStyle/>
          <a:p>
            <a:pPr eaLnBrk="1" hangingPunct="1"/>
            <a:r>
              <a:rPr lang="cs-CZ" altLang="cs-CZ" sz="2400" b="1" dirty="0"/>
              <a:t>Za podnikatele jsou považovány tyto 4 skupiny:</a:t>
            </a:r>
          </a:p>
          <a:p>
            <a:pPr lvl="1" eaLnBrk="1" hangingPunct="1"/>
            <a:r>
              <a:rPr lang="cs-CZ" altLang="cs-CZ" sz="2000" b="1" dirty="0">
                <a:solidFill>
                  <a:srgbClr val="FF0000"/>
                </a:solidFill>
              </a:rPr>
              <a:t>Osoba zapsaná v obchodním rejstříku, </a:t>
            </a:r>
            <a:r>
              <a:rPr lang="cs-CZ" altLang="cs-CZ" sz="2000" b="1" i="1" dirty="0">
                <a:solidFill>
                  <a:srgbClr val="FF0000"/>
                </a:solidFill>
              </a:rPr>
              <a:t>nebo</a:t>
            </a:r>
            <a:endParaRPr lang="cs-CZ" altLang="cs-CZ" sz="2000" b="1" dirty="0">
              <a:solidFill>
                <a:srgbClr val="FF0000"/>
              </a:solidFill>
            </a:endParaRPr>
          </a:p>
          <a:p>
            <a:pPr lvl="1" eaLnBrk="1" hangingPunct="1"/>
            <a:r>
              <a:rPr lang="cs-CZ" altLang="cs-CZ" sz="2000" b="1" dirty="0">
                <a:solidFill>
                  <a:srgbClr val="FF0000"/>
                </a:solidFill>
              </a:rPr>
              <a:t>Osoba, která podniká na základě živnostenského oprávnění,</a:t>
            </a:r>
            <a:r>
              <a:rPr lang="cs-CZ" altLang="cs-CZ" sz="2000" b="1" i="1" dirty="0">
                <a:solidFill>
                  <a:srgbClr val="FF0000"/>
                </a:solidFill>
              </a:rPr>
              <a:t> nebo</a:t>
            </a:r>
            <a:endParaRPr lang="cs-CZ" altLang="cs-CZ" sz="2000" b="1" dirty="0">
              <a:solidFill>
                <a:srgbClr val="FF0000"/>
              </a:solidFill>
            </a:endParaRPr>
          </a:p>
          <a:p>
            <a:pPr lvl="1" eaLnBrk="1" hangingPunct="1"/>
            <a:r>
              <a:rPr lang="cs-CZ" altLang="cs-CZ" sz="2000" b="1" dirty="0">
                <a:solidFill>
                  <a:srgbClr val="FF0000"/>
                </a:solidFill>
              </a:rPr>
              <a:t>Osoba, která podniká na základě jiného než živnostenského oprávnění podle zvláštních předpisů (např. advokát, lékař), </a:t>
            </a:r>
            <a:r>
              <a:rPr lang="cs-CZ" altLang="cs-CZ" sz="2000" b="1" i="1" dirty="0">
                <a:solidFill>
                  <a:srgbClr val="FF0000"/>
                </a:solidFill>
              </a:rPr>
              <a:t>nebo</a:t>
            </a:r>
            <a:endParaRPr lang="cs-CZ" altLang="cs-CZ" sz="2000" b="1" dirty="0">
              <a:solidFill>
                <a:srgbClr val="FF0000"/>
              </a:solidFill>
            </a:endParaRPr>
          </a:p>
          <a:p>
            <a:pPr lvl="1" eaLnBrk="1" hangingPunct="1"/>
            <a:r>
              <a:rPr lang="cs-CZ" altLang="cs-CZ" sz="2000" b="1" dirty="0">
                <a:solidFill>
                  <a:srgbClr val="FF0000"/>
                </a:solidFill>
              </a:rPr>
              <a:t>Fyzická osoba provozující zemědělskou výrobu (zapisuje se do evidence obecních úřadů)</a:t>
            </a:r>
          </a:p>
        </p:txBody>
      </p:sp>
    </p:spTree>
    <p:extLst>
      <p:ext uri="{BB962C8B-B14F-4D97-AF65-F5344CB8AC3E}">
        <p14:creationId xmlns:p14="http://schemas.microsoft.com/office/powerpoint/2010/main" val="12777940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MODEL ŽIVOTNÍHO CYKLU PODNIKU</a:t>
            </a:r>
          </a:p>
        </p:txBody>
      </p:sp>
      <p:grpSp>
        <p:nvGrpSpPr>
          <p:cNvPr id="4" name="Skupina 3"/>
          <p:cNvGrpSpPr/>
          <p:nvPr/>
        </p:nvGrpSpPr>
        <p:grpSpPr>
          <a:xfrm>
            <a:off x="140643" y="904875"/>
            <a:ext cx="8748712" cy="5548313"/>
            <a:chOff x="140643" y="904875"/>
            <a:chExt cx="8748712" cy="5548313"/>
          </a:xfrm>
        </p:grpSpPr>
        <p:grpSp>
          <p:nvGrpSpPr>
            <p:cNvPr id="158725" name="Group 238"/>
            <p:cNvGrpSpPr>
              <a:grpSpLocks/>
            </p:cNvGrpSpPr>
            <p:nvPr/>
          </p:nvGrpSpPr>
          <p:grpSpPr bwMode="auto">
            <a:xfrm>
              <a:off x="140643" y="904875"/>
              <a:ext cx="8748712" cy="5548313"/>
              <a:chOff x="249" y="570"/>
              <a:chExt cx="5511" cy="3495"/>
            </a:xfrm>
          </p:grpSpPr>
          <p:sp>
            <p:nvSpPr>
              <p:cNvPr id="158726" name="Line 53"/>
              <p:cNvSpPr>
                <a:spLocks noChangeShapeType="1"/>
              </p:cNvSpPr>
              <p:nvPr/>
            </p:nvSpPr>
            <p:spPr bwMode="auto">
              <a:xfrm flipV="1">
                <a:off x="1083" y="2132"/>
                <a:ext cx="4442" cy="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27" name="Text Box 49"/>
              <p:cNvSpPr txBox="1">
                <a:spLocks noChangeArrowheads="1"/>
              </p:cNvSpPr>
              <p:nvPr/>
            </p:nvSpPr>
            <p:spPr bwMode="auto">
              <a:xfrm>
                <a:off x="5287" y="1952"/>
                <a:ext cx="473" cy="153"/>
              </a:xfrm>
              <a:prstGeom prst="rect">
                <a:avLst/>
              </a:prstGeom>
              <a:solidFill>
                <a:srgbClr val="FFFFFF"/>
              </a:solidFill>
              <a:ln w="9525">
                <a:solidFill>
                  <a:srgbClr val="000000"/>
                </a:solidFill>
                <a:miter lim="800000"/>
                <a:headEnd/>
                <a:tailEnd/>
              </a:ln>
            </p:spPr>
            <p:txBody>
              <a:bodyPr tIns="36000" bIns="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ČAS</a:t>
                </a:r>
                <a:endParaRPr lang="cs-CZ" altLang="cs-CZ" sz="1400" b="0">
                  <a:latin typeface="Arial" panose="020B0604020202020204" pitchFamily="34" charset="0"/>
                </a:endParaRPr>
              </a:p>
            </p:txBody>
          </p:sp>
          <p:sp>
            <p:nvSpPr>
              <p:cNvPr id="158728" name="Freeform 59"/>
              <p:cNvSpPr>
                <a:spLocks/>
              </p:cNvSpPr>
              <p:nvPr/>
            </p:nvSpPr>
            <p:spPr bwMode="auto">
              <a:xfrm>
                <a:off x="1023" y="1024"/>
                <a:ext cx="4535" cy="1117"/>
              </a:xfrm>
              <a:custGeom>
                <a:avLst/>
                <a:gdLst>
                  <a:gd name="T0" fmla="*/ 0 w 8640"/>
                  <a:gd name="T1" fmla="*/ 22 h 2970"/>
                  <a:gd name="T2" fmla="*/ 43 w 8640"/>
                  <a:gd name="T3" fmla="*/ 20 h 2970"/>
                  <a:gd name="T4" fmla="*/ 71 w 8640"/>
                  <a:gd name="T5" fmla="*/ 15 h 2970"/>
                  <a:gd name="T6" fmla="*/ 93 w 8640"/>
                  <a:gd name="T7" fmla="*/ 11 h 2970"/>
                  <a:gd name="T8" fmla="*/ 122 w 8640"/>
                  <a:gd name="T9" fmla="*/ 6 h 2970"/>
                  <a:gd name="T10" fmla="*/ 151 w 8640"/>
                  <a:gd name="T11" fmla="*/ 2 h 2970"/>
                  <a:gd name="T12" fmla="*/ 186 w 8640"/>
                  <a:gd name="T13" fmla="*/ 1 h 2970"/>
                  <a:gd name="T14" fmla="*/ 229 w 8640"/>
                  <a:gd name="T15" fmla="*/ 1 h 2970"/>
                  <a:gd name="T16" fmla="*/ 265 w 8640"/>
                  <a:gd name="T17" fmla="*/ 5 h 2970"/>
                  <a:gd name="T18" fmla="*/ 301 w 8640"/>
                  <a:gd name="T19" fmla="*/ 8 h 2970"/>
                  <a:gd name="T20" fmla="*/ 337 w 8640"/>
                  <a:gd name="T21" fmla="*/ 10 h 2970"/>
                  <a:gd name="T22" fmla="*/ 344 w 8640"/>
                  <a:gd name="T23" fmla="*/ 10 h 29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40"/>
                  <a:gd name="T37" fmla="*/ 0 h 2970"/>
                  <a:gd name="T38" fmla="*/ 8640 w 8640"/>
                  <a:gd name="T39" fmla="*/ 2970 h 29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40" h="2970">
                    <a:moveTo>
                      <a:pt x="0" y="2970"/>
                    </a:moveTo>
                    <a:cubicBezTo>
                      <a:pt x="390" y="2865"/>
                      <a:pt x="780" y="2760"/>
                      <a:pt x="1080" y="2610"/>
                    </a:cubicBezTo>
                    <a:cubicBezTo>
                      <a:pt x="1380" y="2460"/>
                      <a:pt x="1590" y="2250"/>
                      <a:pt x="1800" y="2070"/>
                    </a:cubicBezTo>
                    <a:cubicBezTo>
                      <a:pt x="2010" y="1890"/>
                      <a:pt x="2130" y="1740"/>
                      <a:pt x="2340" y="1530"/>
                    </a:cubicBezTo>
                    <a:cubicBezTo>
                      <a:pt x="2550" y="1320"/>
                      <a:pt x="2820" y="1020"/>
                      <a:pt x="3060" y="810"/>
                    </a:cubicBezTo>
                    <a:cubicBezTo>
                      <a:pt x="3300" y="600"/>
                      <a:pt x="3510" y="390"/>
                      <a:pt x="3780" y="270"/>
                    </a:cubicBezTo>
                    <a:cubicBezTo>
                      <a:pt x="4050" y="150"/>
                      <a:pt x="4350" y="120"/>
                      <a:pt x="4680" y="90"/>
                    </a:cubicBezTo>
                    <a:cubicBezTo>
                      <a:pt x="5010" y="60"/>
                      <a:pt x="5430" y="0"/>
                      <a:pt x="5760" y="90"/>
                    </a:cubicBezTo>
                    <a:cubicBezTo>
                      <a:pt x="6090" y="180"/>
                      <a:pt x="6360" y="480"/>
                      <a:pt x="6660" y="630"/>
                    </a:cubicBezTo>
                    <a:cubicBezTo>
                      <a:pt x="6960" y="780"/>
                      <a:pt x="7260" y="870"/>
                      <a:pt x="7560" y="990"/>
                    </a:cubicBezTo>
                    <a:cubicBezTo>
                      <a:pt x="7860" y="1110"/>
                      <a:pt x="8280" y="1290"/>
                      <a:pt x="8460" y="1350"/>
                    </a:cubicBezTo>
                    <a:cubicBezTo>
                      <a:pt x="8640" y="1410"/>
                      <a:pt x="8610" y="1350"/>
                      <a:pt x="8640" y="135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29" name="Freeform 56"/>
              <p:cNvSpPr>
                <a:spLocks/>
              </p:cNvSpPr>
              <p:nvPr/>
            </p:nvSpPr>
            <p:spPr bwMode="auto">
              <a:xfrm>
                <a:off x="666" y="1696"/>
                <a:ext cx="4775" cy="579"/>
              </a:xfrm>
              <a:custGeom>
                <a:avLst/>
                <a:gdLst>
                  <a:gd name="T0" fmla="*/ 0 w 3639"/>
                  <a:gd name="T1" fmla="*/ 732 h 546"/>
                  <a:gd name="T2" fmla="*/ 2592 w 3639"/>
                  <a:gd name="T3" fmla="*/ 660 h 546"/>
                  <a:gd name="T4" fmla="*/ 4015 w 3639"/>
                  <a:gd name="T5" fmla="*/ 538 h 546"/>
                  <a:gd name="T6" fmla="*/ 5183 w 3639"/>
                  <a:gd name="T7" fmla="*/ 370 h 546"/>
                  <a:gd name="T8" fmla="*/ 6304 w 3639"/>
                  <a:gd name="T9" fmla="*/ 171 h 546"/>
                  <a:gd name="T10" fmla="*/ 7633 w 3639"/>
                  <a:gd name="T11" fmla="*/ 68 h 546"/>
                  <a:gd name="T12" fmla="*/ 9459 w 3639"/>
                  <a:gd name="T13" fmla="*/ 25 h 546"/>
                  <a:gd name="T14" fmla="*/ 10988 w 3639"/>
                  <a:gd name="T15" fmla="*/ 226 h 546"/>
                  <a:gd name="T16" fmla="*/ 12252 w 3639"/>
                  <a:gd name="T17" fmla="*/ 453 h 546"/>
                  <a:gd name="T18" fmla="*/ 12993 w 3639"/>
                  <a:gd name="T19" fmla="*/ 561 h 546"/>
                  <a:gd name="T20" fmla="*/ 14074 w 3639"/>
                  <a:gd name="T21" fmla="*/ 664 h 546"/>
                  <a:gd name="T22" fmla="*/ 13496 w 3639"/>
                  <a:gd name="T23" fmla="*/ 616 h 5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39"/>
                  <a:gd name="T37" fmla="*/ 0 h 546"/>
                  <a:gd name="T38" fmla="*/ 3639 w 3639"/>
                  <a:gd name="T39" fmla="*/ 546 h 5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39" h="546">
                    <a:moveTo>
                      <a:pt x="0" y="546"/>
                    </a:moveTo>
                    <a:cubicBezTo>
                      <a:pt x="111" y="537"/>
                      <a:pt x="494" y="516"/>
                      <a:pt x="666" y="492"/>
                    </a:cubicBezTo>
                    <a:cubicBezTo>
                      <a:pt x="838" y="468"/>
                      <a:pt x="921" y="437"/>
                      <a:pt x="1032" y="401"/>
                    </a:cubicBezTo>
                    <a:cubicBezTo>
                      <a:pt x="1143" y="365"/>
                      <a:pt x="1234" y="320"/>
                      <a:pt x="1332" y="275"/>
                    </a:cubicBezTo>
                    <a:cubicBezTo>
                      <a:pt x="1430" y="229"/>
                      <a:pt x="1515" y="164"/>
                      <a:pt x="1620" y="127"/>
                    </a:cubicBezTo>
                    <a:cubicBezTo>
                      <a:pt x="1725" y="90"/>
                      <a:pt x="1827" y="69"/>
                      <a:pt x="1962" y="51"/>
                    </a:cubicBezTo>
                    <a:cubicBezTo>
                      <a:pt x="2097" y="33"/>
                      <a:pt x="2288" y="0"/>
                      <a:pt x="2432" y="20"/>
                    </a:cubicBezTo>
                    <a:cubicBezTo>
                      <a:pt x="2576" y="40"/>
                      <a:pt x="2705" y="116"/>
                      <a:pt x="2825" y="169"/>
                    </a:cubicBezTo>
                    <a:cubicBezTo>
                      <a:pt x="2945" y="222"/>
                      <a:pt x="3064" y="296"/>
                      <a:pt x="3150" y="338"/>
                    </a:cubicBezTo>
                    <a:cubicBezTo>
                      <a:pt x="3236" y="380"/>
                      <a:pt x="3262" y="393"/>
                      <a:pt x="3340" y="419"/>
                    </a:cubicBezTo>
                    <a:cubicBezTo>
                      <a:pt x="3418" y="445"/>
                      <a:pt x="3597" y="487"/>
                      <a:pt x="3618" y="494"/>
                    </a:cubicBezTo>
                    <a:cubicBezTo>
                      <a:pt x="3639" y="501"/>
                      <a:pt x="3500" y="467"/>
                      <a:pt x="3469" y="46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30" name="Line 48"/>
              <p:cNvSpPr>
                <a:spLocks noChangeShapeType="1"/>
              </p:cNvSpPr>
              <p:nvPr/>
            </p:nvSpPr>
            <p:spPr bwMode="auto">
              <a:xfrm>
                <a:off x="2511" y="3961"/>
                <a:ext cx="37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8731" name="Line 45"/>
              <p:cNvSpPr>
                <a:spLocks noChangeShapeType="1"/>
              </p:cNvSpPr>
              <p:nvPr/>
            </p:nvSpPr>
            <p:spPr bwMode="auto">
              <a:xfrm>
                <a:off x="1260" y="3961"/>
                <a:ext cx="37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8732" name="Text Box 47"/>
              <p:cNvSpPr txBox="1">
                <a:spLocks noChangeArrowheads="1"/>
              </p:cNvSpPr>
              <p:nvPr/>
            </p:nvSpPr>
            <p:spPr bwMode="auto">
              <a:xfrm>
                <a:off x="2991" y="3912"/>
                <a:ext cx="473" cy="153"/>
              </a:xfrm>
              <a:prstGeom prst="rect">
                <a:avLst/>
              </a:prstGeom>
              <a:solidFill>
                <a:srgbClr val="FFFFFF"/>
              </a:solidFill>
              <a:ln w="9525">
                <a:solidFill>
                  <a:srgbClr val="000000"/>
                </a:solidFill>
                <a:miter lim="800000"/>
                <a:headEnd/>
                <a:tailEnd/>
              </a:ln>
            </p:spPr>
            <p:txBody>
              <a:bodyPr tIns="36000" bIns="1080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Arial" panose="020B0604020202020204" pitchFamily="34" charset="0"/>
                    <a:cs typeface="Times New Roman" panose="02020603050405020304" pitchFamily="18" charset="0"/>
                  </a:rPr>
                  <a:t>Tržby</a:t>
                </a:r>
                <a:endParaRPr lang="cs-CZ" altLang="cs-CZ" sz="1400">
                  <a:latin typeface="Arial" panose="020B0604020202020204" pitchFamily="34" charset="0"/>
                </a:endParaRPr>
              </a:p>
            </p:txBody>
          </p:sp>
          <p:sp>
            <p:nvSpPr>
              <p:cNvPr id="158733" name="Text Box 46"/>
              <p:cNvSpPr txBox="1">
                <a:spLocks noChangeArrowheads="1"/>
              </p:cNvSpPr>
              <p:nvPr/>
            </p:nvSpPr>
            <p:spPr bwMode="auto">
              <a:xfrm>
                <a:off x="1737" y="3912"/>
                <a:ext cx="472" cy="153"/>
              </a:xfrm>
              <a:prstGeom prst="rect">
                <a:avLst/>
              </a:prstGeom>
              <a:solidFill>
                <a:srgbClr val="FFFFFF"/>
              </a:solidFill>
              <a:ln w="9525">
                <a:solidFill>
                  <a:srgbClr val="000000"/>
                </a:solidFill>
                <a:miter lim="800000"/>
                <a:headEnd/>
                <a:tailEnd/>
              </a:ln>
            </p:spPr>
            <p:txBody>
              <a:bodyPr tIns="36000" bIns="1080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Arial" panose="020B0604020202020204" pitchFamily="34" charset="0"/>
                    <a:cs typeface="Times New Roman" panose="02020603050405020304" pitchFamily="18" charset="0"/>
                  </a:rPr>
                  <a:t>Zisk</a:t>
                </a:r>
                <a:endParaRPr lang="cs-CZ" altLang="cs-CZ" sz="1400">
                  <a:latin typeface="Arial" panose="020B0604020202020204" pitchFamily="34" charset="0"/>
                </a:endParaRPr>
              </a:p>
            </p:txBody>
          </p:sp>
          <p:sp>
            <p:nvSpPr>
              <p:cNvPr id="158734" name="Line 58"/>
              <p:cNvSpPr>
                <a:spLocks noChangeShapeType="1"/>
              </p:cNvSpPr>
              <p:nvPr/>
            </p:nvSpPr>
            <p:spPr bwMode="auto">
              <a:xfrm>
                <a:off x="547" y="1199"/>
                <a:ext cx="47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5" name="Line 54"/>
              <p:cNvSpPr>
                <a:spLocks noChangeShapeType="1"/>
              </p:cNvSpPr>
              <p:nvPr/>
            </p:nvSpPr>
            <p:spPr bwMode="auto">
              <a:xfrm flipH="1">
                <a:off x="1083" y="1024"/>
                <a:ext cx="356" cy="19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6" name="Oval 57"/>
              <p:cNvSpPr>
                <a:spLocks noChangeArrowheads="1"/>
              </p:cNvSpPr>
              <p:nvPr/>
            </p:nvSpPr>
            <p:spPr bwMode="auto">
              <a:xfrm>
                <a:off x="987" y="1177"/>
                <a:ext cx="96" cy="77"/>
              </a:xfrm>
              <a:prstGeom prst="ellipse">
                <a:avLst/>
              </a:prstGeom>
              <a:solidFill>
                <a:srgbClr val="FF0000"/>
              </a:solidFill>
              <a:ln w="9525">
                <a:solidFill>
                  <a:srgbClr val="FF0000"/>
                </a:solidFill>
                <a:round/>
                <a:headEnd/>
                <a:tailEnd/>
              </a:ln>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37" name="Line 55"/>
              <p:cNvSpPr>
                <a:spLocks noChangeShapeType="1"/>
              </p:cNvSpPr>
              <p:nvPr/>
            </p:nvSpPr>
            <p:spPr bwMode="auto">
              <a:xfrm>
                <a:off x="1143" y="2324"/>
                <a:ext cx="1606" cy="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8" name="Line 52"/>
              <p:cNvSpPr>
                <a:spLocks noChangeShapeType="1"/>
              </p:cNvSpPr>
              <p:nvPr/>
            </p:nvSpPr>
            <p:spPr bwMode="auto">
              <a:xfrm>
                <a:off x="2809" y="2324"/>
                <a:ext cx="8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9" name="Line 51"/>
              <p:cNvSpPr>
                <a:spLocks noChangeShapeType="1"/>
              </p:cNvSpPr>
              <p:nvPr/>
            </p:nvSpPr>
            <p:spPr bwMode="auto">
              <a:xfrm>
                <a:off x="3701" y="2324"/>
                <a:ext cx="850" cy="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40" name="Line 50"/>
              <p:cNvSpPr>
                <a:spLocks noChangeShapeType="1"/>
              </p:cNvSpPr>
              <p:nvPr/>
            </p:nvSpPr>
            <p:spPr bwMode="auto">
              <a:xfrm>
                <a:off x="4594" y="2324"/>
                <a:ext cx="85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41" name="Rectangle 61"/>
              <p:cNvSpPr>
                <a:spLocks noChangeArrowheads="1"/>
              </p:cNvSpPr>
              <p:nvPr/>
            </p:nvSpPr>
            <p:spPr bwMode="auto">
              <a:xfrm>
                <a:off x="398" y="701"/>
                <a:ext cx="52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a:latin typeface="Times New Roman" panose="02020603050405020304" pitchFamily="18" charset="0"/>
                  <a:cs typeface="Times New Roman" panose="02020603050405020304" pitchFamily="18" charset="0"/>
                </a:endParaRPr>
              </a:p>
              <a:p>
                <a:r>
                  <a:rPr lang="cs-CZ" altLang="cs-CZ" sz="1400">
                    <a:latin typeface="Times New Roman" panose="02020603050405020304" pitchFamily="18" charset="0"/>
                    <a:cs typeface="Times New Roman" panose="02020603050405020304" pitchFamily="18" charset="0"/>
                  </a:rPr>
                  <a:t>Založení</a:t>
                </a:r>
              </a:p>
              <a:p>
                <a:endParaRPr lang="cs-CZ" altLang="cs-CZ" sz="1400" b="0">
                  <a:latin typeface="Arial" panose="020B0604020202020204" pitchFamily="34" charset="0"/>
                </a:endParaRPr>
              </a:p>
            </p:txBody>
          </p:sp>
          <p:sp>
            <p:nvSpPr>
              <p:cNvPr id="158742" name="Rectangle 64"/>
              <p:cNvSpPr>
                <a:spLocks noChangeArrowheads="1"/>
              </p:cNvSpPr>
              <p:nvPr/>
            </p:nvSpPr>
            <p:spPr bwMode="auto">
              <a:xfrm>
                <a:off x="398" y="570"/>
                <a:ext cx="87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3" name="Rectangle 67"/>
              <p:cNvSpPr>
                <a:spLocks noChangeArrowheads="1"/>
              </p:cNvSpPr>
              <p:nvPr/>
            </p:nvSpPr>
            <p:spPr bwMode="auto">
              <a:xfrm>
                <a:off x="398" y="570"/>
                <a:ext cx="90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4" name="Rectangle 69"/>
              <p:cNvSpPr>
                <a:spLocks noChangeArrowheads="1"/>
              </p:cNvSpPr>
              <p:nvPr/>
            </p:nvSpPr>
            <p:spPr bwMode="auto">
              <a:xfrm>
                <a:off x="398" y="570"/>
                <a:ext cx="85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5" name="Rectangle 115"/>
              <p:cNvSpPr>
                <a:spLocks noChangeArrowheads="1"/>
              </p:cNvSpPr>
              <p:nvPr/>
            </p:nvSpPr>
            <p:spPr bwMode="auto">
              <a:xfrm>
                <a:off x="4462" y="3366"/>
                <a:ext cx="85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Počet klesá, většinou ve zralosti</a:t>
                </a:r>
                <a:endParaRPr lang="cs-CZ" altLang="cs-CZ" sz="1400" b="0">
                  <a:latin typeface="Arial" panose="020B0604020202020204" pitchFamily="34" charset="0"/>
                </a:endParaRPr>
              </a:p>
            </p:txBody>
          </p:sp>
          <p:sp>
            <p:nvSpPr>
              <p:cNvPr id="158746" name="Rectangle 114"/>
              <p:cNvSpPr>
                <a:spLocks noChangeArrowheads="1"/>
              </p:cNvSpPr>
              <p:nvPr/>
            </p:nvSpPr>
            <p:spPr bwMode="auto">
              <a:xfrm>
                <a:off x="3612" y="3366"/>
                <a:ext cx="85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Mnoho firem v různých fázích</a:t>
                </a:r>
                <a:endParaRPr lang="cs-CZ" altLang="cs-CZ" sz="1400" b="0">
                  <a:latin typeface="Arial" panose="020B0604020202020204" pitchFamily="34" charset="0"/>
                </a:endParaRPr>
              </a:p>
            </p:txBody>
          </p:sp>
          <p:sp>
            <p:nvSpPr>
              <p:cNvPr id="158747" name="Rectangle 113"/>
              <p:cNvSpPr>
                <a:spLocks noChangeArrowheads="1"/>
              </p:cNvSpPr>
              <p:nvPr/>
            </p:nvSpPr>
            <p:spPr bwMode="auto">
              <a:xfrm>
                <a:off x="2709" y="3366"/>
                <a:ext cx="9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Více firem v různých fázích</a:t>
                </a:r>
                <a:endParaRPr lang="cs-CZ" altLang="cs-CZ" sz="1400" b="0">
                  <a:latin typeface="Arial" panose="020B0604020202020204" pitchFamily="34" charset="0"/>
                </a:endParaRPr>
              </a:p>
            </p:txBody>
          </p:sp>
          <p:sp>
            <p:nvSpPr>
              <p:cNvPr id="158748" name="Rectangle 112"/>
              <p:cNvSpPr>
                <a:spLocks noChangeArrowheads="1"/>
              </p:cNvSpPr>
              <p:nvPr/>
            </p:nvSpPr>
            <p:spPr bwMode="auto">
              <a:xfrm>
                <a:off x="1907" y="3366"/>
                <a:ext cx="80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Jen firmy ve stejné fázi</a:t>
                </a:r>
                <a:endParaRPr lang="cs-CZ" altLang="cs-CZ" sz="1400" b="0">
                  <a:latin typeface="Arial" panose="020B0604020202020204" pitchFamily="34" charset="0"/>
                </a:endParaRPr>
              </a:p>
            </p:txBody>
          </p:sp>
          <p:sp>
            <p:nvSpPr>
              <p:cNvPr id="158749" name="Rectangle 111"/>
              <p:cNvSpPr>
                <a:spLocks noChangeArrowheads="1"/>
              </p:cNvSpPr>
              <p:nvPr/>
            </p:nvSpPr>
            <p:spPr bwMode="auto">
              <a:xfrm>
                <a:off x="1028" y="3366"/>
                <a:ext cx="87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Žádná</a:t>
                </a:r>
                <a:endParaRPr lang="cs-CZ" altLang="cs-CZ" sz="1400" b="0">
                  <a:latin typeface="Arial" panose="020B0604020202020204" pitchFamily="34" charset="0"/>
                </a:endParaRPr>
              </a:p>
            </p:txBody>
          </p:sp>
          <p:sp>
            <p:nvSpPr>
              <p:cNvPr id="158750" name="Rectangle 110"/>
              <p:cNvSpPr>
                <a:spLocks noChangeArrowheads="1"/>
              </p:cNvSpPr>
              <p:nvPr/>
            </p:nvSpPr>
            <p:spPr bwMode="auto">
              <a:xfrm>
                <a:off x="249" y="3366"/>
                <a:ext cx="77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Konkurence</a:t>
                </a:r>
                <a:endParaRPr lang="cs-CZ" altLang="cs-CZ" sz="1400" b="0">
                  <a:latin typeface="Arial" panose="020B0604020202020204" pitchFamily="34" charset="0"/>
                </a:endParaRPr>
              </a:p>
            </p:txBody>
          </p:sp>
          <p:sp>
            <p:nvSpPr>
              <p:cNvPr id="158751" name="Rectangle 109"/>
              <p:cNvSpPr>
                <a:spLocks noChangeArrowheads="1"/>
              </p:cNvSpPr>
              <p:nvPr/>
            </p:nvSpPr>
            <p:spPr bwMode="auto">
              <a:xfrm>
                <a:off x="4462" y="2986"/>
                <a:ext cx="85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Známe většinu</a:t>
                </a:r>
                <a:endParaRPr lang="cs-CZ" altLang="cs-CZ" sz="1400" b="0">
                  <a:latin typeface="Arial" panose="020B0604020202020204" pitchFamily="34" charset="0"/>
                </a:endParaRPr>
              </a:p>
            </p:txBody>
          </p:sp>
          <p:sp>
            <p:nvSpPr>
              <p:cNvPr id="158752" name="Rectangle 108"/>
              <p:cNvSpPr>
                <a:spLocks noChangeArrowheads="1"/>
              </p:cNvSpPr>
              <p:nvPr/>
            </p:nvSpPr>
            <p:spPr bwMode="auto">
              <a:xfrm>
                <a:off x="3612" y="2986"/>
                <a:ext cx="85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Lze použít k odhadům</a:t>
                </a:r>
                <a:endParaRPr lang="cs-CZ" altLang="cs-CZ" sz="1400" b="0">
                  <a:latin typeface="Arial" panose="020B0604020202020204" pitchFamily="34" charset="0"/>
                </a:endParaRPr>
              </a:p>
            </p:txBody>
          </p:sp>
          <p:sp>
            <p:nvSpPr>
              <p:cNvPr id="158753" name="Rectangle 107"/>
              <p:cNvSpPr>
                <a:spLocks noChangeArrowheads="1"/>
              </p:cNvSpPr>
              <p:nvPr/>
            </p:nvSpPr>
            <p:spPr bwMode="auto">
              <a:xfrm>
                <a:off x="2709" y="2986"/>
                <a:ext cx="903"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Již existuje</a:t>
                </a:r>
                <a:endParaRPr lang="cs-CZ" altLang="cs-CZ" sz="1400" b="0">
                  <a:latin typeface="Arial" panose="020B0604020202020204" pitchFamily="34" charset="0"/>
                </a:endParaRPr>
              </a:p>
            </p:txBody>
          </p:sp>
          <p:sp>
            <p:nvSpPr>
              <p:cNvPr id="158754" name="Rectangle 106"/>
              <p:cNvSpPr>
                <a:spLocks noChangeArrowheads="1"/>
              </p:cNvSpPr>
              <p:nvPr/>
            </p:nvSpPr>
            <p:spPr bwMode="auto">
              <a:xfrm>
                <a:off x="1907" y="2986"/>
                <a:ext cx="80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Velmi omezená</a:t>
                </a:r>
                <a:endParaRPr lang="cs-CZ" altLang="cs-CZ" sz="1400" b="0">
                  <a:latin typeface="Arial" panose="020B0604020202020204" pitchFamily="34" charset="0"/>
                </a:endParaRPr>
              </a:p>
            </p:txBody>
          </p:sp>
          <p:sp>
            <p:nvSpPr>
              <p:cNvPr id="158755" name="Rectangle 105"/>
              <p:cNvSpPr>
                <a:spLocks noChangeArrowheads="1"/>
              </p:cNvSpPr>
              <p:nvPr/>
            </p:nvSpPr>
            <p:spPr bwMode="auto">
              <a:xfrm>
                <a:off x="1028" y="2986"/>
                <a:ext cx="879"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Žádná</a:t>
                </a:r>
                <a:endParaRPr lang="cs-CZ" altLang="cs-CZ" sz="1400" b="0">
                  <a:latin typeface="Arial" panose="020B0604020202020204" pitchFamily="34" charset="0"/>
                </a:endParaRPr>
              </a:p>
            </p:txBody>
          </p:sp>
          <p:sp>
            <p:nvSpPr>
              <p:cNvPr id="158756" name="Rectangle 104"/>
              <p:cNvSpPr>
                <a:spLocks noChangeArrowheads="1"/>
              </p:cNvSpPr>
              <p:nvPr/>
            </p:nvSpPr>
            <p:spPr bwMode="auto">
              <a:xfrm>
                <a:off x="249" y="2986"/>
                <a:ext cx="779"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Provozní historie</a:t>
                </a:r>
                <a:endParaRPr lang="cs-CZ" altLang="cs-CZ" sz="1400" b="0">
                  <a:latin typeface="Arial" panose="020B0604020202020204" pitchFamily="34" charset="0"/>
                </a:endParaRPr>
              </a:p>
            </p:txBody>
          </p:sp>
          <p:sp>
            <p:nvSpPr>
              <p:cNvPr id="158757" name="Rectangle 103"/>
              <p:cNvSpPr>
                <a:spLocks noChangeArrowheads="1"/>
              </p:cNvSpPr>
              <p:nvPr/>
            </p:nvSpPr>
            <p:spPr bwMode="auto">
              <a:xfrm>
                <a:off x="4462" y="2437"/>
                <a:ext cx="851"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Příjmy a provozní HV se snižují</a:t>
                </a:r>
                <a:endParaRPr lang="cs-CZ" altLang="cs-CZ" sz="1400" b="0">
                  <a:latin typeface="Arial" panose="020B0604020202020204" pitchFamily="34" charset="0"/>
                </a:endParaRPr>
              </a:p>
            </p:txBody>
          </p:sp>
          <p:sp>
            <p:nvSpPr>
              <p:cNvPr id="158758" name="Rectangle 102"/>
              <p:cNvSpPr>
                <a:spLocks noChangeArrowheads="1"/>
              </p:cNvSpPr>
              <p:nvPr/>
            </p:nvSpPr>
            <p:spPr bwMode="auto">
              <a:xfrm>
                <a:off x="3612" y="2437"/>
                <a:ext cx="850"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T. rostou pomalu/ prov.HV stále roste</a:t>
                </a:r>
                <a:endParaRPr lang="cs-CZ" altLang="cs-CZ" sz="1400" b="0">
                  <a:latin typeface="Arial" panose="020B0604020202020204" pitchFamily="34" charset="0"/>
                </a:endParaRPr>
              </a:p>
            </p:txBody>
          </p:sp>
          <p:sp>
            <p:nvSpPr>
              <p:cNvPr id="158759" name="Rectangle 101"/>
              <p:cNvSpPr>
                <a:spLocks noChangeArrowheads="1"/>
              </p:cNvSpPr>
              <p:nvPr/>
            </p:nvSpPr>
            <p:spPr bwMode="auto">
              <a:xfrm>
                <a:off x="2709" y="2437"/>
                <a:ext cx="903"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Vysoký nárůst tržeb/ prov.HV stále roste</a:t>
                </a:r>
                <a:endParaRPr lang="cs-CZ" altLang="cs-CZ" sz="1400" b="0">
                  <a:latin typeface="Arial" panose="020B0604020202020204" pitchFamily="34" charset="0"/>
                </a:endParaRPr>
              </a:p>
            </p:txBody>
          </p:sp>
          <p:sp>
            <p:nvSpPr>
              <p:cNvPr id="158760" name="Rectangle 100"/>
              <p:cNvSpPr>
                <a:spLocks noChangeArrowheads="1"/>
              </p:cNvSpPr>
              <p:nvPr/>
            </p:nvSpPr>
            <p:spPr bwMode="auto">
              <a:xfrm>
                <a:off x="1907" y="2437"/>
                <a:ext cx="802"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Tržby rostou/ HV je nízký</a:t>
                </a:r>
                <a:endParaRPr lang="cs-CZ" altLang="cs-CZ" sz="1400" b="0">
                  <a:latin typeface="Arial" panose="020B0604020202020204" pitchFamily="34" charset="0"/>
                </a:endParaRPr>
              </a:p>
            </p:txBody>
          </p:sp>
          <p:sp>
            <p:nvSpPr>
              <p:cNvPr id="158761" name="Rectangle 99"/>
              <p:cNvSpPr>
                <a:spLocks noChangeArrowheads="1"/>
              </p:cNvSpPr>
              <p:nvPr/>
            </p:nvSpPr>
            <p:spPr bwMode="auto">
              <a:xfrm>
                <a:off x="1028" y="2437"/>
                <a:ext cx="87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Žádné (nízké) tržby/ </a:t>
                </a:r>
              </a:p>
              <a:p>
                <a:r>
                  <a:rPr lang="cs-CZ" altLang="cs-CZ" sz="1400" b="0">
                    <a:latin typeface="Times New Roman" panose="02020603050405020304" pitchFamily="18" charset="0"/>
                    <a:cs typeface="Times New Roman" panose="02020603050405020304" pitchFamily="18" charset="0"/>
                  </a:rPr>
                  <a:t>Záporný HV</a:t>
                </a:r>
                <a:endParaRPr lang="cs-CZ" altLang="cs-CZ" sz="1400" b="0">
                  <a:latin typeface="Arial" panose="020B0604020202020204" pitchFamily="34" charset="0"/>
                </a:endParaRPr>
              </a:p>
            </p:txBody>
          </p:sp>
          <p:sp>
            <p:nvSpPr>
              <p:cNvPr id="158762" name="Rectangle 98"/>
              <p:cNvSpPr>
                <a:spLocks noChangeArrowheads="1"/>
              </p:cNvSpPr>
              <p:nvPr/>
            </p:nvSpPr>
            <p:spPr bwMode="auto">
              <a:xfrm>
                <a:off x="249" y="2437"/>
                <a:ext cx="77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Tržby/</a:t>
                </a:r>
              </a:p>
              <a:p>
                <a:r>
                  <a:rPr lang="cs-CZ" altLang="cs-CZ" sz="1400">
                    <a:latin typeface="Times New Roman" panose="02020603050405020304" pitchFamily="18" charset="0"/>
                    <a:cs typeface="Times New Roman" panose="02020603050405020304" pitchFamily="18" charset="0"/>
                  </a:rPr>
                  <a:t>provozní HV</a:t>
                </a:r>
                <a:endParaRPr lang="cs-CZ" altLang="cs-CZ" sz="1400" b="0">
                  <a:latin typeface="Arial" panose="020B0604020202020204" pitchFamily="34" charset="0"/>
                </a:endParaRPr>
              </a:p>
            </p:txBody>
          </p:sp>
          <p:sp>
            <p:nvSpPr>
              <p:cNvPr id="158763" name="Rectangle 97"/>
              <p:cNvSpPr>
                <a:spLocks noChangeArrowheads="1"/>
              </p:cNvSpPr>
              <p:nvPr/>
            </p:nvSpPr>
            <p:spPr bwMode="auto">
              <a:xfrm>
                <a:off x="4462" y="832"/>
                <a:ext cx="851"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Úpadek</a:t>
                </a:r>
                <a:endParaRPr lang="cs-CZ" altLang="cs-CZ" sz="1400" b="0">
                  <a:latin typeface="Arial" panose="020B0604020202020204" pitchFamily="34" charset="0"/>
                </a:endParaRPr>
              </a:p>
            </p:txBody>
          </p:sp>
          <p:sp>
            <p:nvSpPr>
              <p:cNvPr id="158764" name="Rectangle 96"/>
              <p:cNvSpPr>
                <a:spLocks noChangeArrowheads="1"/>
              </p:cNvSpPr>
              <p:nvPr/>
            </p:nvSpPr>
            <p:spPr bwMode="auto">
              <a:xfrm>
                <a:off x="3612" y="832"/>
                <a:ext cx="850"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solidFill>
                      <a:srgbClr val="3366FF"/>
                    </a:solidFill>
                    <a:latin typeface="Times New Roman" panose="02020603050405020304" pitchFamily="18" charset="0"/>
                    <a:cs typeface="Times New Roman" panose="02020603050405020304" pitchFamily="18" charset="0"/>
                  </a:rPr>
                  <a:t>Zralost</a:t>
                </a:r>
                <a:endParaRPr lang="cs-CZ" altLang="cs-CZ" sz="1400" b="0">
                  <a:latin typeface="Arial" panose="020B0604020202020204" pitchFamily="34" charset="0"/>
                </a:endParaRPr>
              </a:p>
            </p:txBody>
          </p:sp>
          <p:sp>
            <p:nvSpPr>
              <p:cNvPr id="158765" name="Rectangle 95"/>
              <p:cNvSpPr>
                <a:spLocks noChangeArrowheads="1"/>
              </p:cNvSpPr>
              <p:nvPr/>
            </p:nvSpPr>
            <p:spPr bwMode="auto">
              <a:xfrm>
                <a:off x="2709" y="832"/>
                <a:ext cx="903"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latin typeface="Times New Roman" panose="02020603050405020304" pitchFamily="18" charset="0"/>
                    <a:cs typeface="Times New Roman" panose="02020603050405020304" pitchFamily="18" charset="0"/>
                  </a:rPr>
                  <a:t>Stabilizace</a:t>
                </a:r>
                <a:endParaRPr lang="cs-CZ" altLang="cs-CZ" sz="1400" b="0">
                  <a:latin typeface="Arial" panose="020B0604020202020204" pitchFamily="34" charset="0"/>
                </a:endParaRPr>
              </a:p>
            </p:txBody>
          </p:sp>
          <p:sp>
            <p:nvSpPr>
              <p:cNvPr id="158766" name="Rectangle 94"/>
              <p:cNvSpPr>
                <a:spLocks noChangeArrowheads="1"/>
              </p:cNvSpPr>
              <p:nvPr/>
            </p:nvSpPr>
            <p:spPr bwMode="auto">
              <a:xfrm>
                <a:off x="1907" y="832"/>
                <a:ext cx="802"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solidFill>
                      <a:srgbClr val="3366FF"/>
                    </a:solidFill>
                    <a:latin typeface="Times New Roman" panose="02020603050405020304" pitchFamily="18" charset="0"/>
                    <a:cs typeface="Times New Roman" panose="02020603050405020304" pitchFamily="18" charset="0"/>
                  </a:rPr>
                  <a:t>Růst</a:t>
                </a:r>
                <a:endParaRPr lang="cs-CZ" altLang="cs-CZ" sz="1400" b="0">
                  <a:latin typeface="Arial" panose="020B0604020202020204" pitchFamily="34" charset="0"/>
                </a:endParaRPr>
              </a:p>
            </p:txBody>
          </p:sp>
          <p:sp>
            <p:nvSpPr>
              <p:cNvPr id="158767" name="Rectangle 92"/>
              <p:cNvSpPr>
                <a:spLocks noChangeArrowheads="1"/>
              </p:cNvSpPr>
              <p:nvPr/>
            </p:nvSpPr>
            <p:spPr bwMode="auto">
              <a:xfrm>
                <a:off x="249" y="832"/>
                <a:ext cx="779"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br>
                  <a:rPr lang="cs-CZ" altLang="cs-CZ" sz="1400" b="0">
                    <a:latin typeface="Times New Roman" panose="02020603050405020304" pitchFamily="18" charset="0"/>
                    <a:cs typeface="Times New Roman" panose="02020603050405020304" pitchFamily="18" charset="0"/>
                  </a:rPr>
                </a:br>
                <a:endParaRPr lang="cs-CZ" altLang="cs-CZ" sz="1400" b="0">
                  <a:latin typeface="Times New Roman" panose="02020603050405020304" pitchFamily="18" charset="0"/>
                  <a:cs typeface="Times New Roman" panose="02020603050405020304" pitchFamily="18" charset="0"/>
                </a:endParaRPr>
              </a:p>
              <a:p>
                <a:r>
                  <a:rPr lang="cs-CZ" altLang="cs-CZ" sz="1400">
                    <a:latin typeface="Times New Roman" panose="02020603050405020304" pitchFamily="18" charset="0"/>
                    <a:cs typeface="Times New Roman" panose="02020603050405020304" pitchFamily="18" charset="0"/>
                  </a:rPr>
                  <a:t>Tržby/Zisk</a:t>
                </a:r>
              </a:p>
            </p:txBody>
          </p:sp>
          <p:sp>
            <p:nvSpPr>
              <p:cNvPr id="158768" name="Line 116"/>
              <p:cNvSpPr>
                <a:spLocks noChangeShapeType="1"/>
              </p:cNvSpPr>
              <p:nvPr/>
            </p:nvSpPr>
            <p:spPr bwMode="auto">
              <a:xfrm>
                <a:off x="249" y="832"/>
                <a:ext cx="1658" cy="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69" name="Line 117"/>
              <p:cNvSpPr>
                <a:spLocks noChangeShapeType="1"/>
              </p:cNvSpPr>
              <p:nvPr/>
            </p:nvSpPr>
            <p:spPr bwMode="auto">
              <a:xfrm>
                <a:off x="249" y="3793"/>
                <a:ext cx="506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0" name="Line 118"/>
              <p:cNvSpPr>
                <a:spLocks noChangeShapeType="1"/>
              </p:cNvSpPr>
              <p:nvPr/>
            </p:nvSpPr>
            <p:spPr bwMode="auto">
              <a:xfrm>
                <a:off x="249" y="832"/>
                <a:ext cx="0" cy="2961"/>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1" name="Line 119"/>
              <p:cNvSpPr>
                <a:spLocks noChangeShapeType="1"/>
              </p:cNvSpPr>
              <p:nvPr/>
            </p:nvSpPr>
            <p:spPr bwMode="auto">
              <a:xfrm>
                <a:off x="5313" y="832"/>
                <a:ext cx="0" cy="2961"/>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2" name="Line 122"/>
              <p:cNvSpPr>
                <a:spLocks noChangeShapeType="1"/>
              </p:cNvSpPr>
              <p:nvPr/>
            </p:nvSpPr>
            <p:spPr bwMode="auto">
              <a:xfrm>
                <a:off x="249" y="2437"/>
                <a:ext cx="1658"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3" name="Line 124"/>
              <p:cNvSpPr>
                <a:spLocks noChangeShapeType="1"/>
              </p:cNvSpPr>
              <p:nvPr/>
            </p:nvSpPr>
            <p:spPr bwMode="auto">
              <a:xfrm>
                <a:off x="1028"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4" name="Line 130"/>
              <p:cNvSpPr>
                <a:spLocks noChangeShapeType="1"/>
              </p:cNvSpPr>
              <p:nvPr/>
            </p:nvSpPr>
            <p:spPr bwMode="auto">
              <a:xfrm>
                <a:off x="2709" y="832"/>
                <a:ext cx="0" cy="215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5" name="Line 133"/>
              <p:cNvSpPr>
                <a:spLocks noChangeShapeType="1"/>
              </p:cNvSpPr>
              <p:nvPr/>
            </p:nvSpPr>
            <p:spPr bwMode="auto">
              <a:xfrm>
                <a:off x="3612"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6" name="Line 136"/>
              <p:cNvSpPr>
                <a:spLocks noChangeShapeType="1"/>
              </p:cNvSpPr>
              <p:nvPr/>
            </p:nvSpPr>
            <p:spPr bwMode="auto">
              <a:xfrm>
                <a:off x="4462"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7" name="Line 140"/>
              <p:cNvSpPr>
                <a:spLocks noChangeShapeType="1"/>
              </p:cNvSpPr>
              <p:nvPr/>
            </p:nvSpPr>
            <p:spPr bwMode="auto">
              <a:xfrm>
                <a:off x="249" y="2986"/>
                <a:ext cx="1658"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8" name="Line 167"/>
              <p:cNvSpPr>
                <a:spLocks noChangeShapeType="1"/>
              </p:cNvSpPr>
              <p:nvPr/>
            </p:nvSpPr>
            <p:spPr bwMode="auto">
              <a:xfrm>
                <a:off x="249" y="3366"/>
                <a:ext cx="506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9" name="Line 223"/>
              <p:cNvSpPr>
                <a:spLocks noChangeShapeType="1"/>
              </p:cNvSpPr>
              <p:nvPr/>
            </p:nvSpPr>
            <p:spPr bwMode="auto">
              <a:xfrm>
                <a:off x="1907" y="832"/>
                <a:ext cx="80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0" name="Line 224"/>
              <p:cNvSpPr>
                <a:spLocks noChangeShapeType="1"/>
              </p:cNvSpPr>
              <p:nvPr/>
            </p:nvSpPr>
            <p:spPr bwMode="auto">
              <a:xfrm>
                <a:off x="2709" y="832"/>
                <a:ext cx="2604" cy="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1" name="Line 226"/>
              <p:cNvSpPr>
                <a:spLocks noChangeShapeType="1"/>
              </p:cNvSpPr>
              <p:nvPr/>
            </p:nvSpPr>
            <p:spPr bwMode="auto">
              <a:xfrm>
                <a:off x="1907" y="2437"/>
                <a:ext cx="80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2" name="Line 227"/>
              <p:cNvSpPr>
                <a:spLocks noChangeShapeType="1"/>
              </p:cNvSpPr>
              <p:nvPr/>
            </p:nvSpPr>
            <p:spPr bwMode="auto">
              <a:xfrm>
                <a:off x="2709" y="2437"/>
                <a:ext cx="260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3" name="Line 228"/>
              <p:cNvSpPr>
                <a:spLocks noChangeShapeType="1"/>
              </p:cNvSpPr>
              <p:nvPr/>
            </p:nvSpPr>
            <p:spPr bwMode="auto">
              <a:xfrm>
                <a:off x="1907" y="2986"/>
                <a:ext cx="0" cy="80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4" name="Line 229"/>
              <p:cNvSpPr>
                <a:spLocks noChangeShapeType="1"/>
              </p:cNvSpPr>
              <p:nvPr/>
            </p:nvSpPr>
            <p:spPr bwMode="auto">
              <a:xfrm>
                <a:off x="2709" y="2986"/>
                <a:ext cx="0" cy="80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5" name="Line 230"/>
              <p:cNvSpPr>
                <a:spLocks noChangeShapeType="1"/>
              </p:cNvSpPr>
              <p:nvPr/>
            </p:nvSpPr>
            <p:spPr bwMode="auto">
              <a:xfrm>
                <a:off x="1907" y="2986"/>
                <a:ext cx="80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6" name="Line 231"/>
              <p:cNvSpPr>
                <a:spLocks noChangeShapeType="1"/>
              </p:cNvSpPr>
              <p:nvPr/>
            </p:nvSpPr>
            <p:spPr bwMode="auto">
              <a:xfrm>
                <a:off x="2709" y="2986"/>
                <a:ext cx="260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7" name="Line 233"/>
              <p:cNvSpPr>
                <a:spLocks noChangeShapeType="1"/>
              </p:cNvSpPr>
              <p:nvPr/>
            </p:nvSpPr>
            <p:spPr bwMode="auto">
              <a:xfrm>
                <a:off x="1907" y="2437"/>
                <a:ext cx="0" cy="5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8" name="Rectangle 221"/>
              <p:cNvSpPr>
                <a:spLocks noChangeArrowheads="1"/>
              </p:cNvSpPr>
              <p:nvPr/>
            </p:nvSpPr>
            <p:spPr bwMode="auto">
              <a:xfrm>
                <a:off x="398" y="3638"/>
                <a:ext cx="1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b="0">
                  <a:latin typeface="Arial" panose="020B0604020202020204" pitchFamily="34" charset="0"/>
                </a:endParaRPr>
              </a:p>
            </p:txBody>
          </p:sp>
          <p:sp>
            <p:nvSpPr>
              <p:cNvPr id="158789" name="Rectangle 222"/>
              <p:cNvSpPr>
                <a:spLocks noChangeArrowheads="1"/>
              </p:cNvSpPr>
              <p:nvPr/>
            </p:nvSpPr>
            <p:spPr bwMode="auto">
              <a:xfrm>
                <a:off x="398" y="3638"/>
                <a:ext cx="1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b="0">
                  <a:latin typeface="Arial" panose="020B0604020202020204" pitchFamily="34" charset="0"/>
                </a:endParaRPr>
              </a:p>
            </p:txBody>
          </p:sp>
          <p:sp>
            <p:nvSpPr>
              <p:cNvPr id="158790" name="Rectangle 93"/>
              <p:cNvSpPr>
                <a:spLocks noChangeArrowheads="1"/>
              </p:cNvSpPr>
              <p:nvPr/>
            </p:nvSpPr>
            <p:spPr bwMode="auto">
              <a:xfrm>
                <a:off x="1028" y="832"/>
                <a:ext cx="879"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Vznik</a:t>
                </a:r>
                <a:endParaRPr lang="cs-CZ" altLang="cs-CZ" sz="1400" b="0">
                  <a:latin typeface="Arial" panose="020B0604020202020204" pitchFamily="34" charset="0"/>
                </a:endParaRPr>
              </a:p>
            </p:txBody>
          </p:sp>
        </p:grpSp>
        <p:sp>
          <p:nvSpPr>
            <p:cNvPr id="3" name="Volný tvar 2"/>
            <p:cNvSpPr/>
            <p:nvPr/>
          </p:nvSpPr>
          <p:spPr>
            <a:xfrm>
              <a:off x="827903" y="2137718"/>
              <a:ext cx="7722973" cy="1124465"/>
            </a:xfrm>
            <a:custGeom>
              <a:avLst/>
              <a:gdLst>
                <a:gd name="connsiteX0" fmla="*/ 0 w 7772400"/>
                <a:gd name="connsiteY0" fmla="*/ 1032200 h 1032200"/>
                <a:gd name="connsiteX1" fmla="*/ 778475 w 7772400"/>
                <a:gd name="connsiteY1" fmla="*/ 908632 h 1032200"/>
                <a:gd name="connsiteX2" fmla="*/ 1940010 w 7772400"/>
                <a:gd name="connsiteY2" fmla="*/ 537930 h 1032200"/>
                <a:gd name="connsiteX3" fmla="*/ 3299254 w 7772400"/>
                <a:gd name="connsiteY3" fmla="*/ 105443 h 1032200"/>
                <a:gd name="connsiteX4" fmla="*/ 3867665 w 7772400"/>
                <a:gd name="connsiteY4" fmla="*/ 68373 h 1032200"/>
                <a:gd name="connsiteX5" fmla="*/ 5053913 w 7772400"/>
                <a:gd name="connsiteY5" fmla="*/ 6589 h 1032200"/>
                <a:gd name="connsiteX6" fmla="*/ 6141308 w 7772400"/>
                <a:gd name="connsiteY6" fmla="*/ 241368 h 1032200"/>
                <a:gd name="connsiteX7" fmla="*/ 7772400 w 7772400"/>
                <a:gd name="connsiteY7" fmla="*/ 68373 h 1032200"/>
                <a:gd name="connsiteX0" fmla="*/ 0 w 7722973"/>
                <a:gd name="connsiteY0" fmla="*/ 1192838 h 1192838"/>
                <a:gd name="connsiteX1" fmla="*/ 729048 w 7722973"/>
                <a:gd name="connsiteY1" fmla="*/ 908632 h 1192838"/>
                <a:gd name="connsiteX2" fmla="*/ 1890583 w 7722973"/>
                <a:gd name="connsiteY2" fmla="*/ 537930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2838 h 1192838"/>
                <a:gd name="connsiteX1" fmla="*/ 852616 w 7722973"/>
                <a:gd name="connsiteY1" fmla="*/ 1007486 h 1192838"/>
                <a:gd name="connsiteX2" fmla="*/ 1890583 w 7722973"/>
                <a:gd name="connsiteY2" fmla="*/ 537930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2838 h 1192838"/>
                <a:gd name="connsiteX1" fmla="*/ 852616 w 7722973"/>
                <a:gd name="connsiteY1" fmla="*/ 1007486 h 1192838"/>
                <a:gd name="connsiteX2" fmla="*/ 2051221 w 7722973"/>
                <a:gd name="connsiteY2" fmla="*/ 612071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4861 h 1194861"/>
                <a:gd name="connsiteX1" fmla="*/ 852616 w 7722973"/>
                <a:gd name="connsiteY1" fmla="*/ 1009509 h 1194861"/>
                <a:gd name="connsiteX2" fmla="*/ 2051221 w 7722973"/>
                <a:gd name="connsiteY2" fmla="*/ 614094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569308 w 7722973"/>
                <a:gd name="connsiteY2" fmla="*/ 824159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569308 w 7722973"/>
                <a:gd name="connsiteY2" fmla="*/ 824159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210962 w 7722973"/>
                <a:gd name="connsiteY2" fmla="*/ 898300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10962 w 7722973"/>
                <a:gd name="connsiteY2" fmla="*/ 898300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285103 w 7722973"/>
                <a:gd name="connsiteY3" fmla="*/ 910656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86421 h 1186421"/>
                <a:gd name="connsiteX1" fmla="*/ 679622 w 7722973"/>
                <a:gd name="connsiteY1" fmla="*/ 1075210 h 1186421"/>
                <a:gd name="connsiteX2" fmla="*/ 1272746 w 7722973"/>
                <a:gd name="connsiteY2" fmla="*/ 926931 h 1186421"/>
                <a:gd name="connsiteX3" fmla="*/ 1285103 w 7722973"/>
                <a:gd name="connsiteY3" fmla="*/ 902216 h 1186421"/>
                <a:gd name="connsiteX4" fmla="*/ 3583460 w 7722973"/>
                <a:gd name="connsiteY4" fmla="*/ 247307 h 1186421"/>
                <a:gd name="connsiteX5" fmla="*/ 3793524 w 7722973"/>
                <a:gd name="connsiteY5" fmla="*/ 197880 h 1186421"/>
                <a:gd name="connsiteX6" fmla="*/ 5004486 w 7722973"/>
                <a:gd name="connsiteY6" fmla="*/ 172 h 1186421"/>
                <a:gd name="connsiteX7" fmla="*/ 6091881 w 7722973"/>
                <a:gd name="connsiteY7" fmla="*/ 234951 h 1186421"/>
                <a:gd name="connsiteX8" fmla="*/ 7722973 w 7722973"/>
                <a:gd name="connsiteY8" fmla="*/ 61956 h 1186421"/>
                <a:gd name="connsiteX0" fmla="*/ 0 w 7722973"/>
                <a:gd name="connsiteY0" fmla="*/ 1186421 h 1186421"/>
                <a:gd name="connsiteX1" fmla="*/ 679622 w 7722973"/>
                <a:gd name="connsiteY1" fmla="*/ 1075210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679622 w 7722973"/>
                <a:gd name="connsiteY1" fmla="*/ 1075210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92921 h 1192921"/>
                <a:gd name="connsiteX1" fmla="*/ 716692 w 7722973"/>
                <a:gd name="connsiteY1" fmla="*/ 1106424 h 1192921"/>
                <a:gd name="connsiteX2" fmla="*/ 1346887 w 7722973"/>
                <a:gd name="connsiteY2" fmla="*/ 982858 h 1192921"/>
                <a:gd name="connsiteX3" fmla="*/ 3583460 w 7722973"/>
                <a:gd name="connsiteY3" fmla="*/ 253807 h 1192921"/>
                <a:gd name="connsiteX4" fmla="*/ 4337222 w 7722973"/>
                <a:gd name="connsiteY4" fmla="*/ 80812 h 1192921"/>
                <a:gd name="connsiteX5" fmla="*/ 5004486 w 7722973"/>
                <a:gd name="connsiteY5" fmla="*/ 6672 h 1192921"/>
                <a:gd name="connsiteX6" fmla="*/ 6091881 w 7722973"/>
                <a:gd name="connsiteY6" fmla="*/ 241451 h 1192921"/>
                <a:gd name="connsiteX7" fmla="*/ 7722973 w 7722973"/>
                <a:gd name="connsiteY7" fmla="*/ 68456 h 1192921"/>
                <a:gd name="connsiteX0" fmla="*/ 0 w 7722973"/>
                <a:gd name="connsiteY0" fmla="*/ 1124465 h 1124465"/>
                <a:gd name="connsiteX1" fmla="*/ 716692 w 7722973"/>
                <a:gd name="connsiteY1" fmla="*/ 1037968 h 1124465"/>
                <a:gd name="connsiteX2" fmla="*/ 1346887 w 7722973"/>
                <a:gd name="connsiteY2" fmla="*/ 914402 h 1124465"/>
                <a:gd name="connsiteX3" fmla="*/ 3583460 w 7722973"/>
                <a:gd name="connsiteY3" fmla="*/ 185351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271848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597611 w 7722973"/>
                <a:gd name="connsiteY5" fmla="*/ 148281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684108 w 7722973"/>
                <a:gd name="connsiteY5" fmla="*/ 222421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6091881 w 7722973"/>
                <a:gd name="connsiteY5" fmla="*/ 172995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6363730 w 7722973"/>
                <a:gd name="connsiteY5" fmla="*/ 197709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63730 w 7722973"/>
                <a:gd name="connsiteY5" fmla="*/ 197709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14303 w 7722973"/>
                <a:gd name="connsiteY5" fmla="*/ 86498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14303 w 7722973"/>
                <a:gd name="connsiteY5" fmla="*/ 86498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597612 w 7722973"/>
                <a:gd name="connsiteY4" fmla="*/ 172994 h 1124465"/>
                <a:gd name="connsiteX5" fmla="*/ 6314303 w 7722973"/>
                <a:gd name="connsiteY5" fmla="*/ 86498 h 1124465"/>
                <a:gd name="connsiteX6" fmla="*/ 7722973 w 7722973"/>
                <a:gd name="connsiteY6" fmla="*/ 0 h 11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22973" h="1124465">
                  <a:moveTo>
                    <a:pt x="0" y="1124465"/>
                  </a:moveTo>
                  <a:cubicBezTo>
                    <a:pt x="227570" y="1103870"/>
                    <a:pt x="492211" y="1072978"/>
                    <a:pt x="716692" y="1037968"/>
                  </a:cubicBezTo>
                  <a:cubicBezTo>
                    <a:pt x="941173" y="1002958"/>
                    <a:pt x="1085336" y="978245"/>
                    <a:pt x="1346887" y="914402"/>
                  </a:cubicBezTo>
                  <a:cubicBezTo>
                    <a:pt x="1882346" y="794952"/>
                    <a:pt x="3183925" y="308919"/>
                    <a:pt x="3892379" y="185351"/>
                  </a:cubicBezTo>
                  <a:cubicBezTo>
                    <a:pt x="4600833" y="61783"/>
                    <a:pt x="5193958" y="189469"/>
                    <a:pt x="5597612" y="172994"/>
                  </a:cubicBezTo>
                  <a:cubicBezTo>
                    <a:pt x="6001266" y="156519"/>
                    <a:pt x="5960076" y="115330"/>
                    <a:pt x="6314303" y="86498"/>
                  </a:cubicBezTo>
                  <a:cubicBezTo>
                    <a:pt x="6668530" y="57666"/>
                    <a:pt x="7269892" y="65903"/>
                    <a:pt x="7722973"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grpSp>
    </p:spTree>
    <p:extLst>
      <p:ext uri="{BB962C8B-B14F-4D97-AF65-F5344CB8AC3E}">
        <p14:creationId xmlns:p14="http://schemas.microsoft.com/office/powerpoint/2010/main" val="397579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9765" y="186452"/>
            <a:ext cx="8229600" cy="1143000"/>
          </a:xfrm>
        </p:spPr>
        <p:txBody>
          <a:bodyPr>
            <a:normAutofit/>
          </a:bodyPr>
          <a:lstStyle/>
          <a:p>
            <a:r>
              <a:rPr lang="cs-CZ" sz="4000" dirty="0">
                <a:solidFill>
                  <a:schemeClr val="tx1"/>
                </a:solidFill>
              </a:rPr>
              <a:t>Ekonomický princip</a:t>
            </a:r>
          </a:p>
        </p:txBody>
      </p:sp>
      <p:graphicFrame>
        <p:nvGraphicFramePr>
          <p:cNvPr id="4" name="Group 103"/>
          <p:cNvGraphicFramePr>
            <a:graphicFrameLocks/>
          </p:cNvGraphicFramePr>
          <p:nvPr>
            <p:extLst>
              <p:ext uri="{D42A27DB-BD31-4B8C-83A1-F6EECF244321}">
                <p14:modId xmlns:p14="http://schemas.microsoft.com/office/powerpoint/2010/main" val="584235726"/>
              </p:ext>
            </p:extLst>
          </p:nvPr>
        </p:nvGraphicFramePr>
        <p:xfrm>
          <a:off x="229765" y="1028467"/>
          <a:ext cx="8814701" cy="5370513"/>
        </p:xfrm>
        <a:graphic>
          <a:graphicData uri="http://schemas.openxmlformats.org/drawingml/2006/table">
            <a:tbl>
              <a:tblPr/>
              <a:tblGrid>
                <a:gridCol w="2669594">
                  <a:extLst>
                    <a:ext uri="{9D8B030D-6E8A-4147-A177-3AD203B41FA5}">
                      <a16:colId xmlns:a16="http://schemas.microsoft.com/office/drawing/2014/main" val="20000"/>
                    </a:ext>
                  </a:extLst>
                </a:gridCol>
                <a:gridCol w="3182565">
                  <a:extLst>
                    <a:ext uri="{9D8B030D-6E8A-4147-A177-3AD203B41FA5}">
                      <a16:colId xmlns:a16="http://schemas.microsoft.com/office/drawing/2014/main" val="20001"/>
                    </a:ext>
                  </a:extLst>
                </a:gridCol>
                <a:gridCol w="2962542">
                  <a:extLst>
                    <a:ext uri="{9D8B030D-6E8A-4147-A177-3AD203B41FA5}">
                      <a16:colId xmlns:a16="http://schemas.microsoft.com/office/drawing/2014/main" val="20002"/>
                    </a:ext>
                  </a:extLst>
                </a:gridCol>
              </a:tblGrid>
              <a:tr h="823804">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Obecná formulace</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Princip hospodárnosti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(ekonomický princip)</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extLst>
                  <a:ext uri="{0D108BD9-81ED-4DB2-BD59-A6C34878D82A}">
                    <a16:rowId xmlns:a16="http://schemas.microsoft.com/office/drawing/2014/main" val="10000"/>
                  </a:ext>
                </a:extLst>
              </a:tr>
              <a:tr h="900556">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Produktivita (kvantitativní nebo technická hospodárnost)</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Hospodárnost (hodnotově vyjádřená hospodárnost)</a:t>
                      </a:r>
                      <a:endParaRPr kumimoji="0" lang="cs-CZ" sz="18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768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cíl                             užitek</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prostředky               oběť</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Kvantitativní výnos (získané množství)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Kvantitativní vklad (množství použitých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Hodnotový výnos</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Hodnotový vklad</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768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Optimálního cíle má být dosaženo daným vkladem prostředků.</a:t>
                      </a:r>
                      <a:endParaRPr kumimoji="0" lang="cs-CZ" sz="1800" b="1"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Maximálního kvantitativního výnosu má být dosaženo daným množstvím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Maximálního hodnotového výnosu má být dosaženo daným vkladem.</a:t>
                      </a:r>
                      <a:endParaRPr kumimoji="0" lang="cs-CZ" sz="18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80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cíle má být dosaženo minimálním vkladem prostředků.</a:t>
                      </a:r>
                      <a:endParaRPr kumimoji="0" lang="cs-CZ" sz="1800" b="1"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kvantitativního výnosu má být dosaženo minimálním množstvím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hodnotového výnosu má být dosaženo minimálním vkladem.</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13350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555845"/>
            <a:ext cx="8229600" cy="4525963"/>
          </a:xfrm>
        </p:spPr>
        <p:txBody>
          <a:bodyPr>
            <a:normAutofit/>
          </a:bodyPr>
          <a:lstStyle/>
          <a:p>
            <a:pPr algn="just">
              <a:buNone/>
            </a:pPr>
            <a:r>
              <a:rPr lang="cs-CZ" sz="2400" dirty="0">
                <a:latin typeface="Arial" pitchFamily="34" charset="0"/>
                <a:cs typeface="Arial" pitchFamily="34" charset="0"/>
              </a:rPr>
              <a:t>1. založení – vznik (start-</a:t>
            </a:r>
            <a:r>
              <a:rPr lang="cs-CZ" sz="2400" dirty="0" err="1">
                <a:latin typeface="Arial" pitchFamily="34" charset="0"/>
                <a:cs typeface="Arial" pitchFamily="34" charset="0"/>
              </a:rPr>
              <a:t>ups</a:t>
            </a:r>
            <a:r>
              <a:rPr lang="cs-CZ" sz="2400" dirty="0">
                <a:latin typeface="Arial" pitchFamily="34" charset="0"/>
                <a:cs typeface="Arial" pitchFamily="34" charset="0"/>
              </a:rPr>
              <a:t>)</a:t>
            </a:r>
          </a:p>
          <a:p>
            <a:pPr algn="just">
              <a:buNone/>
            </a:pPr>
            <a:r>
              <a:rPr lang="cs-CZ" sz="2400" dirty="0">
                <a:latin typeface="Arial" pitchFamily="34" charset="0"/>
                <a:cs typeface="Arial" pitchFamily="34" charset="0"/>
              </a:rPr>
              <a:t>2. růst</a:t>
            </a:r>
          </a:p>
          <a:p>
            <a:pPr algn="just">
              <a:buNone/>
            </a:pPr>
            <a:r>
              <a:rPr lang="cs-CZ" sz="2400" dirty="0">
                <a:latin typeface="Arial" pitchFamily="34" charset="0"/>
                <a:cs typeface="Arial" pitchFamily="34" charset="0"/>
              </a:rPr>
              <a:t>3. stabilizace</a:t>
            </a:r>
          </a:p>
          <a:p>
            <a:pPr algn="just">
              <a:buNone/>
            </a:pPr>
            <a:r>
              <a:rPr lang="cs-CZ" sz="2400" dirty="0">
                <a:latin typeface="Arial" pitchFamily="34" charset="0"/>
                <a:cs typeface="Arial" pitchFamily="34" charset="0"/>
              </a:rPr>
              <a:t>4. krize</a:t>
            </a:r>
          </a:p>
          <a:p>
            <a:pPr algn="just">
              <a:buNone/>
            </a:pPr>
            <a:r>
              <a:rPr lang="cs-CZ" sz="2400" dirty="0">
                <a:latin typeface="Arial" pitchFamily="34" charset="0"/>
                <a:cs typeface="Arial" pitchFamily="34" charset="0"/>
              </a:rPr>
              <a:t>5. zánik</a:t>
            </a:r>
          </a:p>
          <a:p>
            <a:pPr algn="just">
              <a:buNone/>
            </a:pPr>
            <a:endParaRPr lang="cs-CZ" sz="2400" dirty="0">
              <a:latin typeface="Arial" pitchFamily="34" charset="0"/>
              <a:cs typeface="Arial" pitchFamily="34" charset="0"/>
            </a:endParaRPr>
          </a:p>
          <a:p>
            <a:pPr algn="just">
              <a:buNone/>
            </a:pPr>
            <a:r>
              <a:rPr lang="cs-CZ" sz="2400" dirty="0">
                <a:latin typeface="Arial" pitchFamily="34" charset="0"/>
                <a:cs typeface="Arial" pitchFamily="34" charset="0"/>
              </a:rPr>
              <a:t>Cyklická odvětví</a:t>
            </a:r>
          </a:p>
          <a:p>
            <a:pPr algn="just">
              <a:buNone/>
            </a:pPr>
            <a:r>
              <a:rPr lang="cs-CZ" sz="2400" dirty="0">
                <a:latin typeface="Arial" pitchFamily="34" charset="0"/>
                <a:cs typeface="Arial" pitchFamily="34" charset="0"/>
              </a:rPr>
              <a:t>Neutrální odvětví</a:t>
            </a:r>
          </a:p>
          <a:p>
            <a:pPr algn="just">
              <a:buNone/>
            </a:pPr>
            <a:r>
              <a:rPr lang="cs-CZ" sz="2400" dirty="0">
                <a:latin typeface="Arial" pitchFamily="34" charset="0"/>
                <a:cs typeface="Arial" pitchFamily="34" charset="0"/>
              </a:rPr>
              <a:t>Anticyklická odvětví</a:t>
            </a:r>
          </a:p>
        </p:txBody>
      </p:sp>
      <p:sp>
        <p:nvSpPr>
          <p:cNvPr id="3" name="Nadpis 2"/>
          <p:cNvSpPr>
            <a:spLocks noGrp="1"/>
          </p:cNvSpPr>
          <p:nvPr>
            <p:ph type="title"/>
          </p:nvPr>
        </p:nvSpPr>
        <p:spPr>
          <a:xfrm>
            <a:off x="685908" y="412845"/>
            <a:ext cx="8229600" cy="1143000"/>
          </a:xfrm>
        </p:spPr>
        <p:txBody>
          <a:bodyPr>
            <a:normAutofit/>
          </a:bodyPr>
          <a:lstStyle/>
          <a:p>
            <a:r>
              <a:rPr lang="cs-CZ" sz="4000" b="1" dirty="0">
                <a:solidFill>
                  <a:srgbClr val="FF0000"/>
                </a:solidFill>
              </a:rPr>
              <a:t>Životní cyklus podniku</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088107"/>
            <a:ext cx="8229600" cy="4297363"/>
          </a:xfrm>
        </p:spPr>
        <p:txBody>
          <a:bodyPr>
            <a:normAutofit/>
          </a:bodyPr>
          <a:lstStyle/>
          <a:p>
            <a:r>
              <a:rPr lang="cs-CZ" sz="2400" dirty="0">
                <a:latin typeface="Arial" pitchFamily="34" charset="0"/>
                <a:cs typeface="Arial" pitchFamily="34" charset="0"/>
              </a:rPr>
              <a:t>Předmět činnosti</a:t>
            </a:r>
          </a:p>
          <a:p>
            <a:endParaRPr lang="cs-CZ" sz="2400" dirty="0">
              <a:latin typeface="Arial" pitchFamily="34" charset="0"/>
              <a:cs typeface="Arial" pitchFamily="34" charset="0"/>
            </a:endParaRPr>
          </a:p>
          <a:p>
            <a:r>
              <a:rPr lang="cs-CZ" sz="2400" dirty="0">
                <a:latin typeface="Arial" pitchFamily="34" charset="0"/>
                <a:cs typeface="Arial" pitchFamily="34" charset="0"/>
              </a:rPr>
              <a:t>Potřeba finančních a jiných prostředků a jejich dostupnost (strategický plán)</a:t>
            </a:r>
          </a:p>
          <a:p>
            <a:endParaRPr lang="cs-CZ" sz="2400" dirty="0">
              <a:latin typeface="Arial" pitchFamily="34" charset="0"/>
              <a:cs typeface="Arial" pitchFamily="34" charset="0"/>
            </a:endParaRPr>
          </a:p>
          <a:p>
            <a:r>
              <a:rPr lang="cs-CZ" sz="2400" dirty="0">
                <a:latin typeface="Arial" pitchFamily="34" charset="0"/>
                <a:cs typeface="Arial" pitchFamily="34" charset="0"/>
              </a:rPr>
              <a:t>Sociálně psychologické předpoklady pro podnikání</a:t>
            </a:r>
          </a:p>
          <a:p>
            <a:endParaRPr lang="cs-CZ" sz="2400" dirty="0">
              <a:latin typeface="Arial" pitchFamily="34" charset="0"/>
              <a:cs typeface="Arial" pitchFamily="34" charset="0"/>
            </a:endParaRPr>
          </a:p>
          <a:p>
            <a:r>
              <a:rPr lang="cs-CZ" sz="2400" dirty="0">
                <a:latin typeface="Arial" pitchFamily="34" charset="0"/>
                <a:cs typeface="Arial" pitchFamily="34" charset="0"/>
              </a:rPr>
              <a:t>Doplnění dalších znalostí</a:t>
            </a:r>
          </a:p>
        </p:txBody>
      </p:sp>
      <p:sp>
        <p:nvSpPr>
          <p:cNvPr id="3" name="Nadpis 2"/>
          <p:cNvSpPr>
            <a:spLocks noGrp="1"/>
          </p:cNvSpPr>
          <p:nvPr>
            <p:ph type="title"/>
          </p:nvPr>
        </p:nvSpPr>
        <p:spPr>
          <a:xfrm>
            <a:off x="636608" y="754039"/>
            <a:ext cx="8229600" cy="1143000"/>
          </a:xfrm>
        </p:spPr>
        <p:txBody>
          <a:bodyPr>
            <a:normAutofit fontScale="90000"/>
          </a:bodyPr>
          <a:lstStyle/>
          <a:p>
            <a:r>
              <a:rPr lang="cs-CZ" b="1" dirty="0">
                <a:solidFill>
                  <a:srgbClr val="FF0000"/>
                </a:solidFill>
              </a:rPr>
              <a:t>Činnosti související se založením podniku</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213349"/>
            <a:ext cx="7970292" cy="1024538"/>
          </a:xfrm>
        </p:spPr>
        <p:txBody>
          <a:bodyPr>
            <a:normAutofit fontScale="90000"/>
          </a:bodyPr>
          <a:lstStyle/>
          <a:p>
            <a:r>
              <a:rPr lang="cs-CZ" b="1" dirty="0">
                <a:solidFill>
                  <a:srgbClr val="FF0000"/>
                </a:solidFill>
              </a:rPr>
              <a:t>Příklad č. 8</a:t>
            </a:r>
            <a:br>
              <a:rPr lang="cs-CZ" b="1" dirty="0">
                <a:solidFill>
                  <a:srgbClr val="FF0000"/>
                </a:solidFill>
              </a:rPr>
            </a:br>
            <a:endParaRPr lang="cs-CZ" dirty="0">
              <a:solidFill>
                <a:schemeClr val="tx1"/>
              </a:solidFill>
            </a:endParaRPr>
          </a:p>
        </p:txBody>
      </p:sp>
      <p:sp>
        <p:nvSpPr>
          <p:cNvPr id="3" name="Zástupný symbol pro obsah 2"/>
          <p:cNvSpPr>
            <a:spLocks noGrp="1"/>
          </p:cNvSpPr>
          <p:nvPr>
            <p:ph idx="1"/>
          </p:nvPr>
        </p:nvSpPr>
        <p:spPr>
          <a:xfrm>
            <a:off x="457200" y="2238233"/>
            <a:ext cx="8229600" cy="3248167"/>
          </a:xfrm>
        </p:spPr>
        <p:txBody>
          <a:bodyPr>
            <a:normAutofit/>
          </a:bodyPr>
          <a:lstStyle/>
          <a:p>
            <a:pPr algn="just"/>
            <a:r>
              <a:rPr lang="cs-CZ" sz="2400" dirty="0">
                <a:latin typeface="Arial" pitchFamily="34" charset="0"/>
                <a:cs typeface="Arial" pitchFamily="34" charset="0"/>
              </a:rPr>
              <a:t>Navrhněte jednotlivé fáze životního cyklu vámi vybraného podniku, p</a:t>
            </a:r>
            <a:r>
              <a:rPr lang="cs-CZ" sz="2400" dirty="0">
                <a:solidFill>
                  <a:schemeClr val="tx1"/>
                </a:solidFill>
                <a:latin typeface="Arial" pitchFamily="34" charset="0"/>
                <a:cs typeface="Arial" pitchFamily="34" charset="0"/>
              </a:rPr>
              <a:t>ro různá odvětví.</a:t>
            </a:r>
          </a:p>
        </p:txBody>
      </p:sp>
    </p:spTree>
    <p:extLst>
      <p:ext uri="{BB962C8B-B14F-4D97-AF65-F5344CB8AC3E}">
        <p14:creationId xmlns:p14="http://schemas.microsoft.com/office/powerpoint/2010/main" val="42636597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Nadpis 1"/>
          <p:cNvSpPr>
            <a:spLocks noGrp="1"/>
          </p:cNvSpPr>
          <p:nvPr>
            <p:ph type="title"/>
          </p:nvPr>
        </p:nvSpPr>
        <p:spPr/>
        <p:txBody>
          <a:bodyPr/>
          <a:lstStyle/>
          <a:p>
            <a:pPr eaLnBrk="1" hangingPunct="1"/>
            <a:r>
              <a:rPr lang="cs-CZ" altLang="cs-CZ" b="1" dirty="0">
                <a:solidFill>
                  <a:srgbClr val="FF0000"/>
                </a:solidFill>
              </a:rPr>
              <a:t>Založení podniku</a:t>
            </a:r>
          </a:p>
        </p:txBody>
      </p:sp>
      <p:sp>
        <p:nvSpPr>
          <p:cNvPr id="159747" name="Zástupný symbol pro obsah 2"/>
          <p:cNvSpPr>
            <a:spLocks noGrp="1"/>
          </p:cNvSpPr>
          <p:nvPr>
            <p:ph idx="1"/>
          </p:nvPr>
        </p:nvSpPr>
        <p:spPr>
          <a:xfrm>
            <a:off x="289368" y="1417638"/>
            <a:ext cx="8675246" cy="5180012"/>
          </a:xfrm>
        </p:spPr>
        <p:txBody>
          <a:bodyPr/>
          <a:lstStyle/>
          <a:p>
            <a:pPr eaLnBrk="1" hangingPunct="1"/>
            <a:r>
              <a:rPr lang="cs-CZ" altLang="cs-CZ" sz="1800" b="1" dirty="0"/>
              <a:t>cílevědomý řízený proces člověkem, vlastníkem a podnikatelem</a:t>
            </a:r>
          </a:p>
          <a:p>
            <a:pPr eaLnBrk="1" hangingPunct="1"/>
            <a:r>
              <a:rPr lang="cs-CZ" altLang="cs-CZ" sz="1800" b="1" dirty="0"/>
              <a:t>věcné předpoklady podnikatelské činnosti:</a:t>
            </a:r>
          </a:p>
          <a:p>
            <a:pPr lvl="1" eaLnBrk="1" hangingPunct="1"/>
            <a:r>
              <a:rPr lang="cs-CZ" altLang="cs-CZ" sz="1800" dirty="0"/>
              <a:t>zajištění potřebného stavu pracovních sil  s odpovídající kvalifikací,</a:t>
            </a:r>
          </a:p>
          <a:p>
            <a:pPr lvl="1" eaLnBrk="1" hangingPunct="1"/>
            <a:r>
              <a:rPr lang="cs-CZ" altLang="cs-CZ" sz="1800" dirty="0"/>
              <a:t>vytvoření takové majetkové báze, která zajistí nezbytnou výrobní kapacitu,</a:t>
            </a:r>
          </a:p>
          <a:p>
            <a:pPr lvl="1" eaLnBrk="1" hangingPunct="1"/>
            <a:r>
              <a:rPr lang="cs-CZ" altLang="cs-CZ" sz="1800" dirty="0"/>
              <a:t>pořízení materiálu pro zajištění plynulosti výroby.</a:t>
            </a:r>
          </a:p>
          <a:p>
            <a:pPr eaLnBrk="1" hangingPunct="1"/>
            <a:r>
              <a:rPr lang="cs-CZ" altLang="cs-CZ" sz="1800" b="1" dirty="0"/>
              <a:t>řídící předpoklady (to platí především pro větší podniky):</a:t>
            </a:r>
          </a:p>
          <a:p>
            <a:pPr lvl="1" eaLnBrk="1" hangingPunct="1"/>
            <a:r>
              <a:rPr lang="cs-CZ" altLang="cs-CZ" sz="1800" dirty="0"/>
              <a:t> vytvoření skupiny vrcholového řízení podniku (managementu), </a:t>
            </a:r>
          </a:p>
          <a:p>
            <a:pPr lvl="1" eaLnBrk="1" hangingPunct="1"/>
            <a:r>
              <a:rPr lang="cs-CZ" altLang="cs-CZ" sz="1800" dirty="0"/>
              <a:t>zajištění výkonu základních funkcí managementu, tj. vytýčení cílů, plánování, rozhodování, realizace, analýza a kontrola, </a:t>
            </a:r>
          </a:p>
          <a:p>
            <a:pPr lvl="1" eaLnBrk="1" hangingPunct="1"/>
            <a:r>
              <a:rPr lang="cs-CZ" altLang="cs-CZ" sz="1800" dirty="0"/>
              <a:t>vytvoření nástrojů řízení, </a:t>
            </a:r>
          </a:p>
          <a:p>
            <a:pPr lvl="1" eaLnBrk="1" hangingPunct="1"/>
            <a:r>
              <a:rPr lang="cs-CZ" altLang="cs-CZ" sz="1800" dirty="0"/>
              <a:t>vymezení dělby pravomoci a odpovědnosti, </a:t>
            </a:r>
          </a:p>
          <a:p>
            <a:pPr lvl="1" eaLnBrk="1" hangingPunct="1"/>
            <a:r>
              <a:rPr lang="cs-CZ" altLang="cs-CZ" sz="1800" dirty="0"/>
              <a:t>vytvoření adekvátní organizační struktury, </a:t>
            </a:r>
          </a:p>
          <a:p>
            <a:pPr lvl="1" eaLnBrk="1" hangingPunct="1"/>
            <a:r>
              <a:rPr lang="cs-CZ" altLang="cs-CZ" sz="1800" dirty="0"/>
              <a:t>kontrola. </a:t>
            </a:r>
          </a:p>
          <a:p>
            <a:pPr eaLnBrk="1" hangingPunct="1">
              <a:buFont typeface="Wingdings" panose="05000000000000000000" pitchFamily="2" charset="2"/>
              <a:buNone/>
            </a:pPr>
            <a:endParaRPr lang="cs-CZ" altLang="cs-CZ" sz="1800" dirty="0"/>
          </a:p>
          <a:p>
            <a:pPr eaLnBrk="1" hangingPunct="1"/>
            <a:endParaRPr lang="cs-CZ" altLang="cs-CZ" sz="1800" dirty="0"/>
          </a:p>
        </p:txBody>
      </p:sp>
    </p:spTree>
    <p:extLst>
      <p:ext uri="{BB962C8B-B14F-4D97-AF65-F5344CB8AC3E}">
        <p14:creationId xmlns:p14="http://schemas.microsoft.com/office/powerpoint/2010/main" val="450916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Nadpis 1"/>
          <p:cNvSpPr>
            <a:spLocks noGrp="1"/>
          </p:cNvSpPr>
          <p:nvPr>
            <p:ph type="title"/>
          </p:nvPr>
        </p:nvSpPr>
        <p:spPr>
          <a:xfrm>
            <a:off x="457200" y="436683"/>
            <a:ext cx="8229600" cy="1143000"/>
          </a:xfrm>
        </p:spPr>
        <p:txBody>
          <a:bodyPr/>
          <a:lstStyle/>
          <a:p>
            <a:pPr eaLnBrk="1" hangingPunct="1"/>
            <a:r>
              <a:rPr lang="cs-CZ" altLang="cs-CZ" b="1" dirty="0">
                <a:solidFill>
                  <a:srgbClr val="FF0000"/>
                </a:solidFill>
              </a:rPr>
              <a:t>Založení podniku</a:t>
            </a:r>
          </a:p>
        </p:txBody>
      </p:sp>
      <p:sp>
        <p:nvSpPr>
          <p:cNvPr id="160771" name="Zástupný symbol pro obsah 2"/>
          <p:cNvSpPr>
            <a:spLocks noGrp="1"/>
          </p:cNvSpPr>
          <p:nvPr>
            <p:ph idx="1"/>
          </p:nvPr>
        </p:nvSpPr>
        <p:spPr>
          <a:xfrm>
            <a:off x="312516" y="1460521"/>
            <a:ext cx="8652097" cy="5180012"/>
          </a:xfrm>
        </p:spPr>
        <p:txBody>
          <a:bodyPr/>
          <a:lstStyle/>
          <a:p>
            <a:pPr eaLnBrk="1" hangingPunct="1">
              <a:buFont typeface="Wingdings" panose="05000000000000000000" pitchFamily="2" charset="2"/>
              <a:buNone/>
            </a:pPr>
            <a:r>
              <a:rPr lang="cs-CZ" altLang="cs-CZ" sz="2000" dirty="0">
                <a:latin typeface="Arial" panose="020B0604020202020204" pitchFamily="34" charset="0"/>
              </a:rPr>
              <a:t>	Dalším, co je při rozhodování o založení podniku zásadní,  je zvažování o </a:t>
            </a:r>
            <a:r>
              <a:rPr lang="cs-CZ" altLang="cs-CZ" sz="2000" b="1" dirty="0">
                <a:latin typeface="Arial" panose="020B0604020202020204" pitchFamily="34" charset="0"/>
              </a:rPr>
              <a:t>umístění podniku</a:t>
            </a:r>
            <a:r>
              <a:rPr lang="cs-CZ" altLang="cs-CZ" sz="2000" dirty="0">
                <a:latin typeface="Arial" panose="020B0604020202020204" pitchFamily="34" charset="0"/>
              </a:rPr>
              <a:t>, přičemž správné umístění (lokalizace) je důležitým a dlouhodobým činitelem mající podstatný vliv na budoucí výkonnost podniku. Podnikatel zvažuje tzv. faktory lokalizace:</a:t>
            </a:r>
          </a:p>
          <a:p>
            <a:pPr eaLnBrk="1" hangingPunct="1"/>
            <a:r>
              <a:rPr lang="cs-CZ" altLang="cs-CZ" sz="2000" dirty="0"/>
              <a:t>rozsah a kvalita zdrojů pracovních sil + náklady spojené s využíváním pracovníků;</a:t>
            </a:r>
          </a:p>
          <a:p>
            <a:pPr eaLnBrk="1" hangingPunct="1"/>
            <a:r>
              <a:rPr lang="cs-CZ" altLang="cs-CZ" sz="2000" dirty="0"/>
              <a:t>přístup k surovinovým zdrojům + s nimi spojené </a:t>
            </a:r>
            <a:r>
              <a:rPr lang="cs-CZ" altLang="cs-CZ" sz="2000" dirty="0" err="1"/>
              <a:t>dopr</a:t>
            </a:r>
            <a:r>
              <a:rPr lang="cs-CZ" altLang="cs-CZ" sz="2000" dirty="0"/>
              <a:t>. náklady;</a:t>
            </a:r>
          </a:p>
          <a:p>
            <a:pPr eaLnBrk="1" hangingPunct="1"/>
            <a:r>
              <a:rPr lang="cs-CZ" altLang="cs-CZ" sz="2000" dirty="0"/>
              <a:t>nejbližší zdroje energie a možnosti dopravních spojení;</a:t>
            </a:r>
          </a:p>
          <a:p>
            <a:pPr eaLnBrk="1" hangingPunct="1"/>
            <a:r>
              <a:rPr lang="cs-CZ" altLang="cs-CZ" sz="2000" dirty="0"/>
              <a:t>možnosti odbytu;</a:t>
            </a:r>
          </a:p>
          <a:p>
            <a:pPr eaLnBrk="1" hangingPunct="1"/>
            <a:r>
              <a:rPr lang="cs-CZ" altLang="cs-CZ" sz="2000" dirty="0"/>
              <a:t>případné možnosti využití investičních pobídek v souvislosti s podporou státu;</a:t>
            </a:r>
          </a:p>
          <a:p>
            <a:pPr eaLnBrk="1" hangingPunct="1"/>
            <a:r>
              <a:rPr lang="cs-CZ" altLang="cs-CZ" sz="2000" dirty="0"/>
              <a:t>daňové úlevy v dané lokalitě;</a:t>
            </a:r>
          </a:p>
          <a:p>
            <a:pPr eaLnBrk="1" hangingPunct="1"/>
            <a:r>
              <a:rPr lang="cs-CZ" altLang="cs-CZ" sz="2000" dirty="0"/>
              <a:t>ekologie a ochrana životního prostředí.</a:t>
            </a:r>
          </a:p>
          <a:p>
            <a:pPr eaLnBrk="1" hangingPunct="1"/>
            <a:endParaRPr lang="cs-CZ" altLang="cs-CZ" sz="2000" dirty="0"/>
          </a:p>
        </p:txBody>
      </p:sp>
    </p:spTree>
    <p:extLst>
      <p:ext uri="{BB962C8B-B14F-4D97-AF65-F5344CB8AC3E}">
        <p14:creationId xmlns:p14="http://schemas.microsoft.com/office/powerpoint/2010/main" val="421408295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2"/>
          <p:cNvSpPr>
            <a:spLocks noGrp="1" noChangeArrowheads="1"/>
          </p:cNvSpPr>
          <p:nvPr>
            <p:ph type="title"/>
          </p:nvPr>
        </p:nvSpPr>
        <p:spPr>
          <a:xfrm>
            <a:off x="497711" y="656603"/>
            <a:ext cx="8229600" cy="1143000"/>
          </a:xfrm>
        </p:spPr>
        <p:txBody>
          <a:bodyPr>
            <a:noAutofit/>
          </a:bodyPr>
          <a:lstStyle/>
          <a:p>
            <a:pPr eaLnBrk="1" hangingPunct="1"/>
            <a:r>
              <a:rPr lang="cs-CZ" altLang="cs-CZ" sz="3600" b="1" dirty="0">
                <a:solidFill>
                  <a:srgbClr val="FF0000"/>
                </a:solidFill>
              </a:rPr>
              <a:t>Založení právnické osoby (PO) – obchodní společnosti</a:t>
            </a:r>
          </a:p>
        </p:txBody>
      </p:sp>
      <p:sp>
        <p:nvSpPr>
          <p:cNvPr id="161797" name="Rectangle 3"/>
          <p:cNvSpPr>
            <a:spLocks noGrp="1" noChangeArrowheads="1"/>
          </p:cNvSpPr>
          <p:nvPr>
            <p:ph type="body" idx="1"/>
          </p:nvPr>
        </p:nvSpPr>
        <p:spPr>
          <a:xfrm>
            <a:off x="1" y="1921396"/>
            <a:ext cx="9144000" cy="4747691"/>
          </a:xfrm>
        </p:spPr>
        <p:txBody>
          <a:bodyPr/>
          <a:lstStyle/>
          <a:p>
            <a:pPr marL="457200" indent="-457200">
              <a:lnSpc>
                <a:spcPct val="90000"/>
              </a:lnSpc>
            </a:pPr>
            <a:r>
              <a:rPr lang="cs-CZ" altLang="cs-CZ" sz="2400" dirty="0"/>
              <a:t>Řídí se </a:t>
            </a:r>
            <a:r>
              <a:rPr lang="cs-CZ" altLang="cs-CZ" sz="2400" b="1" dirty="0"/>
              <a:t>…………………………</a:t>
            </a:r>
            <a:r>
              <a:rPr lang="cs-CZ" altLang="cs-CZ" sz="2400" dirty="0"/>
              <a:t>, který je základní systémovou právní normou, dále pak </a:t>
            </a:r>
            <a:r>
              <a:rPr lang="cs-CZ" altLang="cs-CZ" sz="2400" b="1" dirty="0"/>
              <a:t>…………………………………………</a:t>
            </a:r>
            <a:r>
              <a:rPr lang="cs-CZ" altLang="cs-CZ" sz="2400" dirty="0"/>
              <a:t> , což je právní norma pro oblast obchodu a podnikání, reguluje a ošetřuje </a:t>
            </a:r>
            <a:r>
              <a:rPr lang="cs-CZ" altLang="cs-CZ" sz="2400" b="1" dirty="0"/>
              <a:t>obchodní a podnikatelské vztahy</a:t>
            </a:r>
            <a:r>
              <a:rPr lang="cs-CZ" altLang="cs-CZ" sz="2400" dirty="0"/>
              <a:t>, říká kdo a jakou formou může podnikat.</a:t>
            </a:r>
          </a:p>
          <a:p>
            <a:pPr marL="457200" indent="-457200" eaLnBrk="1" hangingPunct="1">
              <a:lnSpc>
                <a:spcPct val="90000"/>
              </a:lnSpc>
            </a:pPr>
            <a:r>
              <a:rPr lang="cs-CZ" altLang="cs-CZ" sz="2400" b="1" i="1" dirty="0"/>
              <a:t>Zahájení podnikání je dvoustupňové:</a:t>
            </a:r>
            <a:endParaRPr lang="cs-CZ" altLang="cs-CZ" sz="2400" b="1" dirty="0"/>
          </a:p>
          <a:p>
            <a:pPr marL="838200" lvl="1" indent="-381000" eaLnBrk="1" hangingPunct="1">
              <a:lnSpc>
                <a:spcPct val="90000"/>
              </a:lnSpc>
              <a:buClr>
                <a:srgbClr val="FF0000"/>
              </a:buClr>
              <a:buSzTx/>
              <a:buFont typeface="Wingdings" panose="05000000000000000000" pitchFamily="2" charset="2"/>
              <a:buAutoNum type="arabicPeriod"/>
            </a:pPr>
            <a:r>
              <a:rPr lang="cs-CZ" altLang="cs-CZ" sz="2200" b="1" dirty="0">
                <a:solidFill>
                  <a:srgbClr val="FF0000"/>
                </a:solidFill>
              </a:rPr>
              <a:t>založení obchodní společnosti</a:t>
            </a:r>
            <a:r>
              <a:rPr lang="cs-CZ" altLang="cs-CZ" sz="2200" dirty="0"/>
              <a:t>, </a:t>
            </a:r>
          </a:p>
          <a:p>
            <a:pPr marL="1257300" lvl="2" indent="-342900" eaLnBrk="1" hangingPunct="1">
              <a:lnSpc>
                <a:spcPct val="90000"/>
              </a:lnSpc>
              <a:buFont typeface="Wingdings" panose="05000000000000000000" pitchFamily="2" charset="2"/>
              <a:buChar char="n"/>
            </a:pPr>
            <a:r>
              <a:rPr lang="cs-CZ" altLang="cs-CZ" sz="2200" dirty="0"/>
              <a:t>společenskou smlouvou podepsanou všemi společníky a notářsky ověřenou, </a:t>
            </a:r>
          </a:p>
          <a:p>
            <a:pPr marL="1257300" lvl="2" indent="-342900" eaLnBrk="1" hangingPunct="1">
              <a:lnSpc>
                <a:spcPct val="90000"/>
              </a:lnSpc>
              <a:buFont typeface="Wingdings" panose="05000000000000000000" pitchFamily="2" charset="2"/>
              <a:buChar char="n"/>
            </a:pPr>
            <a:r>
              <a:rPr lang="cs-CZ" altLang="cs-CZ" sz="2200" dirty="0"/>
              <a:t>zakladatelskou listinou notářsky ověřenou. </a:t>
            </a:r>
          </a:p>
          <a:p>
            <a:pPr marL="838200" lvl="1" indent="-381000" eaLnBrk="1" hangingPunct="1">
              <a:lnSpc>
                <a:spcPct val="90000"/>
              </a:lnSpc>
              <a:buClr>
                <a:srgbClr val="FF0000"/>
              </a:buClr>
              <a:buSzTx/>
              <a:buFont typeface="Wingdings" panose="05000000000000000000" pitchFamily="2" charset="2"/>
              <a:buAutoNum type="arabicPeriod"/>
            </a:pPr>
            <a:r>
              <a:rPr lang="cs-CZ" altLang="cs-CZ" sz="2200" b="1" dirty="0">
                <a:solidFill>
                  <a:srgbClr val="FF0000"/>
                </a:solidFill>
              </a:rPr>
              <a:t>vznik obchodní společnosti</a:t>
            </a:r>
            <a:r>
              <a:rPr lang="cs-CZ" altLang="cs-CZ" sz="2200" dirty="0">
                <a:solidFill>
                  <a:srgbClr val="FF0000"/>
                </a:solidFill>
              </a:rPr>
              <a:t> </a:t>
            </a:r>
            <a:r>
              <a:rPr lang="cs-CZ" altLang="cs-CZ" sz="2200" b="1" dirty="0">
                <a:solidFill>
                  <a:srgbClr val="FF0000"/>
                </a:solidFill>
              </a:rPr>
              <a:t>dnem zápisu společnosti do obchodního rejstříku</a:t>
            </a:r>
            <a:r>
              <a:rPr lang="cs-CZ" altLang="cs-CZ" sz="2200" dirty="0">
                <a:solidFill>
                  <a:srgbClr val="FF0000"/>
                </a:solidFill>
              </a:rPr>
              <a:t> </a:t>
            </a:r>
          </a:p>
          <a:p>
            <a:pPr marL="457200" lvl="1" indent="0" eaLnBrk="1" hangingPunct="1">
              <a:lnSpc>
                <a:spcPct val="90000"/>
              </a:lnSpc>
              <a:buClr>
                <a:srgbClr val="FF0000"/>
              </a:buClr>
              <a:buSzTx/>
              <a:buNone/>
            </a:pPr>
            <a:endParaRPr lang="cs-CZ" altLang="cs-CZ" sz="2200" dirty="0"/>
          </a:p>
          <a:p>
            <a:pPr marL="457200" indent="-457200" eaLnBrk="1" hangingPunct="1">
              <a:lnSpc>
                <a:spcPct val="90000"/>
              </a:lnSpc>
            </a:pPr>
            <a:endParaRPr lang="cs-CZ" altLang="cs-CZ" sz="2200" dirty="0"/>
          </a:p>
        </p:txBody>
      </p:sp>
    </p:spTree>
    <p:extLst>
      <p:ext uri="{BB962C8B-B14F-4D97-AF65-F5344CB8AC3E}">
        <p14:creationId xmlns:p14="http://schemas.microsoft.com/office/powerpoint/2010/main" val="19061820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Nadpis 1"/>
          <p:cNvSpPr>
            <a:spLocks noGrp="1"/>
          </p:cNvSpPr>
          <p:nvPr>
            <p:ph type="title"/>
          </p:nvPr>
        </p:nvSpPr>
        <p:spPr>
          <a:xfrm>
            <a:off x="457200" y="401960"/>
            <a:ext cx="8229600" cy="1143000"/>
          </a:xfrm>
        </p:spPr>
        <p:txBody>
          <a:bodyPr/>
          <a:lstStyle/>
          <a:p>
            <a:pPr eaLnBrk="1" hangingPunct="1"/>
            <a:r>
              <a:rPr lang="cs-CZ" altLang="cs-CZ" b="1" dirty="0">
                <a:solidFill>
                  <a:srgbClr val="FF0000"/>
                </a:solidFill>
              </a:rPr>
              <a:t>Obchodní rejstřík</a:t>
            </a:r>
          </a:p>
        </p:txBody>
      </p:sp>
      <p:sp>
        <p:nvSpPr>
          <p:cNvPr id="162819" name="Zástupný symbol pro obsah 2"/>
          <p:cNvSpPr>
            <a:spLocks noGrp="1"/>
          </p:cNvSpPr>
          <p:nvPr>
            <p:ph idx="1"/>
          </p:nvPr>
        </p:nvSpPr>
        <p:spPr>
          <a:xfrm>
            <a:off x="138896" y="1417638"/>
            <a:ext cx="8754279" cy="5180012"/>
          </a:xfrm>
        </p:spPr>
        <p:txBody>
          <a:bodyPr/>
          <a:lstStyle/>
          <a:p>
            <a:pPr marL="457200" indent="-457200" eaLnBrk="1" hangingPunct="1"/>
            <a:r>
              <a:rPr lang="cs-CZ" altLang="cs-CZ" sz="2000" dirty="0"/>
              <a:t>veřejný seznam, do kterého se zapisují zákonem stanovené údaje o podnikatelích,</a:t>
            </a:r>
          </a:p>
          <a:p>
            <a:pPr marL="457200" indent="-457200" eaLnBrk="1" hangingPunct="1"/>
            <a:r>
              <a:rPr lang="cs-CZ" altLang="cs-CZ" sz="2000" dirty="0"/>
              <a:t>má svoji veřejnou a neveřejnou část,</a:t>
            </a:r>
          </a:p>
          <a:p>
            <a:pPr marL="457200" indent="-457200" eaLnBrk="1" hangingPunct="1"/>
            <a:r>
              <a:rPr lang="cs-CZ" altLang="cs-CZ" sz="2000" b="1" dirty="0"/>
              <a:t>vedou jej krajské obchodní soudy </a:t>
            </a:r>
          </a:p>
          <a:p>
            <a:pPr marL="457200" indent="-457200" eaLnBrk="1" hangingPunct="1"/>
            <a:r>
              <a:rPr lang="cs-CZ" altLang="cs-CZ" sz="2000" b="1" dirty="0"/>
              <a:t>Zápis do Obchodního rejstříku</a:t>
            </a:r>
            <a:r>
              <a:rPr lang="cs-CZ" altLang="cs-CZ" sz="2000" b="1" dirty="0">
                <a:solidFill>
                  <a:schemeClr val="bg1"/>
                </a:solidFill>
              </a:rPr>
              <a:t> </a:t>
            </a:r>
            <a:r>
              <a:rPr lang="cs-CZ" altLang="cs-CZ" sz="2000" b="1" dirty="0"/>
              <a:t>– povinně se zapisují</a:t>
            </a:r>
            <a:r>
              <a:rPr lang="cs-CZ" altLang="cs-CZ" sz="2000" dirty="0"/>
              <a:t>:</a:t>
            </a:r>
          </a:p>
          <a:p>
            <a:pPr marL="457200" indent="-457200" eaLnBrk="1" hangingPunct="1">
              <a:buFontTx/>
              <a:buAutoNum type="arabicPeriod"/>
            </a:pPr>
            <a:r>
              <a:rPr lang="cs-CZ" altLang="cs-CZ" sz="2000" dirty="0"/>
              <a:t>Obchodní společnosti a družstva</a:t>
            </a:r>
          </a:p>
          <a:p>
            <a:pPr marL="457200" indent="-457200" eaLnBrk="1" hangingPunct="1">
              <a:buFontTx/>
              <a:buAutoNum type="arabicPeriod"/>
            </a:pPr>
            <a:r>
              <a:rPr lang="cs-CZ" altLang="cs-CZ" sz="2000" dirty="0"/>
              <a:t>Zahraniční osoby (</a:t>
            </a:r>
            <a:r>
              <a:rPr lang="cs-CZ" altLang="cs-CZ" sz="2000" dirty="0" err="1"/>
              <a:t>fyz</a:t>
            </a:r>
            <a:r>
              <a:rPr lang="cs-CZ" altLang="cs-CZ" sz="2000" dirty="0"/>
              <a:t>. nebo </a:t>
            </a:r>
            <a:r>
              <a:rPr lang="cs-CZ" altLang="cs-CZ" sz="2000" dirty="0" err="1"/>
              <a:t>právn</a:t>
            </a:r>
            <a:r>
              <a:rPr lang="cs-CZ" altLang="cs-CZ" sz="2000" dirty="0"/>
              <a:t>.), které podnikají v souladu se zákonem o obchodních korporacích na území ČR</a:t>
            </a:r>
          </a:p>
          <a:p>
            <a:pPr marL="457200" indent="-457200" eaLnBrk="1" hangingPunct="1">
              <a:buFontTx/>
              <a:buAutoNum type="arabicPeriod"/>
            </a:pPr>
            <a:r>
              <a:rPr lang="cs-CZ" altLang="cs-CZ" sz="2000" dirty="0"/>
              <a:t>Fyzické osoby, které jsou podnikateli a o zápis požádají (povinný zápis v případě provozování živnosti průmyslovým způsobem či průměrné výše příjmů za poslední dvě účtovací období 120 mil. Kč) </a:t>
            </a:r>
          </a:p>
          <a:p>
            <a:pPr marL="457200" indent="-457200" eaLnBrk="1" hangingPunct="1">
              <a:buFontTx/>
              <a:buAutoNum type="arabicPeriod"/>
            </a:pPr>
            <a:r>
              <a:rPr lang="cs-CZ" altLang="cs-CZ" sz="2000" dirty="0"/>
              <a:t>další osoby, stanoví-li povinnost jejich zápisu zvláštní právní předpis (např. organizační složky podniku) </a:t>
            </a:r>
          </a:p>
          <a:p>
            <a:pPr marL="457200" indent="-457200" eaLnBrk="1" hangingPunct="1"/>
            <a:endParaRPr lang="cs-CZ" altLang="cs-CZ" sz="2000" dirty="0"/>
          </a:p>
        </p:txBody>
      </p:sp>
    </p:spTree>
    <p:extLst>
      <p:ext uri="{BB962C8B-B14F-4D97-AF65-F5344CB8AC3E}">
        <p14:creationId xmlns:p14="http://schemas.microsoft.com/office/powerpoint/2010/main" val="145869776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Nadpis 1"/>
          <p:cNvSpPr>
            <a:spLocks noGrp="1"/>
          </p:cNvSpPr>
          <p:nvPr>
            <p:ph type="title"/>
          </p:nvPr>
        </p:nvSpPr>
        <p:spPr>
          <a:xfrm>
            <a:off x="457200" y="436684"/>
            <a:ext cx="8229600" cy="1143000"/>
          </a:xfrm>
        </p:spPr>
        <p:txBody>
          <a:bodyPr/>
          <a:lstStyle/>
          <a:p>
            <a:pPr eaLnBrk="1" hangingPunct="1"/>
            <a:r>
              <a:rPr lang="cs-CZ" altLang="cs-CZ" b="1" dirty="0">
                <a:solidFill>
                  <a:srgbClr val="FF0000"/>
                </a:solidFill>
              </a:rPr>
              <a:t>Obchodní rejstřík</a:t>
            </a:r>
          </a:p>
        </p:txBody>
      </p:sp>
      <p:sp>
        <p:nvSpPr>
          <p:cNvPr id="163843" name="Zástupný symbol pro obsah 2"/>
          <p:cNvSpPr>
            <a:spLocks noGrp="1"/>
          </p:cNvSpPr>
          <p:nvPr>
            <p:ph idx="1"/>
          </p:nvPr>
        </p:nvSpPr>
        <p:spPr>
          <a:xfrm>
            <a:off x="81023" y="1417638"/>
            <a:ext cx="9062977" cy="5251450"/>
          </a:xfrm>
        </p:spPr>
        <p:txBody>
          <a:bodyPr/>
          <a:lstStyle/>
          <a:p>
            <a:pPr eaLnBrk="1" hangingPunct="1">
              <a:buFont typeface="Wingdings" panose="05000000000000000000" pitchFamily="2" charset="2"/>
              <a:buNone/>
            </a:pPr>
            <a:r>
              <a:rPr lang="cs-CZ" altLang="cs-CZ" sz="1600" b="1" dirty="0"/>
              <a:t>Zapisuje se:</a:t>
            </a:r>
          </a:p>
          <a:p>
            <a:pPr eaLnBrk="1" hangingPunct="1"/>
            <a:r>
              <a:rPr lang="cs-CZ" altLang="cs-CZ" sz="1600" b="1" dirty="0"/>
              <a:t>firma, u právnických osob sídlo</a:t>
            </a:r>
            <a:r>
              <a:rPr lang="cs-CZ" altLang="cs-CZ" sz="1600" dirty="0"/>
              <a:t>, u fyzických osob bydliště a místo podnikání, </a:t>
            </a:r>
          </a:p>
          <a:p>
            <a:pPr eaLnBrk="1" hangingPunct="1"/>
            <a:r>
              <a:rPr lang="cs-CZ" altLang="cs-CZ" sz="1600" b="1" dirty="0"/>
              <a:t>předmět podnikání </a:t>
            </a:r>
            <a:r>
              <a:rPr lang="cs-CZ" altLang="cs-CZ" sz="1600" dirty="0"/>
              <a:t>(činnosti)</a:t>
            </a:r>
          </a:p>
          <a:p>
            <a:pPr eaLnBrk="1" hangingPunct="1"/>
            <a:r>
              <a:rPr lang="cs-CZ" altLang="cs-CZ" sz="1600" b="1" dirty="0"/>
              <a:t>právní forma </a:t>
            </a:r>
            <a:r>
              <a:rPr lang="cs-CZ" altLang="cs-CZ" sz="1600" dirty="0"/>
              <a:t>právnické osoby</a:t>
            </a:r>
          </a:p>
          <a:p>
            <a:pPr eaLnBrk="1" hangingPunct="1"/>
            <a:r>
              <a:rPr lang="cs-CZ" altLang="cs-CZ" sz="1600" dirty="0"/>
              <a:t>u fyzické osoby </a:t>
            </a:r>
            <a:r>
              <a:rPr lang="cs-CZ" altLang="cs-CZ" sz="1600" b="1" dirty="0"/>
              <a:t>rodné číslo </a:t>
            </a:r>
            <a:r>
              <a:rPr lang="cs-CZ" altLang="cs-CZ" sz="1600" dirty="0"/>
              <a:t>nebo datum jejího narození, </a:t>
            </a:r>
          </a:p>
          <a:p>
            <a:pPr eaLnBrk="1" hangingPunct="1"/>
            <a:r>
              <a:rPr lang="cs-CZ" altLang="cs-CZ" sz="1600" b="1" dirty="0"/>
              <a:t>identifikační číslo </a:t>
            </a:r>
            <a:r>
              <a:rPr lang="cs-CZ" altLang="cs-CZ" sz="1600" dirty="0"/>
              <a:t>(IČ), které podnikateli přidělí rejstříkový soud; potřebná identifikační čísla sdělí rejstříkovému soudu příslušný orgán státní správy,</a:t>
            </a:r>
          </a:p>
          <a:p>
            <a:pPr eaLnBrk="1" hangingPunct="1"/>
            <a:r>
              <a:rPr lang="cs-CZ" altLang="cs-CZ" sz="1600" b="1" dirty="0"/>
              <a:t>jméno a bydliště nebo firma a sídlo osoby</a:t>
            </a:r>
            <a:r>
              <a:rPr lang="cs-CZ" altLang="cs-CZ" sz="1600" dirty="0"/>
              <a:t>, která je </a:t>
            </a:r>
            <a:r>
              <a:rPr lang="cs-CZ" altLang="cs-CZ" sz="1600" b="1" dirty="0"/>
              <a:t>statutárním orgánem </a:t>
            </a:r>
            <a:r>
              <a:rPr lang="cs-CZ" altLang="cs-CZ" sz="1600" dirty="0"/>
              <a:t>právnické osoby nebo jeho členem, s uvedením způsobu, jak jménem právnické osoby jedná, a den vzniku a zániku její funkce; je-li statutárním orgánem nebo jeho členem právnická osoba, též jméno a bydliště osob, které jsou jejím statutárním orgánem nebo jeho členem</a:t>
            </a:r>
          </a:p>
          <a:p>
            <a:pPr eaLnBrk="1" hangingPunct="1"/>
            <a:r>
              <a:rPr lang="cs-CZ" altLang="cs-CZ" sz="1600" dirty="0"/>
              <a:t>jméno a bydliště </a:t>
            </a:r>
            <a:r>
              <a:rPr lang="cs-CZ" altLang="cs-CZ" sz="1600" b="1" dirty="0"/>
              <a:t>prokuristy</a:t>
            </a:r>
            <a:r>
              <a:rPr lang="cs-CZ" altLang="cs-CZ" sz="1600" dirty="0"/>
              <a:t>, jakož i způsob, jakým jedná</a:t>
            </a:r>
          </a:p>
          <a:p>
            <a:pPr eaLnBrk="1" hangingPunct="1"/>
            <a:r>
              <a:rPr lang="cs-CZ" altLang="cs-CZ" sz="1600" dirty="0"/>
              <a:t>další skutečnosti, o kterých to stanoví právní předpis</a:t>
            </a:r>
          </a:p>
          <a:p>
            <a:pPr eaLnBrk="1" hangingPunct="1"/>
            <a:r>
              <a:rPr lang="cs-CZ" altLang="cs-CZ" sz="1600" dirty="0"/>
              <a:t>a změny těchto údajů.</a:t>
            </a:r>
          </a:p>
          <a:p>
            <a:pPr eaLnBrk="1" hangingPunct="1"/>
            <a:r>
              <a:rPr lang="cs-CZ" altLang="cs-CZ" sz="1600" dirty="0"/>
              <a:t>Zapisují se také další údaje specifické pro jednotlivé typy právnických osob a další údaje. Rejstřík také obsahuje </a:t>
            </a:r>
            <a:r>
              <a:rPr lang="cs-CZ" altLang="cs-CZ" sz="1600" b="1" dirty="0"/>
              <a:t>Sbírku listin</a:t>
            </a:r>
            <a:r>
              <a:rPr lang="cs-CZ" altLang="cs-CZ" sz="1600" dirty="0"/>
              <a:t>, která obsahuje důležité listiny týkající se jednotlivých subjektů (např. zakladatelskou smlouvu společnosti).</a:t>
            </a:r>
          </a:p>
          <a:p>
            <a:pPr eaLnBrk="1" hangingPunct="1"/>
            <a:endParaRPr lang="cs-CZ" altLang="cs-CZ" sz="1600" dirty="0"/>
          </a:p>
        </p:txBody>
      </p:sp>
    </p:spTree>
    <p:extLst>
      <p:ext uri="{BB962C8B-B14F-4D97-AF65-F5344CB8AC3E}">
        <p14:creationId xmlns:p14="http://schemas.microsoft.com/office/powerpoint/2010/main" val="221090544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4301"/>
            <a:ext cx="8229600" cy="1143000"/>
          </a:xfrm>
        </p:spPr>
        <p:txBody>
          <a:bodyPr/>
          <a:lstStyle/>
          <a:p>
            <a:r>
              <a:rPr lang="cs-CZ" b="1" dirty="0">
                <a:solidFill>
                  <a:srgbClr val="FF0000"/>
                </a:solidFill>
              </a:rPr>
              <a:t>Založení podniku</a:t>
            </a:r>
          </a:p>
        </p:txBody>
      </p:sp>
      <p:sp>
        <p:nvSpPr>
          <p:cNvPr id="3" name="Zástupný symbol pro obsah 2"/>
          <p:cNvSpPr>
            <a:spLocks noGrp="1"/>
          </p:cNvSpPr>
          <p:nvPr>
            <p:ph idx="1"/>
          </p:nvPr>
        </p:nvSpPr>
        <p:spPr>
          <a:xfrm>
            <a:off x="457200" y="1654919"/>
            <a:ext cx="8229600" cy="4525963"/>
          </a:xfrm>
        </p:spPr>
        <p:txBody>
          <a:bodyPr/>
          <a:lstStyle/>
          <a:p>
            <a:pPr marL="571500" indent="-571500" algn="just">
              <a:buFont typeface="Wingdings" pitchFamily="2" charset="2"/>
              <a:buAutoNum type="arabicPeriod"/>
            </a:pPr>
            <a:r>
              <a:rPr lang="cs-CZ" sz="2400" dirty="0">
                <a:latin typeface="Arial" pitchFamily="34" charset="0"/>
                <a:cs typeface="Arial" pitchFamily="34" charset="0"/>
              </a:rPr>
              <a:t>R</a:t>
            </a:r>
            <a:r>
              <a:rPr lang="cs-CZ" sz="2400" dirty="0">
                <a:solidFill>
                  <a:schemeClr val="tx1"/>
                </a:solidFill>
                <a:latin typeface="Arial" pitchFamily="34" charset="0"/>
                <a:cs typeface="Arial" pitchFamily="34" charset="0"/>
              </a:rPr>
              <a:t>ozhodnutí podnikatele před založením podniku,</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volba právní formy podnikání,</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postup při založení podniku (živnosti či o.s.),</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zakladatelský rozpočet.</a:t>
            </a:r>
          </a:p>
          <a:p>
            <a:pPr marL="0" indent="0">
              <a:buNone/>
            </a:pPr>
            <a:endParaRPr lang="cs-CZ" dirty="0"/>
          </a:p>
        </p:txBody>
      </p:sp>
    </p:spTree>
    <p:extLst>
      <p:ext uri="{BB962C8B-B14F-4D97-AF65-F5344CB8AC3E}">
        <p14:creationId xmlns:p14="http://schemas.microsoft.com/office/powerpoint/2010/main" val="166004351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172" y="694480"/>
            <a:ext cx="8760049" cy="5692671"/>
          </a:xfrm>
        </p:spPr>
        <p:txBody>
          <a:bodyPr>
            <a:noAutofit/>
          </a:bodyPr>
          <a:lstStyle/>
          <a:p>
            <a:pPr algn="just">
              <a:spcAft>
                <a:spcPts val="1800"/>
              </a:spcAft>
            </a:pPr>
            <a:r>
              <a:rPr lang="cs-CZ" sz="2200" dirty="0">
                <a:latin typeface="Arial" pitchFamily="34" charset="0"/>
                <a:cs typeface="Arial" pitchFamily="34" charset="0"/>
              </a:rPr>
              <a:t>P</a:t>
            </a:r>
            <a:r>
              <a:rPr lang="cs-CZ" sz="2200" dirty="0">
                <a:solidFill>
                  <a:schemeClr val="tx1"/>
                </a:solidFill>
                <a:latin typeface="Arial" pitchFamily="34" charset="0"/>
                <a:cs typeface="Arial" pitchFamily="34" charset="0"/>
              </a:rPr>
              <a:t>odnikatelská idea,</a:t>
            </a:r>
          </a:p>
          <a:p>
            <a:pPr algn="just">
              <a:spcAft>
                <a:spcPts val="1800"/>
              </a:spcAft>
            </a:pPr>
            <a:r>
              <a:rPr lang="cs-CZ" sz="2200" dirty="0">
                <a:solidFill>
                  <a:schemeClr val="tx1"/>
                </a:solidFill>
                <a:latin typeface="Arial" pitchFamily="34" charset="0"/>
                <a:cs typeface="Arial" pitchFamily="34" charset="0"/>
              </a:rPr>
              <a:t>počet zakladatelů,</a:t>
            </a:r>
          </a:p>
          <a:p>
            <a:pPr algn="just">
              <a:spcAft>
                <a:spcPts val="1800"/>
              </a:spcAft>
            </a:pPr>
            <a:r>
              <a:rPr lang="cs-CZ" sz="2200" dirty="0">
                <a:solidFill>
                  <a:schemeClr val="tx1"/>
                </a:solidFill>
                <a:latin typeface="Arial" pitchFamily="34" charset="0"/>
                <a:cs typeface="Arial" pitchFamily="34" charset="0"/>
              </a:rPr>
              <a:t>nároky na počáteční kapitál,</a:t>
            </a:r>
          </a:p>
          <a:p>
            <a:pPr algn="just">
              <a:spcAft>
                <a:spcPts val="1800"/>
              </a:spcAft>
            </a:pPr>
            <a:r>
              <a:rPr lang="cs-CZ" sz="2200" dirty="0">
                <a:solidFill>
                  <a:schemeClr val="tx1"/>
                </a:solidFill>
                <a:latin typeface="Arial" pitchFamily="34" charset="0"/>
                <a:cs typeface="Arial" pitchFamily="34" charset="0"/>
              </a:rPr>
              <a:t>otázka financování,</a:t>
            </a:r>
          </a:p>
          <a:p>
            <a:pPr algn="just">
              <a:spcAft>
                <a:spcPts val="1800"/>
              </a:spcAft>
            </a:pPr>
            <a:r>
              <a:rPr lang="cs-CZ" sz="2200" dirty="0">
                <a:solidFill>
                  <a:schemeClr val="tx1"/>
                </a:solidFill>
                <a:latin typeface="Arial" pitchFamily="34" charset="0"/>
                <a:cs typeface="Arial" pitchFamily="34" charset="0"/>
              </a:rPr>
              <a:t>podnikatelské riziko,</a:t>
            </a:r>
          </a:p>
          <a:p>
            <a:pPr algn="just">
              <a:spcAft>
                <a:spcPts val="1800"/>
              </a:spcAft>
            </a:pPr>
            <a:r>
              <a:rPr lang="cs-CZ" sz="2200" dirty="0">
                <a:solidFill>
                  <a:schemeClr val="tx1"/>
                </a:solidFill>
                <a:latin typeface="Arial" pitchFamily="34" charset="0"/>
                <a:cs typeface="Arial" pitchFamily="34" charset="0"/>
              </a:rPr>
              <a:t>účast na zisku (ztrátě),</a:t>
            </a:r>
          </a:p>
          <a:p>
            <a:pPr algn="just">
              <a:spcAft>
                <a:spcPts val="1800"/>
              </a:spcAft>
            </a:pPr>
            <a:r>
              <a:rPr lang="cs-CZ" sz="2200" dirty="0">
                <a:solidFill>
                  <a:schemeClr val="tx1"/>
                </a:solidFill>
                <a:latin typeface="Arial" pitchFamily="34" charset="0"/>
                <a:cs typeface="Arial" pitchFamily="34" charset="0"/>
              </a:rPr>
              <a:t>administrativní náročnost,</a:t>
            </a:r>
          </a:p>
          <a:p>
            <a:pPr algn="just">
              <a:spcAft>
                <a:spcPts val="1800"/>
              </a:spcAft>
            </a:pPr>
            <a:r>
              <a:rPr lang="cs-CZ" sz="2200" dirty="0" err="1">
                <a:solidFill>
                  <a:schemeClr val="tx1"/>
                </a:solidFill>
                <a:latin typeface="Arial" pitchFamily="34" charset="0"/>
                <a:cs typeface="Arial" pitchFamily="34" charset="0"/>
              </a:rPr>
              <a:t>zveřejňovací</a:t>
            </a:r>
            <a:r>
              <a:rPr lang="cs-CZ" sz="2200" dirty="0">
                <a:solidFill>
                  <a:schemeClr val="tx1"/>
                </a:solidFill>
                <a:latin typeface="Arial" pitchFamily="34" charset="0"/>
                <a:cs typeface="Arial" pitchFamily="34" charset="0"/>
              </a:rPr>
              <a:t> povinnost a daňové zatížení</a:t>
            </a:r>
          </a:p>
        </p:txBody>
      </p:sp>
    </p:spTree>
    <p:extLst>
      <p:ext uri="{BB962C8B-B14F-4D97-AF65-F5344CB8AC3E}">
        <p14:creationId xmlns:p14="http://schemas.microsoft.com/office/powerpoint/2010/main" val="315767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dirty="0">
                <a:solidFill>
                  <a:schemeClr val="tx1"/>
                </a:solidFill>
              </a:rPr>
              <a:t>Ekonomický princip</a:t>
            </a:r>
          </a:p>
        </p:txBody>
      </p:sp>
      <p:sp>
        <p:nvSpPr>
          <p:cNvPr id="3" name="Zástupný symbol pro obsah 2"/>
          <p:cNvSpPr>
            <a:spLocks noGrp="1"/>
          </p:cNvSpPr>
          <p:nvPr>
            <p:ph idx="1"/>
          </p:nvPr>
        </p:nvSpPr>
        <p:spPr>
          <a:xfrm>
            <a:off x="250257" y="1386038"/>
            <a:ext cx="8683678" cy="4174503"/>
          </a:xfrm>
        </p:spPr>
        <p:txBody>
          <a:bodyPr>
            <a:normAutofit fontScale="85000" lnSpcReduction="20000"/>
          </a:bodyPr>
          <a:lstStyle/>
          <a:p>
            <a:pPr algn="just">
              <a:buNone/>
            </a:pPr>
            <a:r>
              <a:rPr lang="cs-CZ" sz="2400" b="1" dirty="0">
                <a:solidFill>
                  <a:schemeClr val="tx1"/>
                </a:solidFill>
                <a:latin typeface="Arial" pitchFamily="34" charset="0"/>
                <a:cs typeface="Arial" pitchFamily="34" charset="0"/>
              </a:rPr>
              <a:t>Min princip</a:t>
            </a:r>
          </a:p>
          <a:p>
            <a:pPr algn="just"/>
            <a:r>
              <a:rPr lang="cs-CZ" sz="2400" dirty="0">
                <a:solidFill>
                  <a:schemeClr val="tx1"/>
                </a:solidFill>
                <a:latin typeface="Arial" pitchFamily="34" charset="0"/>
                <a:cs typeface="Arial" pitchFamily="34" charset="0"/>
              </a:rPr>
              <a:t> </a:t>
            </a:r>
          </a:p>
          <a:p>
            <a:pPr algn="just"/>
            <a:endParaRPr lang="cs-CZ" sz="2400" dirty="0">
              <a:solidFill>
                <a:schemeClr val="tx1"/>
              </a:solidFill>
              <a:latin typeface="Arial" pitchFamily="34" charset="0"/>
              <a:cs typeface="Arial" pitchFamily="34" charset="0"/>
            </a:endParaRPr>
          </a:p>
          <a:p>
            <a:pPr algn="just"/>
            <a:endParaRPr lang="cs-CZ" sz="2400" dirty="0">
              <a:solidFill>
                <a:schemeClr val="tx1"/>
              </a:solidFill>
              <a:latin typeface="Arial" pitchFamily="34" charset="0"/>
              <a:cs typeface="Arial" pitchFamily="34" charset="0"/>
            </a:endParaRPr>
          </a:p>
          <a:p>
            <a:pPr algn="just">
              <a:buNone/>
            </a:pPr>
            <a:r>
              <a:rPr lang="cs-CZ" sz="2400" b="1" dirty="0">
                <a:solidFill>
                  <a:schemeClr val="tx1"/>
                </a:solidFill>
                <a:latin typeface="Arial" pitchFamily="34" charset="0"/>
                <a:cs typeface="Arial" pitchFamily="34" charset="0"/>
              </a:rPr>
              <a:t>Max princip</a:t>
            </a:r>
          </a:p>
          <a:p>
            <a:pPr algn="just"/>
            <a:r>
              <a:rPr lang="cs-CZ" sz="2400" dirty="0">
                <a:solidFill>
                  <a:schemeClr val="tx1"/>
                </a:solidFill>
                <a:latin typeface="Arial" pitchFamily="34" charset="0"/>
                <a:cs typeface="Arial" pitchFamily="34" charset="0"/>
              </a:rPr>
              <a:t> </a:t>
            </a:r>
          </a:p>
          <a:p>
            <a:pPr algn="just"/>
            <a:endParaRPr lang="cs-CZ" sz="2400" dirty="0">
              <a:solidFill>
                <a:schemeClr val="tx1"/>
              </a:solidFill>
              <a:latin typeface="Arial" pitchFamily="34" charset="0"/>
              <a:cs typeface="Arial" pitchFamily="34" charset="0"/>
            </a:endParaRPr>
          </a:p>
          <a:p>
            <a:pPr algn="just"/>
            <a:endParaRPr lang="cs-CZ" sz="2400" dirty="0">
              <a:latin typeface="Arial" pitchFamily="34" charset="0"/>
              <a:cs typeface="Arial" pitchFamily="34" charset="0"/>
            </a:endParaRPr>
          </a:p>
          <a:p>
            <a:pPr marL="0" indent="0">
              <a:lnSpc>
                <a:spcPct val="90000"/>
              </a:lnSpc>
              <a:buNone/>
            </a:pPr>
            <a:r>
              <a:rPr lang="cs-CZ" altLang="cs-CZ" sz="2400" b="1" dirty="0">
                <a:latin typeface="Arial" pitchFamily="34" charset="0"/>
                <a:cs typeface="Arial" pitchFamily="34" charset="0"/>
              </a:rPr>
              <a:t>Účelné hospodaření </a:t>
            </a:r>
          </a:p>
          <a:p>
            <a:pPr>
              <a:lnSpc>
                <a:spcPct val="90000"/>
              </a:lnSpc>
            </a:pPr>
            <a:r>
              <a:rPr lang="cs-CZ" altLang="cs-CZ" sz="2200" dirty="0"/>
              <a:t>poznání omezenosti zdrojů a produkčních možností jako limitující podmínky na jedné straně a snaha vyzískat za těchto podmínek co nejvyšší výsledky či uspokojení svých potřeb na straně druhé</a:t>
            </a:r>
          </a:p>
          <a:p>
            <a:pPr>
              <a:lnSpc>
                <a:spcPct val="90000"/>
              </a:lnSpc>
            </a:pPr>
            <a:r>
              <a:rPr lang="cs-CZ" altLang="cs-CZ" sz="2200" dirty="0"/>
              <a:t>Je postaveno na </a:t>
            </a:r>
            <a:r>
              <a:rPr lang="cs-CZ" altLang="cs-CZ" sz="2200" b="1" dirty="0"/>
              <a:t>racionálních principech</a:t>
            </a:r>
            <a:r>
              <a:rPr lang="cs-CZ" altLang="cs-CZ" sz="2200" dirty="0"/>
              <a:t>, které se v hospodářské oblasti nazývají </a:t>
            </a:r>
            <a:r>
              <a:rPr lang="cs-CZ" altLang="cs-CZ" sz="2200" b="1" dirty="0"/>
              <a:t>ekonomické</a:t>
            </a:r>
          </a:p>
          <a:p>
            <a:pPr lvl="1">
              <a:lnSpc>
                <a:spcPct val="90000"/>
              </a:lnSpc>
            </a:pPr>
            <a:endParaRPr lang="cs-CZ" altLang="cs-CZ" sz="1800" dirty="0"/>
          </a:p>
          <a:p>
            <a:pPr algn="just"/>
            <a:endParaRPr lang="cs-CZ" sz="2400" dirty="0">
              <a:solidFill>
                <a:schemeClr val="tx1"/>
              </a:solidFill>
              <a:latin typeface="Arial" pitchFamily="34" charset="0"/>
              <a:cs typeface="Arial" pitchFamily="34" charset="0"/>
            </a:endParaRPr>
          </a:p>
          <a:p>
            <a:pPr algn="just"/>
            <a:endParaRPr lang="cs-CZ" sz="2400" dirty="0">
              <a:solidFill>
                <a:schemeClr val="tx1"/>
              </a:solidFill>
              <a:latin typeface="Arial" pitchFamily="34" charset="0"/>
              <a:cs typeface="Arial" pitchFamily="34" charset="0"/>
            </a:endParaRPr>
          </a:p>
          <a:p>
            <a:endParaRPr lang="cs-CZ" dirty="0"/>
          </a:p>
        </p:txBody>
      </p:sp>
    </p:spTree>
    <p:extLst>
      <p:ext uri="{BB962C8B-B14F-4D97-AF65-F5344CB8AC3E}">
        <p14:creationId xmlns:p14="http://schemas.microsoft.com/office/powerpoint/2010/main" val="124463961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30155" y="1965278"/>
            <a:ext cx="8229600" cy="4131920"/>
          </a:xfrm>
        </p:spPr>
        <p:txBody>
          <a:bodyPr>
            <a:normAutofit/>
          </a:bodyPr>
          <a:lstStyle/>
          <a:p>
            <a:pPr algn="just"/>
            <a:r>
              <a:rPr lang="cs-CZ" sz="2400" dirty="0">
                <a:latin typeface="Arial" pitchFamily="34" charset="0"/>
                <a:cs typeface="Arial" pitchFamily="34" charset="0"/>
              </a:rPr>
              <a:t>Vymezuje pojem živnost</a:t>
            </a:r>
          </a:p>
          <a:p>
            <a:pPr algn="just"/>
            <a:endParaRPr lang="cs-CZ" sz="2400" dirty="0">
              <a:latin typeface="Arial" pitchFamily="34" charset="0"/>
              <a:cs typeface="Arial" pitchFamily="34" charset="0"/>
            </a:endParaRPr>
          </a:p>
          <a:p>
            <a:pPr algn="just"/>
            <a:r>
              <a:rPr lang="cs-CZ" sz="2400" dirty="0">
                <a:latin typeface="Arial" pitchFamily="34" charset="0"/>
                <a:cs typeface="Arial" pitchFamily="34" charset="0"/>
              </a:rPr>
              <a:t>Stanoví všeobecné i specifické podmínky pro získání živnostenského oprávnění</a:t>
            </a:r>
          </a:p>
          <a:p>
            <a:pPr algn="just"/>
            <a:endParaRPr lang="cs-CZ" sz="2400" dirty="0">
              <a:latin typeface="Arial" pitchFamily="34" charset="0"/>
              <a:cs typeface="Arial" pitchFamily="34" charset="0"/>
            </a:endParaRPr>
          </a:p>
          <a:p>
            <a:pPr algn="just"/>
            <a:r>
              <a:rPr lang="cs-CZ" sz="2400" dirty="0">
                <a:latin typeface="Arial" pitchFamily="34" charset="0"/>
                <a:cs typeface="Arial" pitchFamily="34" charset="0"/>
              </a:rPr>
              <a:t>Stanoví podmínky pro provozování živnostníků, tak i velkých nebo zahraničních podniků</a:t>
            </a:r>
          </a:p>
        </p:txBody>
      </p:sp>
      <p:sp>
        <p:nvSpPr>
          <p:cNvPr id="3" name="Nadpis 2"/>
          <p:cNvSpPr>
            <a:spLocks noGrp="1"/>
          </p:cNvSpPr>
          <p:nvPr>
            <p:ph type="title"/>
          </p:nvPr>
        </p:nvSpPr>
        <p:spPr>
          <a:xfrm>
            <a:off x="730155" y="644857"/>
            <a:ext cx="8229600" cy="1143000"/>
          </a:xfrm>
        </p:spPr>
        <p:txBody>
          <a:bodyPr>
            <a:normAutofit/>
          </a:bodyPr>
          <a:lstStyle/>
          <a:p>
            <a:r>
              <a:rPr lang="cs-CZ" dirty="0"/>
              <a:t>Živnostenský zákon</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66133" y="945107"/>
            <a:ext cx="2900147" cy="1143000"/>
          </a:xfrm>
        </p:spPr>
        <p:txBody>
          <a:bodyPr>
            <a:normAutofit fontScale="90000"/>
          </a:bodyPr>
          <a:lstStyle/>
          <a:p>
            <a:r>
              <a:rPr lang="cs-CZ" dirty="0"/>
              <a:t>Živnostenský list</a:t>
            </a:r>
          </a:p>
        </p:txBody>
      </p:sp>
      <p:pic>
        <p:nvPicPr>
          <p:cNvPr id="1026" name="Picture 2" descr="C:\Users\L9087\Desktop\MVSO_přednášky\Přednášky, PE1\2015_16\Obrázky\zivnostensky-list.jpg"/>
          <p:cNvPicPr>
            <a:picLocks noChangeAspect="1" noChangeArrowheads="1"/>
          </p:cNvPicPr>
          <p:nvPr/>
        </p:nvPicPr>
        <p:blipFill>
          <a:blip r:embed="rId3"/>
          <a:srcRect/>
          <a:stretch>
            <a:fillRect/>
          </a:stretch>
        </p:blipFill>
        <p:spPr bwMode="auto">
          <a:xfrm>
            <a:off x="4189862" y="410414"/>
            <a:ext cx="4321721" cy="5987519"/>
          </a:xfrm>
          <a:prstGeom prst="rect">
            <a:avLst/>
          </a:prstGeom>
          <a:noFill/>
        </p:spPr>
      </p:pic>
      <p:cxnSp>
        <p:nvCxnSpPr>
          <p:cNvPr id="4" name="Přímá spojnice 3">
            <a:extLst>
              <a:ext uri="{FF2B5EF4-FFF2-40B4-BE49-F238E27FC236}">
                <a16:creationId xmlns:a16="http://schemas.microsoft.com/office/drawing/2014/main" id="{263021C8-05F6-43FE-B6E4-B983D3EAC735}"/>
              </a:ext>
            </a:extLst>
          </p:cNvPr>
          <p:cNvCxnSpPr/>
          <p:nvPr/>
        </p:nvCxnSpPr>
        <p:spPr>
          <a:xfrm flipV="1">
            <a:off x="1270000" y="410414"/>
            <a:ext cx="7454900" cy="55966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a:xfrm>
            <a:off x="457200" y="454306"/>
            <a:ext cx="8229600" cy="1143000"/>
          </a:xfrm>
        </p:spPr>
        <p:txBody>
          <a:bodyPr>
            <a:normAutofit/>
          </a:bodyPr>
          <a:lstStyle/>
          <a:p>
            <a:r>
              <a:rPr lang="cs-CZ" altLang="cs-CZ" sz="3600" b="1" dirty="0">
                <a:solidFill>
                  <a:srgbClr val="FF0000"/>
                </a:solidFill>
              </a:rPr>
              <a:t>Živnost (dle živnostenského zákona)</a:t>
            </a:r>
            <a:endParaRPr lang="cs-CZ" altLang="cs-CZ" sz="3600" dirty="0">
              <a:solidFill>
                <a:srgbClr val="FF0000"/>
              </a:solidFill>
            </a:endParaRPr>
          </a:p>
        </p:txBody>
      </p:sp>
      <p:sp>
        <p:nvSpPr>
          <p:cNvPr id="103429" name="Rectangle 3"/>
          <p:cNvSpPr>
            <a:spLocks noGrp="1" noChangeArrowheads="1"/>
          </p:cNvSpPr>
          <p:nvPr>
            <p:ph type="body" idx="1"/>
          </p:nvPr>
        </p:nvSpPr>
        <p:spPr>
          <a:xfrm>
            <a:off x="92597" y="1597306"/>
            <a:ext cx="8872016" cy="5000344"/>
          </a:xfrm>
        </p:spPr>
        <p:txBody>
          <a:bodyPr/>
          <a:lstStyle/>
          <a:p>
            <a:pPr algn="just" eaLnBrk="1" hangingPunct="1">
              <a:lnSpc>
                <a:spcPct val="90000"/>
              </a:lnSpc>
            </a:pPr>
            <a:r>
              <a:rPr lang="cs-CZ" altLang="cs-CZ" sz="2400" dirty="0"/>
              <a:t>Živností je</a:t>
            </a:r>
            <a:r>
              <a:rPr lang="cs-CZ" altLang="cs-CZ" sz="2400" b="1" dirty="0"/>
              <a:t> </a:t>
            </a:r>
            <a:r>
              <a:rPr lang="cs-CZ" altLang="cs-CZ" sz="2400" b="1" dirty="0">
                <a:solidFill>
                  <a:srgbClr val="FF0000"/>
                </a:solidFill>
              </a:rPr>
              <a:t>……………………..</a:t>
            </a:r>
            <a:r>
              <a:rPr lang="cs-CZ" altLang="cs-CZ" sz="2400" b="1" dirty="0"/>
              <a:t>provozována </a:t>
            </a:r>
            <a:r>
              <a:rPr lang="cs-CZ" altLang="cs-CZ" sz="2400" b="1" dirty="0">
                <a:solidFill>
                  <a:srgbClr val="FF0000"/>
                </a:solidFill>
              </a:rPr>
              <a:t>……………………………</a:t>
            </a:r>
            <a:r>
              <a:rPr lang="cs-CZ" altLang="cs-CZ" sz="2400" b="1" dirty="0"/>
              <a:t>, </a:t>
            </a:r>
            <a:r>
              <a:rPr lang="cs-CZ" altLang="cs-CZ" sz="2400" b="1" dirty="0">
                <a:solidFill>
                  <a:srgbClr val="FF0000"/>
                </a:solidFill>
              </a:rPr>
              <a:t>………………………….</a:t>
            </a:r>
            <a:r>
              <a:rPr lang="cs-CZ" altLang="cs-CZ" sz="2400" b="1" dirty="0"/>
              <a:t>, na </a:t>
            </a:r>
            <a:r>
              <a:rPr lang="cs-CZ" altLang="cs-CZ" sz="2400" b="1" dirty="0">
                <a:solidFill>
                  <a:srgbClr val="FF0000"/>
                </a:solidFill>
              </a:rPr>
              <a:t>………………………………</a:t>
            </a:r>
            <a:r>
              <a:rPr lang="cs-CZ" altLang="cs-CZ" sz="2400" b="1" dirty="0"/>
              <a:t>, za účelem </a:t>
            </a:r>
            <a:r>
              <a:rPr lang="cs-CZ" altLang="cs-CZ" sz="2400" b="1" dirty="0">
                <a:solidFill>
                  <a:srgbClr val="FF0000"/>
                </a:solidFill>
              </a:rPr>
              <a:t>………………………………………</a:t>
            </a:r>
            <a:r>
              <a:rPr lang="cs-CZ" altLang="cs-CZ" sz="2400" b="1" dirty="0"/>
              <a:t> a za podmínek stanovených zákonem</a:t>
            </a:r>
          </a:p>
          <a:p>
            <a:pPr eaLnBrk="1" hangingPunct="1">
              <a:lnSpc>
                <a:spcPct val="90000"/>
              </a:lnSpc>
            </a:pPr>
            <a:endParaRPr lang="cs-CZ" altLang="cs-CZ" sz="2400" b="1" dirty="0"/>
          </a:p>
          <a:p>
            <a:pPr eaLnBrk="1" hangingPunct="1">
              <a:lnSpc>
                <a:spcPct val="90000"/>
              </a:lnSpc>
            </a:pPr>
            <a:r>
              <a:rPr lang="cs-CZ" altLang="cs-CZ" sz="2400" b="1" dirty="0"/>
              <a:t>Živnost není:</a:t>
            </a:r>
          </a:p>
          <a:p>
            <a:pPr lvl="1" algn="just" eaLnBrk="1" hangingPunct="1">
              <a:lnSpc>
                <a:spcPct val="90000"/>
              </a:lnSpc>
            </a:pPr>
            <a:r>
              <a:rPr lang="cs-CZ" altLang="cs-CZ" sz="2000" dirty="0"/>
              <a:t>provozování činnosti vyhrazené zákonem státu nebo určené právnické osobě, </a:t>
            </a:r>
          </a:p>
          <a:p>
            <a:pPr lvl="1" algn="just" eaLnBrk="1" hangingPunct="1">
              <a:lnSpc>
                <a:spcPct val="90000"/>
              </a:lnSpc>
            </a:pPr>
            <a:r>
              <a:rPr lang="cs-CZ" altLang="cs-CZ" sz="2000" dirty="0"/>
              <a:t>využívání výsledků duševní tvůrčí činnosti, výkon hromadné správy autorských práv, </a:t>
            </a:r>
          </a:p>
          <a:p>
            <a:pPr lvl="1" algn="just" eaLnBrk="1" hangingPunct="1">
              <a:lnSpc>
                <a:spcPct val="90000"/>
              </a:lnSpc>
            </a:pPr>
            <a:r>
              <a:rPr lang="cs-CZ" altLang="cs-CZ" sz="2000" dirty="0"/>
              <a:t>činnost lékařů, farmaceutů, přírodních léčitelů, veterinářů, advokátů, notářů, znalců, auditorů, burzovních makléřů, </a:t>
            </a:r>
          </a:p>
          <a:p>
            <a:pPr lvl="1" algn="just" eaLnBrk="1" hangingPunct="1">
              <a:lnSpc>
                <a:spcPct val="90000"/>
              </a:lnSpc>
            </a:pPr>
            <a:r>
              <a:rPr lang="cs-CZ" altLang="cs-CZ" sz="2000" dirty="0"/>
              <a:t>živností dále není činnost bank, pojišťoven, penz. fondů, burz, pořádání loterií, hornická činnost, výroba elektřiny, zemědělství, výroba léčiv, rozhlasové a televizní vysílání, provoz jaderných zařízení. </a:t>
            </a:r>
          </a:p>
        </p:txBody>
      </p:sp>
    </p:spTree>
    <p:extLst>
      <p:ext uri="{BB962C8B-B14F-4D97-AF65-F5344CB8AC3E}">
        <p14:creationId xmlns:p14="http://schemas.microsoft.com/office/powerpoint/2010/main" val="226495173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ChangeArrowheads="1"/>
          </p:cNvSpPr>
          <p:nvPr>
            <p:ph type="title"/>
          </p:nvPr>
        </p:nvSpPr>
        <p:spPr>
          <a:xfrm>
            <a:off x="468313" y="784225"/>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
        <p:nvSpPr>
          <p:cNvPr id="105477" name="Rectangle 3"/>
          <p:cNvSpPr>
            <a:spLocks noGrp="1" noChangeArrowheads="1"/>
          </p:cNvSpPr>
          <p:nvPr>
            <p:ph type="body" idx="1"/>
          </p:nvPr>
        </p:nvSpPr>
        <p:spPr>
          <a:xfrm>
            <a:off x="0" y="1562583"/>
            <a:ext cx="8893175" cy="4962042"/>
          </a:xfrm>
        </p:spPr>
        <p:txBody>
          <a:bodyPr/>
          <a:lstStyle/>
          <a:p>
            <a:pPr algn="ctr" eaLnBrk="1" hangingPunct="1">
              <a:buFont typeface="Wingdings" panose="05000000000000000000" pitchFamily="2" charset="2"/>
              <a:buNone/>
            </a:pPr>
            <a:r>
              <a:rPr lang="cs-CZ" altLang="cs-CZ" sz="2400" b="1" i="1" u="sng" dirty="0"/>
              <a:t>Provozování živnosti</a:t>
            </a:r>
            <a:endParaRPr lang="cs-CZ" altLang="cs-CZ" sz="2400" dirty="0"/>
          </a:p>
          <a:p>
            <a:pPr eaLnBrk="1" hangingPunct="1"/>
            <a:r>
              <a:rPr lang="cs-CZ" altLang="cs-CZ" sz="2400" dirty="0"/>
              <a:t>Živnost může provozovat </a:t>
            </a:r>
            <a:r>
              <a:rPr lang="cs-CZ" altLang="cs-CZ" sz="2400" b="1" dirty="0"/>
              <a:t>fyzická nebo právnická osoba</a:t>
            </a:r>
            <a:r>
              <a:rPr lang="cs-CZ" altLang="cs-CZ" sz="2400" dirty="0"/>
              <a:t>, splní-li podmínky stanovené živnostenským zákonem.</a:t>
            </a:r>
            <a:endParaRPr lang="cs-CZ" altLang="cs-CZ" sz="2400" b="1" dirty="0"/>
          </a:p>
          <a:p>
            <a:pPr eaLnBrk="1" hangingPunct="1"/>
            <a:r>
              <a:rPr lang="cs-CZ" altLang="cs-CZ" sz="2400" b="1" dirty="0"/>
              <a:t>Všeobecné podmínky:</a:t>
            </a:r>
          </a:p>
          <a:p>
            <a:pPr lvl="1" eaLnBrk="1" hangingPunct="1"/>
            <a:r>
              <a:rPr lang="cs-CZ" altLang="cs-CZ" sz="2000" b="1" dirty="0"/>
              <a:t>dosažení věku 18 let, </a:t>
            </a:r>
          </a:p>
          <a:p>
            <a:pPr lvl="1" eaLnBrk="1" hangingPunct="1"/>
            <a:r>
              <a:rPr lang="cs-CZ" altLang="cs-CZ" sz="2000" b="1" dirty="0"/>
              <a:t>způsobilost k právním úkonům, </a:t>
            </a:r>
          </a:p>
          <a:p>
            <a:pPr lvl="1" eaLnBrk="1" hangingPunct="1"/>
            <a:r>
              <a:rPr lang="cs-CZ" altLang="cs-CZ" sz="2000" b="1" dirty="0"/>
              <a:t>bezúhonnost, </a:t>
            </a:r>
          </a:p>
          <a:p>
            <a:pPr lvl="1" eaLnBrk="1" hangingPunct="1"/>
            <a:r>
              <a:rPr lang="cs-CZ" altLang="cs-CZ" sz="2000" dirty="0"/>
              <a:t>(předložení dokladu o tom, že fyzická osoba nemá vůči územním finančním orgánům státu daňové nedoplatky, pokud již někdy podnikal)</a:t>
            </a:r>
          </a:p>
          <a:p>
            <a:pPr algn="ctr" eaLnBrk="1" hangingPunct="1">
              <a:buFont typeface="Wingdings" panose="05000000000000000000" pitchFamily="2" charset="2"/>
              <a:buNone/>
            </a:pPr>
            <a:r>
              <a:rPr lang="cs-CZ" altLang="cs-CZ" sz="2400" b="1" i="1" u="sng" dirty="0"/>
              <a:t>U právnické osoby musí tyto požadavky splňovat odpovědný zástupce.</a:t>
            </a:r>
            <a:r>
              <a:rPr lang="cs-CZ" altLang="cs-CZ" sz="2400" dirty="0"/>
              <a:t> </a:t>
            </a:r>
          </a:p>
        </p:txBody>
      </p:sp>
    </p:spTree>
    <p:extLst>
      <p:ext uri="{BB962C8B-B14F-4D97-AF65-F5344CB8AC3E}">
        <p14:creationId xmlns:p14="http://schemas.microsoft.com/office/powerpoint/2010/main" val="20993654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3"/>
          <p:cNvSpPr>
            <a:spLocks noGrp="1" noChangeArrowheads="1"/>
          </p:cNvSpPr>
          <p:nvPr>
            <p:ph type="body" idx="1"/>
          </p:nvPr>
        </p:nvSpPr>
        <p:spPr>
          <a:xfrm>
            <a:off x="300942" y="1469985"/>
            <a:ext cx="8592233" cy="5054640"/>
          </a:xfrm>
        </p:spPr>
        <p:txBody>
          <a:bodyPr>
            <a:normAutofit lnSpcReduction="10000"/>
          </a:bodyPr>
          <a:lstStyle/>
          <a:p>
            <a:pPr algn="ctr" eaLnBrk="1" hangingPunct="1">
              <a:buFont typeface="Wingdings" panose="05000000000000000000" pitchFamily="2" charset="2"/>
              <a:buNone/>
            </a:pPr>
            <a:r>
              <a:rPr lang="cs-CZ" altLang="cs-CZ" sz="2400" b="1" dirty="0"/>
              <a:t>Zvláštními podmínky</a:t>
            </a:r>
            <a:r>
              <a:rPr lang="cs-CZ" altLang="cs-CZ" sz="2400" dirty="0"/>
              <a:t> </a:t>
            </a:r>
          </a:p>
          <a:p>
            <a:pPr eaLnBrk="1" hangingPunct="1"/>
            <a:r>
              <a:rPr lang="cs-CZ" altLang="cs-CZ" sz="2400" b="1" i="1" dirty="0"/>
              <a:t>odborná nebo jiná způsobilost</a:t>
            </a:r>
            <a:r>
              <a:rPr lang="cs-CZ" altLang="cs-CZ" sz="2400" dirty="0"/>
              <a:t> vyžadovaná živnostenským zákonem.</a:t>
            </a:r>
          </a:p>
          <a:p>
            <a:pPr eaLnBrk="1" hangingPunct="1"/>
            <a:r>
              <a:rPr lang="cs-CZ" altLang="cs-CZ" sz="2400" b="1" dirty="0"/>
              <a:t>vyučení v oboru</a:t>
            </a:r>
          </a:p>
          <a:p>
            <a:pPr eaLnBrk="1" hangingPunct="1"/>
            <a:r>
              <a:rPr lang="cs-CZ" altLang="cs-CZ" sz="2400" b="1" dirty="0"/>
              <a:t>praxe – většinou 1-5 let</a:t>
            </a:r>
          </a:p>
          <a:p>
            <a:pPr eaLnBrk="1" hangingPunct="1"/>
            <a:endParaRPr lang="cs-CZ" altLang="cs-CZ" sz="2400" dirty="0"/>
          </a:p>
          <a:p>
            <a:pPr algn="ctr" eaLnBrk="1" hangingPunct="1">
              <a:buFont typeface="Wingdings" panose="05000000000000000000" pitchFamily="2" charset="2"/>
              <a:buNone/>
            </a:pPr>
            <a:r>
              <a:rPr lang="cs-CZ" altLang="cs-CZ" sz="2400" dirty="0">
                <a:sym typeface="Symbol" panose="05050102010706020507" pitchFamily="18" charset="2"/>
              </a:rPr>
              <a:t></a:t>
            </a:r>
            <a:endParaRPr lang="cs-CZ" altLang="cs-CZ" sz="2400" dirty="0"/>
          </a:p>
          <a:p>
            <a:pPr eaLnBrk="1" hangingPunct="1"/>
            <a:r>
              <a:rPr lang="cs-CZ" altLang="cs-CZ" sz="2400" dirty="0"/>
              <a:t>Nutnost doložit doklady</a:t>
            </a:r>
          </a:p>
          <a:p>
            <a:pPr eaLnBrk="1" hangingPunct="1"/>
            <a:endParaRPr lang="cs-CZ" altLang="cs-CZ" sz="2400" b="1" dirty="0"/>
          </a:p>
          <a:p>
            <a:pPr eaLnBrk="1" hangingPunct="1"/>
            <a:r>
              <a:rPr lang="cs-CZ" altLang="cs-CZ" sz="2400" b="1" dirty="0"/>
              <a:t>Podnikatel je povinen</a:t>
            </a:r>
            <a:r>
              <a:rPr lang="cs-CZ" altLang="cs-CZ" sz="2400" dirty="0"/>
              <a:t> zajistit výkon činností pouze </a:t>
            </a:r>
            <a:r>
              <a:rPr lang="cs-CZ" altLang="cs-CZ" sz="2400" b="1" dirty="0"/>
              <a:t>osobami splňující požadavky odborné způsobilosti</a:t>
            </a:r>
            <a:r>
              <a:rPr lang="cs-CZ" altLang="cs-CZ" sz="2400" dirty="0"/>
              <a:t>, které toto nařízení stanoví.</a:t>
            </a:r>
          </a:p>
        </p:txBody>
      </p:sp>
      <p:sp>
        <p:nvSpPr>
          <p:cNvPr id="7" name="Rectangle 2"/>
          <p:cNvSpPr>
            <a:spLocks noGrp="1" noChangeArrowheads="1"/>
          </p:cNvSpPr>
          <p:nvPr>
            <p:ph type="title"/>
          </p:nvPr>
        </p:nvSpPr>
        <p:spPr>
          <a:xfrm>
            <a:off x="468313" y="784225"/>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Tree>
    <p:extLst>
      <p:ext uri="{BB962C8B-B14F-4D97-AF65-F5344CB8AC3E}">
        <p14:creationId xmlns:p14="http://schemas.microsoft.com/office/powerpoint/2010/main" val="99851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a:spLocks noGrp="1" noChangeArrowheads="1"/>
          </p:cNvSpPr>
          <p:nvPr>
            <p:ph type="title"/>
          </p:nvPr>
        </p:nvSpPr>
        <p:spPr>
          <a:xfrm>
            <a:off x="531974" y="911102"/>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
        <p:nvSpPr>
          <p:cNvPr id="107525" name="Rectangle 3"/>
          <p:cNvSpPr>
            <a:spLocks noGrp="1" noChangeArrowheads="1"/>
          </p:cNvSpPr>
          <p:nvPr>
            <p:ph type="body" idx="1"/>
          </p:nvPr>
        </p:nvSpPr>
        <p:spPr>
          <a:xfrm>
            <a:off x="196770" y="1666753"/>
            <a:ext cx="8696405" cy="4857871"/>
          </a:xfrm>
        </p:spPr>
        <p:txBody>
          <a:bodyPr/>
          <a:lstStyle/>
          <a:p>
            <a:pPr marL="457200" indent="-457200" eaLnBrk="1" hangingPunct="1">
              <a:buFont typeface="Wingdings" panose="05000000000000000000" pitchFamily="2" charset="2"/>
              <a:buNone/>
            </a:pPr>
            <a:r>
              <a:rPr lang="cs-CZ" altLang="cs-CZ" sz="2400" b="1" u="sng" dirty="0"/>
              <a:t>Překážky provozování živnosti:</a:t>
            </a:r>
          </a:p>
          <a:p>
            <a:pPr marL="457200" indent="-457200" eaLnBrk="1" hangingPunct="1"/>
            <a:endParaRPr lang="cs-CZ" altLang="cs-CZ" sz="2400" u="sng" dirty="0"/>
          </a:p>
          <a:p>
            <a:pPr marL="457200" indent="-457200" eaLnBrk="1" hangingPunct="1">
              <a:buFont typeface="Wingdings" panose="05000000000000000000" pitchFamily="2" charset="2"/>
              <a:buNone/>
            </a:pPr>
            <a:r>
              <a:rPr lang="cs-CZ" altLang="cs-CZ" sz="2400" b="1" dirty="0"/>
              <a:t>Živnost nemůže provozovat FO nebo PO:</a:t>
            </a:r>
          </a:p>
          <a:p>
            <a:pPr marL="457200" indent="-457200" eaLnBrk="1" hangingPunct="1">
              <a:buFontTx/>
              <a:buChar char="•"/>
            </a:pPr>
            <a:r>
              <a:rPr lang="cs-CZ" altLang="cs-CZ" sz="2400" dirty="0"/>
              <a:t>na jejíž majetek byl vyhlášen konkurz;</a:t>
            </a:r>
          </a:p>
          <a:p>
            <a:pPr marL="457200" indent="-457200" eaLnBrk="1" hangingPunct="1">
              <a:buFontTx/>
              <a:buChar char="•"/>
            </a:pPr>
            <a:r>
              <a:rPr lang="cs-CZ" altLang="cs-CZ" sz="2400" dirty="0"/>
              <a:t>nebo konkurz byl již ukončen, avšak po dobu tří let po ukončení konkurzu v případě, že majetek úpadce nepostačoval k úhradě nákladů konkurzu;</a:t>
            </a:r>
          </a:p>
          <a:p>
            <a:pPr marL="457200" indent="-457200" eaLnBrk="1" hangingPunct="1">
              <a:buFontTx/>
              <a:buChar char="•"/>
            </a:pPr>
            <a:r>
              <a:rPr lang="cs-CZ" altLang="cs-CZ" sz="2400" dirty="0"/>
              <a:t>vůči níž byl návrh na prohlášení konkurzu zamítnut pro nedostatek majetku;</a:t>
            </a:r>
          </a:p>
          <a:p>
            <a:pPr marL="457200" indent="-457200" eaLnBrk="1" hangingPunct="1">
              <a:buFontTx/>
              <a:buChar char="•"/>
            </a:pPr>
            <a:r>
              <a:rPr lang="cs-CZ" altLang="cs-CZ" sz="2400" dirty="0"/>
              <a:t>FO byl soudem nebo správním orgánem uložen zákaz provozování živnosti a zákaz trvá.</a:t>
            </a:r>
          </a:p>
        </p:txBody>
      </p:sp>
    </p:spTree>
    <p:extLst>
      <p:ext uri="{BB962C8B-B14F-4D97-AF65-F5344CB8AC3E}">
        <p14:creationId xmlns:p14="http://schemas.microsoft.com/office/powerpoint/2010/main" val="57957914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Rozdělení živností</a:t>
            </a:r>
          </a:p>
        </p:txBody>
      </p:sp>
      <p:sp>
        <p:nvSpPr>
          <p:cNvPr id="108549" name="Rectangle 3"/>
          <p:cNvSpPr>
            <a:spLocks noGrp="1" noChangeArrowheads="1"/>
          </p:cNvSpPr>
          <p:nvPr>
            <p:ph type="body" idx="1"/>
          </p:nvPr>
        </p:nvSpPr>
        <p:spPr>
          <a:xfrm>
            <a:off x="457200" y="1196975"/>
            <a:ext cx="8435975" cy="4933950"/>
          </a:xfrm>
        </p:spPr>
        <p:txBody>
          <a:bodyPr/>
          <a:lstStyle/>
          <a:p>
            <a:pPr marL="533400" indent="-533400" eaLnBrk="1" hangingPunct="1">
              <a:buSzPct val="125000"/>
              <a:buFont typeface="Wingdings" panose="05000000000000000000" pitchFamily="2" charset="2"/>
              <a:buAutoNum type="arabicParenR"/>
            </a:pPr>
            <a:r>
              <a:rPr lang="cs-CZ" altLang="cs-CZ" sz="2200" b="1" i="1" dirty="0"/>
              <a:t>podle druhu činnosti</a:t>
            </a:r>
          </a:p>
          <a:p>
            <a:pPr marL="914400" lvl="1" indent="-457200" eaLnBrk="1" hangingPunct="1"/>
            <a:r>
              <a:rPr lang="cs-CZ" altLang="cs-CZ" sz="2200" b="1" i="1" dirty="0"/>
              <a:t>obchodní, </a:t>
            </a:r>
          </a:p>
          <a:p>
            <a:pPr marL="914400" lvl="1" indent="-457200" eaLnBrk="1" hangingPunct="1"/>
            <a:r>
              <a:rPr lang="cs-CZ" altLang="cs-CZ" sz="2200" b="1" i="1" dirty="0"/>
              <a:t>výrobní, </a:t>
            </a:r>
          </a:p>
          <a:p>
            <a:pPr marL="914400" lvl="1" indent="-457200" eaLnBrk="1" hangingPunct="1"/>
            <a:r>
              <a:rPr lang="cs-CZ" altLang="cs-CZ" sz="2200" b="1" i="1" dirty="0"/>
              <a:t>živnosti poskytující služby.</a:t>
            </a:r>
            <a:r>
              <a:rPr lang="cs-CZ" altLang="cs-CZ" sz="2200" dirty="0"/>
              <a:t> </a:t>
            </a:r>
            <a:endParaRPr lang="cs-CZ" altLang="cs-CZ" sz="2200" b="1" i="1" dirty="0"/>
          </a:p>
          <a:p>
            <a:pPr marL="533400" indent="-533400" eaLnBrk="1" hangingPunct="1">
              <a:buSzPct val="125000"/>
              <a:buFont typeface="Wingdings" panose="05000000000000000000" pitchFamily="2" charset="2"/>
              <a:buAutoNum type="arabicParenR"/>
            </a:pPr>
            <a:r>
              <a:rPr lang="cs-CZ" altLang="cs-CZ" sz="2200" b="1" i="1" dirty="0">
                <a:solidFill>
                  <a:srgbClr val="FF0000"/>
                </a:solidFill>
              </a:rPr>
              <a:t>podle vzniku práva k provozování živnosti</a:t>
            </a:r>
          </a:p>
        </p:txBody>
      </p:sp>
      <p:pic>
        <p:nvPicPr>
          <p:cNvPr id="1085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83" y="3360738"/>
            <a:ext cx="4535487"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66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50"/>
                                        </p:tgtEl>
                                        <p:attrNameLst>
                                          <p:attrName>style.visibility</p:attrName>
                                        </p:attrNameLst>
                                      </p:cBhvr>
                                      <p:to>
                                        <p:strVal val="visible"/>
                                      </p:to>
                                    </p:set>
                                    <p:anim calcmode="lin" valueType="num">
                                      <p:cBhvr additive="base">
                                        <p:cTn id="7" dur="500" fill="hold"/>
                                        <p:tgtEl>
                                          <p:spTgt spid="108550"/>
                                        </p:tgtEl>
                                        <p:attrNameLst>
                                          <p:attrName>ppt_x</p:attrName>
                                        </p:attrNameLst>
                                      </p:cBhvr>
                                      <p:tavLst>
                                        <p:tav tm="0">
                                          <p:val>
                                            <p:strVal val="#ppt_x"/>
                                          </p:val>
                                        </p:tav>
                                        <p:tav tm="100000">
                                          <p:val>
                                            <p:strVal val="#ppt_x"/>
                                          </p:val>
                                        </p:tav>
                                      </p:tavLst>
                                    </p:anim>
                                    <p:anim calcmode="lin" valueType="num">
                                      <p:cBhvr additive="base">
                                        <p:cTn id="8" dur="500" fill="hold"/>
                                        <p:tgtEl>
                                          <p:spTgt spid="1085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(aktivních) živnostníků</a:t>
            </a:r>
          </a:p>
        </p:txBody>
      </p:sp>
      <p:sp>
        <p:nvSpPr>
          <p:cNvPr id="3" name="Zástupný symbol pro obsah 2"/>
          <p:cNvSpPr>
            <a:spLocks noGrp="1"/>
          </p:cNvSpPr>
          <p:nvPr>
            <p:ph idx="1"/>
          </p:nvPr>
        </p:nvSpPr>
        <p:spPr>
          <a:xfrm>
            <a:off x="457200" y="1600201"/>
            <a:ext cx="8229600" cy="952500"/>
          </a:xfrm>
        </p:spPr>
        <p:txBody>
          <a:bodyPr>
            <a:normAutofit fontScale="92500" lnSpcReduction="10000"/>
          </a:bodyPr>
          <a:lstStyle/>
          <a:p>
            <a:r>
              <a:rPr lang="cs-CZ" b="1" dirty="0"/>
              <a:t>V Česku působí nejvíce OSVČ v historii, mohou za to podnikatelé na vedlejšák (ČSSZ)</a:t>
            </a:r>
          </a:p>
          <a:p>
            <a:endParaRPr lang="cs-CZ" dirty="0"/>
          </a:p>
        </p:txBody>
      </p:sp>
      <p:graphicFrame>
        <p:nvGraphicFramePr>
          <p:cNvPr id="6" name="Tabulka 5"/>
          <p:cNvGraphicFramePr>
            <a:graphicFrameLocks noGrp="1"/>
          </p:cNvGraphicFramePr>
          <p:nvPr/>
        </p:nvGraphicFramePr>
        <p:xfrm>
          <a:off x="95250" y="2794000"/>
          <a:ext cx="8953500" cy="3936996"/>
        </p:xfrm>
        <a:graphic>
          <a:graphicData uri="http://schemas.openxmlformats.org/drawingml/2006/table">
            <a:tbl>
              <a:tblPr>
                <a:tableStyleId>{3C2FFA5D-87B4-456A-9821-1D502468CF0F}</a:tableStyleId>
              </a:tblPr>
              <a:tblGrid>
                <a:gridCol w="2057400">
                  <a:extLst>
                    <a:ext uri="{9D8B030D-6E8A-4147-A177-3AD203B41FA5}">
                      <a16:colId xmlns:a16="http://schemas.microsoft.com/office/drawing/2014/main" val="798614204"/>
                    </a:ext>
                  </a:extLst>
                </a:gridCol>
                <a:gridCol w="2819400">
                  <a:extLst>
                    <a:ext uri="{9D8B030D-6E8A-4147-A177-3AD203B41FA5}">
                      <a16:colId xmlns:a16="http://schemas.microsoft.com/office/drawing/2014/main" val="2418197466"/>
                    </a:ext>
                  </a:extLst>
                </a:gridCol>
                <a:gridCol w="2644140">
                  <a:extLst>
                    <a:ext uri="{9D8B030D-6E8A-4147-A177-3AD203B41FA5}">
                      <a16:colId xmlns:a16="http://schemas.microsoft.com/office/drawing/2014/main" val="240360296"/>
                    </a:ext>
                  </a:extLst>
                </a:gridCol>
                <a:gridCol w="1432560">
                  <a:extLst>
                    <a:ext uri="{9D8B030D-6E8A-4147-A177-3AD203B41FA5}">
                      <a16:colId xmlns:a16="http://schemas.microsoft.com/office/drawing/2014/main" val="1635355557"/>
                    </a:ext>
                  </a:extLst>
                </a:gridCol>
              </a:tblGrid>
              <a:tr h="328083">
                <a:tc>
                  <a:txBody>
                    <a:bodyPr/>
                    <a:lstStyle/>
                    <a:p>
                      <a:pPr algn="ctr" fontAlgn="ct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OSVČ hlavních</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OSVČ vedlejších</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Celkem</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73828457"/>
                  </a:ext>
                </a:extLst>
              </a:tr>
              <a:tr h="328083">
                <a:tc>
                  <a:txBody>
                    <a:bodyPr/>
                    <a:lstStyle/>
                    <a:p>
                      <a:pPr algn="ctr" fontAlgn="ctr"/>
                      <a:r>
                        <a:rPr lang="cs-CZ" sz="1600" b="1" u="none" strike="noStrike" dirty="0">
                          <a:effectLst/>
                        </a:rPr>
                        <a:t>K 30. 6. 2019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dirty="0">
                          <a:effectLst/>
                        </a:rPr>
                        <a:t>599 001</a:t>
                      </a:r>
                      <a:endParaRPr lang="cs-CZ" sz="16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429 081</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b="1" u="none" strike="noStrike" dirty="0">
                          <a:effectLst/>
                        </a:rPr>
                        <a:t>1 028 082</a:t>
                      </a:r>
                      <a:endParaRPr lang="cs-CZ" sz="16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601316383"/>
                  </a:ext>
                </a:extLst>
              </a:tr>
              <a:tr h="328083">
                <a:tc>
                  <a:txBody>
                    <a:bodyPr/>
                    <a:lstStyle/>
                    <a:p>
                      <a:pPr algn="ctr" fontAlgn="ctr"/>
                      <a:r>
                        <a:rPr lang="cs-CZ" sz="1600" b="1" u="none" strike="noStrike" dirty="0">
                          <a:effectLst/>
                        </a:rPr>
                        <a:t>K 30. 6. 2018</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591 004</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417 352</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1 008 356</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035580139"/>
                  </a:ext>
                </a:extLst>
              </a:tr>
              <a:tr h="328083">
                <a:tc>
                  <a:txBody>
                    <a:bodyPr/>
                    <a:lstStyle/>
                    <a:p>
                      <a:pPr algn="ctr" fontAlgn="ctr"/>
                      <a:r>
                        <a:rPr lang="cs-CZ" sz="1600" b="1" u="none" strike="noStrike" dirty="0">
                          <a:effectLst/>
                        </a:rPr>
                        <a:t>K 30. 6. 2017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585 296</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406 807</a:t>
                      </a:r>
                      <a:endParaRPr lang="cs-CZ" sz="16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992 103</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45236177"/>
                  </a:ext>
                </a:extLst>
              </a:tr>
              <a:tr h="328083">
                <a:tc>
                  <a:txBody>
                    <a:bodyPr/>
                    <a:lstStyle/>
                    <a:p>
                      <a:pPr algn="ctr" fontAlgn="ctr"/>
                      <a:r>
                        <a:rPr lang="cs-CZ" sz="1600" b="1" u="none" strike="noStrike" dirty="0">
                          <a:effectLst/>
                        </a:rPr>
                        <a:t>K 30. 6. 2016</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586 769</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403 912</a:t>
                      </a:r>
                      <a:endParaRPr lang="cs-CZ" sz="16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990 681</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80374676"/>
                  </a:ext>
                </a:extLst>
              </a:tr>
              <a:tr h="328083">
                <a:tc>
                  <a:txBody>
                    <a:bodyPr/>
                    <a:lstStyle/>
                    <a:p>
                      <a:pPr algn="ctr" fontAlgn="ctr"/>
                      <a:r>
                        <a:rPr lang="cs-CZ" sz="1600" b="1" u="none" strike="noStrike" dirty="0">
                          <a:effectLst/>
                        </a:rPr>
                        <a:t>K 30. 6. 2015</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592 538</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395 204</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987 742</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46035137"/>
                  </a:ext>
                </a:extLst>
              </a:tr>
              <a:tr h="328083">
                <a:tc>
                  <a:txBody>
                    <a:bodyPr/>
                    <a:lstStyle/>
                    <a:p>
                      <a:pPr algn="ctr" fontAlgn="ctr"/>
                      <a:r>
                        <a:rPr lang="cs-CZ" sz="1600" b="1" u="none" strike="noStrike" dirty="0">
                          <a:effectLst/>
                        </a:rPr>
                        <a:t>K 30. 6. 2014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600 905</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384 322</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985 227</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5316091"/>
                  </a:ext>
                </a:extLst>
              </a:tr>
              <a:tr h="328083">
                <a:tc>
                  <a:txBody>
                    <a:bodyPr/>
                    <a:lstStyle/>
                    <a:p>
                      <a:pPr algn="ctr" fontAlgn="ctr"/>
                      <a:r>
                        <a:rPr lang="cs-CZ" sz="1600" b="1" u="none" strike="noStrike" dirty="0">
                          <a:effectLst/>
                        </a:rPr>
                        <a:t>K 30. 6. 2013</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624 942</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371 054</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995 996</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6499770"/>
                  </a:ext>
                </a:extLst>
              </a:tr>
              <a:tr h="328083">
                <a:tc>
                  <a:txBody>
                    <a:bodyPr/>
                    <a:lstStyle/>
                    <a:p>
                      <a:pPr algn="ctr" fontAlgn="ctr"/>
                      <a:r>
                        <a:rPr lang="cs-CZ" sz="1600" b="1" u="none" strike="noStrike" dirty="0">
                          <a:effectLst/>
                        </a:rPr>
                        <a:t>K 30. 6. 2012</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648 492</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363 150</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1 011 642</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2870429"/>
                  </a:ext>
                </a:extLst>
              </a:tr>
              <a:tr h="328083">
                <a:tc>
                  <a:txBody>
                    <a:bodyPr/>
                    <a:lstStyle/>
                    <a:p>
                      <a:pPr algn="ctr" fontAlgn="ctr"/>
                      <a:r>
                        <a:rPr lang="cs-CZ" sz="1600" b="1" u="none" strike="noStrike" dirty="0">
                          <a:effectLst/>
                        </a:rPr>
                        <a:t>K 30. 6. 2011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663 991</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342 332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1 006 323</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86617431"/>
                  </a:ext>
                </a:extLst>
              </a:tr>
              <a:tr h="328083">
                <a:tc>
                  <a:txBody>
                    <a:bodyPr/>
                    <a:lstStyle/>
                    <a:p>
                      <a:pPr algn="ctr" fontAlgn="ctr"/>
                      <a:r>
                        <a:rPr lang="cs-CZ" sz="1600" b="1" u="none" strike="noStrike" dirty="0">
                          <a:effectLst/>
                        </a:rPr>
                        <a:t>K 30. 6. 2010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649 116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328 507</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977 623</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27146597"/>
                  </a:ext>
                </a:extLst>
              </a:tr>
              <a:tr h="328083">
                <a:tc>
                  <a:txBody>
                    <a:bodyPr/>
                    <a:lstStyle/>
                    <a:p>
                      <a:pPr algn="ctr" fontAlgn="ctr"/>
                      <a:r>
                        <a:rPr lang="cs-CZ" sz="1600" b="1" u="none" strike="noStrike" dirty="0">
                          <a:effectLst/>
                        </a:rPr>
                        <a:t>K 30. 6. 2009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dirty="0">
                          <a:effectLst/>
                        </a:rPr>
                        <a:t>666 606</a:t>
                      </a:r>
                      <a:endParaRPr lang="cs-CZ" sz="16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290 570</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957 176</a:t>
                      </a:r>
                      <a:endParaRPr lang="cs-CZ"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952262673"/>
                  </a:ext>
                </a:extLst>
              </a:tr>
            </a:tbl>
          </a:graphicData>
        </a:graphic>
      </p:graphicFrame>
    </p:spTree>
    <p:extLst>
      <p:ext uri="{BB962C8B-B14F-4D97-AF65-F5344CB8AC3E}">
        <p14:creationId xmlns:p14="http://schemas.microsoft.com/office/powerpoint/2010/main" val="199208051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živnostníků</a:t>
            </a:r>
          </a:p>
        </p:txBody>
      </p:sp>
      <p:graphicFrame>
        <p:nvGraphicFramePr>
          <p:cNvPr id="7" name="Graf 6"/>
          <p:cNvGraphicFramePr>
            <a:graphicFrameLocks/>
          </p:cNvGraphicFramePr>
          <p:nvPr/>
        </p:nvGraphicFramePr>
        <p:xfrm>
          <a:off x="236538" y="1314450"/>
          <a:ext cx="8767762" cy="4718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189762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živnostníků</a:t>
            </a:r>
          </a:p>
        </p:txBody>
      </p:sp>
      <p:graphicFrame>
        <p:nvGraphicFramePr>
          <p:cNvPr id="4" name="Graf 3"/>
          <p:cNvGraphicFramePr>
            <a:graphicFrameLocks/>
          </p:cNvGraphicFramePr>
          <p:nvPr/>
        </p:nvGraphicFramePr>
        <p:xfrm>
          <a:off x="457200" y="1371600"/>
          <a:ext cx="8496300" cy="476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636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8268" y="457200"/>
            <a:ext cx="8229600" cy="1143000"/>
          </a:xfrm>
        </p:spPr>
        <p:txBody>
          <a:bodyPr/>
          <a:lstStyle/>
          <a:p>
            <a:r>
              <a:rPr lang="cs-CZ" b="1" dirty="0">
                <a:solidFill>
                  <a:srgbClr val="FF0000"/>
                </a:solidFill>
              </a:rPr>
              <a:t>Příklad č. 2</a:t>
            </a:r>
          </a:p>
        </p:txBody>
      </p:sp>
      <p:sp>
        <p:nvSpPr>
          <p:cNvPr id="3" name="Zástupný symbol pro obsah 2"/>
          <p:cNvSpPr>
            <a:spLocks noGrp="1"/>
          </p:cNvSpPr>
          <p:nvPr>
            <p:ph idx="1"/>
          </p:nvPr>
        </p:nvSpPr>
        <p:spPr/>
        <p:txBody>
          <a:bodyPr/>
          <a:lstStyle/>
          <a:p>
            <a:pPr algn="just">
              <a:buNone/>
            </a:pPr>
            <a:r>
              <a:rPr lang="cs-CZ" sz="2400" b="1" dirty="0">
                <a:solidFill>
                  <a:schemeClr val="tx1"/>
                </a:solidFill>
                <a:latin typeface="Arial" pitchFamily="34" charset="0"/>
                <a:cs typeface="Arial" pitchFamily="34" charset="0"/>
              </a:rPr>
              <a:t>Uveďte, které formy ekonomického principu jsou v následujících případech uvedeny:</a:t>
            </a:r>
          </a:p>
          <a:p>
            <a:pPr algn="just">
              <a:buNone/>
            </a:pPr>
            <a:endParaRPr lang="cs-CZ" sz="2400" b="1"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Julie chce prodat své auto za co nejvíc peněz.</a:t>
            </a:r>
          </a:p>
          <a:p>
            <a:pPr algn="just"/>
            <a:r>
              <a:rPr lang="cs-CZ" sz="2400" dirty="0">
                <a:solidFill>
                  <a:schemeClr val="tx1"/>
                </a:solidFill>
                <a:latin typeface="Arial" pitchFamily="34" charset="0"/>
                <a:cs typeface="Arial" pitchFamily="34" charset="0"/>
              </a:rPr>
              <a:t>Karel chce za své nové auto zaplatit co nejméně peněz, jak je jen možné.</a:t>
            </a:r>
          </a:p>
          <a:p>
            <a:pPr algn="just"/>
            <a:r>
              <a:rPr lang="cs-CZ" sz="2400" dirty="0">
                <a:solidFill>
                  <a:schemeClr val="tx1"/>
                </a:solidFill>
                <a:latin typeface="Arial" pitchFamily="34" charset="0"/>
                <a:cs typeface="Arial" pitchFamily="34" charset="0"/>
              </a:rPr>
              <a:t>Anna řekla, že chce dostat z průběžného testu za 1, ale nechce se na to moc učit.</a:t>
            </a:r>
          </a:p>
          <a:p>
            <a:pPr algn="just"/>
            <a:r>
              <a:rPr lang="cs-CZ" sz="2400" dirty="0">
                <a:solidFill>
                  <a:schemeClr val="tx1"/>
                </a:solidFill>
                <a:latin typeface="Arial" pitchFamily="34" charset="0"/>
                <a:cs typeface="Arial" pitchFamily="34" charset="0"/>
              </a:rPr>
              <a:t>Ralf je šťastnější vlastník motorky, se kterou může jezdit do školy s menší spotřebou benzínu.</a:t>
            </a:r>
          </a:p>
          <a:p>
            <a:endParaRPr lang="cs-CZ" dirty="0">
              <a:solidFill>
                <a:schemeClr val="tx1"/>
              </a:solidFill>
            </a:endParaRPr>
          </a:p>
        </p:txBody>
      </p:sp>
    </p:spTree>
    <p:extLst>
      <p:ext uri="{BB962C8B-B14F-4D97-AF65-F5344CB8AC3E}">
        <p14:creationId xmlns:p14="http://schemas.microsoft.com/office/powerpoint/2010/main" val="207929492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ChangeArrowheads="1"/>
          </p:cNvSpPr>
          <p:nvPr>
            <p:ph type="title"/>
          </p:nvPr>
        </p:nvSpPr>
        <p:spPr>
          <a:xfrm>
            <a:off x="457200" y="396433"/>
            <a:ext cx="8229600" cy="1143000"/>
          </a:xfrm>
        </p:spPr>
        <p:txBody>
          <a:bodyPr/>
          <a:lstStyle/>
          <a:p>
            <a:pPr eaLnBrk="1" hangingPunct="1"/>
            <a:r>
              <a:rPr lang="cs-CZ" altLang="cs-CZ" sz="3200" b="1" dirty="0">
                <a:solidFill>
                  <a:srgbClr val="FF0000"/>
                </a:solidFill>
              </a:rPr>
              <a:t>Rozdělení živností</a:t>
            </a:r>
          </a:p>
        </p:txBody>
      </p:sp>
      <p:sp>
        <p:nvSpPr>
          <p:cNvPr id="109573" name="Rectangle 3"/>
          <p:cNvSpPr>
            <a:spLocks noGrp="1" noChangeArrowheads="1"/>
          </p:cNvSpPr>
          <p:nvPr>
            <p:ph type="body" idx="1"/>
          </p:nvPr>
        </p:nvSpPr>
        <p:spPr>
          <a:xfrm>
            <a:off x="115748" y="1539433"/>
            <a:ext cx="8848866" cy="5318567"/>
          </a:xfrm>
        </p:spPr>
        <p:txBody>
          <a:bodyPr/>
          <a:lstStyle/>
          <a:p>
            <a:pPr marL="533400" indent="-533400" eaLnBrk="1" hangingPunct="1">
              <a:lnSpc>
                <a:spcPct val="80000"/>
              </a:lnSpc>
              <a:buSzPct val="125000"/>
              <a:buFont typeface="Wingdings" panose="05000000000000000000" pitchFamily="2" charset="2"/>
              <a:buNone/>
            </a:pPr>
            <a:r>
              <a:rPr lang="cs-CZ" altLang="cs-CZ" sz="2400" b="1" i="1" dirty="0"/>
              <a:t>Ad 2) podle vzniku práva k provozování živnosti</a:t>
            </a:r>
          </a:p>
          <a:p>
            <a:pPr marL="533400" indent="-533400" eaLnBrk="1" hangingPunct="1">
              <a:lnSpc>
                <a:spcPct val="80000"/>
              </a:lnSpc>
            </a:pPr>
            <a:r>
              <a:rPr lang="cs-CZ" altLang="cs-CZ" sz="2400" b="1" i="1" dirty="0"/>
              <a:t>živnosti …………………………</a:t>
            </a:r>
            <a:r>
              <a:rPr lang="cs-CZ" altLang="cs-CZ" sz="2400" dirty="0"/>
              <a:t> - právo provozovat živnost vzniká již dnem ohlášení na živnostenském úřadě, </a:t>
            </a:r>
          </a:p>
          <a:p>
            <a:pPr marL="533400" indent="-533400" eaLnBrk="1" hangingPunct="1">
              <a:lnSpc>
                <a:spcPct val="80000"/>
              </a:lnSpc>
              <a:buFont typeface="Wingdings" panose="05000000000000000000" pitchFamily="2" charset="2"/>
              <a:buNone/>
            </a:pPr>
            <a:r>
              <a:rPr lang="cs-CZ" altLang="cs-CZ" sz="2400" dirty="0"/>
              <a:t>	Živnosti ohlašovací dále dělíme podle nároků na odbornost na:</a:t>
            </a:r>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r>
              <a:rPr lang="cs-CZ" altLang="cs-CZ" sz="2400" b="1" i="1" dirty="0"/>
              <a:t>živnosti ……………………………</a:t>
            </a:r>
            <a:r>
              <a:rPr lang="cs-CZ" altLang="cs-CZ" sz="2400" dirty="0"/>
              <a:t>- právo provozovat živnost ode dne nabytí právní moci rozhodnutí o udělení koncese. </a:t>
            </a:r>
          </a:p>
        </p:txBody>
      </p:sp>
    </p:spTree>
    <p:extLst>
      <p:ext uri="{BB962C8B-B14F-4D97-AF65-F5344CB8AC3E}">
        <p14:creationId xmlns:p14="http://schemas.microsoft.com/office/powerpoint/2010/main" val="43481849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ChangeArrowheads="1"/>
          </p:cNvSpPr>
          <p:nvPr>
            <p:ph type="title"/>
          </p:nvPr>
        </p:nvSpPr>
        <p:spPr>
          <a:xfrm>
            <a:off x="457200" y="396433"/>
            <a:ext cx="8229600" cy="1143000"/>
          </a:xfrm>
        </p:spPr>
        <p:txBody>
          <a:bodyPr/>
          <a:lstStyle/>
          <a:p>
            <a:pPr eaLnBrk="1" hangingPunct="1"/>
            <a:r>
              <a:rPr lang="cs-CZ" altLang="cs-CZ" sz="3200" b="1" dirty="0">
                <a:solidFill>
                  <a:srgbClr val="FF0000"/>
                </a:solidFill>
              </a:rPr>
              <a:t>Rozdělení živností</a:t>
            </a:r>
          </a:p>
        </p:txBody>
      </p:sp>
      <p:sp>
        <p:nvSpPr>
          <p:cNvPr id="109573" name="Rectangle 3"/>
          <p:cNvSpPr>
            <a:spLocks noGrp="1" noChangeArrowheads="1"/>
          </p:cNvSpPr>
          <p:nvPr>
            <p:ph type="body" idx="1"/>
          </p:nvPr>
        </p:nvSpPr>
        <p:spPr>
          <a:xfrm>
            <a:off x="115748" y="1539433"/>
            <a:ext cx="8848866" cy="5318567"/>
          </a:xfrm>
        </p:spPr>
        <p:txBody>
          <a:bodyPr/>
          <a:lstStyle/>
          <a:p>
            <a:pPr marL="533400" indent="-533400" eaLnBrk="1" hangingPunct="1">
              <a:lnSpc>
                <a:spcPct val="80000"/>
              </a:lnSpc>
              <a:buSzPct val="125000"/>
              <a:buFont typeface="Wingdings" panose="05000000000000000000" pitchFamily="2" charset="2"/>
              <a:buNone/>
            </a:pPr>
            <a:r>
              <a:rPr lang="cs-CZ" altLang="cs-CZ" sz="2400" b="1" i="1" dirty="0"/>
              <a:t>Ad 2) podle vzniku práva k provozování živnosti</a:t>
            </a:r>
          </a:p>
          <a:p>
            <a:pPr marL="533400" indent="-533400" eaLnBrk="1" hangingPunct="1">
              <a:lnSpc>
                <a:spcPct val="80000"/>
              </a:lnSpc>
            </a:pPr>
            <a:r>
              <a:rPr lang="cs-CZ" altLang="cs-CZ" sz="2400" b="1" i="1" dirty="0"/>
              <a:t>živnosti ohlašovací</a:t>
            </a:r>
            <a:r>
              <a:rPr lang="cs-CZ" altLang="cs-CZ" sz="2400" dirty="0"/>
              <a:t> - právo provozovat živnost vzniká již dnem ohlášení na živnostenském úřadě, </a:t>
            </a:r>
          </a:p>
          <a:p>
            <a:pPr marL="533400" indent="-533400" eaLnBrk="1" hangingPunct="1">
              <a:lnSpc>
                <a:spcPct val="80000"/>
              </a:lnSpc>
              <a:buFont typeface="Wingdings" panose="05000000000000000000" pitchFamily="2" charset="2"/>
              <a:buNone/>
            </a:pPr>
            <a:r>
              <a:rPr lang="cs-CZ" altLang="cs-CZ" sz="2400" dirty="0"/>
              <a:t>	Živnosti ohlašovací dále dělíme podle nároků na odbornost na:</a:t>
            </a:r>
          </a:p>
          <a:p>
            <a:pPr marL="914400" lvl="1" indent="-457200" eaLnBrk="1" hangingPunct="1">
              <a:lnSpc>
                <a:spcPct val="80000"/>
              </a:lnSpc>
            </a:pPr>
            <a:r>
              <a:rPr lang="cs-CZ" altLang="cs-CZ" sz="2000" b="1" dirty="0"/>
              <a:t>živnosti  řemeslné</a:t>
            </a:r>
            <a:r>
              <a:rPr lang="cs-CZ" altLang="cs-CZ" sz="2000" dirty="0"/>
              <a:t> - předpokladem je vyučení v příslušném oboru, nebo absolvování střední školy (není nově vyžadovaná praxe 3 let). </a:t>
            </a:r>
          </a:p>
          <a:p>
            <a:pPr marL="914400" lvl="1" indent="-457200" eaLnBrk="1" hangingPunct="1">
              <a:lnSpc>
                <a:spcPct val="80000"/>
              </a:lnSpc>
            </a:pPr>
            <a:r>
              <a:rPr lang="cs-CZ" altLang="cs-CZ" sz="2000" b="1" dirty="0"/>
              <a:t>živnosti vázané</a:t>
            </a:r>
            <a:r>
              <a:rPr lang="cs-CZ" altLang="cs-CZ" sz="2000" dirty="0"/>
              <a:t> - předpokladem je získání průkazu způsobilosti pro příslušnou činnost (přesně určené vzdělání + praxe), </a:t>
            </a:r>
          </a:p>
          <a:p>
            <a:pPr marL="914400" lvl="1" indent="-457200" eaLnBrk="1" hangingPunct="1">
              <a:lnSpc>
                <a:spcPct val="80000"/>
              </a:lnSpc>
            </a:pPr>
            <a:r>
              <a:rPr lang="cs-CZ" altLang="cs-CZ" sz="2000" b="1" dirty="0"/>
              <a:t>živnosti volné</a:t>
            </a:r>
            <a:r>
              <a:rPr lang="cs-CZ" altLang="cs-CZ" sz="2000" dirty="0"/>
              <a:t> - nutno splňovat pouze všeobecné podmínky.</a:t>
            </a:r>
          </a:p>
          <a:p>
            <a:pPr marL="533400" indent="-533400" eaLnBrk="1" hangingPunct="1">
              <a:lnSpc>
                <a:spcPct val="80000"/>
              </a:lnSpc>
            </a:pPr>
            <a:r>
              <a:rPr lang="cs-CZ" altLang="cs-CZ" sz="2400" b="1" i="1" dirty="0"/>
              <a:t>živnosti koncesované</a:t>
            </a:r>
            <a:r>
              <a:rPr lang="cs-CZ" altLang="cs-CZ" sz="2400" dirty="0"/>
              <a:t> - právo provozovat živnost ode dne nabytí právní moci rozhodnutí o udělení koncese (zjednodušeně řečeno po udělení souhlasu státu). </a:t>
            </a:r>
          </a:p>
        </p:txBody>
      </p:sp>
    </p:spTree>
    <p:extLst>
      <p:ext uri="{BB962C8B-B14F-4D97-AF65-F5344CB8AC3E}">
        <p14:creationId xmlns:p14="http://schemas.microsoft.com/office/powerpoint/2010/main" val="78531512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1917" y="326463"/>
            <a:ext cx="8229600" cy="1143000"/>
          </a:xfrm>
        </p:spPr>
        <p:txBody>
          <a:bodyPr>
            <a:normAutofit/>
          </a:bodyPr>
          <a:lstStyle/>
          <a:p>
            <a:r>
              <a:rPr lang="cs-CZ" sz="4000" b="1" dirty="0">
                <a:solidFill>
                  <a:srgbClr val="FF0000"/>
                </a:solidFill>
              </a:rPr>
              <a:t>Postup při založení živnosti</a:t>
            </a:r>
          </a:p>
        </p:txBody>
      </p:sp>
      <p:sp>
        <p:nvSpPr>
          <p:cNvPr id="3" name="Zástupný symbol pro obsah 2"/>
          <p:cNvSpPr>
            <a:spLocks noGrp="1"/>
          </p:cNvSpPr>
          <p:nvPr>
            <p:ph idx="1"/>
          </p:nvPr>
        </p:nvSpPr>
        <p:spPr>
          <a:xfrm>
            <a:off x="457200" y="1417638"/>
            <a:ext cx="8229600" cy="4708525"/>
          </a:xfrm>
        </p:spPr>
        <p:txBody>
          <a:bodyPr>
            <a:normAutofit/>
          </a:bodyPr>
          <a:lstStyle/>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Ověření zda</a:t>
            </a:r>
            <a:r>
              <a:rPr lang="cs-CZ" sz="2400" b="1" dirty="0">
                <a:solidFill>
                  <a:schemeClr val="tx1"/>
                </a:solidFill>
                <a:latin typeface="Arial" pitchFamily="34" charset="0"/>
                <a:cs typeface="Arial" pitchFamily="34" charset="0"/>
              </a:rPr>
              <a:t> činnost, v níž chceme podnikat vykazuje znaky živnosti.</a:t>
            </a:r>
          </a:p>
          <a:p>
            <a:pPr marL="533400" indent="-533400">
              <a:buSzPct val="125000"/>
              <a:buFont typeface="Wingdings" pitchFamily="2" charset="2"/>
              <a:buAutoNum type="arabicPeriod"/>
            </a:pPr>
            <a:endParaRPr lang="cs-CZ" sz="2400" b="1" dirty="0">
              <a:solidFill>
                <a:schemeClr val="tx1"/>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Ověření zda splňujeme</a:t>
            </a:r>
            <a:r>
              <a:rPr lang="cs-CZ" sz="2400" b="1" dirty="0">
                <a:solidFill>
                  <a:schemeClr val="tx1"/>
                </a:solidFill>
                <a:latin typeface="Arial" pitchFamily="34" charset="0"/>
                <a:cs typeface="Arial" pitchFamily="34" charset="0"/>
              </a:rPr>
              <a:t> všeobecné a případně i zvláštní podmínky </a:t>
            </a:r>
            <a:r>
              <a:rPr lang="cs-CZ" sz="2400" dirty="0">
                <a:solidFill>
                  <a:schemeClr val="tx1"/>
                </a:solidFill>
                <a:latin typeface="Arial" pitchFamily="34" charset="0"/>
                <a:cs typeface="Arial" pitchFamily="34" charset="0"/>
              </a:rPr>
              <a:t>pro provozování živnosti.</a:t>
            </a:r>
          </a:p>
          <a:p>
            <a:pPr marL="533400" indent="-533400">
              <a:buSzPct val="125000"/>
              <a:buFont typeface="Wingdings" pitchFamily="2" charset="2"/>
              <a:buAutoNum type="arabicPeriod"/>
            </a:pPr>
            <a:endParaRPr lang="cs-CZ" sz="2400" b="1" dirty="0">
              <a:solidFill>
                <a:srgbClr val="FF0000"/>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Zjištění,</a:t>
            </a:r>
            <a:r>
              <a:rPr lang="cs-CZ" sz="2400" b="1" dirty="0">
                <a:solidFill>
                  <a:schemeClr val="tx1"/>
                </a:solidFill>
                <a:latin typeface="Arial" pitchFamily="34" charset="0"/>
                <a:cs typeface="Arial" pitchFamily="34" charset="0"/>
              </a:rPr>
              <a:t> </a:t>
            </a:r>
            <a:r>
              <a:rPr lang="cs-CZ" sz="2400" dirty="0">
                <a:solidFill>
                  <a:schemeClr val="tx1"/>
                </a:solidFill>
                <a:latin typeface="Arial" pitchFamily="34" charset="0"/>
                <a:cs typeface="Arial" pitchFamily="34" charset="0"/>
              </a:rPr>
              <a:t>do jaké</a:t>
            </a:r>
            <a:r>
              <a:rPr lang="cs-CZ" sz="2400" b="1" dirty="0">
                <a:solidFill>
                  <a:schemeClr val="tx1"/>
                </a:solidFill>
                <a:latin typeface="Arial" pitchFamily="34" charset="0"/>
                <a:cs typeface="Arial" pitchFamily="34" charset="0"/>
              </a:rPr>
              <a:t> skupiny živností </a:t>
            </a:r>
            <a:r>
              <a:rPr lang="cs-CZ" sz="2400" dirty="0">
                <a:solidFill>
                  <a:schemeClr val="tx1"/>
                </a:solidFill>
                <a:latin typeface="Arial" pitchFamily="34" charset="0"/>
                <a:cs typeface="Arial" pitchFamily="34" charset="0"/>
              </a:rPr>
              <a:t>patří činnost, kterou chceme vykonávat.</a:t>
            </a:r>
          </a:p>
          <a:p>
            <a:pPr marL="533400" indent="-533400">
              <a:buSzPct val="125000"/>
              <a:buFont typeface="Wingdings" pitchFamily="2" charset="2"/>
              <a:buAutoNum type="arabicPeriod"/>
            </a:pPr>
            <a:endParaRPr lang="cs-CZ" sz="2400" b="1" dirty="0">
              <a:solidFill>
                <a:schemeClr val="tx1"/>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Založení </a:t>
            </a:r>
            <a:r>
              <a:rPr lang="cs-CZ" sz="2400" b="1" dirty="0">
                <a:solidFill>
                  <a:schemeClr val="tx1"/>
                </a:solidFill>
                <a:latin typeface="Arial" pitchFamily="34" charset="0"/>
                <a:cs typeface="Arial" pitchFamily="34" charset="0"/>
              </a:rPr>
              <a:t>ohlašovací/koncesované živnosti na živnostenském úřadě</a:t>
            </a:r>
          </a:p>
        </p:txBody>
      </p:sp>
    </p:spTree>
    <p:extLst>
      <p:ext uri="{BB962C8B-B14F-4D97-AF65-F5344CB8AC3E}">
        <p14:creationId xmlns:p14="http://schemas.microsoft.com/office/powerpoint/2010/main" val="364939034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noChangeArrowheads="1"/>
          </p:cNvSpPr>
          <p:nvPr>
            <p:ph type="title"/>
          </p:nvPr>
        </p:nvSpPr>
        <p:spPr/>
        <p:txBody>
          <a:bodyPr/>
          <a:lstStyle/>
          <a:p>
            <a:pPr eaLnBrk="1" hangingPunct="1"/>
            <a:r>
              <a:rPr lang="cs-CZ" altLang="cs-CZ" sz="3200" b="1" dirty="0">
                <a:solidFill>
                  <a:srgbClr val="FF0000"/>
                </a:solidFill>
              </a:rPr>
              <a:t>Postup při založení živnosti </a:t>
            </a:r>
          </a:p>
        </p:txBody>
      </p:sp>
      <p:sp>
        <p:nvSpPr>
          <p:cNvPr id="111621" name="Rectangle 3"/>
          <p:cNvSpPr>
            <a:spLocks noGrp="1" noChangeArrowheads="1"/>
          </p:cNvSpPr>
          <p:nvPr>
            <p:ph type="body" idx="1"/>
          </p:nvPr>
        </p:nvSpPr>
        <p:spPr>
          <a:xfrm>
            <a:off x="0" y="1331089"/>
            <a:ext cx="8893175" cy="5411024"/>
          </a:xfrm>
        </p:spPr>
        <p:txBody>
          <a:bodyPr/>
          <a:lstStyle/>
          <a:p>
            <a:pPr marL="533400" indent="-533400" eaLnBrk="1" hangingPunct="1">
              <a:lnSpc>
                <a:spcPct val="80000"/>
              </a:lnSpc>
              <a:buSzPct val="125000"/>
              <a:buFont typeface="Wingdings" panose="05000000000000000000" pitchFamily="2" charset="2"/>
              <a:buNone/>
            </a:pPr>
            <a:r>
              <a:rPr lang="cs-CZ" altLang="cs-CZ" sz="2000" dirty="0"/>
              <a:t>	Ad 4) Založení </a:t>
            </a:r>
            <a:r>
              <a:rPr lang="cs-CZ" altLang="cs-CZ" sz="2000" b="1" dirty="0"/>
              <a:t>ohlašovací/koncesované živnosti na živnostenském úřadě</a:t>
            </a:r>
          </a:p>
          <a:p>
            <a:pPr marL="533400" indent="-533400" eaLnBrk="1" hangingPunct="1">
              <a:lnSpc>
                <a:spcPct val="80000"/>
              </a:lnSpc>
            </a:pPr>
            <a:r>
              <a:rPr lang="cs-CZ" altLang="cs-CZ" sz="2000" i="1" dirty="0"/>
              <a:t>Ohlášení živnosti resp. žádost o koncesi</a:t>
            </a:r>
            <a:r>
              <a:rPr lang="cs-CZ" altLang="cs-CZ" sz="2000" dirty="0"/>
              <a:t> (vyplněné předem, případně vyplněné na místě)</a:t>
            </a:r>
            <a:endParaRPr lang="cs-CZ" altLang="cs-CZ" sz="2000" i="1" dirty="0"/>
          </a:p>
          <a:p>
            <a:pPr marL="533400" indent="-533400" eaLnBrk="1" hangingPunct="1">
              <a:lnSpc>
                <a:spcPct val="80000"/>
              </a:lnSpc>
            </a:pPr>
            <a:r>
              <a:rPr lang="cs-CZ" altLang="cs-CZ" sz="2000" i="1" dirty="0"/>
              <a:t>Výpis z Rejstříku trestů podnikatele, popř. jeho odpovědného zástupce</a:t>
            </a:r>
            <a:r>
              <a:rPr lang="cs-CZ" altLang="cs-CZ" sz="2000" dirty="0"/>
              <a:t> (ne starší 3 měsíců – nově si o něj může požádat sám úřad) </a:t>
            </a:r>
          </a:p>
          <a:p>
            <a:pPr marL="533400" indent="-533400" eaLnBrk="1" hangingPunct="1">
              <a:lnSpc>
                <a:spcPct val="80000"/>
              </a:lnSpc>
            </a:pPr>
            <a:r>
              <a:rPr lang="cs-CZ" altLang="cs-CZ" sz="2000" dirty="0"/>
              <a:t>Doklad prokazující odbornou způsobilost </a:t>
            </a:r>
            <a:r>
              <a:rPr lang="cs-CZ" altLang="cs-CZ" sz="2000" dirty="0" err="1"/>
              <a:t>odpov</a:t>
            </a:r>
            <a:r>
              <a:rPr lang="cs-CZ" altLang="cs-CZ" sz="2000" dirty="0"/>
              <a:t>. zástupce, pokud ji zákon vyžaduje</a:t>
            </a:r>
            <a:endParaRPr lang="cs-CZ" altLang="cs-CZ" sz="2000" i="1" dirty="0"/>
          </a:p>
          <a:p>
            <a:pPr marL="533400" indent="-533400" eaLnBrk="1" hangingPunct="1">
              <a:lnSpc>
                <a:spcPct val="80000"/>
              </a:lnSpc>
            </a:pPr>
            <a:r>
              <a:rPr lang="cs-CZ" altLang="cs-CZ" sz="2000" i="1" dirty="0"/>
              <a:t>Prohlášení odpovědného zástupce</a:t>
            </a:r>
            <a:r>
              <a:rPr lang="cs-CZ" altLang="cs-CZ" sz="2000" dirty="0"/>
              <a:t> (je-li ustanoven), že souhlasí s ustanovením do funkce, s převzetím povinností v rozsahu stanoveném živnostenským zákonem a s uvedením podnikatelů, u nichž je do funkce odpovědného zástupce již ustanoven; podpis na čestném prohlášení musí být úředně ověřen, neučiní-li odpovědný zástupce prohlášení osobně před živnostenským úřadem </a:t>
            </a:r>
            <a:endParaRPr lang="cs-CZ" altLang="cs-CZ" sz="2000" i="1" dirty="0"/>
          </a:p>
          <a:p>
            <a:pPr marL="533400" indent="-533400" eaLnBrk="1" hangingPunct="1">
              <a:lnSpc>
                <a:spcPct val="80000"/>
              </a:lnSpc>
            </a:pPr>
            <a:r>
              <a:rPr lang="cs-CZ" altLang="cs-CZ" sz="2000" i="1" dirty="0"/>
              <a:t>Výpis z obchodního rejstříku ne starší 3 měsíců, je-li v něm fyzická osoba zapsána </a:t>
            </a:r>
          </a:p>
          <a:p>
            <a:pPr marL="533400" indent="-533400" eaLnBrk="1" hangingPunct="1">
              <a:lnSpc>
                <a:spcPct val="80000"/>
              </a:lnSpc>
            </a:pPr>
            <a:r>
              <a:rPr lang="cs-CZ" altLang="cs-CZ" sz="2000" i="1" dirty="0"/>
              <a:t>Předložení dokladu</a:t>
            </a:r>
            <a:r>
              <a:rPr lang="cs-CZ" altLang="cs-CZ" sz="2000" dirty="0"/>
              <a:t> o tom, že </a:t>
            </a:r>
            <a:r>
              <a:rPr lang="cs-CZ" altLang="cs-CZ" sz="2000" i="1" dirty="0"/>
              <a:t>fyzická osoba</a:t>
            </a:r>
            <a:r>
              <a:rPr lang="cs-CZ" altLang="cs-CZ" sz="2000" dirty="0"/>
              <a:t>, pokud na území České republiky podniká nebo podnikala, </a:t>
            </a:r>
            <a:r>
              <a:rPr lang="cs-CZ" altLang="cs-CZ" sz="2000" i="1" dirty="0"/>
              <a:t>nemá daňové nedoplatky (nedoplatky SP)</a:t>
            </a:r>
            <a:r>
              <a:rPr lang="cs-CZ" altLang="cs-CZ" sz="2000" dirty="0"/>
              <a:t>. Doklad vyhotoví místně příslušný finanční úřad (opět si zajistí úřad sám).</a:t>
            </a:r>
            <a:endParaRPr lang="cs-CZ" altLang="cs-CZ" sz="2000" i="1" dirty="0"/>
          </a:p>
        </p:txBody>
      </p:sp>
    </p:spTree>
    <p:extLst>
      <p:ext uri="{BB962C8B-B14F-4D97-AF65-F5344CB8AC3E}">
        <p14:creationId xmlns:p14="http://schemas.microsoft.com/office/powerpoint/2010/main" val="40736568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2"/>
          <p:cNvSpPr>
            <a:spLocks noGrp="1" noChangeArrowheads="1"/>
          </p:cNvSpPr>
          <p:nvPr>
            <p:ph type="title"/>
          </p:nvPr>
        </p:nvSpPr>
        <p:spPr>
          <a:xfrm>
            <a:off x="2266709" y="205192"/>
            <a:ext cx="8229600" cy="1143000"/>
          </a:xfrm>
        </p:spPr>
        <p:txBody>
          <a:bodyPr>
            <a:normAutofit/>
          </a:bodyPr>
          <a:lstStyle/>
          <a:p>
            <a:pPr eaLnBrk="1" hangingPunct="1"/>
            <a:r>
              <a:rPr lang="cs-CZ" altLang="cs-CZ" sz="3600" b="1" dirty="0">
                <a:solidFill>
                  <a:srgbClr val="FF0000"/>
                </a:solidFill>
              </a:rPr>
              <a:t>Postup při založení živnosti </a:t>
            </a:r>
          </a:p>
        </p:txBody>
      </p:sp>
      <p:sp>
        <p:nvSpPr>
          <p:cNvPr id="112645" name="Rectangle 3"/>
          <p:cNvSpPr>
            <a:spLocks noGrp="1" noChangeArrowheads="1"/>
          </p:cNvSpPr>
          <p:nvPr>
            <p:ph type="body" idx="1"/>
          </p:nvPr>
        </p:nvSpPr>
        <p:spPr>
          <a:xfrm>
            <a:off x="0" y="1058825"/>
            <a:ext cx="9010650" cy="5799175"/>
          </a:xfrm>
        </p:spPr>
        <p:txBody>
          <a:bodyPr>
            <a:normAutofit/>
          </a:bodyPr>
          <a:lstStyle/>
          <a:p>
            <a:pPr marL="533400" indent="-533400" eaLnBrk="1" hangingPunct="1">
              <a:lnSpc>
                <a:spcPct val="80000"/>
              </a:lnSpc>
              <a:buSzPct val="125000"/>
              <a:buFont typeface="Wingdings" panose="05000000000000000000" pitchFamily="2" charset="2"/>
              <a:buNone/>
            </a:pPr>
            <a:r>
              <a:rPr lang="cs-CZ" altLang="cs-CZ" sz="2400" dirty="0"/>
              <a:t>	Ad 4) Založení </a:t>
            </a:r>
            <a:r>
              <a:rPr lang="cs-CZ" altLang="cs-CZ" sz="2400" b="1" dirty="0"/>
              <a:t>ohlašovací/koncesované živnosti na živnostenském úřadě</a:t>
            </a:r>
          </a:p>
          <a:p>
            <a:pPr marL="533400" indent="-533400" eaLnBrk="1" hangingPunct="1">
              <a:lnSpc>
                <a:spcPct val="80000"/>
              </a:lnSpc>
            </a:pPr>
            <a:r>
              <a:rPr lang="cs-CZ" altLang="cs-CZ" sz="2400" i="1" dirty="0"/>
              <a:t>Doklad o vlastnickém nebo jiném právu k objektům a prostorám</a:t>
            </a:r>
            <a:r>
              <a:rPr lang="cs-CZ" altLang="cs-CZ" sz="2400" dirty="0"/>
              <a:t>, v nichž je místo podnikání, liší-li se od bydliště</a:t>
            </a:r>
            <a:endParaRPr lang="cs-CZ" altLang="cs-CZ" sz="2400" i="1" dirty="0"/>
          </a:p>
          <a:p>
            <a:pPr marL="533400" indent="-533400" eaLnBrk="1" hangingPunct="1">
              <a:lnSpc>
                <a:spcPct val="80000"/>
              </a:lnSpc>
            </a:pPr>
            <a:r>
              <a:rPr lang="cs-CZ" altLang="cs-CZ" sz="2400" i="1" dirty="0"/>
              <a:t>Doklad o zaplacení správního poplatku:</a:t>
            </a:r>
          </a:p>
          <a:p>
            <a:pPr marL="914400" lvl="1" indent="-457200" eaLnBrk="1" hangingPunct="1">
              <a:lnSpc>
                <a:spcPct val="80000"/>
              </a:lnSpc>
            </a:pPr>
            <a:r>
              <a:rPr lang="cs-CZ" altLang="cs-CZ" sz="2000" i="1" dirty="0"/>
              <a:t>První živnost 1000 Kč</a:t>
            </a:r>
          </a:p>
          <a:p>
            <a:pPr marL="914400" lvl="1" indent="-457200" eaLnBrk="1" hangingPunct="1">
              <a:lnSpc>
                <a:spcPct val="80000"/>
              </a:lnSpc>
            </a:pPr>
            <a:r>
              <a:rPr lang="cs-CZ" altLang="cs-CZ" sz="2000" i="1" dirty="0"/>
              <a:t>Přidání nové živnosti (např. nové vázané) 500 Kč</a:t>
            </a:r>
          </a:p>
          <a:p>
            <a:pPr marL="914400" lvl="1" indent="-457200" eaLnBrk="1" hangingPunct="1">
              <a:lnSpc>
                <a:spcPct val="80000"/>
              </a:lnSpc>
            </a:pPr>
            <a:r>
              <a:rPr lang="cs-CZ" altLang="cs-CZ" sz="2000" dirty="0"/>
              <a:t>Změna titulu, adresy atd. 100 Kč - k tomu dostane oficiální výpis z živnostenského rejstříku zdarma</a:t>
            </a:r>
          </a:p>
          <a:p>
            <a:pPr marL="914400" lvl="1" indent="-457200" eaLnBrk="1" hangingPunct="1">
              <a:lnSpc>
                <a:spcPct val="80000"/>
              </a:lnSpc>
            </a:pPr>
            <a:r>
              <a:rPr lang="cs-CZ" altLang="cs-CZ" sz="2000" dirty="0"/>
              <a:t>dopsaní (výmaz) oboru v rámci živnosti volné zdarma - k měněné živnosti dostane výpis z živnostenského rejstříku (každá živnost na samostatném papíru).</a:t>
            </a:r>
            <a:br>
              <a:rPr lang="cs-CZ" altLang="cs-CZ" sz="2000" dirty="0"/>
            </a:br>
            <a:endParaRPr lang="cs-CZ" altLang="cs-CZ" sz="2000" i="1" dirty="0"/>
          </a:p>
          <a:p>
            <a:pPr marL="533400" indent="-533400" algn="ctr" eaLnBrk="1" hangingPunct="1">
              <a:lnSpc>
                <a:spcPct val="80000"/>
              </a:lnSpc>
            </a:pPr>
            <a:r>
              <a:rPr lang="cs-CZ" altLang="cs-CZ" sz="2400" dirty="0"/>
              <a:t>Splnil-li ohlašovatel všechny podmínky stanovené zákonem, provede živnostenský úřad zápis do živnostenského rejstříku do </a:t>
            </a:r>
            <a:br>
              <a:rPr lang="cs-CZ" altLang="cs-CZ" sz="2400" dirty="0"/>
            </a:br>
            <a:r>
              <a:rPr lang="cs-CZ" altLang="cs-CZ" sz="2400" b="1" dirty="0">
                <a:solidFill>
                  <a:srgbClr val="FF0000"/>
                </a:solidFill>
              </a:rPr>
              <a:t>5</a:t>
            </a:r>
            <a:r>
              <a:rPr lang="cs-CZ" altLang="cs-CZ" sz="2400" b="1" dirty="0"/>
              <a:t> dnů ode dne doručení ohlášení</a:t>
            </a:r>
            <a:r>
              <a:rPr lang="cs-CZ" altLang="cs-CZ" sz="2400" dirty="0"/>
              <a:t> a vydá podnikateli </a:t>
            </a:r>
            <a:r>
              <a:rPr lang="cs-CZ" altLang="cs-CZ" sz="2800" b="1" dirty="0">
                <a:solidFill>
                  <a:srgbClr val="FF0000"/>
                </a:solidFill>
              </a:rPr>
              <a:t>výpis</a:t>
            </a:r>
            <a:r>
              <a:rPr lang="cs-CZ" altLang="cs-CZ" sz="2400" dirty="0"/>
              <a:t>. </a:t>
            </a:r>
          </a:p>
        </p:txBody>
      </p:sp>
    </p:spTree>
    <p:extLst>
      <p:ext uri="{BB962C8B-B14F-4D97-AF65-F5344CB8AC3E}">
        <p14:creationId xmlns:p14="http://schemas.microsoft.com/office/powerpoint/2010/main" val="428986426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a:xfrm>
            <a:off x="2089231" y="0"/>
            <a:ext cx="8229600" cy="1143000"/>
          </a:xfrm>
        </p:spPr>
        <p:txBody>
          <a:bodyPr/>
          <a:lstStyle/>
          <a:p>
            <a:pPr eaLnBrk="1" hangingPunct="1"/>
            <a:r>
              <a:rPr lang="cs-CZ" altLang="cs-CZ" sz="3200" b="1" dirty="0">
                <a:solidFill>
                  <a:srgbClr val="FF0000"/>
                </a:solidFill>
              </a:rPr>
              <a:t>Postup při založení živnosti </a:t>
            </a:r>
          </a:p>
        </p:txBody>
      </p:sp>
      <p:sp>
        <p:nvSpPr>
          <p:cNvPr id="113669" name="Rectangle 3"/>
          <p:cNvSpPr>
            <a:spLocks noGrp="1" noChangeArrowheads="1"/>
          </p:cNvSpPr>
          <p:nvPr>
            <p:ph type="body" idx="1"/>
          </p:nvPr>
        </p:nvSpPr>
        <p:spPr>
          <a:xfrm>
            <a:off x="457200" y="836613"/>
            <a:ext cx="8435975" cy="5905500"/>
          </a:xfrm>
        </p:spPr>
        <p:txBody>
          <a:bodyPr/>
          <a:lstStyle/>
          <a:p>
            <a:pPr marL="533400" indent="-533400" eaLnBrk="1" hangingPunct="1">
              <a:lnSpc>
                <a:spcPct val="90000"/>
              </a:lnSpc>
              <a:buFont typeface="Wingdings" panose="05000000000000000000" pitchFamily="2" charset="2"/>
              <a:buNone/>
            </a:pPr>
            <a:r>
              <a:rPr lang="cs-CZ" altLang="cs-CZ" sz="2400" b="1" dirty="0"/>
              <a:t>5. Následné činnosti po založení živnosti:</a:t>
            </a:r>
          </a:p>
          <a:p>
            <a:pPr marL="914400" lvl="1" indent="-457200" eaLnBrk="1" hangingPunct="1">
              <a:lnSpc>
                <a:spcPct val="90000"/>
              </a:lnSpc>
            </a:pPr>
            <a:r>
              <a:rPr lang="cs-CZ" altLang="cs-CZ" sz="2000" dirty="0"/>
              <a:t>Přihlášení k registraci u místně příslušného správce daně (finančního úřadu - do 30 dnů od získání živnostenského oprávnění)</a:t>
            </a:r>
          </a:p>
          <a:p>
            <a:pPr marL="914400" lvl="1" indent="-457200" eaLnBrk="1" hangingPunct="1">
              <a:lnSpc>
                <a:spcPct val="90000"/>
              </a:lnSpc>
            </a:pPr>
            <a:r>
              <a:rPr lang="cs-CZ" altLang="cs-CZ" sz="2000" dirty="0"/>
              <a:t>Přihlásit sebe a zaměstnance u místně příslušné správy sociálního zabezpečení (do 8 dnů)</a:t>
            </a:r>
          </a:p>
          <a:p>
            <a:pPr marL="914400" lvl="1" indent="-457200" eaLnBrk="1" hangingPunct="1">
              <a:lnSpc>
                <a:spcPct val="90000"/>
              </a:lnSpc>
            </a:pPr>
            <a:r>
              <a:rPr lang="cs-CZ" altLang="cs-CZ" sz="2000" dirty="0"/>
              <a:t>Přihlásit sebe a zaměstnance u zvolené zdravotní pojišťovny (do 8 dnů)</a:t>
            </a:r>
          </a:p>
          <a:p>
            <a:pPr marL="914400" lvl="1" indent="-457200" eaLnBrk="1" hangingPunct="1">
              <a:lnSpc>
                <a:spcPct val="90000"/>
              </a:lnSpc>
            </a:pPr>
            <a:r>
              <a:rPr lang="cs-CZ" altLang="cs-CZ" sz="2000" dirty="0"/>
              <a:t>Podat přihlášku k povinnému úrazovému pojištění za zaměstnance (alespoň minimálně 1 zaměstnanec)</a:t>
            </a:r>
          </a:p>
          <a:p>
            <a:pPr marL="533400" indent="-533400" eaLnBrk="1" hangingPunct="1">
              <a:lnSpc>
                <a:spcPct val="90000"/>
              </a:lnSpc>
            </a:pPr>
            <a:endParaRPr lang="cs-CZ" altLang="cs-CZ" sz="2400" dirty="0"/>
          </a:p>
          <a:p>
            <a:pPr marL="533400" indent="-533400" algn="ctr" eaLnBrk="1" hangingPunct="1">
              <a:lnSpc>
                <a:spcPct val="90000"/>
              </a:lnSpc>
              <a:buFont typeface="Wingdings" panose="05000000000000000000" pitchFamily="2" charset="2"/>
              <a:buNone/>
            </a:pPr>
            <a:r>
              <a:rPr lang="cs-CZ" altLang="cs-CZ" sz="2400" dirty="0"/>
              <a:t>Vše jde nyní vyřídit v rámci jednoho formuláře na CRM bez nutnosti obíhání úřadů!!</a:t>
            </a:r>
          </a:p>
          <a:p>
            <a:pPr marL="533400" indent="-533400" algn="ctr" eaLnBrk="1" hangingPunct="1">
              <a:lnSpc>
                <a:spcPct val="90000"/>
              </a:lnSpc>
              <a:buFont typeface="Wingdings" panose="05000000000000000000" pitchFamily="2" charset="2"/>
              <a:buNone/>
            </a:pPr>
            <a:endParaRPr lang="cs-CZ" altLang="cs-CZ" sz="2400" b="1" dirty="0"/>
          </a:p>
          <a:p>
            <a:pPr marL="533400" indent="-533400" algn="ctr" eaLnBrk="1" hangingPunct="1">
              <a:lnSpc>
                <a:spcPct val="90000"/>
              </a:lnSpc>
              <a:buFont typeface="Wingdings" panose="05000000000000000000" pitchFamily="2" charset="2"/>
              <a:buNone/>
            </a:pPr>
            <a:r>
              <a:rPr lang="cs-CZ" altLang="cs-CZ" sz="2400" b="1" dirty="0"/>
              <a:t>Podnikatel může provozovat více živností, má-li pro každou z nich živnostenské oprávnění</a:t>
            </a:r>
          </a:p>
          <a:p>
            <a:pPr marL="533400" indent="-533400" algn="ctr" eaLnBrk="1" hangingPunct="1">
              <a:lnSpc>
                <a:spcPct val="90000"/>
              </a:lnSpc>
              <a:buFont typeface="Wingdings" panose="05000000000000000000" pitchFamily="2" charset="2"/>
              <a:buNone/>
            </a:pPr>
            <a:r>
              <a:rPr lang="cs-CZ" altLang="cs-CZ" sz="2400" b="1" dirty="0"/>
              <a:t>(např. volná a vázaná živnost)</a:t>
            </a:r>
          </a:p>
        </p:txBody>
      </p:sp>
    </p:spTree>
    <p:extLst>
      <p:ext uri="{BB962C8B-B14F-4D97-AF65-F5344CB8AC3E}">
        <p14:creationId xmlns:p14="http://schemas.microsoft.com/office/powerpoint/2010/main" val="408319370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406324" y="182040"/>
            <a:ext cx="8229600" cy="1143000"/>
          </a:xfrm>
        </p:spPr>
        <p:txBody>
          <a:bodyPr/>
          <a:lstStyle/>
          <a:p>
            <a:r>
              <a:rPr lang="cs-CZ" altLang="cs-CZ" sz="2600" b="1" dirty="0">
                <a:solidFill>
                  <a:srgbClr val="FF0000"/>
                </a:solidFill>
              </a:rPr>
              <a:t>Pomocí JRF jsou možné tyto přihlášky do evidencí:</a:t>
            </a:r>
          </a:p>
        </p:txBody>
      </p:sp>
      <p:sp>
        <p:nvSpPr>
          <p:cNvPr id="130051" name="Rectangle 3"/>
          <p:cNvSpPr>
            <a:spLocks noGrp="1" noChangeArrowheads="1"/>
          </p:cNvSpPr>
          <p:nvPr>
            <p:ph type="body" idx="1"/>
          </p:nvPr>
        </p:nvSpPr>
        <p:spPr>
          <a:xfrm>
            <a:off x="127322" y="1192192"/>
            <a:ext cx="9016678" cy="5665808"/>
          </a:xfrm>
        </p:spPr>
        <p:txBody>
          <a:bodyPr/>
          <a:lstStyle/>
          <a:p>
            <a:pPr>
              <a:lnSpc>
                <a:spcPct val="80000"/>
              </a:lnSpc>
            </a:pPr>
            <a:r>
              <a:rPr lang="cs-CZ" altLang="cs-CZ" sz="2000" b="1" dirty="0"/>
              <a:t>Ve vztahu k živ. úřadu:</a:t>
            </a:r>
          </a:p>
          <a:p>
            <a:pPr lvl="1">
              <a:lnSpc>
                <a:spcPct val="80000"/>
              </a:lnSpc>
            </a:pPr>
            <a:r>
              <a:rPr lang="cs-CZ" altLang="cs-CZ" sz="1800" dirty="0"/>
              <a:t>Ohlášení živnosti</a:t>
            </a:r>
          </a:p>
          <a:p>
            <a:pPr lvl="1">
              <a:lnSpc>
                <a:spcPct val="80000"/>
              </a:lnSpc>
            </a:pPr>
            <a:r>
              <a:rPr lang="cs-CZ" altLang="cs-CZ" sz="1800" dirty="0"/>
              <a:t>Žádost o koncesi</a:t>
            </a:r>
          </a:p>
          <a:p>
            <a:pPr lvl="1">
              <a:lnSpc>
                <a:spcPct val="80000"/>
              </a:lnSpc>
            </a:pPr>
            <a:r>
              <a:rPr lang="cs-CZ" altLang="cs-CZ" sz="1800" dirty="0"/>
              <a:t>Oznámení změny, resp. Doplnění údajů dle §49, resp. §56 živnostenského zákona</a:t>
            </a:r>
          </a:p>
          <a:p>
            <a:pPr lvl="1">
              <a:lnSpc>
                <a:spcPct val="80000"/>
              </a:lnSpc>
            </a:pPr>
            <a:r>
              <a:rPr lang="cs-CZ" altLang="cs-CZ" sz="1800" dirty="0"/>
              <a:t>Žádost o zrušení živnostenského oprávnění</a:t>
            </a:r>
          </a:p>
          <a:p>
            <a:pPr lvl="1">
              <a:lnSpc>
                <a:spcPct val="80000"/>
              </a:lnSpc>
            </a:pPr>
            <a:r>
              <a:rPr lang="cs-CZ" altLang="cs-CZ" sz="1800" dirty="0"/>
              <a:t>Oznámení o zahájení/ukončení provozování živnosti v provozovně</a:t>
            </a:r>
          </a:p>
          <a:p>
            <a:pPr lvl="1">
              <a:lnSpc>
                <a:spcPct val="80000"/>
              </a:lnSpc>
            </a:pPr>
            <a:r>
              <a:rPr lang="cs-CZ" altLang="cs-CZ" sz="1800" dirty="0"/>
              <a:t>Oznámení o přerušení provozování živnosti</a:t>
            </a:r>
          </a:p>
          <a:p>
            <a:pPr lvl="1">
              <a:lnSpc>
                <a:spcPct val="80000"/>
              </a:lnSpc>
            </a:pPr>
            <a:r>
              <a:rPr lang="cs-CZ" altLang="cs-CZ" sz="1800" dirty="0"/>
              <a:t>Oznámení o pokračování v provozování živnosti před uplynutím doby, na kterou bylo provozování živnosti přerušeno</a:t>
            </a:r>
          </a:p>
          <a:p>
            <a:pPr>
              <a:lnSpc>
                <a:spcPct val="80000"/>
              </a:lnSpc>
            </a:pPr>
            <a:r>
              <a:rPr lang="cs-CZ" altLang="cs-CZ" sz="2000" b="1" dirty="0"/>
              <a:t>Ve vztahu k FÚ:</a:t>
            </a:r>
          </a:p>
          <a:p>
            <a:pPr lvl="1">
              <a:lnSpc>
                <a:spcPct val="80000"/>
              </a:lnSpc>
            </a:pPr>
            <a:r>
              <a:rPr lang="cs-CZ" altLang="cs-CZ" sz="1800" dirty="0"/>
              <a:t>Přihláška k registraci k </a:t>
            </a:r>
            <a:r>
              <a:rPr lang="cs-CZ" altLang="cs-CZ" sz="1800" dirty="0" err="1"/>
              <a:t>DzPFO</a:t>
            </a:r>
            <a:r>
              <a:rPr lang="cs-CZ" altLang="cs-CZ" sz="1800" dirty="0"/>
              <a:t>, k registraci DPH, k dani z nemovitosti, dani silniční atd.</a:t>
            </a:r>
          </a:p>
          <a:p>
            <a:pPr>
              <a:lnSpc>
                <a:spcPct val="80000"/>
              </a:lnSpc>
            </a:pPr>
            <a:r>
              <a:rPr lang="cs-CZ" altLang="cs-CZ" sz="2000" b="1" dirty="0"/>
              <a:t>Ve vztahu ČSSZ</a:t>
            </a:r>
          </a:p>
          <a:p>
            <a:pPr lvl="1">
              <a:lnSpc>
                <a:spcPct val="80000"/>
              </a:lnSpc>
            </a:pPr>
            <a:r>
              <a:rPr lang="cs-CZ" altLang="cs-CZ" sz="1800" dirty="0"/>
              <a:t>Oznámení o zahájení (ukončení) samostatné výdělečné činnosti OSVČ</a:t>
            </a:r>
          </a:p>
          <a:p>
            <a:pPr lvl="1">
              <a:lnSpc>
                <a:spcPct val="80000"/>
              </a:lnSpc>
            </a:pPr>
            <a:r>
              <a:rPr lang="cs-CZ" altLang="cs-CZ" sz="1800" dirty="0"/>
              <a:t>Přihláška k důchodovému a nemocenskému pojištění OSVČ</a:t>
            </a:r>
          </a:p>
          <a:p>
            <a:pPr>
              <a:lnSpc>
                <a:spcPct val="80000"/>
              </a:lnSpc>
            </a:pPr>
            <a:r>
              <a:rPr lang="cs-CZ" altLang="cs-CZ" sz="2000" b="1" dirty="0"/>
              <a:t>Ve vztahu k ÚP</a:t>
            </a:r>
          </a:p>
          <a:p>
            <a:pPr lvl="1">
              <a:lnSpc>
                <a:spcPct val="80000"/>
              </a:lnSpc>
            </a:pPr>
            <a:r>
              <a:rPr lang="cs-CZ" altLang="cs-CZ" sz="1800" dirty="0" err="1"/>
              <a:t>Hláušení</a:t>
            </a:r>
            <a:r>
              <a:rPr lang="cs-CZ" altLang="cs-CZ" sz="1800" dirty="0"/>
              <a:t> volného pracovního místa, resp. jeho obsazení</a:t>
            </a:r>
          </a:p>
          <a:p>
            <a:pPr>
              <a:lnSpc>
                <a:spcPct val="80000"/>
              </a:lnSpc>
            </a:pPr>
            <a:r>
              <a:rPr lang="cs-CZ" altLang="cs-CZ" sz="2000" b="1" dirty="0"/>
              <a:t>Ve vztahu ke zdravotní pojišťovně</a:t>
            </a:r>
          </a:p>
          <a:p>
            <a:pPr lvl="1">
              <a:lnSpc>
                <a:spcPct val="80000"/>
              </a:lnSpc>
            </a:pPr>
            <a:r>
              <a:rPr lang="cs-CZ" altLang="cs-CZ" sz="1800" dirty="0"/>
              <a:t>Oznámení pojištěnce (FO) o zahájení (ukončení) samostatné výdělečné činnosti</a:t>
            </a:r>
          </a:p>
        </p:txBody>
      </p:sp>
    </p:spTree>
    <p:extLst>
      <p:ext uri="{BB962C8B-B14F-4D97-AF65-F5344CB8AC3E}">
        <p14:creationId xmlns:p14="http://schemas.microsoft.com/office/powerpoint/2010/main" val="39428181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564656" y="2306638"/>
            <a:ext cx="8122143" cy="3476324"/>
          </a:xfrm>
        </p:spPr>
        <p:txBody>
          <a:bodyPr>
            <a:normAutofit/>
          </a:bodyPr>
          <a:lstStyle/>
          <a:p>
            <a:pPr eaLnBrk="1" hangingPunct="1">
              <a:defRPr/>
            </a:pPr>
            <a:r>
              <a:rPr lang="cs-CZ" altLang="cs-CZ" sz="2400" b="1" dirty="0" err="1"/>
              <a:t>CzechPOINT</a:t>
            </a:r>
            <a:endParaRPr lang="cs-CZ" altLang="cs-CZ" sz="2400" b="1" dirty="0"/>
          </a:p>
          <a:p>
            <a:pPr lvl="1" eaLnBrk="1" hangingPunct="1">
              <a:defRPr/>
            </a:pPr>
            <a:r>
              <a:rPr lang="cs-CZ" altLang="cs-CZ" sz="2000" b="1" dirty="0"/>
              <a:t>Co to je? Jak jej lze využít při podnikání?</a:t>
            </a:r>
          </a:p>
          <a:p>
            <a:pPr lvl="1" eaLnBrk="1" hangingPunct="1">
              <a:defRPr/>
            </a:pPr>
            <a:r>
              <a:rPr lang="cs-CZ" altLang="cs-CZ" sz="2000" b="1" dirty="0"/>
              <a:t>Co vše poskytuje?</a:t>
            </a:r>
          </a:p>
          <a:p>
            <a:pPr lvl="1" eaLnBrk="1" hangingPunct="1">
              <a:defRPr/>
            </a:pPr>
            <a:r>
              <a:rPr lang="cs-CZ" altLang="cs-CZ" sz="2000" b="1" dirty="0"/>
              <a:t>Kde ho nalezneme v Olomouci?</a:t>
            </a:r>
          </a:p>
          <a:p>
            <a:pPr marL="228600" lvl="1" indent="0" eaLnBrk="1" hangingPunct="1">
              <a:buFont typeface="Wingdings" panose="05000000000000000000" pitchFamily="2" charset="2"/>
              <a:buNone/>
              <a:defRPr/>
            </a:pPr>
            <a:endParaRPr lang="cs-CZ" altLang="cs-CZ" sz="2000" b="1" dirty="0"/>
          </a:p>
          <a:p>
            <a:pPr eaLnBrk="1" hangingPunct="1">
              <a:defRPr/>
            </a:pPr>
            <a:r>
              <a:rPr lang="cs-CZ" altLang="cs-CZ" sz="2400" b="1" dirty="0"/>
              <a:t>Vyplnit JRF – vymyslete si vlastní živnostenské podnikání a vyplňte odpovídajícím způsobem JRF a případně také nezbytné přílohy.</a:t>
            </a:r>
            <a:endParaRPr lang="cs-CZ" sz="2400" dirty="0"/>
          </a:p>
          <a:p>
            <a:pPr eaLnBrk="1" hangingPunct="1">
              <a:defRPr/>
            </a:pPr>
            <a:endParaRPr lang="cs-CZ" altLang="cs-CZ" sz="2400" b="1" dirty="0"/>
          </a:p>
        </p:txBody>
      </p:sp>
      <p:sp>
        <p:nvSpPr>
          <p:cNvPr id="27651" name="Rectangle 2"/>
          <p:cNvSpPr>
            <a:spLocks noGrp="1" noChangeArrowheads="1"/>
          </p:cNvSpPr>
          <p:nvPr>
            <p:ph type="title"/>
          </p:nvPr>
        </p:nvSpPr>
        <p:spPr>
          <a:xfrm>
            <a:off x="870680" y="678421"/>
            <a:ext cx="7085012" cy="955675"/>
          </a:xfrm>
        </p:spPr>
        <p:txBody>
          <a:bodyPr>
            <a:normAutofit/>
          </a:bodyPr>
          <a:lstStyle/>
          <a:p>
            <a:pPr eaLnBrk="1" fontAlgn="auto" hangingPunct="1">
              <a:spcAft>
                <a:spcPts val="0"/>
              </a:spcAft>
              <a:defRPr/>
            </a:pPr>
            <a:r>
              <a:rPr lang="cs-CZ" sz="5000" b="1" dirty="0">
                <a:solidFill>
                  <a:srgbClr val="00B0F0"/>
                </a:solidFill>
              </a:rPr>
              <a:t>Dílčí úkol</a:t>
            </a:r>
          </a:p>
        </p:txBody>
      </p:sp>
      <p:sp>
        <p:nvSpPr>
          <p:cNvPr id="25605" name="AutoShape 2" descr="http://www.czechpoint.cz/web/themes/czechpoint/layout/logo.jpg"/>
          <p:cNvSpPr>
            <a:spLocks noChangeAspect="1" noChangeArrowheads="1"/>
          </p:cNvSpPr>
          <p:nvPr/>
        </p:nvSpPr>
        <p:spPr bwMode="auto">
          <a:xfrm>
            <a:off x="7778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Wingdings" panose="05000000000000000000" pitchFamily="2" charset="2"/>
              <a:buChar char="§"/>
              <a:defRPr sz="3200">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eaLnBrk="1" hangingPunct="1">
              <a:spcBef>
                <a:spcPct val="0"/>
              </a:spcBef>
              <a:buClrTx/>
              <a:buFontTx/>
              <a:buNone/>
            </a:pPr>
            <a:endParaRPr lang="cs-CZ" altLang="cs-CZ" sz="1800">
              <a:solidFill>
                <a:schemeClr val="tx1"/>
              </a:solidFill>
              <a:latin typeface="Verdana" panose="020B0604030504040204" pitchFamily="34" charset="0"/>
            </a:endParaRPr>
          </a:p>
        </p:txBody>
      </p:sp>
      <p:pic>
        <p:nvPicPr>
          <p:cNvPr id="25606"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0095" y="1824596"/>
            <a:ext cx="2159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14955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62046" y="1514901"/>
            <a:ext cx="8797709" cy="4882547"/>
          </a:xfrm>
        </p:spPr>
        <p:txBody>
          <a:bodyPr>
            <a:normAutofit/>
          </a:bodyPr>
          <a:lstStyle/>
          <a:p>
            <a:r>
              <a:rPr lang="cs-CZ" sz="2400" dirty="0">
                <a:latin typeface="Arial" pitchFamily="34" charset="0"/>
                <a:cs typeface="Arial" pitchFamily="34" charset="0"/>
              </a:rPr>
              <a:t>Živnost </a:t>
            </a:r>
          </a:p>
          <a:p>
            <a:pPr lvl="1"/>
            <a:r>
              <a:rPr lang="cs-CZ" sz="2400" dirty="0">
                <a:latin typeface="Arial" pitchFamily="34" charset="0"/>
                <a:cs typeface="Arial" pitchFamily="34" charset="0"/>
              </a:rPr>
              <a:t>Živnost ohlašovací – řemeslné, vázané, volné</a:t>
            </a:r>
          </a:p>
          <a:p>
            <a:pPr lvl="1"/>
            <a:r>
              <a:rPr lang="cs-CZ" sz="2400" dirty="0">
                <a:latin typeface="Arial" pitchFamily="34" charset="0"/>
                <a:cs typeface="Arial" pitchFamily="34" charset="0"/>
              </a:rPr>
              <a:t>Živnost koncesovaná</a:t>
            </a:r>
          </a:p>
          <a:p>
            <a:pPr lvl="1">
              <a:buNone/>
            </a:pPr>
            <a:endParaRPr lang="cs-CZ" sz="2400" dirty="0">
              <a:latin typeface="Arial" pitchFamily="34" charset="0"/>
              <a:cs typeface="Arial" pitchFamily="34" charset="0"/>
            </a:endParaRPr>
          </a:p>
          <a:p>
            <a:r>
              <a:rPr lang="cs-CZ" sz="2400" dirty="0">
                <a:latin typeface="Arial" pitchFamily="34" charset="0"/>
                <a:cs typeface="Arial" pitchFamily="34" charset="0"/>
              </a:rPr>
              <a:t>Obchodní společnost</a:t>
            </a:r>
          </a:p>
          <a:p>
            <a:pPr lvl="1"/>
            <a:r>
              <a:rPr lang="cs-CZ" sz="2400" dirty="0">
                <a:latin typeface="Arial" pitchFamily="34" charset="0"/>
                <a:cs typeface="Arial" pitchFamily="34" charset="0"/>
              </a:rPr>
              <a:t>Společenská smlouva (zakladatelská smlouva)</a:t>
            </a:r>
          </a:p>
          <a:p>
            <a:pPr lvl="1"/>
            <a:r>
              <a:rPr lang="cs-CZ" sz="2400" dirty="0">
                <a:latin typeface="Arial" pitchFamily="34" charset="0"/>
                <a:cs typeface="Arial" pitchFamily="34" charset="0"/>
              </a:rPr>
              <a:t>Výpis z trestního rejstříku</a:t>
            </a:r>
          </a:p>
          <a:p>
            <a:pPr lvl="1"/>
            <a:r>
              <a:rPr lang="cs-CZ" sz="2400" dirty="0">
                <a:latin typeface="Arial" pitchFamily="34" charset="0"/>
                <a:cs typeface="Arial" pitchFamily="34" charset="0"/>
              </a:rPr>
              <a:t>Žádost na živnostenský úřad</a:t>
            </a:r>
          </a:p>
          <a:p>
            <a:pPr lvl="1"/>
            <a:r>
              <a:rPr lang="cs-CZ" sz="2400" dirty="0">
                <a:latin typeface="Arial" pitchFamily="34" charset="0"/>
                <a:cs typeface="Arial" pitchFamily="34" charset="0"/>
              </a:rPr>
              <a:t>Registrace u obchodního rejstříku</a:t>
            </a:r>
          </a:p>
        </p:txBody>
      </p:sp>
      <p:sp>
        <p:nvSpPr>
          <p:cNvPr id="3" name="Nadpis 2"/>
          <p:cNvSpPr>
            <a:spLocks noGrp="1"/>
          </p:cNvSpPr>
          <p:nvPr>
            <p:ph type="title"/>
          </p:nvPr>
        </p:nvSpPr>
        <p:spPr>
          <a:xfrm>
            <a:off x="730155" y="371901"/>
            <a:ext cx="8229600" cy="1143000"/>
          </a:xfrm>
        </p:spPr>
        <p:txBody>
          <a:bodyPr>
            <a:normAutofit/>
          </a:bodyPr>
          <a:lstStyle/>
          <a:p>
            <a:r>
              <a:rPr lang="cs-CZ" sz="4000" b="1" dirty="0">
                <a:solidFill>
                  <a:srgbClr val="FF0000"/>
                </a:solidFill>
              </a:rPr>
              <a:t>Postup při zakládání podniku</a:t>
            </a:r>
          </a:p>
        </p:txBody>
      </p:sp>
    </p:spTree>
    <p:extLst>
      <p:ext uri="{BB962C8B-B14F-4D97-AF65-F5344CB8AC3E}">
        <p14:creationId xmlns:p14="http://schemas.microsoft.com/office/powerpoint/2010/main" val="409616874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Ohlašovací a registrační povinnost</a:t>
            </a:r>
          </a:p>
        </p:txBody>
      </p:sp>
      <p:sp>
        <p:nvSpPr>
          <p:cNvPr id="3" name="Zástupný symbol pro obsah 2"/>
          <p:cNvSpPr>
            <a:spLocks noGrp="1"/>
          </p:cNvSpPr>
          <p:nvPr>
            <p:ph idx="1"/>
          </p:nvPr>
        </p:nvSpPr>
        <p:spPr>
          <a:xfrm>
            <a:off x="457200" y="1787857"/>
            <a:ext cx="8229600" cy="4525963"/>
          </a:xfrm>
        </p:spPr>
        <p:txBody>
          <a:bodyPr>
            <a:normAutofit/>
          </a:bodyPr>
          <a:lstStyle/>
          <a:p>
            <a:pPr lvl="1"/>
            <a:r>
              <a:rPr lang="cs-CZ" sz="2400" dirty="0">
                <a:solidFill>
                  <a:schemeClr val="tx1"/>
                </a:solidFill>
                <a:latin typeface="Arial" pitchFamily="34" charset="0"/>
                <a:cs typeface="Arial" pitchFamily="34" charset="0"/>
              </a:rPr>
              <a:t>registrace ve vztahu k živnostenskému úřadu,</a:t>
            </a:r>
          </a:p>
          <a:p>
            <a:pPr lvl="1"/>
            <a:r>
              <a:rPr lang="cs-CZ" sz="2400" dirty="0">
                <a:solidFill>
                  <a:schemeClr val="tx1"/>
                </a:solidFill>
                <a:latin typeface="Arial" pitchFamily="34" charset="0"/>
                <a:cs typeface="Arial" pitchFamily="34" charset="0"/>
              </a:rPr>
              <a:t>ve vztahu k finančnímu úřadu,</a:t>
            </a:r>
          </a:p>
          <a:p>
            <a:pPr lvl="1"/>
            <a:r>
              <a:rPr lang="cs-CZ" sz="2400" dirty="0">
                <a:solidFill>
                  <a:schemeClr val="tx1"/>
                </a:solidFill>
                <a:latin typeface="Arial" pitchFamily="34" charset="0"/>
                <a:cs typeface="Arial" pitchFamily="34" charset="0"/>
              </a:rPr>
              <a:t>ve vztahu k ČSSZ,</a:t>
            </a:r>
          </a:p>
          <a:p>
            <a:pPr lvl="1"/>
            <a:r>
              <a:rPr lang="cs-CZ" sz="2400" dirty="0">
                <a:solidFill>
                  <a:schemeClr val="tx1"/>
                </a:solidFill>
                <a:latin typeface="Arial" pitchFamily="34" charset="0"/>
                <a:cs typeface="Arial" pitchFamily="34" charset="0"/>
              </a:rPr>
              <a:t>ve vztahu k úřadu práce,</a:t>
            </a:r>
          </a:p>
          <a:p>
            <a:pPr lvl="1"/>
            <a:r>
              <a:rPr lang="cs-CZ" sz="2400" dirty="0">
                <a:solidFill>
                  <a:schemeClr val="tx1"/>
                </a:solidFill>
                <a:latin typeface="Arial" pitchFamily="34" charset="0"/>
                <a:cs typeface="Arial" pitchFamily="34" charset="0"/>
              </a:rPr>
              <a:t>ve vztahu k zdravotní pojišťovně,</a:t>
            </a:r>
          </a:p>
          <a:p>
            <a:pPr lvl="1"/>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Jednotný registrační formulář</a:t>
            </a:r>
          </a:p>
          <a:p>
            <a:pPr lvl="1"/>
            <a:r>
              <a:rPr lang="cs-CZ" sz="2400" dirty="0">
                <a:solidFill>
                  <a:schemeClr val="tx1"/>
                </a:solidFill>
                <a:latin typeface="Arial" pitchFamily="34" charset="0"/>
                <a:cs typeface="Arial" pitchFamily="34" charset="0"/>
              </a:rPr>
              <a:t>pro fyzickou osobu,</a:t>
            </a:r>
          </a:p>
          <a:p>
            <a:pPr lvl="1"/>
            <a:r>
              <a:rPr lang="cs-CZ" sz="2400" dirty="0">
                <a:solidFill>
                  <a:schemeClr val="tx1"/>
                </a:solidFill>
                <a:latin typeface="Arial" pitchFamily="34" charset="0"/>
                <a:cs typeface="Arial" pitchFamily="34" charset="0"/>
              </a:rPr>
              <a:t>pro právnickou osobu.</a:t>
            </a:r>
          </a:p>
          <a:p>
            <a:pPr lvl="1"/>
            <a:endParaRPr lang="cs-CZ" dirty="0">
              <a:solidFill>
                <a:schemeClr val="tx1"/>
              </a:solidFill>
            </a:endParaRPr>
          </a:p>
        </p:txBody>
      </p:sp>
    </p:spTree>
    <p:extLst>
      <p:ext uri="{BB962C8B-B14F-4D97-AF65-F5344CB8AC3E}">
        <p14:creationId xmlns:p14="http://schemas.microsoft.com/office/powerpoint/2010/main" val="83053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3</a:t>
            </a:r>
          </a:p>
        </p:txBody>
      </p:sp>
      <p:sp>
        <p:nvSpPr>
          <p:cNvPr id="3" name="Zástupný symbol pro obsah 2"/>
          <p:cNvSpPr>
            <a:spLocks noGrp="1"/>
          </p:cNvSpPr>
          <p:nvPr>
            <p:ph idx="1"/>
          </p:nvPr>
        </p:nvSpPr>
        <p:spPr>
          <a:xfrm>
            <a:off x="251520" y="1268760"/>
            <a:ext cx="8892480" cy="5445224"/>
          </a:xfrm>
        </p:spPr>
        <p:txBody>
          <a:bodyPr/>
          <a:lstStyle/>
          <a:p>
            <a:pPr>
              <a:buNone/>
            </a:pPr>
            <a:r>
              <a:rPr lang="cs-CZ" altLang="cs-CZ" sz="2800" b="1" dirty="0"/>
              <a:t>Přiřaďte následující pojmy k navazujícím příkladům</a:t>
            </a:r>
          </a:p>
          <a:p>
            <a:r>
              <a:rPr lang="cs-CZ" altLang="cs-CZ" sz="2400" dirty="0"/>
              <a:t>Princip racionality</a:t>
            </a:r>
          </a:p>
          <a:p>
            <a:r>
              <a:rPr lang="cs-CZ" altLang="cs-CZ" sz="2400" dirty="0"/>
              <a:t>Maximalizace produktivity</a:t>
            </a:r>
          </a:p>
          <a:p>
            <a:r>
              <a:rPr lang="cs-CZ" altLang="cs-CZ" sz="2400" dirty="0"/>
              <a:t>Hodnotově vyjádřená maximalizace hospodárnosti</a:t>
            </a:r>
          </a:p>
          <a:p>
            <a:r>
              <a:rPr lang="cs-CZ" altLang="cs-CZ" sz="2400" dirty="0"/>
              <a:t>Maximalizace rentability celkového kapitálu</a:t>
            </a:r>
          </a:p>
          <a:p>
            <a:r>
              <a:rPr lang="cs-CZ" altLang="cs-CZ" sz="2400" dirty="0"/>
              <a:t>Maximalizace rentability vlastního kapitálu</a:t>
            </a:r>
          </a:p>
          <a:p>
            <a:r>
              <a:rPr lang="cs-CZ" altLang="cs-CZ" sz="2400" dirty="0"/>
              <a:t>Minimalizace nákladů na cizí kapitál</a:t>
            </a:r>
          </a:p>
          <a:p>
            <a:pPr>
              <a:lnSpc>
                <a:spcPct val="90000"/>
              </a:lnSpc>
              <a:buFont typeface="Wingdings" pitchFamily="2" charset="2"/>
              <a:buAutoNum type="arabicPeriod"/>
            </a:pPr>
            <a:endParaRPr lang="cs-CZ" sz="2200" dirty="0">
              <a:solidFill>
                <a:schemeClr val="tx1"/>
              </a:solidFill>
            </a:endParaRPr>
          </a:p>
          <a:p>
            <a:pPr marL="0" indent="0">
              <a:buNone/>
            </a:pPr>
            <a:endParaRPr lang="cs-CZ" sz="2200" dirty="0">
              <a:solidFill>
                <a:schemeClr val="tx1"/>
              </a:solidFill>
            </a:endParaRPr>
          </a:p>
        </p:txBody>
      </p:sp>
    </p:spTree>
    <p:extLst>
      <p:ext uri="{BB962C8B-B14F-4D97-AF65-F5344CB8AC3E}">
        <p14:creationId xmlns:p14="http://schemas.microsoft.com/office/powerpoint/2010/main" val="294129040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44965" y="2620370"/>
            <a:ext cx="8041835" cy="3222128"/>
          </a:xfrm>
        </p:spPr>
        <p:txBody>
          <a:bodyPr>
            <a:normAutofit/>
          </a:bodyPr>
          <a:lstStyle/>
          <a:p>
            <a:pPr marL="624078" indent="-514350" algn="just">
              <a:buNone/>
            </a:pPr>
            <a:endParaRPr lang="cs-CZ" sz="2400" b="1" dirty="0">
              <a:latin typeface="Arial" pitchFamily="34" charset="0"/>
              <a:cs typeface="Arial" pitchFamily="34" charset="0"/>
            </a:endParaRPr>
          </a:p>
          <a:p>
            <a:pPr marL="624078" indent="-514350" algn="just">
              <a:buNone/>
            </a:pPr>
            <a:r>
              <a:rPr lang="cs-CZ" sz="2400" b="1" dirty="0">
                <a:latin typeface="Arial" pitchFamily="34" charset="0"/>
                <a:cs typeface="Arial" pitchFamily="34" charset="0"/>
              </a:rPr>
              <a:t>Nastudovat právní formy podniku.</a:t>
            </a:r>
          </a:p>
        </p:txBody>
      </p:sp>
      <p:sp>
        <p:nvSpPr>
          <p:cNvPr id="3" name="Nadpis 2"/>
          <p:cNvSpPr>
            <a:spLocks noGrp="1"/>
          </p:cNvSpPr>
          <p:nvPr>
            <p:ph type="title"/>
          </p:nvPr>
        </p:nvSpPr>
        <p:spPr>
          <a:xfrm>
            <a:off x="644965" y="1345385"/>
            <a:ext cx="8229600" cy="1143000"/>
          </a:xfrm>
        </p:spPr>
        <p:txBody>
          <a:bodyPr>
            <a:normAutofit/>
          </a:bodyPr>
          <a:lstStyle/>
          <a:p>
            <a:r>
              <a:rPr lang="cs-CZ" sz="3600" dirty="0"/>
              <a:t>Právní formy podniku - charakteristika</a:t>
            </a:r>
          </a:p>
        </p:txBody>
      </p:sp>
      <p:sp>
        <p:nvSpPr>
          <p:cNvPr id="4" name="Nadpis 1"/>
          <p:cNvSpPr txBox="1">
            <a:spLocks/>
          </p:cNvSpPr>
          <p:nvPr/>
        </p:nvSpPr>
        <p:spPr>
          <a:xfrm>
            <a:off x="0" y="587454"/>
            <a:ext cx="7970292" cy="1024538"/>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Příklad č. 9</a:t>
            </a:r>
            <a:endParaRPr kumimoji="0" lang="cs-CZ"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764276" y="682388"/>
            <a:ext cx="7650732" cy="5611863"/>
          </a:xfrm>
          <a:prstGeom prst="rect">
            <a:avLst/>
          </a:prstGeom>
          <a:noFill/>
          <a:ln w="9525">
            <a:noFill/>
            <a:miter lim="800000"/>
            <a:headEnd/>
            <a:tailEnd/>
          </a:ln>
          <a:effectLst/>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2"/>
          <p:cNvSpPr>
            <a:spLocks noGrp="1" noChangeArrowheads="1"/>
          </p:cNvSpPr>
          <p:nvPr>
            <p:ph type="title" idx="4294967295"/>
          </p:nvPr>
        </p:nvSpPr>
        <p:spPr/>
        <p:txBody>
          <a:bodyPr/>
          <a:lstStyle/>
          <a:p>
            <a:pPr eaLnBrk="1" hangingPunct="1"/>
            <a:r>
              <a:rPr lang="cs-CZ" altLang="cs-CZ" sz="3200" b="1">
                <a:solidFill>
                  <a:srgbClr val="FF0000"/>
                </a:solidFill>
              </a:rPr>
              <a:t>Postup při založení živnosti </a:t>
            </a:r>
          </a:p>
        </p:txBody>
      </p:sp>
      <p:sp>
        <p:nvSpPr>
          <p:cNvPr id="114693" name="Rectangle 3"/>
          <p:cNvSpPr>
            <a:spLocks noGrp="1" noChangeArrowheads="1"/>
          </p:cNvSpPr>
          <p:nvPr>
            <p:ph type="body" idx="4294967295"/>
          </p:nvPr>
        </p:nvSpPr>
        <p:spPr>
          <a:xfrm>
            <a:off x="182292" y="1417638"/>
            <a:ext cx="8779416" cy="3663247"/>
          </a:xfrm>
        </p:spPr>
        <p:txBody>
          <a:bodyPr>
            <a:normAutofit/>
          </a:bodyPr>
          <a:lstStyle/>
          <a:p>
            <a:pPr marL="533400" indent="-533400">
              <a:buFont typeface="Wingdings" panose="05000000000000000000" pitchFamily="2" charset="2"/>
              <a:buNone/>
            </a:pPr>
            <a:r>
              <a:rPr lang="cs-CZ" altLang="cs-CZ" sz="2600" b="1" dirty="0"/>
              <a:t>Poplatky</a:t>
            </a:r>
          </a:p>
          <a:p>
            <a:pPr marL="533400" indent="-533400"/>
            <a:r>
              <a:rPr lang="cs-CZ" altLang="cs-CZ" sz="2600" dirty="0"/>
              <a:t>Ohlášení živnosti nebo přijetí žádosti o koncesi …1 000 Kč, </a:t>
            </a:r>
          </a:p>
          <a:p>
            <a:pPr marL="533400" indent="-533400"/>
            <a:r>
              <a:rPr lang="cs-CZ" altLang="cs-CZ" sz="2600" dirty="0"/>
              <a:t>Ohlášení každé další živnosti nebo přijetí každé další žádosti o koncesi … 500 Kč. </a:t>
            </a:r>
          </a:p>
          <a:p>
            <a:pPr marL="533400" indent="-533400"/>
            <a:r>
              <a:rPr lang="cs-CZ" altLang="cs-CZ" sz="2600" dirty="0"/>
              <a:t>Vydání výpisu z živnostenského rejstříku po provedení oznámené změny … 100 Kč. </a:t>
            </a:r>
          </a:p>
          <a:p>
            <a:pPr marL="533400" indent="-533400"/>
            <a:r>
              <a:rPr lang="cs-CZ" altLang="cs-CZ" sz="2600" dirty="0"/>
              <a:t>Vydání úplného nebo částečného výpisu z živnostenského rejstříku na žádost… 20 Kč za každou i započatou stránku. </a:t>
            </a:r>
          </a:p>
        </p:txBody>
      </p:sp>
    </p:spTree>
    <p:extLst>
      <p:ext uri="{BB962C8B-B14F-4D97-AF65-F5344CB8AC3E}">
        <p14:creationId xmlns:p14="http://schemas.microsoft.com/office/powerpoint/2010/main" val="197379536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1157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E43001E5-C564-4613-83A5-68C5BAC3EBD7}" type="slidenum">
              <a:rPr lang="cs-CZ" altLang="cs-CZ"/>
              <a:pPr eaLnBrk="1" hangingPunct="1"/>
              <a:t>193</a:t>
            </a:fld>
            <a:endParaRPr lang="cs-CZ" altLang="cs-CZ"/>
          </a:p>
        </p:txBody>
      </p:sp>
      <p:sp>
        <p:nvSpPr>
          <p:cNvPr id="115716" name="Rectangle 2"/>
          <p:cNvSpPr>
            <a:spLocks noGrp="1" noChangeArrowheads="1"/>
          </p:cNvSpPr>
          <p:nvPr>
            <p:ph type="title"/>
          </p:nvPr>
        </p:nvSpPr>
        <p:spPr>
          <a:xfrm>
            <a:off x="914400" y="158892"/>
            <a:ext cx="8229600" cy="1143000"/>
          </a:xfrm>
        </p:spPr>
        <p:txBody>
          <a:bodyPr/>
          <a:lstStyle/>
          <a:p>
            <a:pPr eaLnBrk="1" hangingPunct="1"/>
            <a:r>
              <a:rPr lang="cs-CZ" altLang="cs-CZ" sz="3200" b="1" dirty="0">
                <a:solidFill>
                  <a:srgbClr val="FF0000"/>
                </a:solidFill>
              </a:rPr>
              <a:t>Postup při založení živnosti</a:t>
            </a:r>
          </a:p>
        </p:txBody>
      </p:sp>
      <p:sp>
        <p:nvSpPr>
          <p:cNvPr id="115717" name="Rectangle 3"/>
          <p:cNvSpPr>
            <a:spLocks noGrp="1" noChangeArrowheads="1"/>
          </p:cNvSpPr>
          <p:nvPr>
            <p:ph type="body" idx="1"/>
          </p:nvPr>
        </p:nvSpPr>
        <p:spPr>
          <a:xfrm>
            <a:off x="457200" y="981075"/>
            <a:ext cx="8435975" cy="5400675"/>
          </a:xfrm>
        </p:spPr>
        <p:txBody>
          <a:bodyPr/>
          <a:lstStyle/>
          <a:p>
            <a:pPr eaLnBrk="1" hangingPunct="1">
              <a:lnSpc>
                <a:spcPct val="90000"/>
              </a:lnSpc>
              <a:buFont typeface="Wingdings" panose="05000000000000000000" pitchFamily="2" charset="2"/>
              <a:buNone/>
            </a:pPr>
            <a:r>
              <a:rPr lang="cs-CZ" altLang="cs-CZ" sz="2400" b="1"/>
              <a:t>Zánik živnosti</a:t>
            </a:r>
            <a:endParaRPr lang="cs-CZ" altLang="cs-CZ" sz="2400"/>
          </a:p>
          <a:p>
            <a:pPr eaLnBrk="1" hangingPunct="1">
              <a:lnSpc>
                <a:spcPct val="90000"/>
              </a:lnSpc>
            </a:pPr>
            <a:r>
              <a:rPr lang="cs-CZ" altLang="cs-CZ" sz="2400"/>
              <a:t>Smrtí podnikatele</a:t>
            </a:r>
          </a:p>
          <a:p>
            <a:pPr eaLnBrk="1" hangingPunct="1">
              <a:lnSpc>
                <a:spcPct val="90000"/>
              </a:lnSpc>
            </a:pPr>
            <a:r>
              <a:rPr lang="cs-CZ" altLang="cs-CZ" sz="2400"/>
              <a:t>Zánikem právnické osoby</a:t>
            </a:r>
          </a:p>
          <a:p>
            <a:pPr eaLnBrk="1" hangingPunct="1">
              <a:lnSpc>
                <a:spcPct val="90000"/>
              </a:lnSpc>
            </a:pPr>
            <a:r>
              <a:rPr lang="cs-CZ" altLang="cs-CZ" sz="2400"/>
              <a:t>Uplynutím doby, pokud bylo vydáno na dobu určitou</a:t>
            </a:r>
          </a:p>
          <a:p>
            <a:pPr eaLnBrk="1" hangingPunct="1">
              <a:lnSpc>
                <a:spcPct val="90000"/>
              </a:lnSpc>
            </a:pPr>
            <a:r>
              <a:rPr lang="cs-CZ" altLang="cs-CZ" sz="2400"/>
              <a:t>Rozhodnutím živnostenského úřadu o zrušení živnostenského oprávnění</a:t>
            </a:r>
          </a:p>
          <a:p>
            <a:pPr lvl="1" eaLnBrk="1" hangingPunct="1">
              <a:lnSpc>
                <a:spcPct val="90000"/>
              </a:lnSpc>
            </a:pPr>
            <a:r>
              <a:rPr lang="cs-CZ" altLang="cs-CZ" sz="2000"/>
              <a:t>při závažném porušení podmínek pro udělení koncese, nebo živnostenského zákona, nebo zvláštních předpisů, </a:t>
            </a:r>
          </a:p>
          <a:p>
            <a:pPr lvl="1" eaLnBrk="1" hangingPunct="1">
              <a:lnSpc>
                <a:spcPct val="90000"/>
              </a:lnSpc>
            </a:pPr>
            <a:r>
              <a:rPr lang="cs-CZ" altLang="cs-CZ" sz="2000"/>
              <a:t>na návrh příslušné správy sociálního zabezpečení, </a:t>
            </a:r>
          </a:p>
          <a:p>
            <a:pPr lvl="1" eaLnBrk="1" hangingPunct="1">
              <a:lnSpc>
                <a:spcPct val="90000"/>
              </a:lnSpc>
            </a:pPr>
            <a:r>
              <a:rPr lang="cs-CZ" altLang="cs-CZ" sz="2000"/>
              <a:t>pokud není živnost provozována déle než 4 roky, </a:t>
            </a:r>
          </a:p>
          <a:p>
            <a:pPr eaLnBrk="1" hangingPunct="1">
              <a:lnSpc>
                <a:spcPct val="90000"/>
              </a:lnSpc>
            </a:pPr>
            <a:r>
              <a:rPr lang="cs-CZ" altLang="cs-CZ" sz="2400"/>
              <a:t>pokud podnikatel dále podniká v zařízení, kde bylo nařízeno odstranit závady a tyto závady ani v určeném termínu neodstranil. </a:t>
            </a:r>
          </a:p>
        </p:txBody>
      </p:sp>
    </p:spTree>
    <p:extLst>
      <p:ext uri="{BB962C8B-B14F-4D97-AF65-F5344CB8AC3E}">
        <p14:creationId xmlns:p14="http://schemas.microsoft.com/office/powerpoint/2010/main" val="229240553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52E22A6D-F1C8-4DB6-B30A-A9F2F0247F06}"/>
              </a:ext>
            </a:extLst>
          </p:cNvPr>
          <p:cNvSpPr>
            <a:spLocks noGrp="1"/>
          </p:cNvSpPr>
          <p:nvPr>
            <p:ph idx="1"/>
          </p:nvPr>
        </p:nvSpPr>
        <p:spPr/>
        <p:txBody>
          <a:bodyPr/>
          <a:lstStyle/>
          <a:p>
            <a:r>
              <a:rPr lang="cs-CZ" b="1" dirty="0"/>
              <a:t>Najděte v zákoně tento institut a vysvětlete!!</a:t>
            </a:r>
          </a:p>
          <a:p>
            <a:endParaRPr lang="cs-CZ" b="1" dirty="0"/>
          </a:p>
          <a:p>
            <a:endParaRPr lang="cs-CZ" b="1" dirty="0"/>
          </a:p>
          <a:p>
            <a:endParaRPr lang="cs-CZ" b="1" dirty="0"/>
          </a:p>
          <a:p>
            <a:r>
              <a:rPr lang="cs-CZ" altLang="cs-CZ" b="1" i="1" dirty="0"/>
              <a:t>Co musí splňovat odpovědný zástupce?:</a:t>
            </a:r>
            <a:endParaRPr lang="cs-CZ" altLang="cs-CZ" i="1" dirty="0"/>
          </a:p>
        </p:txBody>
      </p:sp>
      <p:sp>
        <p:nvSpPr>
          <p:cNvPr id="4" name="Rectangle 2">
            <a:extLst>
              <a:ext uri="{FF2B5EF4-FFF2-40B4-BE49-F238E27FC236}">
                <a16:creationId xmlns:a16="http://schemas.microsoft.com/office/drawing/2014/main" id="{507E2248-4B5E-4459-97F5-CB1932DC7002}"/>
              </a:ext>
            </a:extLst>
          </p:cNvPr>
          <p:cNvSpPr>
            <a:spLocks noGrp="1" noChangeArrowheads="1"/>
          </p:cNvSpPr>
          <p:nvPr>
            <p:ph type="title"/>
          </p:nvPr>
        </p:nvSpPr>
        <p:spPr>
          <a:xfrm>
            <a:off x="457200" y="274638"/>
            <a:ext cx="8229600" cy="1143000"/>
          </a:xfrm>
        </p:spPr>
        <p:txBody>
          <a:bodyPr/>
          <a:lstStyle/>
          <a:p>
            <a:pPr eaLnBrk="1" hangingPunct="1"/>
            <a:r>
              <a:rPr lang="cs-CZ" altLang="cs-CZ" sz="3200" b="1" dirty="0">
                <a:solidFill>
                  <a:srgbClr val="FF0000"/>
                </a:solidFill>
              </a:rPr>
              <a:t>Odpovědný zástupce </a:t>
            </a:r>
          </a:p>
        </p:txBody>
      </p:sp>
    </p:spTree>
    <p:extLst>
      <p:ext uri="{BB962C8B-B14F-4D97-AF65-F5344CB8AC3E}">
        <p14:creationId xmlns:p14="http://schemas.microsoft.com/office/powerpoint/2010/main" val="122687224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2"/>
          <p:cNvSpPr>
            <a:spLocks noGrp="1" noChangeArrowheads="1"/>
          </p:cNvSpPr>
          <p:nvPr>
            <p:ph type="title"/>
          </p:nvPr>
        </p:nvSpPr>
        <p:spPr>
          <a:xfrm>
            <a:off x="364602" y="564005"/>
            <a:ext cx="8229600" cy="1143000"/>
          </a:xfrm>
        </p:spPr>
        <p:txBody>
          <a:bodyPr/>
          <a:lstStyle/>
          <a:p>
            <a:pPr eaLnBrk="1" hangingPunct="1"/>
            <a:r>
              <a:rPr lang="cs-CZ" altLang="cs-CZ" sz="3200" b="1" dirty="0">
                <a:solidFill>
                  <a:srgbClr val="FF0000"/>
                </a:solidFill>
              </a:rPr>
              <a:t>Živnostenský rejstřík </a:t>
            </a:r>
          </a:p>
        </p:txBody>
      </p:sp>
      <p:sp>
        <p:nvSpPr>
          <p:cNvPr id="117765" name="Rectangle 3"/>
          <p:cNvSpPr>
            <a:spLocks noGrp="1" noChangeArrowheads="1"/>
          </p:cNvSpPr>
          <p:nvPr>
            <p:ph type="body" idx="1"/>
          </p:nvPr>
        </p:nvSpPr>
        <p:spPr>
          <a:xfrm>
            <a:off x="266218" y="1600200"/>
            <a:ext cx="8565266" cy="4525963"/>
          </a:xfrm>
        </p:spPr>
        <p:txBody>
          <a:bodyPr/>
          <a:lstStyle/>
          <a:p>
            <a:pPr algn="just" eaLnBrk="1" hangingPunct="1"/>
            <a:r>
              <a:rPr lang="cs-CZ" altLang="cs-CZ" sz="2400" b="1" dirty="0"/>
              <a:t>Živnostenské úřady</a:t>
            </a:r>
            <a:r>
              <a:rPr lang="cs-CZ" altLang="cs-CZ" sz="2400" dirty="0"/>
              <a:t> vedou údaje o podnikatelích, kteří mají vydána </a:t>
            </a:r>
            <a:r>
              <a:rPr lang="cs-CZ" altLang="cs-CZ" sz="2400" b="1" dirty="0"/>
              <a:t>živnostenská oprávnění v živnostenském rejstříku</a:t>
            </a:r>
            <a:r>
              <a:rPr lang="cs-CZ" altLang="cs-CZ" sz="2400" dirty="0"/>
              <a:t>. Zápisy o podnikatelích jsou rozděleny na veřejnou a neveřejnou část.</a:t>
            </a:r>
          </a:p>
          <a:p>
            <a:pPr algn="just" eaLnBrk="1" hangingPunct="1"/>
            <a:r>
              <a:rPr lang="cs-CZ" altLang="cs-CZ" sz="2400" dirty="0"/>
              <a:t>Do </a:t>
            </a:r>
            <a:r>
              <a:rPr lang="cs-CZ" altLang="cs-CZ" sz="2400" b="1" dirty="0"/>
              <a:t>veřejné části</a:t>
            </a:r>
            <a:r>
              <a:rPr lang="cs-CZ" altLang="cs-CZ" sz="2400" dirty="0"/>
              <a:t> má právo nahlížet a </a:t>
            </a:r>
            <a:r>
              <a:rPr lang="cs-CZ" altLang="cs-CZ" sz="2400" b="1" dirty="0"/>
              <a:t>pořizovat si opisy každý</a:t>
            </a:r>
            <a:r>
              <a:rPr lang="cs-CZ" altLang="cs-CZ" sz="2400" dirty="0"/>
              <a:t>. Je zde možno zjistit například obchodní jméno, sídlo nebo místo podnikání, IČO, předmět podnikání, provozovny atd.</a:t>
            </a:r>
          </a:p>
          <a:p>
            <a:pPr algn="just" eaLnBrk="1" hangingPunct="1"/>
            <a:r>
              <a:rPr lang="cs-CZ" altLang="cs-CZ" sz="2400" dirty="0"/>
              <a:t>Do </a:t>
            </a:r>
            <a:r>
              <a:rPr lang="cs-CZ" altLang="cs-CZ" sz="2400" b="1" dirty="0"/>
              <a:t>neveřejné část</a:t>
            </a:r>
            <a:r>
              <a:rPr lang="cs-CZ" altLang="cs-CZ" sz="2400" dirty="0"/>
              <a:t>i může nahlédnout pouze ten, kdo </a:t>
            </a:r>
            <a:r>
              <a:rPr lang="cs-CZ" altLang="cs-CZ" sz="2400" b="1" dirty="0"/>
              <a:t>prokáže právní zájem</a:t>
            </a:r>
            <a:r>
              <a:rPr lang="cs-CZ" altLang="cs-CZ" sz="2400" dirty="0"/>
              <a:t> (např. vede soudní spor s podnikatelem).</a:t>
            </a:r>
          </a:p>
        </p:txBody>
      </p:sp>
    </p:spTree>
    <p:extLst>
      <p:ext uri="{BB962C8B-B14F-4D97-AF65-F5344CB8AC3E}">
        <p14:creationId xmlns:p14="http://schemas.microsoft.com/office/powerpoint/2010/main" val="169030633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2"/>
          <p:cNvSpPr>
            <a:spLocks noGrp="1" noChangeArrowheads="1"/>
          </p:cNvSpPr>
          <p:nvPr>
            <p:ph type="title"/>
          </p:nvPr>
        </p:nvSpPr>
        <p:spPr/>
        <p:txBody>
          <a:bodyPr/>
          <a:lstStyle/>
          <a:p>
            <a:pPr eaLnBrk="1" hangingPunct="1"/>
            <a:r>
              <a:rPr lang="cs-CZ" altLang="cs-CZ" sz="3200" b="1" dirty="0">
                <a:solidFill>
                  <a:srgbClr val="FF0000"/>
                </a:solidFill>
              </a:rPr>
              <a:t>Provozování živnosti  - různé pohledy</a:t>
            </a:r>
          </a:p>
        </p:txBody>
      </p:sp>
      <p:sp>
        <p:nvSpPr>
          <p:cNvPr id="118789" name="Rectangle 3"/>
          <p:cNvSpPr>
            <a:spLocks noGrp="1" noChangeArrowheads="1"/>
          </p:cNvSpPr>
          <p:nvPr>
            <p:ph type="body" idx="1"/>
          </p:nvPr>
        </p:nvSpPr>
        <p:spPr>
          <a:xfrm>
            <a:off x="254644" y="1261641"/>
            <a:ext cx="8638532" cy="5191547"/>
          </a:xfrm>
        </p:spPr>
        <p:txBody>
          <a:bodyPr/>
          <a:lstStyle/>
          <a:p>
            <a:pPr eaLnBrk="1" hangingPunct="1">
              <a:lnSpc>
                <a:spcPct val="90000"/>
              </a:lnSpc>
            </a:pPr>
            <a:r>
              <a:rPr lang="cs-CZ" altLang="cs-CZ" sz="2400" b="1" dirty="0"/>
              <a:t>Daňový aspekt</a:t>
            </a:r>
          </a:p>
          <a:p>
            <a:pPr lvl="1" eaLnBrk="1" hangingPunct="1">
              <a:lnSpc>
                <a:spcPct val="90000"/>
              </a:lnSpc>
            </a:pPr>
            <a:r>
              <a:rPr lang="cs-CZ" altLang="cs-CZ" sz="2000" dirty="0"/>
              <a:t>živnostník dosažený zisk zdaňuje podle zákona o dani z příjmu </a:t>
            </a:r>
            <a:r>
              <a:rPr lang="cs-CZ" altLang="cs-CZ" sz="2000" b="1" dirty="0"/>
              <a:t>daní z příjmu fyzických osob</a:t>
            </a:r>
            <a:endParaRPr lang="cs-CZ" altLang="cs-CZ" sz="2000" dirty="0"/>
          </a:p>
          <a:p>
            <a:pPr lvl="1" eaLnBrk="1" hangingPunct="1">
              <a:lnSpc>
                <a:spcPct val="90000"/>
              </a:lnSpc>
            </a:pPr>
            <a:r>
              <a:rPr lang="cs-CZ" altLang="cs-CZ" sz="2000" dirty="0"/>
              <a:t>z dosaženého zisku se mu dále určuje základ pro výpočet sociálního a zdravotního pojištění</a:t>
            </a:r>
          </a:p>
          <a:p>
            <a:pPr lvl="1" eaLnBrk="1" hangingPunct="1">
              <a:lnSpc>
                <a:spcPct val="90000"/>
              </a:lnSpc>
            </a:pPr>
            <a:r>
              <a:rPr lang="cs-CZ" altLang="cs-CZ" sz="2000" dirty="0"/>
              <a:t>živnostník musí platit minimální výši soc. a zdrav. pojištění</a:t>
            </a:r>
          </a:p>
          <a:p>
            <a:pPr eaLnBrk="1" hangingPunct="1">
              <a:lnSpc>
                <a:spcPct val="90000"/>
              </a:lnSpc>
            </a:pPr>
            <a:r>
              <a:rPr lang="cs-CZ" altLang="cs-CZ" sz="2400" b="1" dirty="0"/>
              <a:t>Účetnictví</a:t>
            </a:r>
          </a:p>
          <a:p>
            <a:pPr lvl="1" eaLnBrk="1" hangingPunct="1">
              <a:lnSpc>
                <a:spcPct val="90000"/>
              </a:lnSpc>
            </a:pPr>
            <a:r>
              <a:rPr lang="cs-CZ" altLang="cs-CZ" sz="2000" dirty="0"/>
              <a:t>pokud si nezvolí jinak, vedou pouze tzv. daňovou evidenci</a:t>
            </a:r>
          </a:p>
          <a:p>
            <a:pPr lvl="1" eaLnBrk="1" hangingPunct="1">
              <a:lnSpc>
                <a:spcPct val="90000"/>
              </a:lnSpc>
            </a:pPr>
            <a:r>
              <a:rPr lang="cs-CZ" altLang="cs-CZ" sz="2000" dirty="0"/>
              <a:t>mohou vést i podvojné účetnictví</a:t>
            </a:r>
          </a:p>
          <a:p>
            <a:pPr eaLnBrk="1" hangingPunct="1">
              <a:lnSpc>
                <a:spcPct val="90000"/>
              </a:lnSpc>
            </a:pPr>
            <a:r>
              <a:rPr lang="cs-CZ" altLang="cs-CZ" sz="2400" b="1" dirty="0"/>
              <a:t>Ručení</a:t>
            </a:r>
          </a:p>
          <a:p>
            <a:pPr lvl="1" eaLnBrk="1" hangingPunct="1">
              <a:lnSpc>
                <a:spcPct val="90000"/>
              </a:lnSpc>
            </a:pPr>
            <a:r>
              <a:rPr lang="cs-CZ" altLang="cs-CZ" sz="2000" dirty="0"/>
              <a:t>Živnostník ručí za své závazky </a:t>
            </a:r>
            <a:r>
              <a:rPr lang="cs-CZ" altLang="cs-CZ" sz="2000" b="1" dirty="0"/>
              <a:t>neomezeně</a:t>
            </a:r>
            <a:endParaRPr lang="cs-CZ" altLang="cs-CZ" sz="2000" dirty="0"/>
          </a:p>
          <a:p>
            <a:pPr eaLnBrk="1" hangingPunct="1">
              <a:lnSpc>
                <a:spcPct val="90000"/>
              </a:lnSpc>
            </a:pPr>
            <a:r>
              <a:rPr lang="cs-CZ" altLang="cs-CZ" sz="2400" b="1" dirty="0"/>
              <a:t>Kapitál</a:t>
            </a:r>
          </a:p>
          <a:p>
            <a:pPr lvl="1" eaLnBrk="1" hangingPunct="1">
              <a:lnSpc>
                <a:spcPct val="90000"/>
              </a:lnSpc>
            </a:pPr>
            <a:r>
              <a:rPr lang="cs-CZ" altLang="cs-CZ" sz="2000" dirty="0"/>
              <a:t>K založení živnosti není potřebný žádný kapitálový vklad, taktéž administrativní náklady jsou minimální</a:t>
            </a:r>
          </a:p>
        </p:txBody>
      </p:sp>
    </p:spTree>
    <p:extLst>
      <p:ext uri="{BB962C8B-B14F-4D97-AF65-F5344CB8AC3E}">
        <p14:creationId xmlns:p14="http://schemas.microsoft.com/office/powerpoint/2010/main" val="127643529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2"/>
          <p:cNvSpPr>
            <a:spLocks noGrp="1" noChangeArrowheads="1"/>
          </p:cNvSpPr>
          <p:nvPr>
            <p:ph type="title"/>
          </p:nvPr>
        </p:nvSpPr>
        <p:spPr>
          <a:xfrm>
            <a:off x="457200" y="457200"/>
            <a:ext cx="8229600" cy="1143000"/>
          </a:xfrm>
        </p:spPr>
        <p:txBody>
          <a:bodyPr/>
          <a:lstStyle/>
          <a:p>
            <a:pPr eaLnBrk="1" hangingPunct="1"/>
            <a:r>
              <a:rPr lang="cs-CZ" altLang="cs-CZ" sz="3200" b="1" dirty="0">
                <a:solidFill>
                  <a:srgbClr val="FF0000"/>
                </a:solidFill>
              </a:rPr>
              <a:t>Příjmy z podnikání a daňové přiznání </a:t>
            </a:r>
          </a:p>
        </p:txBody>
      </p:sp>
      <p:sp>
        <p:nvSpPr>
          <p:cNvPr id="119813" name="Rectangle 3"/>
          <p:cNvSpPr>
            <a:spLocks noGrp="1" noChangeArrowheads="1"/>
          </p:cNvSpPr>
          <p:nvPr>
            <p:ph type="body" idx="1"/>
          </p:nvPr>
        </p:nvSpPr>
        <p:spPr/>
        <p:txBody>
          <a:bodyPr/>
          <a:lstStyle/>
          <a:p>
            <a:pPr eaLnBrk="1" hangingPunct="1"/>
            <a:r>
              <a:rPr lang="cs-CZ" altLang="cs-CZ" sz="2400" b="1"/>
              <a:t>Příjmy</a:t>
            </a:r>
            <a:r>
              <a:rPr lang="cs-CZ" altLang="cs-CZ" sz="2400"/>
              <a:t> musíme uvést v každém případě všechny, peněžní i nepeněžní, ty, které jsme obdrželi od 1.1. do 31.12. v hotovosti, na bankovní účet nebo fyzicky.</a:t>
            </a:r>
            <a:endParaRPr lang="cs-CZ" altLang="cs-CZ" sz="2400" b="1"/>
          </a:p>
          <a:p>
            <a:pPr eaLnBrk="1" hangingPunct="1"/>
            <a:r>
              <a:rPr lang="cs-CZ" altLang="cs-CZ" sz="2400" b="1"/>
              <a:t>Výdaje</a:t>
            </a:r>
            <a:r>
              <a:rPr lang="cs-CZ" altLang="cs-CZ" sz="2400"/>
              <a:t> můžeme uvádět takovým způsobem, který pro nás bude výhodnější, aby nám vyšel co nejnižší základ daně. Můžeme se rozhodnout, zda bude pro nás výhodná: </a:t>
            </a:r>
          </a:p>
          <a:p>
            <a:pPr eaLnBrk="1" hangingPunct="1"/>
            <a:r>
              <a:rPr lang="cs-CZ" altLang="cs-CZ" sz="2400">
                <a:hlinkClick r:id="rId2"/>
              </a:rPr>
              <a:t>daňová evidence</a:t>
            </a:r>
            <a:r>
              <a:rPr lang="cs-CZ" altLang="cs-CZ" sz="2400"/>
              <a:t>, ve které budeme evidovat výdaje podle dokladů </a:t>
            </a:r>
          </a:p>
          <a:p>
            <a:pPr eaLnBrk="1" hangingPunct="1"/>
            <a:r>
              <a:rPr lang="cs-CZ" altLang="cs-CZ" sz="2400"/>
              <a:t>nebo uplatníme </a:t>
            </a:r>
            <a:r>
              <a:rPr lang="cs-CZ" altLang="cs-CZ" sz="2400">
                <a:hlinkClick r:id="rId3"/>
              </a:rPr>
              <a:t>výdaje procentem z příjmů</a:t>
            </a:r>
            <a:r>
              <a:rPr lang="cs-CZ" altLang="cs-CZ" sz="2400"/>
              <a:t>, kdy nepotřebujeme schraňovat doklady o výdajích</a:t>
            </a:r>
          </a:p>
          <a:p>
            <a:pPr eaLnBrk="1" hangingPunct="1"/>
            <a:endParaRPr lang="cs-CZ" altLang="cs-CZ" sz="2400"/>
          </a:p>
        </p:txBody>
      </p:sp>
    </p:spTree>
    <p:extLst>
      <p:ext uri="{BB962C8B-B14F-4D97-AF65-F5344CB8AC3E}">
        <p14:creationId xmlns:p14="http://schemas.microsoft.com/office/powerpoint/2010/main" val="334069338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28441"/>
            <a:ext cx="8229600" cy="4882547"/>
          </a:xfrm>
        </p:spPr>
        <p:txBody>
          <a:bodyPr>
            <a:normAutofit/>
          </a:bodyPr>
          <a:lstStyle/>
          <a:p>
            <a:pPr marL="624078" indent="-514350">
              <a:buAutoNum type="arabicPeriod"/>
            </a:pPr>
            <a:r>
              <a:rPr lang="cs-CZ" sz="2000" dirty="0">
                <a:latin typeface="Arial" pitchFamily="34" charset="0"/>
                <a:cs typeface="Arial" pitchFamily="34" charset="0"/>
              </a:rPr>
              <a:t>Samostatný podnikatel: fyzická osoba – živnostník</a:t>
            </a:r>
          </a:p>
          <a:p>
            <a:pPr marL="624078" indent="-514350">
              <a:buAutoNum type="arabicPeriod"/>
            </a:pPr>
            <a:endParaRPr lang="cs-CZ" sz="2000" dirty="0">
              <a:latin typeface="Arial" pitchFamily="34" charset="0"/>
              <a:cs typeface="Arial" pitchFamily="34" charset="0"/>
            </a:endParaRPr>
          </a:p>
          <a:p>
            <a:pPr marL="624078" indent="-514350">
              <a:buAutoNum type="arabicPeriod"/>
            </a:pPr>
            <a:r>
              <a:rPr lang="cs-CZ" sz="2000" dirty="0">
                <a:latin typeface="Arial" pitchFamily="34" charset="0"/>
                <a:cs typeface="Arial" pitchFamily="34" charset="0"/>
              </a:rPr>
              <a:t>Obchodní společnost (korporace)</a:t>
            </a:r>
          </a:p>
          <a:p>
            <a:pPr marL="879475" lvl="1" indent="-252413"/>
            <a:r>
              <a:rPr lang="cs-CZ" sz="2000" dirty="0">
                <a:latin typeface="Arial" pitchFamily="34" charset="0"/>
                <a:cs typeface="Arial" pitchFamily="34" charset="0"/>
              </a:rPr>
              <a:t>Osobní – v.o.s.: …</a:t>
            </a:r>
          </a:p>
          <a:p>
            <a:pPr marL="879475" lvl="1" indent="-252413"/>
            <a:r>
              <a:rPr lang="cs-CZ" sz="2000" dirty="0">
                <a:latin typeface="Arial" pitchFamily="34" charset="0"/>
                <a:cs typeface="Arial" pitchFamily="34" charset="0"/>
              </a:rPr>
              <a:t>Kapitálové – s.r.o., a.s.: …</a:t>
            </a:r>
          </a:p>
          <a:p>
            <a:pPr marL="879475" lvl="1" indent="-252413"/>
            <a:r>
              <a:rPr lang="cs-CZ" sz="2000" dirty="0">
                <a:latin typeface="Arial" pitchFamily="34" charset="0"/>
                <a:cs typeface="Arial" pitchFamily="34" charset="0"/>
              </a:rPr>
              <a:t>Smíšené – k.s.: …</a:t>
            </a:r>
          </a:p>
          <a:p>
            <a:pPr marL="879475" lvl="1" indent="-252413"/>
            <a:endParaRPr lang="cs-CZ" sz="2000" dirty="0">
              <a:latin typeface="Arial" pitchFamily="34" charset="0"/>
              <a:cs typeface="Arial" pitchFamily="34" charset="0"/>
            </a:endParaRPr>
          </a:p>
          <a:p>
            <a:pPr marL="624078" indent="-514350">
              <a:buAutoNum type="arabicPeriod"/>
            </a:pPr>
            <a:r>
              <a:rPr lang="cs-CZ" sz="2000" dirty="0">
                <a:latin typeface="Arial" pitchFamily="34" charset="0"/>
                <a:cs typeface="Arial" pitchFamily="34" charset="0"/>
              </a:rPr>
              <a:t>Družstva: …</a:t>
            </a:r>
          </a:p>
          <a:p>
            <a:pPr marL="624078" indent="-514350">
              <a:buAutoNum type="arabicPeriod"/>
            </a:pPr>
            <a:r>
              <a:rPr lang="cs-CZ" sz="2000" dirty="0">
                <a:latin typeface="Arial" pitchFamily="34" charset="0"/>
                <a:cs typeface="Arial" pitchFamily="34" charset="0"/>
              </a:rPr>
              <a:t>Státní podniky: …</a:t>
            </a:r>
          </a:p>
          <a:p>
            <a:pPr marL="624078" indent="-514350">
              <a:buAutoNum type="arabicPeriod"/>
            </a:pPr>
            <a:r>
              <a:rPr lang="cs-CZ" sz="2000" dirty="0">
                <a:latin typeface="Arial" pitchFamily="34" charset="0"/>
                <a:cs typeface="Arial" pitchFamily="34" charset="0"/>
              </a:rPr>
              <a:t>Evropské hospodářské zájmové sdružení: …</a:t>
            </a:r>
          </a:p>
          <a:p>
            <a:pPr marL="624078" indent="-514350">
              <a:buAutoNum type="arabicPeriod"/>
            </a:pPr>
            <a:r>
              <a:rPr lang="cs-CZ" sz="2000" dirty="0">
                <a:latin typeface="Arial" pitchFamily="34" charset="0"/>
                <a:cs typeface="Arial" pitchFamily="34" charset="0"/>
              </a:rPr>
              <a:t>Evropská společnost: …</a:t>
            </a:r>
          </a:p>
          <a:p>
            <a:pPr marL="624078" indent="-514350">
              <a:buAutoNum type="arabicPeriod"/>
            </a:pPr>
            <a:r>
              <a:rPr lang="cs-CZ" sz="2000" dirty="0">
                <a:latin typeface="Arial" pitchFamily="34" charset="0"/>
                <a:cs typeface="Arial" pitchFamily="34" charset="0"/>
              </a:rPr>
              <a:t>Evropská družstevní společnost: …</a:t>
            </a:r>
          </a:p>
          <a:p>
            <a:pPr marL="624078" indent="-514350">
              <a:buAutoNum type="arabicPeriod"/>
            </a:pPr>
            <a:r>
              <a:rPr lang="cs-CZ" sz="2000" dirty="0">
                <a:latin typeface="Arial" pitchFamily="34" charset="0"/>
                <a:cs typeface="Arial" pitchFamily="34" charset="0"/>
              </a:rPr>
              <a:t>Ostatní: …</a:t>
            </a:r>
          </a:p>
        </p:txBody>
      </p:sp>
      <p:sp>
        <p:nvSpPr>
          <p:cNvPr id="3" name="Nadpis 2"/>
          <p:cNvSpPr>
            <a:spLocks noGrp="1"/>
          </p:cNvSpPr>
          <p:nvPr>
            <p:ph type="title"/>
          </p:nvPr>
        </p:nvSpPr>
        <p:spPr>
          <a:xfrm>
            <a:off x="644965" y="399197"/>
            <a:ext cx="8229600" cy="1143000"/>
          </a:xfrm>
        </p:spPr>
        <p:txBody>
          <a:bodyPr>
            <a:normAutofit/>
          </a:bodyPr>
          <a:lstStyle/>
          <a:p>
            <a:r>
              <a:rPr lang="cs-CZ" sz="3300" dirty="0"/>
              <a:t>Právní formy podniku – zástupci, jednatelé,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9322"/>
            <a:ext cx="8478780" cy="1439518"/>
          </a:xfrm>
        </p:spPr>
        <p:txBody>
          <a:bodyPr>
            <a:normAutofit/>
          </a:bodyPr>
          <a:lstStyle/>
          <a:p>
            <a:r>
              <a:rPr lang="cs-CZ" sz="4000" b="1" dirty="0">
                <a:solidFill>
                  <a:srgbClr val="FF0000"/>
                </a:solidFill>
              </a:rPr>
              <a:t>Příklad č. 11 </a:t>
            </a:r>
            <a:r>
              <a:rPr lang="cs-CZ" sz="4000" dirty="0">
                <a:solidFill>
                  <a:schemeClr val="tx1"/>
                </a:solidFill>
              </a:rPr>
              <a:t>Volba právní formy podnikání</a:t>
            </a:r>
          </a:p>
        </p:txBody>
      </p:sp>
      <p:sp>
        <p:nvSpPr>
          <p:cNvPr id="3" name="Zástupný symbol pro obsah 2"/>
          <p:cNvSpPr>
            <a:spLocks noGrp="1"/>
          </p:cNvSpPr>
          <p:nvPr>
            <p:ph idx="1"/>
          </p:nvPr>
        </p:nvSpPr>
        <p:spPr>
          <a:xfrm>
            <a:off x="467544" y="2456597"/>
            <a:ext cx="8229600" cy="3478911"/>
          </a:xfrm>
        </p:spPr>
        <p:txBody>
          <a:bodyPr>
            <a:normAutofit/>
          </a:bodyPr>
          <a:lstStyle/>
          <a:p>
            <a:r>
              <a:rPr lang="cs-CZ" sz="2400" dirty="0">
                <a:solidFill>
                  <a:schemeClr val="tx1"/>
                </a:solidFill>
                <a:latin typeface="Arial" pitchFamily="34" charset="0"/>
                <a:cs typeface="Arial" pitchFamily="34" charset="0"/>
              </a:rPr>
              <a:t>Zamyslete se, jaké faktory byste pro výběr právní formy zvažovali.</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Byly by všechny tyto faktory pro vás stejně důležité?</a:t>
            </a:r>
          </a:p>
        </p:txBody>
      </p:sp>
    </p:spTree>
    <p:extLst>
      <p:ext uri="{BB962C8B-B14F-4D97-AF65-F5344CB8AC3E}">
        <p14:creationId xmlns:p14="http://schemas.microsoft.com/office/powerpoint/2010/main" val="315767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a:extLst>
              <a:ext uri="{FF2B5EF4-FFF2-40B4-BE49-F238E27FC236}">
                <a16:creationId xmlns:a16="http://schemas.microsoft.com/office/drawing/2014/main" id="{A5D00957-5A7A-4DA7-AB54-A5B1784568FA}"/>
              </a:ext>
            </a:extLst>
          </p:cNvPr>
          <p:cNvSpPr>
            <a:spLocks noGrp="1"/>
          </p:cNvSpPr>
          <p:nvPr>
            <p:ph idx="1"/>
          </p:nvPr>
        </p:nvSpPr>
        <p:spPr>
          <a:xfrm>
            <a:off x="215470" y="651569"/>
            <a:ext cx="8928530" cy="5554862"/>
          </a:xfrm>
        </p:spPr>
        <p:txBody>
          <a:bodyPr>
            <a:noAutofit/>
          </a:bodyPr>
          <a:lstStyle/>
          <a:p>
            <a:pPr marL="0" indent="0">
              <a:buNone/>
            </a:pPr>
            <a:r>
              <a:rPr lang="cs-CZ" sz="2200" b="1" dirty="0">
                <a:solidFill>
                  <a:srgbClr val="D50202"/>
                </a:solidFill>
              </a:rPr>
              <a:t>Literatura základní</a:t>
            </a:r>
          </a:p>
          <a:p>
            <a:r>
              <a:rPr lang="cs-CZ" sz="2200" dirty="0"/>
              <a:t>STEFANOVOVÁ Z. a P. NOVÁK. </a:t>
            </a:r>
            <a:r>
              <a:rPr lang="cs-CZ" sz="2200" i="1" dirty="0"/>
              <a:t>Podniková ekonomika 1. </a:t>
            </a:r>
            <a:r>
              <a:rPr lang="cs-CZ" sz="2200" dirty="0"/>
              <a:t>Olomouc: Moravská vysoká škola Olomouc, 2018. 117 s. Studijní text dostupný v systému IS STAG.</a:t>
            </a:r>
          </a:p>
          <a:p>
            <a:r>
              <a:rPr lang="cs-CZ" sz="2200" dirty="0"/>
              <a:t>TAUŠL PROCHÁZKOVÁ, P. a E. JELÍNKOVÁ. </a:t>
            </a:r>
            <a:r>
              <a:rPr lang="cs-CZ" sz="2200" i="1" dirty="0"/>
              <a:t> Podniková ekonomika – klíčové oblasti</a:t>
            </a:r>
            <a:r>
              <a:rPr lang="cs-CZ" sz="2200" dirty="0"/>
              <a:t>. 1. vyd. Praha: </a:t>
            </a:r>
            <a:r>
              <a:rPr lang="cs-CZ" sz="2200" dirty="0" err="1"/>
              <a:t>Grada</a:t>
            </a:r>
            <a:r>
              <a:rPr lang="cs-CZ" sz="2200" dirty="0"/>
              <a:t>, 2018. 256 s. ISBN 978-80-271-0689-9.</a:t>
            </a:r>
          </a:p>
          <a:p>
            <a:r>
              <a:rPr lang="cs-CZ" sz="2200" dirty="0"/>
              <a:t>SYNEK, M., E. KISLINGEROVÁ a kol. </a:t>
            </a:r>
            <a:r>
              <a:rPr lang="cs-CZ" sz="2200" i="1" dirty="0"/>
              <a:t>Podniková ekonomika. </a:t>
            </a:r>
            <a:r>
              <a:rPr lang="cs-CZ" sz="2200" dirty="0"/>
              <a:t>6. Přepracované a doplněné vydání. Praha: C. H. Beck, 2015. 560 s. ISBN 978-80-7400-274-8. </a:t>
            </a:r>
          </a:p>
          <a:p>
            <a:r>
              <a:rPr lang="cs-CZ" sz="2200" dirty="0"/>
              <a:t> POPESKO, Boris a Šárka PAPADAKI. </a:t>
            </a:r>
            <a:r>
              <a:rPr lang="cs-CZ" sz="2200" i="1" dirty="0"/>
              <a:t>Moderní metody řízení nákladů: jak dosáhnout efektivního vynakládání nákladů a jejich snížení</a:t>
            </a:r>
            <a:r>
              <a:rPr lang="cs-CZ" sz="2200" dirty="0"/>
              <a:t>. 2., aktualizované a rozšířené vydání. Praha: </a:t>
            </a:r>
            <a:r>
              <a:rPr lang="cs-CZ" sz="2200" dirty="0" err="1"/>
              <a:t>Grada</a:t>
            </a:r>
            <a:r>
              <a:rPr lang="cs-CZ" sz="2200" dirty="0"/>
              <a:t> </a:t>
            </a:r>
            <a:r>
              <a:rPr lang="cs-CZ" sz="2200" dirty="0" err="1"/>
              <a:t>Publishing</a:t>
            </a:r>
            <a:r>
              <a:rPr lang="cs-CZ" sz="2200" dirty="0"/>
              <a:t>, 2016, 263 s. Prosperita firmy. ISBN 9788024757735.</a:t>
            </a:r>
          </a:p>
          <a:p>
            <a:r>
              <a:rPr lang="cs-CZ" sz="2200" dirty="0"/>
              <a:t>MARTINOVIČOVÁ, D., M. KONEČNÝ a J. VAŘÍNA. </a:t>
            </a:r>
            <a:r>
              <a:rPr lang="cs-CZ" sz="2200" i="1" dirty="0"/>
              <a:t>Úvod do podnikové ekonomiky</a:t>
            </a:r>
            <a:r>
              <a:rPr lang="cs-CZ" sz="2200" dirty="0"/>
              <a:t>. 1. vyd. Praha: </a:t>
            </a:r>
            <a:r>
              <a:rPr lang="cs-CZ" sz="2200" dirty="0" err="1"/>
              <a:t>Grada</a:t>
            </a:r>
            <a:r>
              <a:rPr lang="cs-CZ" sz="2200" dirty="0"/>
              <a:t>, 2014. 208 s. ISBN 978-80-247-5316-4.</a:t>
            </a:r>
          </a:p>
        </p:txBody>
      </p:sp>
    </p:spTree>
    <p:extLst>
      <p:ext uri="{BB962C8B-B14F-4D97-AF65-F5344CB8AC3E}">
        <p14:creationId xmlns:p14="http://schemas.microsoft.com/office/powerpoint/2010/main" val="82084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3</a:t>
            </a:r>
          </a:p>
        </p:txBody>
      </p:sp>
      <p:sp>
        <p:nvSpPr>
          <p:cNvPr id="3" name="Zástupný symbol pro obsah 2"/>
          <p:cNvSpPr>
            <a:spLocks noGrp="1"/>
          </p:cNvSpPr>
          <p:nvPr>
            <p:ph idx="1"/>
          </p:nvPr>
        </p:nvSpPr>
        <p:spPr>
          <a:xfrm>
            <a:off x="125760" y="1124381"/>
            <a:ext cx="8892480" cy="5445224"/>
          </a:xfrm>
        </p:spPr>
        <p:txBody>
          <a:bodyPr/>
          <a:lstStyle/>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Pan Kučera chce s co nejméně penězi podniknout co nejdelší cestu po světě.</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Pan Procházka chce co nejméně slovy uklidnit svou rozzlobenou manželku.</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Podnikatel v taxislužbě Novák si přeje aby jeho řidiči s co nejmenším množstvím benzinu, najeli co nejvíce km.</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Střihač Horák má z 1000 m2 látky vystříhat co nejvíce obleků.</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Ředitel pobočky firmy pan Zelený má ze vkladu vlastního kapitálu ve výši 20 mil. Kč dosáhnout co nejvyšší zisk.</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Student Sláma si chce na prázdninovou cestu vydělat 5 tis. Kč v co nejkratším čase.</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Podnikatel Mlynář chce pro svůj podnik od banky získat co nejvyšší úvěr a hradit za něj co nejnižší úroky.</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Vedoucí provozu Modrý má z 1000 m2 bílého plechu v ceně 30 Kč/m2 vyrobit 15 000 konzervovacích obalů v ceně 2 Kč/ks.</a:t>
            </a:r>
          </a:p>
          <a:p>
            <a:pPr>
              <a:lnSpc>
                <a:spcPct val="90000"/>
              </a:lnSpc>
              <a:buFont typeface="Wingdings" pitchFamily="2" charset="2"/>
              <a:buAutoNum type="arabicPeriod"/>
            </a:pPr>
            <a:endParaRPr lang="cs-CZ" sz="2200" dirty="0">
              <a:solidFill>
                <a:schemeClr val="tx1"/>
              </a:solidFill>
            </a:endParaRPr>
          </a:p>
          <a:p>
            <a:pPr marL="0" indent="0">
              <a:buNone/>
            </a:pPr>
            <a:endParaRPr lang="cs-CZ" sz="2200" dirty="0">
              <a:solidFill>
                <a:schemeClr val="tx1"/>
              </a:solidFill>
            </a:endParaRPr>
          </a:p>
        </p:txBody>
      </p:sp>
    </p:spTree>
    <p:extLst>
      <p:ext uri="{BB962C8B-B14F-4D97-AF65-F5344CB8AC3E}">
        <p14:creationId xmlns:p14="http://schemas.microsoft.com/office/powerpoint/2010/main" val="179691068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637731"/>
            <a:ext cx="8229600" cy="4882547"/>
          </a:xfrm>
        </p:spPr>
        <p:txBody>
          <a:bodyPr>
            <a:normAutofit/>
          </a:bodyPr>
          <a:lstStyle/>
          <a:p>
            <a:r>
              <a:rPr lang="cs-CZ" sz="2400" dirty="0">
                <a:latin typeface="Arial" pitchFamily="34" charset="0"/>
                <a:cs typeface="Arial" pitchFamily="34" charset="0"/>
              </a:rPr>
              <a:t>Způsob a rozsah ručení (podnikatelské riziko)</a:t>
            </a:r>
          </a:p>
          <a:p>
            <a:r>
              <a:rPr lang="cs-CZ" sz="2400" dirty="0">
                <a:latin typeface="Arial" pitchFamily="34" charset="0"/>
                <a:cs typeface="Arial" pitchFamily="34" charset="0"/>
              </a:rPr>
              <a:t>Oprávnění k řízení (zastupování podniku navenek)</a:t>
            </a:r>
          </a:p>
          <a:p>
            <a:r>
              <a:rPr lang="cs-CZ" sz="2400" dirty="0">
                <a:latin typeface="Arial" pitchFamily="34" charset="0"/>
                <a:cs typeface="Arial" pitchFamily="34" charset="0"/>
              </a:rPr>
              <a:t>Počet zakladatelů</a:t>
            </a:r>
          </a:p>
          <a:p>
            <a:r>
              <a:rPr lang="cs-CZ" sz="2400" dirty="0">
                <a:latin typeface="Arial" pitchFamily="34" charset="0"/>
                <a:cs typeface="Arial" pitchFamily="34" charset="0"/>
              </a:rPr>
              <a:t>Nároky na počáteční kapitál</a:t>
            </a:r>
          </a:p>
          <a:p>
            <a:r>
              <a:rPr lang="cs-CZ" sz="2400" dirty="0">
                <a:latin typeface="Arial" pitchFamily="34" charset="0"/>
                <a:cs typeface="Arial" pitchFamily="34" charset="0"/>
              </a:rPr>
              <a:t>Administrativní náročnost založení podniku a rozsah výdajů s tím spojených</a:t>
            </a:r>
          </a:p>
          <a:p>
            <a:r>
              <a:rPr lang="cs-CZ" sz="2400" dirty="0">
                <a:latin typeface="Arial" pitchFamily="34" charset="0"/>
                <a:cs typeface="Arial" pitchFamily="34" charset="0"/>
              </a:rPr>
              <a:t>Účast na zisku/ztrátě</a:t>
            </a:r>
          </a:p>
          <a:p>
            <a:r>
              <a:rPr lang="cs-CZ" sz="2400" dirty="0">
                <a:latin typeface="Arial" pitchFamily="34" charset="0"/>
                <a:cs typeface="Arial" pitchFamily="34" charset="0"/>
              </a:rPr>
              <a:t>Finanční možnosti (přístup k cizím zdrojům)</a:t>
            </a:r>
          </a:p>
          <a:p>
            <a:r>
              <a:rPr lang="cs-CZ" sz="2400" dirty="0">
                <a:latin typeface="Arial" pitchFamily="34" charset="0"/>
                <a:cs typeface="Arial" pitchFamily="34" charset="0"/>
              </a:rPr>
              <a:t>Daňové zatížení</a:t>
            </a:r>
          </a:p>
          <a:p>
            <a:r>
              <a:rPr lang="cs-CZ" sz="2400" dirty="0" err="1">
                <a:latin typeface="Arial" pitchFamily="34" charset="0"/>
                <a:cs typeface="Arial" pitchFamily="34" charset="0"/>
              </a:rPr>
              <a:t>Zveřejňovací</a:t>
            </a:r>
            <a:r>
              <a:rPr lang="cs-CZ" sz="2400" dirty="0">
                <a:latin typeface="Arial" pitchFamily="34" charset="0"/>
                <a:cs typeface="Arial" pitchFamily="34" charset="0"/>
              </a:rPr>
              <a:t> povinnost</a:t>
            </a:r>
          </a:p>
        </p:txBody>
      </p:sp>
      <p:sp>
        <p:nvSpPr>
          <p:cNvPr id="3" name="Nadpis 2"/>
          <p:cNvSpPr>
            <a:spLocks noGrp="1"/>
          </p:cNvSpPr>
          <p:nvPr>
            <p:ph type="title"/>
          </p:nvPr>
        </p:nvSpPr>
        <p:spPr>
          <a:xfrm>
            <a:off x="-208344" y="494731"/>
            <a:ext cx="9352344" cy="1143000"/>
          </a:xfrm>
        </p:spPr>
        <p:txBody>
          <a:bodyPr>
            <a:noAutofit/>
          </a:bodyPr>
          <a:lstStyle/>
          <a:p>
            <a:r>
              <a:rPr lang="cs-CZ" sz="3600" b="1" dirty="0">
                <a:solidFill>
                  <a:srgbClr val="FF0000"/>
                </a:solidFill>
              </a:rPr>
              <a:t>Právní forma podniku – kritéria rozhodování</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4857"/>
            <a:ext cx="8229600" cy="1143000"/>
          </a:xfrm>
        </p:spPr>
        <p:txBody>
          <a:bodyPr>
            <a:normAutofit/>
          </a:bodyPr>
          <a:lstStyle/>
          <a:p>
            <a:r>
              <a:rPr lang="cs-CZ" sz="4000" b="1" dirty="0">
                <a:solidFill>
                  <a:srgbClr val="00B050"/>
                </a:solidFill>
              </a:rPr>
              <a:t>OPAKOVÁNÍ: </a:t>
            </a:r>
            <a:r>
              <a:rPr lang="cs-CZ" sz="4000" dirty="0">
                <a:solidFill>
                  <a:schemeClr val="tx1"/>
                </a:solidFill>
              </a:rPr>
              <a:t>Podnikatel</a:t>
            </a:r>
          </a:p>
        </p:txBody>
      </p:sp>
      <p:sp>
        <p:nvSpPr>
          <p:cNvPr id="3" name="Zástupný symbol pro obsah 2"/>
          <p:cNvSpPr>
            <a:spLocks noGrp="1"/>
          </p:cNvSpPr>
          <p:nvPr>
            <p:ph idx="1"/>
          </p:nvPr>
        </p:nvSpPr>
        <p:spPr>
          <a:xfrm>
            <a:off x="457200" y="1787857"/>
            <a:ext cx="8229600" cy="4525963"/>
          </a:xfrm>
        </p:spPr>
        <p:txBody>
          <a:bodyPr>
            <a:normAutofit/>
          </a:bodyPr>
          <a:lstStyle/>
          <a:p>
            <a:pPr algn="just"/>
            <a:r>
              <a:rPr lang="cs-CZ" sz="2400" dirty="0">
                <a:solidFill>
                  <a:schemeClr val="tx1"/>
                </a:solidFill>
                <a:latin typeface="Arial" pitchFamily="34" charset="0"/>
                <a:cs typeface="Arial" pitchFamily="34" charset="0"/>
              </a:rPr>
              <a:t>Podnikatelem mohou být fyzické osoby (každý jednotlivý občan) nebo právnické osoby (skupina lidí, jiný podnik nebo stát).</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Podnikatelem je chápán:</a:t>
            </a:r>
          </a:p>
          <a:p>
            <a:pPr marL="457200" indent="-457200" algn="just">
              <a:buFont typeface="+mj-lt"/>
              <a:buAutoNum type="arabicPeriod"/>
            </a:pPr>
            <a:r>
              <a:rPr lang="cs-CZ" sz="2400" dirty="0">
                <a:solidFill>
                  <a:schemeClr val="tx1"/>
                </a:solidFill>
                <a:latin typeface="Arial" pitchFamily="34" charset="0"/>
                <a:cs typeface="Arial" pitchFamily="34" charset="0"/>
              </a:rPr>
              <a:t>…  </a:t>
            </a:r>
          </a:p>
          <a:p>
            <a:pPr marL="457200" indent="-457200" algn="just">
              <a:buFont typeface="+mj-lt"/>
              <a:buAutoNum type="arabicPeriod"/>
            </a:pPr>
            <a:r>
              <a:rPr lang="cs-CZ" sz="2400" dirty="0">
                <a:solidFill>
                  <a:schemeClr val="tx1"/>
                </a:solidFill>
                <a:latin typeface="Arial" pitchFamily="34" charset="0"/>
                <a:cs typeface="Arial" pitchFamily="34" charset="0"/>
              </a:rPr>
              <a:t>…</a:t>
            </a:r>
          </a:p>
          <a:p>
            <a:pPr marL="457200" indent="-457200" algn="just">
              <a:buFont typeface="+mj-lt"/>
              <a:buAutoNum type="arabicPeriod"/>
            </a:pPr>
            <a:r>
              <a:rPr lang="cs-CZ" sz="2400" dirty="0">
                <a:solidFill>
                  <a:schemeClr val="tx1"/>
                </a:solidFill>
                <a:latin typeface="Arial" pitchFamily="34" charset="0"/>
                <a:cs typeface="Arial" pitchFamily="34" charset="0"/>
              </a:rPr>
              <a:t>…  </a:t>
            </a:r>
          </a:p>
          <a:p>
            <a:pPr marL="457200" indent="-457200" algn="just">
              <a:buFont typeface="+mj-lt"/>
              <a:buAutoNum type="arabicPeriod"/>
            </a:pPr>
            <a:r>
              <a:rPr lang="cs-CZ" sz="240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294283374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3803" y="274638"/>
            <a:ext cx="8229600" cy="1143000"/>
          </a:xfrm>
        </p:spPr>
        <p:txBody>
          <a:bodyPr>
            <a:normAutofit/>
          </a:bodyPr>
          <a:lstStyle/>
          <a:p>
            <a:r>
              <a:rPr lang="cs-CZ" sz="4000" b="1" dirty="0">
                <a:solidFill>
                  <a:srgbClr val="00B050"/>
                </a:solidFill>
              </a:rPr>
              <a:t>OPAKOVÁNÍ: </a:t>
            </a:r>
            <a:r>
              <a:rPr lang="cs-CZ" sz="4000" dirty="0">
                <a:solidFill>
                  <a:schemeClr val="tx1"/>
                </a:solidFill>
              </a:rPr>
              <a:t>Podnikatel</a:t>
            </a:r>
          </a:p>
        </p:txBody>
      </p:sp>
      <p:sp>
        <p:nvSpPr>
          <p:cNvPr id="3" name="Zástupný symbol pro obsah 2"/>
          <p:cNvSpPr>
            <a:spLocks noGrp="1"/>
          </p:cNvSpPr>
          <p:nvPr>
            <p:ph idx="1"/>
          </p:nvPr>
        </p:nvSpPr>
        <p:spPr>
          <a:xfrm>
            <a:off x="457200" y="1241946"/>
            <a:ext cx="8229600" cy="4884217"/>
          </a:xfrm>
        </p:spPr>
        <p:txBody>
          <a:bodyPr>
            <a:noAutofit/>
          </a:bodyPr>
          <a:lstStyle/>
          <a:p>
            <a:r>
              <a:rPr lang="cs-CZ" sz="2400" dirty="0">
                <a:solidFill>
                  <a:schemeClr val="tx1"/>
                </a:solidFill>
                <a:latin typeface="Arial" pitchFamily="34" charset="0"/>
                <a:cs typeface="Arial" pitchFamily="34" charset="0"/>
              </a:rPr>
              <a:t>Podnikatelem mohou být fyzické osoby (každý jednotlivý občan) nebo právnické osoby (skupina lidí, jiný podnik nebo stát)</a:t>
            </a:r>
          </a:p>
          <a:p>
            <a:r>
              <a:rPr lang="cs-CZ" sz="2400" dirty="0">
                <a:solidFill>
                  <a:schemeClr val="tx1"/>
                </a:solidFill>
                <a:latin typeface="Arial" pitchFamily="34" charset="0"/>
                <a:cs typeface="Arial" pitchFamily="34" charset="0"/>
              </a:rPr>
              <a:t>Podnikatelem je chápán:</a:t>
            </a:r>
          </a:p>
          <a:p>
            <a:pPr lvl="1"/>
            <a:r>
              <a:rPr lang="cs-CZ" sz="2400" dirty="0">
                <a:solidFill>
                  <a:schemeClr val="tx1"/>
                </a:solidFill>
                <a:latin typeface="Arial" pitchFamily="34" charset="0"/>
                <a:cs typeface="Arial" pitchFamily="34" charset="0"/>
              </a:rPr>
              <a:t>Osoba zapsaná v obchodním rejstříku, </a:t>
            </a:r>
            <a:r>
              <a:rPr lang="cs-CZ" sz="2400" i="1" dirty="0">
                <a:solidFill>
                  <a:schemeClr val="tx1"/>
                </a:solidFill>
                <a:latin typeface="Arial" pitchFamily="34" charset="0"/>
                <a:cs typeface="Arial" pitchFamily="34" charset="0"/>
              </a:rPr>
              <a:t>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Osoba, která podniká na základě živnostenského oprávnění,</a:t>
            </a:r>
            <a:r>
              <a:rPr lang="cs-CZ" sz="2400" i="1" dirty="0">
                <a:solidFill>
                  <a:schemeClr val="tx1"/>
                </a:solidFill>
                <a:latin typeface="Arial" pitchFamily="34" charset="0"/>
                <a:cs typeface="Arial" pitchFamily="34" charset="0"/>
              </a:rPr>
              <a:t> 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Osoba, která podniká na základě jiného než živnostenského oprávnění podle zvláštních předpisů (např. advokát, lékař), </a:t>
            </a:r>
            <a:r>
              <a:rPr lang="cs-CZ" sz="2400" i="1" dirty="0">
                <a:solidFill>
                  <a:schemeClr val="tx1"/>
                </a:solidFill>
                <a:latin typeface="Arial" pitchFamily="34" charset="0"/>
                <a:cs typeface="Arial" pitchFamily="34" charset="0"/>
              </a:rPr>
              <a:t>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Fyzická osoba provozující zemědělskou výrobu (zapisuje se do evidence obecních úřadů)</a:t>
            </a:r>
          </a:p>
        </p:txBody>
      </p:sp>
    </p:spTree>
    <p:extLst>
      <p:ext uri="{BB962C8B-B14F-4D97-AF65-F5344CB8AC3E}">
        <p14:creationId xmlns:p14="http://schemas.microsoft.com/office/powerpoint/2010/main" val="419734893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FF0000"/>
                </a:solidFill>
              </a:rPr>
              <a:t>Příklad č. 12</a:t>
            </a:r>
          </a:p>
        </p:txBody>
      </p:sp>
      <p:sp>
        <p:nvSpPr>
          <p:cNvPr id="3" name="Zástupný symbol pro obsah 2"/>
          <p:cNvSpPr>
            <a:spLocks noGrp="1"/>
          </p:cNvSpPr>
          <p:nvPr>
            <p:ph idx="1"/>
          </p:nvPr>
        </p:nvSpPr>
        <p:spPr/>
        <p:txBody>
          <a:bodyPr/>
          <a:lstStyle/>
          <a:p>
            <a:pPr algn="just">
              <a:buNone/>
            </a:pPr>
            <a:r>
              <a:rPr lang="cs-CZ" sz="2400" b="1" dirty="0">
                <a:solidFill>
                  <a:schemeClr val="tx1"/>
                </a:solidFill>
                <a:latin typeface="Arial" pitchFamily="34" charset="0"/>
                <a:cs typeface="Arial" pitchFamily="34" charset="0"/>
              </a:rPr>
              <a:t>V následujícím výčtu odlište, kdo je podnikatel: </a:t>
            </a:r>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řezník pracující ve firmě Kostelecké uzeniny, </a:t>
            </a:r>
          </a:p>
          <a:p>
            <a:pPr algn="just"/>
            <a:r>
              <a:rPr lang="cs-CZ" sz="2400" dirty="0">
                <a:solidFill>
                  <a:schemeClr val="tx1"/>
                </a:solidFill>
                <a:latin typeface="Arial" pitchFamily="34" charset="0"/>
                <a:cs typeface="Arial" pitchFamily="34" charset="0"/>
              </a:rPr>
              <a:t>autoopravář František Novák, živnostník, </a:t>
            </a:r>
          </a:p>
          <a:p>
            <a:pPr algn="just"/>
            <a:r>
              <a:rPr lang="cs-CZ" sz="2400" dirty="0">
                <a:solidFill>
                  <a:schemeClr val="tx1"/>
                </a:solidFill>
                <a:latin typeface="Arial" pitchFamily="34" charset="0"/>
                <a:cs typeface="Arial" pitchFamily="34" charset="0"/>
              </a:rPr>
              <a:t>lékař pracující v soukromé praxi, </a:t>
            </a:r>
          </a:p>
          <a:p>
            <a:pPr algn="just"/>
            <a:r>
              <a:rPr lang="cs-CZ" sz="2400" dirty="0">
                <a:solidFill>
                  <a:schemeClr val="tx1"/>
                </a:solidFill>
                <a:latin typeface="Arial" pitchFamily="34" charset="0"/>
                <a:cs typeface="Arial" pitchFamily="34" charset="0"/>
              </a:rPr>
              <a:t>daňový poradce, </a:t>
            </a:r>
          </a:p>
          <a:p>
            <a:pPr algn="just"/>
            <a:r>
              <a:rPr lang="cs-CZ" sz="2400" dirty="0">
                <a:solidFill>
                  <a:schemeClr val="tx1"/>
                </a:solidFill>
                <a:latin typeface="Arial" pitchFamily="34" charset="0"/>
                <a:cs typeface="Arial" pitchFamily="34" charset="0"/>
              </a:rPr>
              <a:t>pracovník finančního úřadu, </a:t>
            </a:r>
          </a:p>
          <a:p>
            <a:pPr algn="just"/>
            <a:r>
              <a:rPr lang="cs-CZ" sz="2400" dirty="0">
                <a:solidFill>
                  <a:schemeClr val="tx1"/>
                </a:solidFill>
                <a:latin typeface="Arial" pitchFamily="34" charset="0"/>
                <a:cs typeface="Arial" pitchFamily="34" charset="0"/>
              </a:rPr>
              <a:t>učitel, </a:t>
            </a:r>
          </a:p>
          <a:p>
            <a:pPr algn="just"/>
            <a:r>
              <a:rPr lang="cs-CZ" sz="2400" dirty="0">
                <a:solidFill>
                  <a:schemeClr val="tx1"/>
                </a:solidFill>
                <a:latin typeface="Arial" pitchFamily="34" charset="0"/>
                <a:cs typeface="Arial" pitchFamily="34" charset="0"/>
              </a:rPr>
              <a:t>pracovník společnosti s ručením omezeným, </a:t>
            </a:r>
          </a:p>
          <a:p>
            <a:pPr algn="just"/>
            <a:r>
              <a:rPr lang="cs-CZ" sz="2400" dirty="0">
                <a:solidFill>
                  <a:schemeClr val="tx1"/>
                </a:solidFill>
                <a:latin typeface="Arial" pitchFamily="34" charset="0"/>
                <a:cs typeface="Arial" pitchFamily="34" charset="0"/>
              </a:rPr>
              <a:t>akciová společnost. </a:t>
            </a:r>
          </a:p>
          <a:p>
            <a:endParaRPr lang="cs-CZ" dirty="0"/>
          </a:p>
        </p:txBody>
      </p:sp>
    </p:spTree>
    <p:extLst>
      <p:ext uri="{BB962C8B-B14F-4D97-AF65-F5344CB8AC3E}">
        <p14:creationId xmlns:p14="http://schemas.microsoft.com/office/powerpoint/2010/main" val="338658816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660" y="603912"/>
            <a:ext cx="8693624" cy="1143000"/>
          </a:xfrm>
        </p:spPr>
        <p:txBody>
          <a:bodyPr>
            <a:noAutofit/>
          </a:bodyPr>
          <a:lstStyle/>
          <a:p>
            <a:r>
              <a:rPr lang="cs-CZ" sz="3600" b="1" dirty="0">
                <a:solidFill>
                  <a:srgbClr val="FF0000"/>
                </a:solidFill>
              </a:rPr>
              <a:t>Příklad č. 13 </a:t>
            </a:r>
            <a:r>
              <a:rPr lang="cs-CZ" sz="3600" dirty="0">
                <a:solidFill>
                  <a:schemeClr val="tx1"/>
                </a:solidFill>
              </a:rPr>
              <a:t>Dělení živností z hlediska odborné způsobilosti</a:t>
            </a:r>
          </a:p>
        </p:txBody>
      </p:sp>
      <p:graphicFrame>
        <p:nvGraphicFramePr>
          <p:cNvPr id="4" name="Diagram 3"/>
          <p:cNvGraphicFramePr/>
          <p:nvPr>
            <p:extLst>
              <p:ext uri="{D42A27DB-BD31-4B8C-83A1-F6EECF244321}">
                <p14:modId xmlns:p14="http://schemas.microsoft.com/office/powerpoint/2010/main" val="2346450559"/>
              </p:ext>
            </p:extLst>
          </p:nvPr>
        </p:nvGraphicFramePr>
        <p:xfrm>
          <a:off x="848763" y="1746912"/>
          <a:ext cx="7435427" cy="4607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4892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1445" y="590266"/>
            <a:ext cx="8229600" cy="1143000"/>
          </a:xfrm>
        </p:spPr>
        <p:txBody>
          <a:bodyPr>
            <a:normAutofit fontScale="90000"/>
          </a:bodyPr>
          <a:lstStyle/>
          <a:p>
            <a:r>
              <a:rPr lang="cs-CZ" b="1" dirty="0">
                <a:solidFill>
                  <a:srgbClr val="FF0000"/>
                </a:solidFill>
              </a:rPr>
              <a:t>Příklad č. 14  </a:t>
            </a:r>
            <a:br>
              <a:rPr lang="cs-CZ" dirty="0">
                <a:solidFill>
                  <a:schemeClr val="tx1"/>
                </a:solidFill>
              </a:rPr>
            </a:br>
            <a:r>
              <a:rPr lang="cs-CZ" dirty="0">
                <a:solidFill>
                  <a:schemeClr val="tx1"/>
                </a:solidFill>
              </a:rPr>
              <a:t>Dělení živností dle druhu činnosti</a:t>
            </a:r>
          </a:p>
        </p:txBody>
      </p:sp>
      <p:graphicFrame>
        <p:nvGraphicFramePr>
          <p:cNvPr id="4" name="Diagram 3"/>
          <p:cNvGraphicFramePr/>
          <p:nvPr>
            <p:extLst>
              <p:ext uri="{D42A27DB-BD31-4B8C-83A1-F6EECF244321}">
                <p14:modId xmlns:p14="http://schemas.microsoft.com/office/powerpoint/2010/main" val="1237367448"/>
              </p:ext>
            </p:extLst>
          </p:nvPr>
        </p:nvGraphicFramePr>
        <p:xfrm>
          <a:off x="1524000" y="173326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911410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15</a:t>
            </a:r>
          </a:p>
        </p:txBody>
      </p:sp>
      <p:sp>
        <p:nvSpPr>
          <p:cNvPr id="8" name="Zástupný symbol pro obsah 7"/>
          <p:cNvSpPr>
            <a:spLocks noGrp="1"/>
          </p:cNvSpPr>
          <p:nvPr>
            <p:ph idx="1"/>
          </p:nvPr>
        </p:nvSpPr>
        <p:spPr>
          <a:xfrm>
            <a:off x="457200" y="1484784"/>
            <a:ext cx="8435280" cy="5373216"/>
          </a:xfrm>
        </p:spPr>
        <p:txBody>
          <a:bodyPr>
            <a:normAutofit/>
          </a:bodyPr>
          <a:lstStyle/>
          <a:p>
            <a:pPr>
              <a:buNone/>
            </a:pPr>
            <a:r>
              <a:rPr lang="cs-CZ" sz="2400" b="1" dirty="0">
                <a:solidFill>
                  <a:schemeClr val="tx1"/>
                </a:solidFill>
                <a:latin typeface="Arial" pitchFamily="34" charset="0"/>
                <a:cs typeface="Arial" pitchFamily="34" charset="0"/>
              </a:rPr>
              <a:t>Přiřaďte živnosti ke správnému druhu.</a:t>
            </a:r>
          </a:p>
          <a:p>
            <a:pPr>
              <a:spcBef>
                <a:spcPts val="0"/>
              </a:spcBef>
            </a:pPr>
            <a:r>
              <a:rPr lang="cs-CZ" sz="2400" dirty="0">
                <a:solidFill>
                  <a:schemeClr val="tx1"/>
                </a:solidFill>
                <a:latin typeface="Arial" pitchFamily="34" charset="0"/>
                <a:cs typeface="Arial" pitchFamily="34" charset="0"/>
              </a:rPr>
              <a:t>hodinářství,</a:t>
            </a:r>
          </a:p>
          <a:p>
            <a:pPr>
              <a:spcBef>
                <a:spcPts val="0"/>
              </a:spcBef>
            </a:pPr>
            <a:r>
              <a:rPr lang="cs-CZ" sz="2400" dirty="0">
                <a:solidFill>
                  <a:schemeClr val="tx1"/>
                </a:solidFill>
                <a:latin typeface="Arial" pitchFamily="34" charset="0"/>
                <a:cs typeface="Arial" pitchFamily="34" charset="0"/>
              </a:rPr>
              <a:t>prodej zbraní,</a:t>
            </a:r>
          </a:p>
          <a:p>
            <a:pPr>
              <a:spcBef>
                <a:spcPts val="0"/>
              </a:spcBef>
            </a:pPr>
            <a:r>
              <a:rPr lang="cs-CZ" sz="2400" dirty="0">
                <a:solidFill>
                  <a:schemeClr val="tx1"/>
                </a:solidFill>
                <a:latin typeface="Arial" pitchFamily="34" charset="0"/>
                <a:cs typeface="Arial" pitchFamily="34" charset="0"/>
              </a:rPr>
              <a:t>obchod s drogerií,</a:t>
            </a:r>
          </a:p>
          <a:p>
            <a:pPr>
              <a:spcBef>
                <a:spcPts val="0"/>
              </a:spcBef>
            </a:pPr>
            <a:r>
              <a:rPr lang="cs-CZ" sz="2400" dirty="0">
                <a:solidFill>
                  <a:schemeClr val="tx1"/>
                </a:solidFill>
                <a:latin typeface="Arial" pitchFamily="34" charset="0"/>
                <a:cs typeface="Arial" pitchFamily="34" charset="0"/>
              </a:rPr>
              <a:t>oprava automobilů,</a:t>
            </a:r>
          </a:p>
          <a:p>
            <a:pPr>
              <a:spcBef>
                <a:spcPts val="0"/>
              </a:spcBef>
            </a:pPr>
            <a:r>
              <a:rPr lang="cs-CZ" sz="2400" dirty="0">
                <a:solidFill>
                  <a:schemeClr val="tx1"/>
                </a:solidFill>
                <a:latin typeface="Arial" pitchFamily="34" charset="0"/>
                <a:cs typeface="Arial" pitchFamily="34" charset="0"/>
              </a:rPr>
              <a:t>deratizace,</a:t>
            </a:r>
          </a:p>
          <a:p>
            <a:pPr>
              <a:spcBef>
                <a:spcPts val="0"/>
              </a:spcBef>
            </a:pPr>
            <a:r>
              <a:rPr lang="cs-CZ" sz="2400" dirty="0">
                <a:solidFill>
                  <a:schemeClr val="tx1"/>
                </a:solidFill>
                <a:latin typeface="Arial" pitchFamily="34" charset="0"/>
                <a:cs typeface="Arial" pitchFamily="34" charset="0"/>
              </a:rPr>
              <a:t>mytí oken,</a:t>
            </a:r>
          </a:p>
          <a:p>
            <a:pPr>
              <a:spcBef>
                <a:spcPts val="0"/>
              </a:spcBef>
            </a:pPr>
            <a:r>
              <a:rPr lang="cs-CZ" sz="2400" dirty="0">
                <a:solidFill>
                  <a:schemeClr val="tx1"/>
                </a:solidFill>
                <a:latin typeface="Arial" pitchFamily="34" charset="0"/>
                <a:cs typeface="Arial" pitchFamily="34" charset="0"/>
              </a:rPr>
              <a:t>geodet,</a:t>
            </a:r>
          </a:p>
          <a:p>
            <a:pPr>
              <a:spcBef>
                <a:spcPts val="0"/>
              </a:spcBef>
            </a:pPr>
            <a:r>
              <a:rPr lang="cs-CZ" sz="2400" dirty="0">
                <a:solidFill>
                  <a:schemeClr val="tx1"/>
                </a:solidFill>
                <a:latin typeface="Arial" pitchFamily="34" charset="0"/>
                <a:cs typeface="Arial" pitchFamily="34" charset="0"/>
              </a:rPr>
              <a:t>taxislužba,</a:t>
            </a:r>
          </a:p>
          <a:p>
            <a:pPr>
              <a:spcBef>
                <a:spcPts val="0"/>
              </a:spcBef>
            </a:pPr>
            <a:r>
              <a:rPr lang="cs-CZ" sz="2400" dirty="0">
                <a:solidFill>
                  <a:schemeClr val="tx1"/>
                </a:solidFill>
                <a:latin typeface="Arial" pitchFamily="34" charset="0"/>
                <a:cs typeface="Arial" pitchFamily="34" charset="0"/>
              </a:rPr>
              <a:t>pokrývač,</a:t>
            </a:r>
          </a:p>
          <a:p>
            <a:pPr>
              <a:spcBef>
                <a:spcPts val="0"/>
              </a:spcBef>
            </a:pPr>
            <a:r>
              <a:rPr lang="cs-CZ" sz="2400" dirty="0">
                <a:solidFill>
                  <a:schemeClr val="tx1"/>
                </a:solidFill>
                <a:latin typeface="Arial" pitchFamily="34" charset="0"/>
                <a:cs typeface="Arial" pitchFamily="34" charset="0"/>
              </a:rPr>
              <a:t>revize plynových zařízení.</a:t>
            </a:r>
          </a:p>
        </p:txBody>
      </p:sp>
    </p:spTree>
    <p:extLst>
      <p:ext uri="{BB962C8B-B14F-4D97-AF65-F5344CB8AC3E}">
        <p14:creationId xmlns:p14="http://schemas.microsoft.com/office/powerpoint/2010/main" val="79193188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40391"/>
            <a:ext cx="8229600" cy="1375012"/>
          </a:xfrm>
        </p:spPr>
        <p:txBody>
          <a:bodyPr>
            <a:normAutofit fontScale="90000"/>
          </a:bodyPr>
          <a:lstStyle/>
          <a:p>
            <a:r>
              <a:rPr lang="cs-CZ" b="1" dirty="0">
                <a:solidFill>
                  <a:srgbClr val="FF0000"/>
                </a:solidFill>
              </a:rPr>
              <a:t>Samostatná práce se živnostenským zákonem</a:t>
            </a:r>
            <a:endParaRPr lang="cs-CZ" b="1" dirty="0">
              <a:solidFill>
                <a:srgbClr val="00B050"/>
              </a:solidFill>
            </a:endParaRPr>
          </a:p>
        </p:txBody>
      </p:sp>
      <p:sp>
        <p:nvSpPr>
          <p:cNvPr id="3" name="Zástupný symbol pro obsah 2"/>
          <p:cNvSpPr>
            <a:spLocks noGrp="1"/>
          </p:cNvSpPr>
          <p:nvPr>
            <p:ph idx="1"/>
          </p:nvPr>
        </p:nvSpPr>
        <p:spPr>
          <a:xfrm>
            <a:off x="467544" y="2456597"/>
            <a:ext cx="8229600" cy="3896436"/>
          </a:xfrm>
        </p:spPr>
        <p:txBody>
          <a:bodyPr>
            <a:normAutofit/>
          </a:bodyPr>
          <a:lstStyle/>
          <a:p>
            <a:r>
              <a:rPr lang="cs-CZ" sz="2400" dirty="0">
                <a:solidFill>
                  <a:schemeClr val="tx1"/>
                </a:solidFill>
                <a:latin typeface="Arial" pitchFamily="34" charset="0"/>
                <a:cs typeface="Arial" pitchFamily="34" charset="0"/>
              </a:rPr>
              <a:t>Podnikatelka přišla na živnostenský úřad ohlásit volnou ohlašovací živnost „Malování obrázků“. </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Zjistěte:</a:t>
            </a:r>
          </a:p>
          <a:p>
            <a:pPr>
              <a:buNone/>
            </a:pPr>
            <a:r>
              <a:rPr lang="cs-CZ" sz="2400" dirty="0">
                <a:solidFill>
                  <a:schemeClr val="tx1"/>
                </a:solidFill>
                <a:latin typeface="Arial" pitchFamily="34" charset="0"/>
                <a:cs typeface="Arial" pitchFamily="34" charset="0"/>
              </a:rPr>
              <a:t>- </a:t>
            </a:r>
            <a:r>
              <a:rPr lang="cs-CZ" sz="2400" b="1" dirty="0">
                <a:solidFill>
                  <a:schemeClr val="tx1"/>
                </a:solidFill>
                <a:latin typeface="Arial" pitchFamily="34" charset="0"/>
                <a:cs typeface="Arial" pitchFamily="34" charset="0"/>
              </a:rPr>
              <a:t>Bylo podnikatelce vydáno </a:t>
            </a:r>
            <a:r>
              <a:rPr lang="cs-CZ" sz="2400" b="1" dirty="0" err="1">
                <a:solidFill>
                  <a:schemeClr val="tx1"/>
                </a:solidFill>
                <a:latin typeface="Arial" pitchFamily="34" charset="0"/>
                <a:cs typeface="Arial" pitchFamily="34" charset="0"/>
              </a:rPr>
              <a:t>živn</a:t>
            </a:r>
            <a:r>
              <a:rPr lang="cs-CZ" sz="2400" b="1" dirty="0">
                <a:solidFill>
                  <a:schemeClr val="tx1"/>
                </a:solidFill>
                <a:latin typeface="Arial" pitchFamily="34" charset="0"/>
                <a:cs typeface="Arial" pitchFamily="34" charset="0"/>
              </a:rPr>
              <a:t>. oprávnění nebo je živnost vyloučena ze živnostenského zákona?</a:t>
            </a:r>
          </a:p>
          <a:p>
            <a:pPr>
              <a:buNone/>
            </a:pPr>
            <a:r>
              <a:rPr lang="cs-CZ" sz="2400" b="1" dirty="0">
                <a:solidFill>
                  <a:schemeClr val="tx1"/>
                </a:solidFill>
                <a:latin typeface="Arial" pitchFamily="34" charset="0"/>
                <a:cs typeface="Arial" pitchFamily="34" charset="0"/>
              </a:rPr>
              <a:t>- Je možné řídit se jinými příslušnými ustanoveními?</a:t>
            </a:r>
          </a:p>
        </p:txBody>
      </p:sp>
    </p:spTree>
    <p:extLst>
      <p:ext uri="{BB962C8B-B14F-4D97-AF65-F5344CB8AC3E}">
        <p14:creationId xmlns:p14="http://schemas.microsoft.com/office/powerpoint/2010/main" val="113132875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238233"/>
            <a:ext cx="8229600" cy="3411941"/>
          </a:xfrm>
        </p:spPr>
        <p:txBody>
          <a:bodyPr/>
          <a:lstStyle/>
          <a:p>
            <a:pPr algn="just"/>
            <a:r>
              <a:rPr lang="cs-CZ" sz="2400" dirty="0">
                <a:solidFill>
                  <a:schemeClr val="tx1"/>
                </a:solidFill>
                <a:latin typeface="Arial" pitchFamily="34" charset="0"/>
                <a:cs typeface="Arial" pitchFamily="34" charset="0"/>
              </a:rPr>
              <a:t>Dne 16. 4. 2018 požádal podnikatel J.S. o zrušení živnostenského oprávnění. K žádosti již podnikatel nedoložil žádné doklady, ani neinformoval ŽU o tom, kde bude možno po zrušení jeho provozovny vypořádat případné finanční závazky.</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 tento postup v souladu s ŽZ?</a:t>
            </a:r>
          </a:p>
          <a:p>
            <a:pPr marL="0" indent="0">
              <a:buNone/>
            </a:pPr>
            <a:endParaRPr lang="cs-CZ" dirty="0"/>
          </a:p>
        </p:txBody>
      </p:sp>
      <p:sp>
        <p:nvSpPr>
          <p:cNvPr id="4" name="Nadpis 1"/>
          <p:cNvSpPr txBox="1">
            <a:spLocks/>
          </p:cNvSpPr>
          <p:nvPr/>
        </p:nvSpPr>
        <p:spPr>
          <a:xfrm>
            <a:off x="457200" y="658504"/>
            <a:ext cx="8229600" cy="1375012"/>
          </a:xfrm>
          <a:prstGeom prst="rect">
            <a:avLst/>
          </a:prstGeom>
        </p:spPr>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a:ln>
                  <a:noFill/>
                </a:ln>
                <a:solidFill>
                  <a:srgbClr val="FF0000"/>
                </a:solidFill>
                <a:effectLst/>
                <a:uLnTx/>
                <a:uFillTx/>
                <a:latin typeface="+mj-lt"/>
                <a:ea typeface="+mj-ea"/>
                <a:cs typeface="+mj-cs"/>
              </a:rPr>
              <a:t>Samostatná práce se živnostenským zákonem</a:t>
            </a:r>
            <a:endParaRPr kumimoji="0" lang="cs-CZ" sz="4400" b="1" i="0" u="none" strike="noStrike" kern="1200" cap="none" spc="0" normalizeH="0" baseline="0" noProof="0" dirty="0">
              <a:ln>
                <a:noFill/>
              </a:ln>
              <a:solidFill>
                <a:srgbClr val="00B050"/>
              </a:solidFill>
              <a:effectLst/>
              <a:uLnTx/>
              <a:uFillTx/>
              <a:latin typeface="+mj-lt"/>
              <a:ea typeface="+mj-ea"/>
              <a:cs typeface="+mj-cs"/>
            </a:endParaRPr>
          </a:p>
        </p:txBody>
      </p:sp>
    </p:spTree>
    <p:extLst>
      <p:ext uri="{BB962C8B-B14F-4D97-AF65-F5344CB8AC3E}">
        <p14:creationId xmlns:p14="http://schemas.microsoft.com/office/powerpoint/2010/main" val="371818551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634018"/>
            <a:ext cx="8229600" cy="3492145"/>
          </a:xfrm>
        </p:spPr>
        <p:txBody>
          <a:bodyPr/>
          <a:lstStyle/>
          <a:p>
            <a:pPr algn="just"/>
            <a:r>
              <a:rPr lang="cs-CZ" sz="2400" dirty="0">
                <a:solidFill>
                  <a:schemeClr val="tx1"/>
                </a:solidFill>
                <a:latin typeface="Arial" pitchFamily="34" charset="0"/>
                <a:cs typeface="Arial" pitchFamily="34" charset="0"/>
              </a:rPr>
              <a:t>Podnikatel provozuje koncesovanou živnost „Silniční motorová doprava nákladní“. Soud mu uložil zákaz řízení motorových vozidel. </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Jedná se o překážku v provozování dané živnosti?</a:t>
            </a:r>
          </a:p>
        </p:txBody>
      </p:sp>
      <p:sp>
        <p:nvSpPr>
          <p:cNvPr id="4" name="Nadpis 1"/>
          <p:cNvSpPr txBox="1">
            <a:spLocks/>
          </p:cNvSpPr>
          <p:nvPr/>
        </p:nvSpPr>
        <p:spPr>
          <a:xfrm>
            <a:off x="457200" y="912694"/>
            <a:ext cx="8229600" cy="1375012"/>
          </a:xfrm>
          <a:prstGeom prst="rect">
            <a:avLst/>
          </a:prstGeom>
        </p:spPr>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a:ln>
                  <a:noFill/>
                </a:ln>
                <a:solidFill>
                  <a:srgbClr val="FF0000"/>
                </a:solidFill>
                <a:effectLst/>
                <a:uLnTx/>
                <a:uFillTx/>
                <a:latin typeface="+mj-lt"/>
                <a:ea typeface="+mj-ea"/>
                <a:cs typeface="+mj-cs"/>
              </a:rPr>
              <a:t>Samostatná práce se živnostenským zákonem</a:t>
            </a:r>
            <a:endParaRPr kumimoji="0" lang="cs-CZ" sz="4400" b="1" i="0" u="none" strike="noStrike" kern="1200" cap="none" spc="0" normalizeH="0" baseline="0" noProof="0" dirty="0">
              <a:ln>
                <a:noFill/>
              </a:ln>
              <a:solidFill>
                <a:srgbClr val="00B050"/>
              </a:solidFill>
              <a:effectLst/>
              <a:uLnTx/>
              <a:uFillTx/>
              <a:latin typeface="+mj-lt"/>
              <a:ea typeface="+mj-ea"/>
              <a:cs typeface="+mj-cs"/>
            </a:endParaRPr>
          </a:p>
        </p:txBody>
      </p:sp>
    </p:spTree>
    <p:extLst>
      <p:ext uri="{BB962C8B-B14F-4D97-AF65-F5344CB8AC3E}">
        <p14:creationId xmlns:p14="http://schemas.microsoft.com/office/powerpoint/2010/main" val="1966855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4</a:t>
            </a:r>
          </a:p>
        </p:txBody>
      </p:sp>
      <p:sp>
        <p:nvSpPr>
          <p:cNvPr id="3" name="Zástupný symbol pro obsah 2"/>
          <p:cNvSpPr>
            <a:spLocks noGrp="1"/>
          </p:cNvSpPr>
          <p:nvPr>
            <p:ph idx="1"/>
          </p:nvPr>
        </p:nvSpPr>
        <p:spPr>
          <a:xfrm>
            <a:off x="105878" y="1328286"/>
            <a:ext cx="8807290" cy="4615315"/>
          </a:xfrm>
        </p:spPr>
        <p:txBody>
          <a:bodyPr>
            <a:normAutofit/>
          </a:bodyPr>
          <a:lstStyle/>
          <a:p>
            <a:pPr marL="457200" indent="-457200" algn="just">
              <a:lnSpc>
                <a:spcPct val="80000"/>
              </a:lnSpc>
              <a:buNone/>
            </a:pPr>
            <a:r>
              <a:rPr lang="cs-CZ" sz="2400" b="1" dirty="0">
                <a:solidFill>
                  <a:schemeClr val="tx1"/>
                </a:solidFill>
                <a:latin typeface="Arial" pitchFamily="34" charset="0"/>
                <a:cs typeface="Arial" pitchFamily="34" charset="0"/>
              </a:rPr>
              <a:t>Rozhodněte, o jaké pravidlo se jedná - min</a:t>
            </a:r>
            <a:r>
              <a:rPr lang="cs-CZ" sz="2400" dirty="0">
                <a:solidFill>
                  <a:schemeClr val="tx1"/>
                </a:solidFill>
                <a:latin typeface="Arial" pitchFamily="34" charset="0"/>
                <a:cs typeface="Arial" pitchFamily="34" charset="0"/>
              </a:rPr>
              <a:t> nebo</a:t>
            </a:r>
            <a:r>
              <a:rPr lang="cs-CZ" sz="2400" b="1" dirty="0">
                <a:solidFill>
                  <a:schemeClr val="tx1"/>
                </a:solidFill>
                <a:latin typeface="Arial" pitchFamily="34" charset="0"/>
                <a:cs typeface="Arial" pitchFamily="34" charset="0"/>
              </a:rPr>
              <a:t> </a:t>
            </a:r>
            <a:r>
              <a:rPr lang="cs-CZ" sz="2400" b="1" dirty="0" err="1">
                <a:solidFill>
                  <a:schemeClr val="tx1"/>
                </a:solidFill>
                <a:latin typeface="Arial" pitchFamily="34" charset="0"/>
                <a:cs typeface="Arial" pitchFamily="34" charset="0"/>
              </a:rPr>
              <a:t>max</a:t>
            </a:r>
            <a:r>
              <a:rPr lang="cs-CZ" sz="2400" dirty="0">
                <a:solidFill>
                  <a:schemeClr val="tx1"/>
                </a:solidFill>
                <a:latin typeface="Arial" pitchFamily="34" charset="0"/>
                <a:cs typeface="Arial" pitchFamily="34" charset="0"/>
              </a:rPr>
              <a:t>?</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Žák chce celý svůj volný čas věnovat učení, aby dosáhl co nejlepšího výsledku v písemce</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Žák chce využít tolik volného času, který stačí (snad) k úspěšnému závěru.</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Paní v domácnosti zkouší se 100g pracího prášku vyprat co nejvíc prádla. </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Pán v domácnosti se pokouší vyčistit 20 kg prádla s co nejmenším množstvím pracího prášku.</a:t>
            </a:r>
          </a:p>
        </p:txBody>
      </p:sp>
    </p:spTree>
    <p:extLst>
      <p:ext uri="{BB962C8B-B14F-4D97-AF65-F5344CB8AC3E}">
        <p14:creationId xmlns:p14="http://schemas.microsoft.com/office/powerpoint/2010/main" val="248984468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571500"/>
            <a:ext cx="7922060" cy="1143000"/>
          </a:xfrm>
        </p:spPr>
        <p:txBody>
          <a:bodyPr>
            <a:normAutofit fontScale="90000"/>
          </a:bodyPr>
          <a:lstStyle/>
          <a:p>
            <a:r>
              <a:rPr lang="cs-CZ" b="1" dirty="0">
                <a:solidFill>
                  <a:srgbClr val="FF0000"/>
                </a:solidFill>
              </a:rPr>
              <a:t>Samostatná práce se živnostenským zákonem</a:t>
            </a:r>
            <a:endParaRPr lang="cs-CZ" dirty="0"/>
          </a:p>
        </p:txBody>
      </p:sp>
      <p:sp>
        <p:nvSpPr>
          <p:cNvPr id="3" name="Zástupný symbol pro obsah 2"/>
          <p:cNvSpPr>
            <a:spLocks noGrp="1"/>
          </p:cNvSpPr>
          <p:nvPr>
            <p:ph idx="1"/>
          </p:nvPr>
        </p:nvSpPr>
        <p:spPr>
          <a:xfrm>
            <a:off x="457200" y="1992573"/>
            <a:ext cx="8229600" cy="4525963"/>
          </a:xfrm>
        </p:spPr>
        <p:txBody>
          <a:bodyPr/>
          <a:lstStyle/>
          <a:p>
            <a:pPr algn="just"/>
            <a:r>
              <a:rPr lang="cs-CZ" sz="2400" dirty="0">
                <a:solidFill>
                  <a:schemeClr val="tx1"/>
                </a:solidFill>
                <a:latin typeface="Arial" pitchFamily="34" charset="0"/>
                <a:cs typeface="Arial" pitchFamily="34" charset="0"/>
              </a:rPr>
              <a:t>Podnikatel má živnostenské oprávnění na živnost „Provozování cestovní agentury „. V rámci své činnosti nabízí prostřednictvím katalogu zájezdy jako zprostředkování prodeje tohoto produktu pro jinou cestovní kancelář.</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Je jeho podnikání v souladu s živnostenským právem? V jakém případě by se jednalo o neoprávněné podnikání?</a:t>
            </a:r>
          </a:p>
        </p:txBody>
      </p:sp>
    </p:spTree>
    <p:extLst>
      <p:ext uri="{BB962C8B-B14F-4D97-AF65-F5344CB8AC3E}">
        <p14:creationId xmlns:p14="http://schemas.microsoft.com/office/powerpoint/2010/main" val="390853423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46138"/>
            <a:ext cx="8229600" cy="1143000"/>
          </a:xfrm>
        </p:spPr>
        <p:txBody>
          <a:bodyPr>
            <a:normAutofit fontScale="90000"/>
          </a:bodyPr>
          <a:lstStyle/>
          <a:p>
            <a:r>
              <a:rPr lang="cs-CZ" b="1" dirty="0">
                <a:solidFill>
                  <a:srgbClr val="FF0000"/>
                </a:solidFill>
              </a:rPr>
              <a:t>Samostatná práce se živnostenským zákonem</a:t>
            </a:r>
          </a:p>
        </p:txBody>
      </p:sp>
      <p:sp>
        <p:nvSpPr>
          <p:cNvPr id="3" name="Zástupný symbol pro obsah 2"/>
          <p:cNvSpPr>
            <a:spLocks noGrp="1"/>
          </p:cNvSpPr>
          <p:nvPr>
            <p:ph idx="1"/>
          </p:nvPr>
        </p:nvSpPr>
        <p:spPr>
          <a:xfrm>
            <a:off x="457200" y="2442948"/>
            <a:ext cx="8229600" cy="3577467"/>
          </a:xfrm>
        </p:spPr>
        <p:txBody>
          <a:bodyPr/>
          <a:lstStyle/>
          <a:p>
            <a:pPr algn="just"/>
            <a:r>
              <a:rPr lang="cs-CZ" sz="2400" dirty="0">
                <a:solidFill>
                  <a:schemeClr val="tx1"/>
                </a:solidFill>
                <a:latin typeface="Arial" pitchFamily="34" charset="0"/>
                <a:cs typeface="Arial" pitchFamily="34" charset="0"/>
              </a:rPr>
              <a:t>Podnikatel provozoval ohlašovací vázanou živnost „Projektová činnost ve výstavbě“ na dobu určitou, tj. do 20.4.2019. Dne 20.5.2019 oznámil příslušnému ŽU, že hodlá i nadále živnost provozovat. </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Jak na toto zareagoval ŽU?</a:t>
            </a:r>
          </a:p>
        </p:txBody>
      </p:sp>
    </p:spTree>
    <p:extLst>
      <p:ext uri="{BB962C8B-B14F-4D97-AF65-F5344CB8AC3E}">
        <p14:creationId xmlns:p14="http://schemas.microsoft.com/office/powerpoint/2010/main" val="362194965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9680" y="822278"/>
            <a:ext cx="8028187" cy="1143000"/>
          </a:xfrm>
        </p:spPr>
        <p:txBody>
          <a:bodyPr>
            <a:normAutofit fontScale="90000"/>
          </a:bodyPr>
          <a:lstStyle/>
          <a:p>
            <a:r>
              <a:rPr lang="cs-CZ" b="1" dirty="0">
                <a:solidFill>
                  <a:srgbClr val="FF0000"/>
                </a:solidFill>
              </a:rPr>
              <a:t>Samostatná práce se živnostenským zákonem</a:t>
            </a:r>
          </a:p>
        </p:txBody>
      </p:sp>
      <p:sp>
        <p:nvSpPr>
          <p:cNvPr id="3" name="Zástupný symbol pro obsah 2"/>
          <p:cNvSpPr>
            <a:spLocks noGrp="1"/>
          </p:cNvSpPr>
          <p:nvPr>
            <p:ph idx="1"/>
          </p:nvPr>
        </p:nvSpPr>
        <p:spPr>
          <a:xfrm>
            <a:off x="457200" y="2415654"/>
            <a:ext cx="8229600" cy="3220871"/>
          </a:xfrm>
        </p:spPr>
        <p:txBody>
          <a:bodyPr/>
          <a:lstStyle/>
          <a:p>
            <a:pPr algn="just"/>
            <a:r>
              <a:rPr lang="cs-CZ" sz="2400" dirty="0">
                <a:solidFill>
                  <a:schemeClr val="tx1"/>
                </a:solidFill>
                <a:latin typeface="Arial" pitchFamily="34" charset="0"/>
                <a:cs typeface="Arial" pitchFamily="34" charset="0"/>
              </a:rPr>
              <a:t>Podnikatel dne 10.9.2018 požádal o koncesi ke směnárenské činnosti, předložil doklady a zaplatil správní poplatek.</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Zjistěte</a:t>
            </a:r>
          </a:p>
          <a:p>
            <a:pPr algn="just">
              <a:buFont typeface="Wingdings" pitchFamily="2" charset="2"/>
              <a:buNone/>
            </a:pPr>
            <a:r>
              <a:rPr lang="cs-CZ" sz="2400" dirty="0">
                <a:solidFill>
                  <a:schemeClr val="tx1"/>
                </a:solidFill>
                <a:latin typeface="Arial" pitchFamily="34" charset="0"/>
                <a:cs typeface="Arial" pitchFamily="34" charset="0"/>
              </a:rPr>
              <a:t>- </a:t>
            </a:r>
            <a:r>
              <a:rPr lang="cs-CZ" sz="2400" b="1" dirty="0">
                <a:solidFill>
                  <a:schemeClr val="tx1"/>
                </a:solidFill>
                <a:latin typeface="Arial" pitchFamily="34" charset="0"/>
                <a:cs typeface="Arial" pitchFamily="34" charset="0"/>
              </a:rPr>
              <a:t>Bylo mu vydáno živnostenské oprávnění?</a:t>
            </a:r>
          </a:p>
        </p:txBody>
      </p:sp>
    </p:spTree>
    <p:extLst>
      <p:ext uri="{BB962C8B-B14F-4D97-AF65-F5344CB8AC3E}">
        <p14:creationId xmlns:p14="http://schemas.microsoft.com/office/powerpoint/2010/main" val="36219496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62727"/>
            <a:ext cx="8229600" cy="1143000"/>
          </a:xfrm>
        </p:spPr>
        <p:txBody>
          <a:bodyPr>
            <a:normAutofit/>
          </a:bodyPr>
          <a:lstStyle/>
          <a:p>
            <a:r>
              <a:rPr lang="cs-CZ" b="1" dirty="0">
                <a:solidFill>
                  <a:srgbClr val="00B050"/>
                </a:solidFill>
              </a:rPr>
              <a:t>Příští cvičení</a:t>
            </a:r>
            <a:endParaRPr lang="cs-CZ" b="1" dirty="0">
              <a:solidFill>
                <a:srgbClr val="FF0000"/>
              </a:solidFill>
              <a:latin typeface="Arial" pitchFamily="34" charset="0"/>
              <a:cs typeface="Arial" pitchFamily="34" charset="0"/>
            </a:endParaRPr>
          </a:p>
        </p:txBody>
      </p:sp>
      <p:sp>
        <p:nvSpPr>
          <p:cNvPr id="3" name="Zástupný symbol pro obsah 2"/>
          <p:cNvSpPr>
            <a:spLocks noGrp="1"/>
          </p:cNvSpPr>
          <p:nvPr>
            <p:ph idx="1"/>
          </p:nvPr>
        </p:nvSpPr>
        <p:spPr>
          <a:xfrm>
            <a:off x="0" y="1600200"/>
            <a:ext cx="9144000" cy="4882487"/>
          </a:xfrm>
        </p:spPr>
        <p:txBody>
          <a:bodyPr>
            <a:normAutofit/>
          </a:bodyPr>
          <a:lstStyle/>
          <a:p>
            <a:r>
              <a:rPr lang="cs-CZ" sz="2400" b="1" dirty="0">
                <a:solidFill>
                  <a:schemeClr val="tx1"/>
                </a:solidFill>
                <a:latin typeface="Arial" pitchFamily="34" charset="0"/>
                <a:cs typeface="Arial" pitchFamily="34" charset="0"/>
              </a:rPr>
              <a:t>Živnostník přerušil v listopadu 2008 na dva roky svoji živnost, když nebude chtít pokračovat ani nadále, </a:t>
            </a:r>
            <a:r>
              <a:rPr lang="cs-CZ" sz="2400" b="1" u="sng" dirty="0">
                <a:solidFill>
                  <a:schemeClr val="tx1"/>
                </a:solidFill>
                <a:latin typeface="Arial" pitchFamily="34" charset="0"/>
                <a:cs typeface="Arial" pitchFamily="34" charset="0"/>
              </a:rPr>
              <a:t>musí to hlásit</a:t>
            </a:r>
            <a:r>
              <a:rPr lang="cs-CZ" sz="2400" b="1" dirty="0">
                <a:solidFill>
                  <a:schemeClr val="tx1"/>
                </a:solidFill>
                <a:latin typeface="Arial" pitchFamily="34" charset="0"/>
                <a:cs typeface="Arial" pitchFamily="34" charset="0"/>
              </a:rPr>
              <a:t>?</a:t>
            </a:r>
            <a:endParaRPr lang="cs-CZ" sz="2400" b="1" i="1" dirty="0">
              <a:solidFill>
                <a:schemeClr val="tx1"/>
              </a:solidFill>
              <a:latin typeface="Arial" pitchFamily="34" charset="0"/>
              <a:cs typeface="Arial" pitchFamily="34" charset="0"/>
            </a:endParaRPr>
          </a:p>
          <a:p>
            <a:endParaRPr lang="cs-CZ" sz="2400" i="1"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Takové živnosti se považují </a:t>
            </a:r>
            <a:r>
              <a:rPr lang="cs-CZ" sz="2400" b="1" i="1" dirty="0">
                <a:solidFill>
                  <a:schemeClr val="tx1"/>
                </a:solidFill>
                <a:latin typeface="Arial" pitchFamily="34" charset="0"/>
                <a:cs typeface="Arial" pitchFamily="34" charset="0"/>
              </a:rPr>
              <a:t>za přerušené na oznámenou dobu přerušení</a:t>
            </a:r>
            <a:r>
              <a:rPr lang="cs-CZ" sz="2400" dirty="0">
                <a:solidFill>
                  <a:schemeClr val="tx1"/>
                </a:solidFill>
                <a:latin typeface="Arial" pitchFamily="34" charset="0"/>
                <a:cs typeface="Arial" pitchFamily="34" charset="0"/>
              </a:rPr>
              <a:t>, v tomto případě </a:t>
            </a:r>
            <a:r>
              <a:rPr lang="cs-CZ" sz="2400" b="1" dirty="0">
                <a:solidFill>
                  <a:schemeClr val="tx1"/>
                </a:solidFill>
                <a:latin typeface="Arial" pitchFamily="34" charset="0"/>
                <a:cs typeface="Arial" pitchFamily="34" charset="0"/>
              </a:rPr>
              <a:t>do listopadu 2010</a:t>
            </a:r>
            <a:r>
              <a:rPr lang="cs-CZ" sz="2400" dirty="0">
                <a:solidFill>
                  <a:schemeClr val="tx1"/>
                </a:solidFill>
                <a:latin typeface="Arial" pitchFamily="34" charset="0"/>
                <a:cs typeface="Arial" pitchFamily="34" charset="0"/>
              </a:rPr>
              <a:t>. Po listopadu 2010 se jedná o živnosti, </a:t>
            </a:r>
            <a:r>
              <a:rPr lang="cs-CZ" sz="2400" b="1" i="1" dirty="0">
                <a:solidFill>
                  <a:schemeClr val="tx1"/>
                </a:solidFill>
                <a:latin typeface="Arial" pitchFamily="34" charset="0"/>
                <a:cs typeface="Arial" pitchFamily="34" charset="0"/>
              </a:rPr>
              <a:t>u nichž zkrátka nebylo oznámeno přerušení provozování živnosti na další dobu</a:t>
            </a:r>
            <a:r>
              <a:rPr lang="cs-CZ" sz="2400" dirty="0">
                <a:solidFill>
                  <a:schemeClr val="tx1"/>
                </a:solidFill>
                <a:latin typeface="Arial" pitchFamily="34" charset="0"/>
                <a:cs typeface="Arial" pitchFamily="34" charset="0"/>
              </a:rPr>
              <a:t>. Zdali podnikatel fakticky podniká či nikoliv, již živnostenský úřad nebude z tohoto hlediska zkoumat, jelikož povinnost oznamovat přerušení není od 1. srpna 2010 dána. </a:t>
            </a:r>
            <a:r>
              <a:rPr lang="cs-CZ" sz="2400" b="1" dirty="0">
                <a:solidFill>
                  <a:schemeClr val="tx1"/>
                </a:solidFill>
                <a:latin typeface="Arial" pitchFamily="34" charset="0"/>
                <a:cs typeface="Arial" pitchFamily="34" charset="0"/>
              </a:rPr>
              <a:t>Povinnost informovat ČSSZ, zdravotní pojišťovnu a finanční úřad ale trvá</a:t>
            </a:r>
            <a:r>
              <a:rPr lang="cs-CZ" sz="2400" i="1" dirty="0">
                <a:solidFill>
                  <a:schemeClr val="tx1"/>
                </a:solidFill>
                <a:latin typeface="Arial" pitchFamily="34" charset="0"/>
                <a:cs typeface="Arial" pitchFamily="34" charset="0"/>
              </a:rPr>
              <a:t>.</a:t>
            </a:r>
            <a:endParaRPr lang="cs-CZ" sz="2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219496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7">
            <a:extLst>
              <a:ext uri="{FF2B5EF4-FFF2-40B4-BE49-F238E27FC236}">
                <a16:creationId xmlns:a16="http://schemas.microsoft.com/office/drawing/2014/main" id="{7B960082-3811-4558-BF46-3D277B0287DE}"/>
              </a:ext>
            </a:extLst>
          </p:cNvPr>
          <p:cNvSpPr txBox="1">
            <a:spLocks/>
          </p:cNvSpPr>
          <p:nvPr/>
        </p:nvSpPr>
        <p:spPr>
          <a:xfrm>
            <a:off x="6903958" y="5616892"/>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sz="825" kern="0" spc="38" dirty="0">
                <a:solidFill>
                  <a:schemeClr val="bg1">
                    <a:lumMod val="65000"/>
                  </a:schemeClr>
                </a:solidFill>
                <a:latin typeface="Grandis" panose="02000503000000000000" pitchFamily="50" charset="-18"/>
                <a:ea typeface="Grandis" panose="02000503000000000000" pitchFamily="50" charset="-18"/>
              </a:rPr>
              <a:t>22</a:t>
            </a:r>
          </a:p>
        </p:txBody>
      </p:sp>
      <p:cxnSp>
        <p:nvCxnSpPr>
          <p:cNvPr id="10" name="Přímá spojnice 9">
            <a:extLst>
              <a:ext uri="{FF2B5EF4-FFF2-40B4-BE49-F238E27FC236}">
                <a16:creationId xmlns:a16="http://schemas.microsoft.com/office/drawing/2014/main" id="{0CF0F4A7-DCF1-4C12-AC7F-77CA35D9D09E}"/>
              </a:ext>
            </a:extLst>
          </p:cNvPr>
          <p:cNvCxnSpPr>
            <a:cxnSpLocks/>
          </p:cNvCxnSpPr>
          <p:nvPr/>
        </p:nvCxnSpPr>
        <p:spPr>
          <a:xfrm>
            <a:off x="251223" y="5647372"/>
            <a:ext cx="864155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Obdélník 10">
            <a:extLst>
              <a:ext uri="{FF2B5EF4-FFF2-40B4-BE49-F238E27FC236}">
                <a16:creationId xmlns:a16="http://schemas.microsoft.com/office/drawing/2014/main" id="{9F288F27-C547-498F-86D7-E64EB293DBC3}"/>
              </a:ext>
            </a:extLst>
          </p:cNvPr>
          <p:cNvSpPr/>
          <p:nvPr/>
        </p:nvSpPr>
        <p:spPr>
          <a:xfrm>
            <a:off x="395536" y="212621"/>
            <a:ext cx="5328592" cy="561884"/>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TextovéPole 12">
            <a:extLst>
              <a:ext uri="{FF2B5EF4-FFF2-40B4-BE49-F238E27FC236}">
                <a16:creationId xmlns:a16="http://schemas.microsoft.com/office/drawing/2014/main" id="{7BA9A517-6F75-40FC-A80A-2478C9C0CD2C}"/>
              </a:ext>
            </a:extLst>
          </p:cNvPr>
          <p:cNvSpPr txBox="1"/>
          <p:nvPr/>
        </p:nvSpPr>
        <p:spPr>
          <a:xfrm>
            <a:off x="610954" y="231374"/>
            <a:ext cx="4897756" cy="561885"/>
          </a:xfrm>
          <a:prstGeom prst="rect">
            <a:avLst/>
          </a:prstGeom>
          <a:noFill/>
        </p:spPr>
        <p:txBody>
          <a:bodyPr wrap="square" rtlCol="0">
            <a:spAutoFit/>
          </a:bodyPr>
          <a:lstStyle/>
          <a:p>
            <a:pPr>
              <a:lnSpc>
                <a:spcPct val="120000"/>
              </a:lnSpc>
              <a:defRPr/>
            </a:pPr>
            <a:r>
              <a:rPr lang="cs-CZ" sz="2800" b="1" dirty="0"/>
              <a:t>Povinnosti v podnikání</a:t>
            </a:r>
            <a:endParaRPr lang="cs-CZ" sz="2800" dirty="0"/>
          </a:p>
        </p:txBody>
      </p: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182642" y="831358"/>
            <a:ext cx="8854450" cy="5814005"/>
          </a:xfrm>
        </p:spPr>
        <p:txBody>
          <a:bodyPr>
            <a:normAutofit/>
          </a:bodyPr>
          <a:lstStyle/>
          <a:p>
            <a:pPr marL="0" indent="0">
              <a:buNone/>
            </a:pPr>
            <a:r>
              <a:rPr lang="cs-CZ" sz="2000" b="1" dirty="0">
                <a:solidFill>
                  <a:srgbClr val="E11E25"/>
                </a:solidFill>
              </a:rPr>
              <a:t>Sociální a zdravotní pojištění v případě podnikání studenta (OSVČ)</a:t>
            </a:r>
          </a:p>
          <a:p>
            <a:pPr defTabSz="342900">
              <a:lnSpc>
                <a:spcPct val="110000"/>
              </a:lnSpc>
              <a:spcBef>
                <a:spcPts val="0"/>
              </a:spcBef>
              <a:defRPr/>
            </a:pPr>
            <a:r>
              <a:rPr lang="cs-CZ" sz="2000" b="1" dirty="0"/>
              <a:t>Zdravotní pojištění za studenty </a:t>
            </a:r>
            <a:r>
              <a:rPr lang="cs-CZ" sz="2000" b="1" u="sng" dirty="0"/>
              <a:t>hradí</a:t>
            </a:r>
            <a:r>
              <a:rPr lang="cs-CZ" sz="2000" b="1" dirty="0"/>
              <a:t> stát.</a:t>
            </a:r>
            <a:r>
              <a:rPr lang="cs-CZ" sz="2000" dirty="0"/>
              <a:t> Nicméně </a:t>
            </a:r>
            <a:r>
              <a:rPr lang="cs-CZ" sz="2000" b="1" dirty="0"/>
              <a:t>máte povinnost oznámit </a:t>
            </a:r>
            <a:r>
              <a:rPr lang="cs-CZ" sz="2000" dirty="0"/>
              <a:t>vaší zdravotní pojištění zahájení vaší činnosti a to nejpozději do 8 dnů ode dne, kdy jste tuto činnost zahájili. Je nutné každoročně posílat p</a:t>
            </a:r>
            <a:r>
              <a:rPr lang="cs-CZ" sz="2000" b="1" dirty="0"/>
              <a:t>řehled o příjmech a výdajích vaší zdravotní pojišťovně a to do 2. května následujícího roku, pokud je to víkend, tak nejbližší pracovní den.</a:t>
            </a:r>
            <a:r>
              <a:rPr lang="cs-CZ" sz="2000" dirty="0"/>
              <a:t> A to i v případě, máte-li nulový příjem.</a:t>
            </a:r>
          </a:p>
          <a:p>
            <a:pPr>
              <a:lnSpc>
                <a:spcPct val="110000"/>
              </a:lnSpc>
            </a:pPr>
            <a:r>
              <a:rPr lang="cs-CZ" sz="2000" dirty="0"/>
              <a:t>Část zdravotního pojištění </a:t>
            </a:r>
            <a:r>
              <a:rPr lang="cs-CZ" sz="2000" b="1" u="sng" dirty="0"/>
              <a:t>si musíte zaplatit sami </a:t>
            </a:r>
            <a:r>
              <a:rPr lang="cs-CZ" sz="2000" dirty="0"/>
              <a:t>- týká se vás to v okamžiku, kdy podáváte </a:t>
            </a:r>
            <a:r>
              <a:rPr lang="cs-CZ" sz="2000" b="1" dirty="0"/>
              <a:t>první</a:t>
            </a:r>
            <a:r>
              <a:rPr lang="cs-CZ" sz="2000" dirty="0"/>
              <a:t> daňové přiznání. Poté doručte vaší zdravotní pojišťovně takzvaný </a:t>
            </a:r>
            <a:r>
              <a:rPr lang="cs-CZ" sz="2000" b="1" dirty="0"/>
              <a:t>Přehled o příjmech a výdajích OSVČ</a:t>
            </a:r>
            <a:r>
              <a:rPr lang="cs-CZ" sz="2000" dirty="0"/>
              <a:t> a pojišťovna vám spočítá výši doplatku dle vašich příjmů – na pojištění zaplatíte 6,75 % ze zisku.</a:t>
            </a:r>
          </a:p>
          <a:p>
            <a:pPr>
              <a:lnSpc>
                <a:spcPct val="110000"/>
              </a:lnSpc>
            </a:pPr>
            <a:r>
              <a:rPr lang="cs-CZ" sz="2000" dirty="0"/>
              <a:t>V dalším roce už </a:t>
            </a:r>
            <a:r>
              <a:rPr lang="cs-CZ" sz="2000" b="1" dirty="0"/>
              <a:t>budete platit</a:t>
            </a:r>
            <a:r>
              <a:rPr lang="cs-CZ" sz="2000" dirty="0"/>
              <a:t> zálohy, jejichž výši vám vyměří na základě zisku v prvním roce. Každý měsíc tak zaplatíte menší částku a po podání přehledů doplatíte nedoplatek nebo dostanete zpátky přeplatek podle toho, kolik jste si reálně vydělali.</a:t>
            </a:r>
          </a:p>
          <a:p>
            <a:pPr defTabSz="342900">
              <a:lnSpc>
                <a:spcPct val="120000"/>
              </a:lnSpc>
              <a:spcBef>
                <a:spcPts val="0"/>
              </a:spcBef>
              <a:defRPr/>
            </a:pPr>
            <a:endParaRPr lang="cs-CZ" sz="2000" dirty="0"/>
          </a:p>
        </p:txBody>
      </p:sp>
    </p:spTree>
    <p:extLst>
      <p:ext uri="{BB962C8B-B14F-4D97-AF65-F5344CB8AC3E}">
        <p14:creationId xmlns:p14="http://schemas.microsoft.com/office/powerpoint/2010/main" val="222990769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7">
            <a:extLst>
              <a:ext uri="{FF2B5EF4-FFF2-40B4-BE49-F238E27FC236}">
                <a16:creationId xmlns:a16="http://schemas.microsoft.com/office/drawing/2014/main" id="{7B960082-3811-4558-BF46-3D277B0287DE}"/>
              </a:ext>
            </a:extLst>
          </p:cNvPr>
          <p:cNvSpPr txBox="1">
            <a:spLocks/>
          </p:cNvSpPr>
          <p:nvPr/>
        </p:nvSpPr>
        <p:spPr>
          <a:xfrm>
            <a:off x="6903958" y="5616892"/>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sz="825" kern="0" spc="38" dirty="0">
                <a:solidFill>
                  <a:schemeClr val="bg1">
                    <a:lumMod val="65000"/>
                  </a:schemeClr>
                </a:solidFill>
                <a:latin typeface="Grandis" panose="02000503000000000000" pitchFamily="50" charset="-18"/>
                <a:ea typeface="Grandis" panose="02000503000000000000" pitchFamily="50" charset="-18"/>
              </a:rPr>
              <a:t>22</a:t>
            </a:r>
          </a:p>
        </p:txBody>
      </p:sp>
      <p:cxnSp>
        <p:nvCxnSpPr>
          <p:cNvPr id="10" name="Přímá spojnice 9">
            <a:extLst>
              <a:ext uri="{FF2B5EF4-FFF2-40B4-BE49-F238E27FC236}">
                <a16:creationId xmlns:a16="http://schemas.microsoft.com/office/drawing/2014/main" id="{0CF0F4A7-DCF1-4C12-AC7F-77CA35D9D09E}"/>
              </a:ext>
            </a:extLst>
          </p:cNvPr>
          <p:cNvCxnSpPr>
            <a:cxnSpLocks/>
          </p:cNvCxnSpPr>
          <p:nvPr/>
        </p:nvCxnSpPr>
        <p:spPr>
          <a:xfrm>
            <a:off x="251223" y="5647372"/>
            <a:ext cx="864155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0" y="1354646"/>
            <a:ext cx="9144000" cy="5314714"/>
          </a:xfrm>
        </p:spPr>
        <p:txBody>
          <a:bodyPr>
            <a:normAutofit/>
          </a:bodyPr>
          <a:lstStyle/>
          <a:p>
            <a:pPr marL="0" indent="0">
              <a:buNone/>
            </a:pPr>
            <a:r>
              <a:rPr lang="cs-CZ" sz="2000" b="1" dirty="0">
                <a:solidFill>
                  <a:srgbClr val="E11E25"/>
                </a:solidFill>
              </a:rPr>
              <a:t>Sociální a zdravotní pojištění v případě podnikání studenta do 26 let (OSVČ)</a:t>
            </a:r>
          </a:p>
          <a:p>
            <a:pPr defTabSz="342900">
              <a:lnSpc>
                <a:spcPct val="120000"/>
              </a:lnSpc>
              <a:spcBef>
                <a:spcPts val="0"/>
              </a:spcBef>
              <a:defRPr/>
            </a:pPr>
            <a:r>
              <a:rPr lang="cs-CZ" sz="2000" b="1" dirty="0"/>
              <a:t>Sociální pojištění za vás po dobu studia </a:t>
            </a:r>
            <a:r>
              <a:rPr lang="cs-CZ" sz="2000" b="1" u="sng" dirty="0"/>
              <a:t>neplatí</a:t>
            </a:r>
            <a:r>
              <a:rPr lang="cs-CZ" sz="2000" b="1" dirty="0"/>
              <a:t> stát – </a:t>
            </a:r>
            <a:r>
              <a:rPr lang="cs-CZ" sz="2000" dirty="0"/>
              <a:t>oznámení začátku podnikání na OSSZ (dle místa pobytu).</a:t>
            </a:r>
          </a:p>
          <a:p>
            <a:pPr defTabSz="342900">
              <a:lnSpc>
                <a:spcPct val="120000"/>
              </a:lnSpc>
              <a:spcBef>
                <a:spcPts val="0"/>
              </a:spcBef>
              <a:defRPr/>
            </a:pPr>
            <a:r>
              <a:rPr lang="cs-CZ" sz="2000" dirty="0"/>
              <a:t>Pokud studujete a podnikáte jako OSVČ, tak se jedná o vedlejší činnost a povinnost platit sociální pojištění se na vás </a:t>
            </a:r>
            <a:r>
              <a:rPr lang="cs-CZ" sz="2000" b="1" u="sng" dirty="0"/>
              <a:t>nevztahuje</a:t>
            </a:r>
            <a:r>
              <a:rPr lang="cs-CZ" sz="2000" dirty="0"/>
              <a:t>. Ale pozor, pokud váš čistý příjem bude činit více než každoročně stanovovaná </a:t>
            </a:r>
            <a:r>
              <a:rPr lang="cs-CZ" sz="2000" b="1" dirty="0"/>
              <a:t>rozhodná částka (v roce 2020 činila rozhodná částka </a:t>
            </a:r>
            <a:br>
              <a:rPr lang="cs-CZ" sz="2000" b="1" dirty="0"/>
            </a:br>
            <a:r>
              <a:rPr lang="cs-CZ" sz="2000" b="1" dirty="0"/>
              <a:t>83 603 Kč, pro rok 2021 to je </a:t>
            </a:r>
            <a:r>
              <a:rPr lang="cs-CZ" sz="2000" b="1" u="sng" dirty="0"/>
              <a:t>85 058 Kč</a:t>
            </a:r>
            <a:r>
              <a:rPr lang="cs-CZ" sz="2000" b="1" dirty="0"/>
              <a:t>),</a:t>
            </a:r>
            <a:r>
              <a:rPr lang="cs-CZ" sz="2000" dirty="0"/>
              <a:t> tak máte povinnost platit sociální pojištění. Pokud této částky nedosáhnete, nemusíte platit zálohy na SP!</a:t>
            </a:r>
          </a:p>
          <a:p>
            <a:pPr defTabSz="342900">
              <a:lnSpc>
                <a:spcPct val="120000"/>
              </a:lnSpc>
              <a:spcBef>
                <a:spcPts val="0"/>
              </a:spcBef>
              <a:defRPr/>
            </a:pPr>
            <a:r>
              <a:rPr lang="cs-CZ" sz="2000" dirty="0"/>
              <a:t>Zálohu v minimální výši pro vedlejší činnost platíme tehdy, když v Přehledu příjmů za loňský rok vyšla povinnost platit zálohy (překročení rozhodné částky). Po 1. roce je to min. </a:t>
            </a:r>
            <a:r>
              <a:rPr lang="pl-PL" sz="2000" b="1" dirty="0"/>
              <a:t>1036 Kč a </a:t>
            </a:r>
            <a:r>
              <a:rPr lang="pl-PL" sz="2000" dirty="0"/>
              <a:t>platíme od podání přehledu za rok 2020 do podání přehledu za rok 2021 (konec dubna 2022).</a:t>
            </a:r>
            <a:endParaRPr lang="cs-CZ" sz="2000" b="1" dirty="0"/>
          </a:p>
        </p:txBody>
      </p:sp>
      <p:sp>
        <p:nvSpPr>
          <p:cNvPr id="12" name="Obdélník 11">
            <a:extLst>
              <a:ext uri="{FF2B5EF4-FFF2-40B4-BE49-F238E27FC236}">
                <a16:creationId xmlns:a16="http://schemas.microsoft.com/office/drawing/2014/main" id="{FD2B924B-E438-4DC3-9FFE-160CC8C482CF}"/>
              </a:ext>
            </a:extLst>
          </p:cNvPr>
          <p:cNvSpPr/>
          <p:nvPr/>
        </p:nvSpPr>
        <p:spPr>
          <a:xfrm>
            <a:off x="395536" y="212621"/>
            <a:ext cx="5328592" cy="561884"/>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TextovéPole 13">
            <a:extLst>
              <a:ext uri="{FF2B5EF4-FFF2-40B4-BE49-F238E27FC236}">
                <a16:creationId xmlns:a16="http://schemas.microsoft.com/office/drawing/2014/main" id="{5BCA8876-64B1-4B26-A6DF-22695F7D6EC7}"/>
              </a:ext>
            </a:extLst>
          </p:cNvPr>
          <p:cNvSpPr txBox="1"/>
          <p:nvPr/>
        </p:nvSpPr>
        <p:spPr>
          <a:xfrm>
            <a:off x="610954" y="231374"/>
            <a:ext cx="4897756" cy="561885"/>
          </a:xfrm>
          <a:prstGeom prst="rect">
            <a:avLst/>
          </a:prstGeom>
          <a:noFill/>
        </p:spPr>
        <p:txBody>
          <a:bodyPr wrap="square" rtlCol="0">
            <a:spAutoFit/>
          </a:bodyPr>
          <a:lstStyle/>
          <a:p>
            <a:pPr>
              <a:lnSpc>
                <a:spcPct val="120000"/>
              </a:lnSpc>
              <a:defRPr/>
            </a:pPr>
            <a:r>
              <a:rPr lang="cs-CZ" sz="2800" b="1" dirty="0"/>
              <a:t>Povinnosti v podnikání</a:t>
            </a:r>
            <a:endParaRPr lang="cs-CZ" sz="2800" dirty="0"/>
          </a:p>
        </p:txBody>
      </p:sp>
    </p:spTree>
    <p:extLst>
      <p:ext uri="{BB962C8B-B14F-4D97-AF65-F5344CB8AC3E}">
        <p14:creationId xmlns:p14="http://schemas.microsoft.com/office/powerpoint/2010/main" val="231004287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7">
            <a:extLst>
              <a:ext uri="{FF2B5EF4-FFF2-40B4-BE49-F238E27FC236}">
                <a16:creationId xmlns:a16="http://schemas.microsoft.com/office/drawing/2014/main" id="{7B960082-3811-4558-BF46-3D277B0287DE}"/>
              </a:ext>
            </a:extLst>
          </p:cNvPr>
          <p:cNvSpPr txBox="1">
            <a:spLocks/>
          </p:cNvSpPr>
          <p:nvPr/>
        </p:nvSpPr>
        <p:spPr>
          <a:xfrm>
            <a:off x="6903958" y="5616892"/>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sz="825" kern="0" spc="38" dirty="0">
                <a:solidFill>
                  <a:schemeClr val="bg1">
                    <a:lumMod val="65000"/>
                  </a:schemeClr>
                </a:solidFill>
                <a:latin typeface="Grandis" panose="02000503000000000000" pitchFamily="50" charset="-18"/>
                <a:ea typeface="Grandis" panose="02000503000000000000" pitchFamily="50" charset="-18"/>
              </a:rPr>
              <a:t>22</a:t>
            </a:r>
          </a:p>
        </p:txBody>
      </p:sp>
      <p:cxnSp>
        <p:nvCxnSpPr>
          <p:cNvPr id="10" name="Přímá spojnice 9">
            <a:extLst>
              <a:ext uri="{FF2B5EF4-FFF2-40B4-BE49-F238E27FC236}">
                <a16:creationId xmlns:a16="http://schemas.microsoft.com/office/drawing/2014/main" id="{0CF0F4A7-DCF1-4C12-AC7F-77CA35D9D09E}"/>
              </a:ext>
            </a:extLst>
          </p:cNvPr>
          <p:cNvCxnSpPr>
            <a:cxnSpLocks/>
          </p:cNvCxnSpPr>
          <p:nvPr/>
        </p:nvCxnSpPr>
        <p:spPr>
          <a:xfrm>
            <a:off x="251223" y="5647372"/>
            <a:ext cx="864155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319802" y="1210627"/>
            <a:ext cx="8641556" cy="5434737"/>
          </a:xfrm>
        </p:spPr>
        <p:txBody>
          <a:bodyPr>
            <a:normAutofit/>
          </a:bodyPr>
          <a:lstStyle/>
          <a:p>
            <a:pPr marL="0" indent="0">
              <a:buNone/>
            </a:pPr>
            <a:r>
              <a:rPr lang="cs-CZ" sz="2400" b="1" dirty="0">
                <a:solidFill>
                  <a:srgbClr val="E11E25"/>
                </a:solidFill>
              </a:rPr>
              <a:t>Odvody daní v případě podnikání studenta (OSVČ)</a:t>
            </a:r>
          </a:p>
          <a:p>
            <a:r>
              <a:rPr lang="cs-CZ" sz="2400" dirty="0"/>
              <a:t>Dani z příjmu se jako podnikající student </a:t>
            </a:r>
            <a:r>
              <a:rPr lang="cs-CZ" sz="2400" b="1" dirty="0"/>
              <a:t>nejspíš vyhnete</a:t>
            </a:r>
            <a:r>
              <a:rPr lang="cs-CZ" sz="2400" dirty="0"/>
              <a:t>. Abyste nějakou platili, musel by váš roční zisk přesáhnout částku 212 400 Kč (r. 2021).</a:t>
            </a:r>
          </a:p>
          <a:p>
            <a:r>
              <a:rPr lang="cs-CZ" sz="2400" dirty="0"/>
              <a:t>Daň z příjmu se totiž počítá jako 15 % z vašeho zisku s tím, že si následně můžete odečíst daňové slevy. Tedy </a:t>
            </a:r>
            <a:r>
              <a:rPr lang="cs-CZ" sz="2400" b="1" dirty="0"/>
              <a:t>slevu na poplatníka</a:t>
            </a:r>
            <a:r>
              <a:rPr lang="cs-CZ" sz="2400" dirty="0"/>
              <a:t> (27 840 Kč) a </a:t>
            </a:r>
            <a:r>
              <a:rPr lang="cs-CZ" sz="2400" b="1" dirty="0"/>
              <a:t>slevu na studenta</a:t>
            </a:r>
            <a:r>
              <a:rPr lang="cs-CZ" sz="2400" dirty="0"/>
              <a:t> (4 020 Kč).</a:t>
            </a:r>
          </a:p>
        </p:txBody>
      </p:sp>
      <p:sp>
        <p:nvSpPr>
          <p:cNvPr id="12" name="Obdélník 11">
            <a:extLst>
              <a:ext uri="{FF2B5EF4-FFF2-40B4-BE49-F238E27FC236}">
                <a16:creationId xmlns:a16="http://schemas.microsoft.com/office/drawing/2014/main" id="{F0CB7408-630F-4C68-86C0-2091C8CB9039}"/>
              </a:ext>
            </a:extLst>
          </p:cNvPr>
          <p:cNvSpPr/>
          <p:nvPr/>
        </p:nvSpPr>
        <p:spPr>
          <a:xfrm>
            <a:off x="395536" y="212621"/>
            <a:ext cx="5328592" cy="561884"/>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TextovéPole 13">
            <a:extLst>
              <a:ext uri="{FF2B5EF4-FFF2-40B4-BE49-F238E27FC236}">
                <a16:creationId xmlns:a16="http://schemas.microsoft.com/office/drawing/2014/main" id="{447F6E8A-FB38-4FE3-B555-76F77B6579CA}"/>
              </a:ext>
            </a:extLst>
          </p:cNvPr>
          <p:cNvSpPr txBox="1"/>
          <p:nvPr/>
        </p:nvSpPr>
        <p:spPr>
          <a:xfrm>
            <a:off x="610954" y="231374"/>
            <a:ext cx="4897756" cy="561885"/>
          </a:xfrm>
          <a:prstGeom prst="rect">
            <a:avLst/>
          </a:prstGeom>
          <a:noFill/>
        </p:spPr>
        <p:txBody>
          <a:bodyPr wrap="square" rtlCol="0">
            <a:spAutoFit/>
          </a:bodyPr>
          <a:lstStyle/>
          <a:p>
            <a:pPr>
              <a:lnSpc>
                <a:spcPct val="120000"/>
              </a:lnSpc>
              <a:defRPr/>
            </a:pPr>
            <a:r>
              <a:rPr lang="cs-CZ" sz="2800" b="1" dirty="0"/>
              <a:t>Povinnosti v podnikání</a:t>
            </a:r>
            <a:endParaRPr lang="cs-CZ" sz="2800" dirty="0"/>
          </a:p>
        </p:txBody>
      </p:sp>
    </p:spTree>
    <p:extLst>
      <p:ext uri="{BB962C8B-B14F-4D97-AF65-F5344CB8AC3E}">
        <p14:creationId xmlns:p14="http://schemas.microsoft.com/office/powerpoint/2010/main" val="174096750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4D7BA7-2B25-4FA0-B073-46DCBD95AAE3}"/>
              </a:ext>
            </a:extLst>
          </p:cNvPr>
          <p:cNvSpPr>
            <a:spLocks noGrp="1"/>
          </p:cNvSpPr>
          <p:nvPr>
            <p:ph type="title"/>
          </p:nvPr>
        </p:nvSpPr>
        <p:spPr/>
        <p:txBody>
          <a:bodyPr/>
          <a:lstStyle/>
          <a:p>
            <a:r>
              <a:rPr lang="cs-CZ" dirty="0"/>
              <a:t>Dnešní aktuální situace (2021)	</a:t>
            </a:r>
          </a:p>
        </p:txBody>
      </p:sp>
      <p:sp>
        <p:nvSpPr>
          <p:cNvPr id="3" name="Zástupný symbol pro obsah 2">
            <a:extLst>
              <a:ext uri="{FF2B5EF4-FFF2-40B4-BE49-F238E27FC236}">
                <a16:creationId xmlns:a16="http://schemas.microsoft.com/office/drawing/2014/main" id="{59498327-81BF-4631-88A5-DFAF4F64084D}"/>
              </a:ext>
            </a:extLst>
          </p:cNvPr>
          <p:cNvSpPr>
            <a:spLocks noGrp="1"/>
          </p:cNvSpPr>
          <p:nvPr>
            <p:ph idx="1"/>
          </p:nvPr>
        </p:nvSpPr>
        <p:spPr/>
        <p:txBody>
          <a:bodyPr>
            <a:normAutofit fontScale="92500" lnSpcReduction="10000"/>
          </a:bodyPr>
          <a:lstStyle/>
          <a:p>
            <a:r>
              <a:rPr lang="cs-CZ" sz="2400" dirty="0"/>
              <a:t>Vláda prominula placení záloh na důchodovém i zdravotním pojištění pro všechny OSVČ ve výši minimálních záloh, a to za měsíce březen – srpen (6 měsíců)</a:t>
            </a:r>
          </a:p>
          <a:p>
            <a:r>
              <a:rPr lang="cs-CZ" sz="2400" dirty="0"/>
              <a:t>Měsíční zálohy: důchodové (sociální) pojištění pro OSVČ na:</a:t>
            </a:r>
          </a:p>
          <a:p>
            <a:pPr lvl="1"/>
            <a:r>
              <a:rPr lang="cs-CZ" sz="2000" dirty="0"/>
              <a:t>hlavní činnost = 2544</a:t>
            </a:r>
          </a:p>
          <a:p>
            <a:pPr lvl="1"/>
            <a:r>
              <a:rPr lang="cs-CZ" sz="2000" dirty="0"/>
              <a:t>vedlejší činnost = 1018</a:t>
            </a:r>
          </a:p>
          <a:p>
            <a:r>
              <a:rPr lang="cs-CZ" sz="2400" dirty="0"/>
              <a:t>Měsíční zálohy: zdravotní pojištění pro OSVČ = 2352 Kč</a:t>
            </a:r>
          </a:p>
          <a:p>
            <a:endParaRPr lang="cs-CZ" sz="2400" dirty="0"/>
          </a:p>
          <a:p>
            <a:r>
              <a:rPr lang="cs-CZ" sz="2400" dirty="0"/>
              <a:t>Stát vyjde prominutí záloh na důchodovém pojištění přibližně</a:t>
            </a:r>
            <a:r>
              <a:rPr lang="cs-CZ" sz="2400" b="1" dirty="0"/>
              <a:t> na 15 miliard korun (2,5 miliardy měsíčně).</a:t>
            </a:r>
            <a:endParaRPr lang="cs-CZ" sz="2400" dirty="0"/>
          </a:p>
          <a:p>
            <a:r>
              <a:rPr lang="cs-CZ" sz="2400" dirty="0"/>
              <a:t>Zdravotním pojišťovnám </a:t>
            </a:r>
            <a:r>
              <a:rPr lang="cs-CZ" sz="2400" b="1" dirty="0"/>
              <a:t>vypadnou příjmy v hodnotě cca 10 miliard korun</a:t>
            </a:r>
            <a:r>
              <a:rPr lang="cs-CZ" sz="2400" dirty="0"/>
              <a:t> a opoziční strany navrhují tento výpadek pokrýt ze státního rozpočtu.</a:t>
            </a:r>
          </a:p>
          <a:p>
            <a:endParaRPr lang="cs-CZ" sz="1800" dirty="0"/>
          </a:p>
          <a:p>
            <a:pPr lvl="1"/>
            <a:endParaRPr lang="cs-CZ" sz="1600" dirty="0"/>
          </a:p>
          <a:p>
            <a:pPr lvl="1"/>
            <a:endParaRPr lang="cs-CZ" sz="2000" dirty="0"/>
          </a:p>
          <a:p>
            <a:endParaRPr lang="cs-CZ" sz="2400" dirty="0"/>
          </a:p>
        </p:txBody>
      </p:sp>
    </p:spTree>
    <p:extLst>
      <p:ext uri="{BB962C8B-B14F-4D97-AF65-F5344CB8AC3E}">
        <p14:creationId xmlns:p14="http://schemas.microsoft.com/office/powerpoint/2010/main" val="227194363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0DD1F0-1A1C-4F8C-96E4-E050B90CC6D2}"/>
              </a:ext>
            </a:extLst>
          </p:cNvPr>
          <p:cNvSpPr>
            <a:spLocks noGrp="1"/>
          </p:cNvSpPr>
          <p:nvPr>
            <p:ph type="title"/>
          </p:nvPr>
        </p:nvSpPr>
        <p:spPr/>
        <p:txBody>
          <a:bodyPr/>
          <a:lstStyle/>
          <a:p>
            <a:r>
              <a:rPr lang="cs-CZ" dirty="0"/>
              <a:t>Zálohy na rok 2022</a:t>
            </a:r>
          </a:p>
        </p:txBody>
      </p:sp>
      <p:sp>
        <p:nvSpPr>
          <p:cNvPr id="3" name="Zástupný symbol pro obsah 2">
            <a:extLst>
              <a:ext uri="{FF2B5EF4-FFF2-40B4-BE49-F238E27FC236}">
                <a16:creationId xmlns:a16="http://schemas.microsoft.com/office/drawing/2014/main" id="{B2CF0477-8A9C-4734-8558-8274B2541249}"/>
              </a:ext>
            </a:extLst>
          </p:cNvPr>
          <p:cNvSpPr>
            <a:spLocks noGrp="1"/>
          </p:cNvSpPr>
          <p:nvPr>
            <p:ph idx="1"/>
          </p:nvPr>
        </p:nvSpPr>
        <p:spPr>
          <a:xfrm>
            <a:off x="179512" y="1304544"/>
            <a:ext cx="8856984" cy="4644736"/>
          </a:xfrm>
        </p:spPr>
        <p:txBody>
          <a:bodyPr/>
          <a:lstStyle/>
          <a:p>
            <a:pPr marL="0" indent="0">
              <a:buNone/>
            </a:pPr>
            <a:r>
              <a:rPr lang="cs-CZ" b="1" dirty="0"/>
              <a:t>Potřebné údaje pro stanovení záloh pro rok 2022:</a:t>
            </a:r>
          </a:p>
          <a:p>
            <a:r>
              <a:rPr lang="cs-CZ" dirty="0"/>
              <a:t>všeobecný vyměřovací základ má činit 36 119 Kč</a:t>
            </a:r>
          </a:p>
          <a:p>
            <a:r>
              <a:rPr lang="cs-CZ" dirty="0"/>
              <a:t>přepočítací koeficient pro úpravu všeobecného vyměřovacího základu má činit 1,0773</a:t>
            </a:r>
          </a:p>
          <a:p>
            <a:r>
              <a:rPr lang="cs-CZ" b="1" dirty="0"/>
              <a:t>průměrná mzda má činit 38 911 Kč (nový vyměřovací základ)</a:t>
            </a:r>
          </a:p>
          <a:p>
            <a:endParaRPr lang="cs-CZ" dirty="0"/>
          </a:p>
        </p:txBody>
      </p:sp>
    </p:spTree>
    <p:extLst>
      <p:ext uri="{BB962C8B-B14F-4D97-AF65-F5344CB8AC3E}">
        <p14:creationId xmlns:p14="http://schemas.microsoft.com/office/powerpoint/2010/main" val="277667279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E6D31F17-6EA5-4F63-B6BC-9B875BC3B49F}"/>
              </a:ext>
            </a:extLst>
          </p:cNvPr>
          <p:cNvSpPr>
            <a:spLocks noGrp="1"/>
          </p:cNvSpPr>
          <p:nvPr>
            <p:ph idx="1"/>
          </p:nvPr>
        </p:nvSpPr>
        <p:spPr/>
        <p:txBody>
          <a:bodyPr>
            <a:normAutofit fontScale="92500" lnSpcReduction="20000"/>
          </a:bodyPr>
          <a:lstStyle/>
          <a:p>
            <a:r>
              <a:rPr lang="cs-CZ" dirty="0"/>
              <a:t>Maximální i minimální vyměřovací základ pro samostatnou výdělečnou činnost se odvíjí od průměrné mzdy stanovené pro rok 2022. </a:t>
            </a:r>
          </a:p>
          <a:p>
            <a:r>
              <a:rPr lang="cs-CZ" dirty="0"/>
              <a:t>Maximální vyměřovací základ sociálního pojištění by se tak v roce 2022 měl zvýšit na 1 867 728 Kč. </a:t>
            </a:r>
            <a:r>
              <a:rPr lang="cs-CZ" b="1" dirty="0"/>
              <a:t>Minimální záloha na sociální pojištění pro OSVČ hlavní by tak v roce 2022</a:t>
            </a:r>
            <a:r>
              <a:rPr lang="cs-CZ" dirty="0"/>
              <a:t> měla vzrůst ze současné částky 2588 Kč na </a:t>
            </a:r>
            <a:r>
              <a:rPr lang="cs-CZ" b="1" u="sng" dirty="0"/>
              <a:t>2841 Kč</a:t>
            </a:r>
            <a:r>
              <a:rPr lang="cs-CZ" dirty="0"/>
              <a:t>. </a:t>
            </a:r>
          </a:p>
          <a:p>
            <a:r>
              <a:rPr lang="cs-CZ" b="1" dirty="0"/>
              <a:t>Minimální záloha pro samostatnou činnost vedlejší</a:t>
            </a:r>
            <a:r>
              <a:rPr lang="cs-CZ" dirty="0"/>
              <a:t> by tak měla stoupnout ze současných 1036 Kč </a:t>
            </a:r>
            <a:r>
              <a:rPr lang="cs-CZ" b="1" dirty="0"/>
              <a:t>na 1137 Kč</a:t>
            </a:r>
            <a:r>
              <a:rPr lang="cs-CZ" dirty="0"/>
              <a:t>.</a:t>
            </a:r>
          </a:p>
        </p:txBody>
      </p:sp>
      <p:sp>
        <p:nvSpPr>
          <p:cNvPr id="4" name="Nadpis 1">
            <a:extLst>
              <a:ext uri="{FF2B5EF4-FFF2-40B4-BE49-F238E27FC236}">
                <a16:creationId xmlns:a16="http://schemas.microsoft.com/office/drawing/2014/main" id="{47D6353A-60D8-434E-88F6-EC78F2A4C875}"/>
              </a:ext>
            </a:extLst>
          </p:cNvPr>
          <p:cNvSpPr>
            <a:spLocks noGrp="1"/>
          </p:cNvSpPr>
          <p:nvPr>
            <p:ph type="title"/>
          </p:nvPr>
        </p:nvSpPr>
        <p:spPr>
          <a:xfrm>
            <a:off x="288131" y="619125"/>
            <a:ext cx="8567737" cy="981075"/>
          </a:xfrm>
        </p:spPr>
        <p:txBody>
          <a:bodyPr/>
          <a:lstStyle/>
          <a:p>
            <a:r>
              <a:rPr lang="cs-CZ" b="1" dirty="0"/>
              <a:t>Sociální pojištění 2022</a:t>
            </a:r>
          </a:p>
        </p:txBody>
      </p:sp>
    </p:spTree>
    <p:extLst>
      <p:ext uri="{BB962C8B-B14F-4D97-AF65-F5344CB8AC3E}">
        <p14:creationId xmlns:p14="http://schemas.microsoft.com/office/powerpoint/2010/main" val="329675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13792"/>
            <a:ext cx="8229600" cy="1143000"/>
          </a:xfrm>
        </p:spPr>
        <p:txBody>
          <a:bodyPr>
            <a:normAutofit/>
          </a:bodyPr>
          <a:lstStyle/>
          <a:p>
            <a:r>
              <a:rPr lang="cs-CZ" sz="4000" b="1" dirty="0">
                <a:solidFill>
                  <a:srgbClr val="FF0000"/>
                </a:solidFill>
              </a:rPr>
              <a:t>Příklad č. 5: </a:t>
            </a:r>
            <a:r>
              <a:rPr lang="cs-CZ" sz="4000" dirty="0">
                <a:solidFill>
                  <a:schemeClr val="tx1"/>
                </a:solidFill>
              </a:rPr>
              <a:t>ekonomický princip</a:t>
            </a:r>
          </a:p>
        </p:txBody>
      </p:sp>
      <p:sp>
        <p:nvSpPr>
          <p:cNvPr id="3" name="Zástupný symbol pro obsah 2"/>
          <p:cNvSpPr>
            <a:spLocks noGrp="1"/>
          </p:cNvSpPr>
          <p:nvPr>
            <p:ph idx="1"/>
          </p:nvPr>
        </p:nvSpPr>
        <p:spPr>
          <a:xfrm>
            <a:off x="457200" y="1556792"/>
            <a:ext cx="8229600" cy="4525963"/>
          </a:xfrm>
        </p:spPr>
        <p:txBody>
          <a:bodyPr/>
          <a:lstStyle/>
          <a:p>
            <a:pPr marL="0" algn="just">
              <a:lnSpc>
                <a:spcPct val="80000"/>
              </a:lnSpc>
              <a:buNone/>
            </a:pPr>
            <a:r>
              <a:rPr lang="cs-CZ" sz="2200" dirty="0">
                <a:solidFill>
                  <a:schemeClr val="tx1"/>
                </a:solidFill>
                <a:latin typeface="Arial" pitchFamily="34" charset="0"/>
                <a:cs typeface="Arial" pitchFamily="34" charset="0"/>
              </a:rPr>
              <a:t>Vedoucí produkce má při rozhodování o výrobě možnost kombinace 2 výrobních faktorů pro různé produkční množství.</a:t>
            </a:r>
          </a:p>
          <a:p>
            <a:pPr marL="0" algn="just">
              <a:lnSpc>
                <a:spcPct val="80000"/>
              </a:lnSpc>
              <a:buNone/>
            </a:pPr>
            <a:r>
              <a:rPr lang="cs-CZ" sz="2000" dirty="0">
                <a:latin typeface="Arial" pitchFamily="34" charset="0"/>
                <a:cs typeface="Arial" pitchFamily="34" charset="0"/>
              </a:rPr>
              <a:t> </a:t>
            </a: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200" dirty="0">
              <a:solidFill>
                <a:schemeClr val="tx1"/>
              </a:solidFill>
              <a:latin typeface="Arial" pitchFamily="34" charset="0"/>
              <a:cs typeface="Arial" pitchFamily="34" charset="0"/>
            </a:endParaRPr>
          </a:p>
          <a:p>
            <a:pPr marL="0" algn="just">
              <a:lnSpc>
                <a:spcPct val="80000"/>
              </a:lnSpc>
              <a:buNone/>
            </a:pPr>
            <a:r>
              <a:rPr lang="cs-CZ" sz="2200" dirty="0">
                <a:solidFill>
                  <a:schemeClr val="tx1"/>
                </a:solidFill>
                <a:latin typeface="Arial" pitchFamily="34" charset="0"/>
                <a:cs typeface="Arial" pitchFamily="34" charset="0"/>
              </a:rPr>
              <a:t>Má na výběr z možností použít například 35 jednotek faktoru 1 a 42 jednotek faktoru 2 k dosažení 120 jednotek. Otázka je jen, jestli má dále sledovat všech pět alternativ – nakoupit od dodavatelů použité faktory atd. nebo jestli můžeme již z tohoto místa jisté alternativy vyřadit. Pokuste se </a:t>
            </a:r>
            <a:r>
              <a:rPr lang="cs-CZ" sz="2200" b="1" dirty="0">
                <a:solidFill>
                  <a:schemeClr val="tx1"/>
                </a:solidFill>
                <a:latin typeface="Arial" pitchFamily="34" charset="0"/>
                <a:cs typeface="Arial" pitchFamily="34" charset="0"/>
              </a:rPr>
              <a:t>uplatnit ekonomický princip.</a:t>
            </a:r>
          </a:p>
          <a:p>
            <a:pPr marL="0" algn="just">
              <a:lnSpc>
                <a:spcPct val="80000"/>
              </a:lnSpc>
              <a:buNone/>
            </a:pPr>
            <a:endParaRPr lang="cs-CZ" sz="2000" dirty="0"/>
          </a:p>
        </p:txBody>
      </p:sp>
      <p:graphicFrame>
        <p:nvGraphicFramePr>
          <p:cNvPr id="4" name="Tabulka 3"/>
          <p:cNvGraphicFramePr>
            <a:graphicFrameLocks noGrp="1"/>
          </p:cNvGraphicFramePr>
          <p:nvPr>
            <p:extLst>
              <p:ext uri="{D42A27DB-BD31-4B8C-83A1-F6EECF244321}">
                <p14:modId xmlns:p14="http://schemas.microsoft.com/office/powerpoint/2010/main" val="363883883"/>
              </p:ext>
            </p:extLst>
          </p:nvPr>
        </p:nvGraphicFramePr>
        <p:xfrm>
          <a:off x="211540" y="2336413"/>
          <a:ext cx="8677882" cy="1894392"/>
        </p:xfrm>
        <a:graphic>
          <a:graphicData uri="http://schemas.openxmlformats.org/drawingml/2006/table">
            <a:tbl>
              <a:tblPr firstRow="1" bandRow="1">
                <a:tableStyleId>{5C22544A-7EE6-4342-B048-85BDC9FD1C3A}</a:tableStyleId>
              </a:tblPr>
              <a:tblGrid>
                <a:gridCol w="2474065">
                  <a:extLst>
                    <a:ext uri="{9D8B030D-6E8A-4147-A177-3AD203B41FA5}">
                      <a16:colId xmlns:a16="http://schemas.microsoft.com/office/drawing/2014/main" val="20000"/>
                    </a:ext>
                  </a:extLst>
                </a:gridCol>
                <a:gridCol w="1324411">
                  <a:extLst>
                    <a:ext uri="{9D8B030D-6E8A-4147-A177-3AD203B41FA5}">
                      <a16:colId xmlns:a16="http://schemas.microsoft.com/office/drawing/2014/main" val="20001"/>
                    </a:ext>
                  </a:extLst>
                </a:gridCol>
                <a:gridCol w="1324411">
                  <a:extLst>
                    <a:ext uri="{9D8B030D-6E8A-4147-A177-3AD203B41FA5}">
                      <a16:colId xmlns:a16="http://schemas.microsoft.com/office/drawing/2014/main" val="20002"/>
                    </a:ext>
                  </a:extLst>
                </a:gridCol>
                <a:gridCol w="1184999">
                  <a:extLst>
                    <a:ext uri="{9D8B030D-6E8A-4147-A177-3AD203B41FA5}">
                      <a16:colId xmlns:a16="http://schemas.microsoft.com/office/drawing/2014/main" val="20003"/>
                    </a:ext>
                  </a:extLst>
                </a:gridCol>
                <a:gridCol w="1254705">
                  <a:extLst>
                    <a:ext uri="{9D8B030D-6E8A-4147-A177-3AD203B41FA5}">
                      <a16:colId xmlns:a16="http://schemas.microsoft.com/office/drawing/2014/main" val="20004"/>
                    </a:ext>
                  </a:extLst>
                </a:gridCol>
                <a:gridCol w="1115291">
                  <a:extLst>
                    <a:ext uri="{9D8B030D-6E8A-4147-A177-3AD203B41FA5}">
                      <a16:colId xmlns:a16="http://schemas.microsoft.com/office/drawing/2014/main" val="20005"/>
                    </a:ext>
                  </a:extLst>
                </a:gridCol>
              </a:tblGrid>
              <a:tr h="473598">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473598">
                <a:tc>
                  <a:txBody>
                    <a:bodyPr/>
                    <a:lstStyle/>
                    <a:p>
                      <a:r>
                        <a:rPr lang="cs-CZ" dirty="0"/>
                        <a:t>Jednotky produkce</a:t>
                      </a:r>
                    </a:p>
                  </a:txBody>
                  <a:tcPr/>
                </a:tc>
                <a:tc>
                  <a:txBody>
                    <a:bodyPr/>
                    <a:lstStyle/>
                    <a:p>
                      <a:pPr algn="ctr"/>
                      <a:r>
                        <a:rPr lang="cs-CZ" dirty="0"/>
                        <a:t>100</a:t>
                      </a:r>
                    </a:p>
                  </a:txBody>
                  <a:tcPr/>
                </a:tc>
                <a:tc>
                  <a:txBody>
                    <a:bodyPr/>
                    <a:lstStyle/>
                    <a:p>
                      <a:pPr algn="ctr"/>
                      <a:r>
                        <a:rPr lang="cs-CZ" dirty="0"/>
                        <a:t>120</a:t>
                      </a:r>
                    </a:p>
                  </a:txBody>
                  <a:tcPr/>
                </a:tc>
                <a:tc>
                  <a:txBody>
                    <a:bodyPr/>
                    <a:lstStyle/>
                    <a:p>
                      <a:pPr algn="ctr"/>
                      <a:r>
                        <a:rPr lang="cs-CZ" dirty="0"/>
                        <a:t>130</a:t>
                      </a:r>
                    </a:p>
                  </a:txBody>
                  <a:tcPr/>
                </a:tc>
                <a:tc>
                  <a:txBody>
                    <a:bodyPr/>
                    <a:lstStyle/>
                    <a:p>
                      <a:pPr algn="ctr"/>
                      <a:r>
                        <a:rPr lang="cs-CZ" dirty="0"/>
                        <a:t>125</a:t>
                      </a:r>
                    </a:p>
                  </a:txBody>
                  <a:tcPr/>
                </a:tc>
                <a:tc>
                  <a:txBody>
                    <a:bodyPr/>
                    <a:lstStyle/>
                    <a:p>
                      <a:pPr algn="ctr"/>
                      <a:r>
                        <a:rPr lang="cs-CZ" dirty="0"/>
                        <a:t>110</a:t>
                      </a:r>
                    </a:p>
                  </a:txBody>
                  <a:tcPr/>
                </a:tc>
                <a:extLst>
                  <a:ext uri="{0D108BD9-81ED-4DB2-BD59-A6C34878D82A}">
                    <a16:rowId xmlns:a16="http://schemas.microsoft.com/office/drawing/2014/main" val="10001"/>
                  </a:ext>
                </a:extLst>
              </a:tr>
              <a:tr h="473598">
                <a:tc>
                  <a:txBody>
                    <a:bodyPr/>
                    <a:lstStyle/>
                    <a:p>
                      <a:r>
                        <a:rPr lang="cs-CZ" dirty="0"/>
                        <a:t>Použití faktoru 1</a:t>
                      </a:r>
                    </a:p>
                  </a:txBody>
                  <a:tcPr/>
                </a:tc>
                <a:tc>
                  <a:txBody>
                    <a:bodyPr/>
                    <a:lstStyle/>
                    <a:p>
                      <a:pPr algn="ctr"/>
                      <a:r>
                        <a:rPr lang="cs-CZ" dirty="0"/>
                        <a:t>30</a:t>
                      </a:r>
                    </a:p>
                  </a:txBody>
                  <a:tcPr/>
                </a:tc>
                <a:tc>
                  <a:txBody>
                    <a:bodyPr/>
                    <a:lstStyle/>
                    <a:p>
                      <a:pPr algn="ctr"/>
                      <a:r>
                        <a:rPr lang="cs-CZ" dirty="0"/>
                        <a:t>35</a:t>
                      </a:r>
                    </a:p>
                  </a:txBody>
                  <a:tcPr/>
                </a:tc>
                <a:tc>
                  <a:txBody>
                    <a:bodyPr/>
                    <a:lstStyle/>
                    <a:p>
                      <a:pPr algn="ctr"/>
                      <a:r>
                        <a:rPr lang="cs-CZ" dirty="0"/>
                        <a:t>40</a:t>
                      </a:r>
                    </a:p>
                  </a:txBody>
                  <a:tcPr/>
                </a:tc>
                <a:tc>
                  <a:txBody>
                    <a:bodyPr/>
                    <a:lstStyle/>
                    <a:p>
                      <a:pPr algn="ctr"/>
                      <a:r>
                        <a:rPr lang="cs-CZ" dirty="0"/>
                        <a:t>32</a:t>
                      </a:r>
                    </a:p>
                  </a:txBody>
                  <a:tcPr/>
                </a:tc>
                <a:tc>
                  <a:txBody>
                    <a:bodyPr/>
                    <a:lstStyle/>
                    <a:p>
                      <a:pPr algn="ctr"/>
                      <a:r>
                        <a:rPr lang="cs-CZ" dirty="0"/>
                        <a:t>34</a:t>
                      </a:r>
                    </a:p>
                  </a:txBody>
                  <a:tcPr/>
                </a:tc>
                <a:extLst>
                  <a:ext uri="{0D108BD9-81ED-4DB2-BD59-A6C34878D82A}">
                    <a16:rowId xmlns:a16="http://schemas.microsoft.com/office/drawing/2014/main" val="10002"/>
                  </a:ext>
                </a:extLst>
              </a:tr>
              <a:tr h="473598">
                <a:tc>
                  <a:txBody>
                    <a:bodyPr/>
                    <a:lstStyle/>
                    <a:p>
                      <a:r>
                        <a:rPr lang="cs-CZ" dirty="0"/>
                        <a:t>Použití faktoru 2</a:t>
                      </a:r>
                    </a:p>
                  </a:txBody>
                  <a:tcPr/>
                </a:tc>
                <a:tc>
                  <a:txBody>
                    <a:bodyPr/>
                    <a:lstStyle/>
                    <a:p>
                      <a:pPr algn="ctr"/>
                      <a:r>
                        <a:rPr lang="cs-CZ" dirty="0"/>
                        <a:t>40</a:t>
                      </a:r>
                    </a:p>
                  </a:txBody>
                  <a:tcPr/>
                </a:tc>
                <a:tc>
                  <a:txBody>
                    <a:bodyPr/>
                    <a:lstStyle/>
                    <a:p>
                      <a:pPr algn="ctr"/>
                      <a:r>
                        <a:rPr lang="cs-CZ" dirty="0"/>
                        <a:t>42</a:t>
                      </a:r>
                    </a:p>
                  </a:txBody>
                  <a:tcPr/>
                </a:tc>
                <a:tc>
                  <a:txBody>
                    <a:bodyPr/>
                    <a:lstStyle/>
                    <a:p>
                      <a:pPr algn="ctr"/>
                      <a:r>
                        <a:rPr lang="cs-CZ" dirty="0"/>
                        <a:t>30</a:t>
                      </a:r>
                    </a:p>
                  </a:txBody>
                  <a:tcPr/>
                </a:tc>
                <a:tc>
                  <a:txBody>
                    <a:bodyPr/>
                    <a:lstStyle/>
                    <a:p>
                      <a:pPr algn="ctr"/>
                      <a:r>
                        <a:rPr lang="cs-CZ" dirty="0"/>
                        <a:t>45</a:t>
                      </a:r>
                    </a:p>
                  </a:txBody>
                  <a:tcPr/>
                </a:tc>
                <a:tc>
                  <a:txBody>
                    <a:bodyPr/>
                    <a:lstStyle/>
                    <a:p>
                      <a:pPr algn="ctr"/>
                      <a:r>
                        <a:rPr lang="cs-CZ" dirty="0"/>
                        <a:t>47</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5310351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392CA6-C189-46DA-9ECF-B8F3D92A445D}"/>
              </a:ext>
            </a:extLst>
          </p:cNvPr>
          <p:cNvSpPr>
            <a:spLocks noGrp="1"/>
          </p:cNvSpPr>
          <p:nvPr>
            <p:ph type="title"/>
          </p:nvPr>
        </p:nvSpPr>
        <p:spPr>
          <a:xfrm>
            <a:off x="457200" y="341032"/>
            <a:ext cx="8229600" cy="1143000"/>
          </a:xfrm>
        </p:spPr>
        <p:txBody>
          <a:bodyPr/>
          <a:lstStyle/>
          <a:p>
            <a:r>
              <a:rPr lang="cs-CZ" b="1" dirty="0"/>
              <a:t>Sociální pojištění 2022</a:t>
            </a:r>
          </a:p>
        </p:txBody>
      </p:sp>
      <p:graphicFrame>
        <p:nvGraphicFramePr>
          <p:cNvPr id="4" name="Zástupný symbol pro obsah 3">
            <a:extLst>
              <a:ext uri="{FF2B5EF4-FFF2-40B4-BE49-F238E27FC236}">
                <a16:creationId xmlns:a16="http://schemas.microsoft.com/office/drawing/2014/main" id="{34CF17F7-00D2-4C05-AE0F-7C69C746A791}"/>
              </a:ext>
            </a:extLst>
          </p:cNvPr>
          <p:cNvGraphicFramePr>
            <a:graphicFrameLocks noGrp="1"/>
          </p:cNvGraphicFramePr>
          <p:nvPr>
            <p:ph idx="1"/>
          </p:nvPr>
        </p:nvGraphicFramePr>
        <p:xfrm>
          <a:off x="0" y="1484032"/>
          <a:ext cx="9144000" cy="4724038"/>
        </p:xfrm>
        <a:graphic>
          <a:graphicData uri="http://schemas.openxmlformats.org/drawingml/2006/table">
            <a:tbl>
              <a:tblPr/>
              <a:tblGrid>
                <a:gridCol w="4355976">
                  <a:extLst>
                    <a:ext uri="{9D8B030D-6E8A-4147-A177-3AD203B41FA5}">
                      <a16:colId xmlns:a16="http://schemas.microsoft.com/office/drawing/2014/main" val="836776232"/>
                    </a:ext>
                  </a:extLst>
                </a:gridCol>
                <a:gridCol w="2376264">
                  <a:extLst>
                    <a:ext uri="{9D8B030D-6E8A-4147-A177-3AD203B41FA5}">
                      <a16:colId xmlns:a16="http://schemas.microsoft.com/office/drawing/2014/main" val="2990630099"/>
                    </a:ext>
                  </a:extLst>
                </a:gridCol>
                <a:gridCol w="2411760">
                  <a:extLst>
                    <a:ext uri="{9D8B030D-6E8A-4147-A177-3AD203B41FA5}">
                      <a16:colId xmlns:a16="http://schemas.microsoft.com/office/drawing/2014/main" val="3680244354"/>
                    </a:ext>
                  </a:extLst>
                </a:gridCol>
              </a:tblGrid>
              <a:tr h="313908">
                <a:tc>
                  <a:txBody>
                    <a:bodyPr/>
                    <a:lstStyle/>
                    <a:p>
                      <a:r>
                        <a:rPr lang="cs-CZ" sz="2000"/>
                        <a:t>Rok</a:t>
                      </a:r>
                    </a:p>
                  </a:txBody>
                  <a:tcPr marL="83432" marR="83432" marT="41716" marB="41716" anchor="ctr">
                    <a:lnL>
                      <a:noFill/>
                    </a:lnL>
                    <a:lnR>
                      <a:noFill/>
                    </a:lnR>
                    <a:lnT>
                      <a:noFill/>
                    </a:lnT>
                    <a:lnB>
                      <a:noFill/>
                    </a:lnB>
                  </a:tcPr>
                </a:tc>
                <a:tc>
                  <a:txBody>
                    <a:bodyPr/>
                    <a:lstStyle/>
                    <a:p>
                      <a:pPr algn="ctr"/>
                      <a:r>
                        <a:rPr lang="cs-CZ" sz="2000" b="1" dirty="0"/>
                        <a:t>2022</a:t>
                      </a:r>
                    </a:p>
                  </a:txBody>
                  <a:tcPr marL="83432" marR="83432" marT="41716" marB="41716" anchor="ctr">
                    <a:lnL>
                      <a:noFill/>
                    </a:lnL>
                    <a:lnR>
                      <a:noFill/>
                    </a:lnR>
                    <a:lnT>
                      <a:noFill/>
                    </a:lnT>
                    <a:lnB>
                      <a:noFill/>
                    </a:lnB>
                  </a:tcPr>
                </a:tc>
                <a:tc>
                  <a:txBody>
                    <a:bodyPr/>
                    <a:lstStyle/>
                    <a:p>
                      <a:pPr algn="ctr"/>
                      <a:r>
                        <a:rPr lang="cs-CZ" sz="2000" b="1" dirty="0"/>
                        <a:t>2021</a:t>
                      </a:r>
                    </a:p>
                  </a:txBody>
                  <a:tcPr marL="83432" marR="83432" marT="41716" marB="41716" anchor="ctr">
                    <a:lnL>
                      <a:noFill/>
                    </a:lnL>
                    <a:lnR>
                      <a:noFill/>
                    </a:lnR>
                    <a:lnT>
                      <a:noFill/>
                    </a:lnT>
                    <a:lnB>
                      <a:noFill/>
                    </a:lnB>
                  </a:tcPr>
                </a:tc>
                <a:extLst>
                  <a:ext uri="{0D108BD9-81ED-4DB2-BD59-A6C34878D82A}">
                    <a16:rowId xmlns:a16="http://schemas.microsoft.com/office/drawing/2014/main" val="4055145077"/>
                  </a:ext>
                </a:extLst>
              </a:tr>
              <a:tr h="497788">
                <a:tc>
                  <a:txBody>
                    <a:bodyPr/>
                    <a:lstStyle/>
                    <a:p>
                      <a:r>
                        <a:rPr lang="cs-CZ" sz="2000" dirty="0"/>
                        <a:t>Maximální vyměřovací základ</a:t>
                      </a:r>
                    </a:p>
                  </a:txBody>
                  <a:tcPr marL="83432" marR="83432" marT="41716" marB="41716" anchor="ctr">
                    <a:lnL>
                      <a:noFill/>
                    </a:lnL>
                    <a:lnR>
                      <a:noFill/>
                    </a:lnR>
                    <a:lnT>
                      <a:noFill/>
                    </a:lnT>
                    <a:lnB>
                      <a:noFill/>
                    </a:lnB>
                  </a:tcPr>
                </a:tc>
                <a:tc>
                  <a:txBody>
                    <a:bodyPr/>
                    <a:lstStyle/>
                    <a:p>
                      <a:pPr algn="ctr"/>
                      <a:r>
                        <a:rPr lang="cs-CZ" sz="2000"/>
                        <a:t>1 867 728 Kč</a:t>
                      </a:r>
                    </a:p>
                  </a:txBody>
                  <a:tcPr marL="83432" marR="83432" marT="41716" marB="41716" anchor="ctr">
                    <a:lnL>
                      <a:noFill/>
                    </a:lnL>
                    <a:lnR>
                      <a:noFill/>
                    </a:lnR>
                    <a:lnT>
                      <a:noFill/>
                    </a:lnT>
                    <a:lnB>
                      <a:noFill/>
                    </a:lnB>
                  </a:tcPr>
                </a:tc>
                <a:tc>
                  <a:txBody>
                    <a:bodyPr/>
                    <a:lstStyle/>
                    <a:p>
                      <a:pPr algn="ctr"/>
                      <a:r>
                        <a:rPr lang="cs-CZ" sz="2000" dirty="0"/>
                        <a:t>1 701 168 Kč</a:t>
                      </a:r>
                    </a:p>
                  </a:txBody>
                  <a:tcPr marL="83432" marR="83432" marT="41716" marB="41716" anchor="ctr">
                    <a:lnL>
                      <a:noFill/>
                    </a:lnL>
                    <a:lnR>
                      <a:noFill/>
                    </a:lnR>
                    <a:lnT>
                      <a:noFill/>
                    </a:lnT>
                    <a:lnB>
                      <a:noFill/>
                    </a:lnB>
                  </a:tcPr>
                </a:tc>
                <a:extLst>
                  <a:ext uri="{0D108BD9-81ED-4DB2-BD59-A6C34878D82A}">
                    <a16:rowId xmlns:a16="http://schemas.microsoft.com/office/drawing/2014/main" val="3362540966"/>
                  </a:ext>
                </a:extLst>
              </a:tr>
              <a:tr h="711127">
                <a:tc>
                  <a:txBody>
                    <a:bodyPr/>
                    <a:lstStyle/>
                    <a:p>
                      <a:r>
                        <a:rPr lang="cs-CZ" sz="2000"/>
                        <a:t>Minimální roční vyměřovací základ HČ (hlavní činnost)</a:t>
                      </a:r>
                    </a:p>
                  </a:txBody>
                  <a:tcPr marL="83432" marR="83432" marT="41716" marB="41716" anchor="ctr">
                    <a:lnL>
                      <a:noFill/>
                    </a:lnL>
                    <a:lnR>
                      <a:noFill/>
                    </a:lnR>
                    <a:lnT>
                      <a:noFill/>
                    </a:lnT>
                    <a:lnB>
                      <a:noFill/>
                    </a:lnB>
                  </a:tcPr>
                </a:tc>
                <a:tc>
                  <a:txBody>
                    <a:bodyPr/>
                    <a:lstStyle/>
                    <a:p>
                      <a:pPr algn="ctr"/>
                      <a:r>
                        <a:rPr lang="cs-CZ" sz="2000"/>
                        <a:t>116 736 Kč</a:t>
                      </a:r>
                    </a:p>
                  </a:txBody>
                  <a:tcPr marL="83432" marR="83432" marT="41716" marB="41716" anchor="ctr">
                    <a:lnL>
                      <a:noFill/>
                    </a:lnL>
                    <a:lnR>
                      <a:noFill/>
                    </a:lnR>
                    <a:lnT>
                      <a:noFill/>
                    </a:lnT>
                    <a:lnB>
                      <a:noFill/>
                    </a:lnB>
                  </a:tcPr>
                </a:tc>
                <a:tc>
                  <a:txBody>
                    <a:bodyPr/>
                    <a:lstStyle/>
                    <a:p>
                      <a:pPr algn="ctr"/>
                      <a:r>
                        <a:rPr lang="cs-CZ" sz="2000" dirty="0"/>
                        <a:t>106 332 Kč</a:t>
                      </a:r>
                    </a:p>
                  </a:txBody>
                  <a:tcPr marL="83432" marR="83432" marT="41716" marB="41716" anchor="ctr">
                    <a:lnL>
                      <a:noFill/>
                    </a:lnL>
                    <a:lnR>
                      <a:noFill/>
                    </a:lnR>
                    <a:lnT>
                      <a:noFill/>
                    </a:lnT>
                    <a:lnB>
                      <a:noFill/>
                    </a:lnB>
                  </a:tcPr>
                </a:tc>
                <a:extLst>
                  <a:ext uri="{0D108BD9-81ED-4DB2-BD59-A6C34878D82A}">
                    <a16:rowId xmlns:a16="http://schemas.microsoft.com/office/drawing/2014/main" val="1420958771"/>
                  </a:ext>
                </a:extLst>
              </a:tr>
              <a:tr h="711127">
                <a:tc>
                  <a:txBody>
                    <a:bodyPr/>
                    <a:lstStyle/>
                    <a:p>
                      <a:r>
                        <a:rPr lang="cs-CZ" sz="2000"/>
                        <a:t>Minimální roční vyměřovací základ VČ (vedlejší činnost)</a:t>
                      </a:r>
                    </a:p>
                  </a:txBody>
                  <a:tcPr marL="83432" marR="83432" marT="41716" marB="41716" anchor="ctr">
                    <a:lnL>
                      <a:noFill/>
                    </a:lnL>
                    <a:lnR>
                      <a:noFill/>
                    </a:lnR>
                    <a:lnT>
                      <a:noFill/>
                    </a:lnT>
                    <a:lnB>
                      <a:noFill/>
                    </a:lnB>
                  </a:tcPr>
                </a:tc>
                <a:tc>
                  <a:txBody>
                    <a:bodyPr/>
                    <a:lstStyle/>
                    <a:p>
                      <a:pPr algn="ctr"/>
                      <a:r>
                        <a:rPr lang="cs-CZ" sz="2000"/>
                        <a:t>46 704 Kč</a:t>
                      </a:r>
                    </a:p>
                  </a:txBody>
                  <a:tcPr marL="83432" marR="83432" marT="41716" marB="41716" anchor="ctr">
                    <a:lnL>
                      <a:noFill/>
                    </a:lnL>
                    <a:lnR>
                      <a:noFill/>
                    </a:lnR>
                    <a:lnT>
                      <a:noFill/>
                    </a:lnT>
                    <a:lnB>
                      <a:noFill/>
                    </a:lnB>
                  </a:tcPr>
                </a:tc>
                <a:tc>
                  <a:txBody>
                    <a:bodyPr/>
                    <a:lstStyle/>
                    <a:p>
                      <a:pPr algn="ctr"/>
                      <a:r>
                        <a:rPr lang="cs-CZ" sz="2000" dirty="0"/>
                        <a:t>42 540 Kč</a:t>
                      </a:r>
                    </a:p>
                  </a:txBody>
                  <a:tcPr marL="83432" marR="83432" marT="41716" marB="41716" anchor="ctr">
                    <a:lnL>
                      <a:noFill/>
                    </a:lnL>
                    <a:lnR>
                      <a:noFill/>
                    </a:lnR>
                    <a:lnT>
                      <a:noFill/>
                    </a:lnT>
                    <a:lnB>
                      <a:noFill/>
                    </a:lnB>
                  </a:tcPr>
                </a:tc>
                <a:extLst>
                  <a:ext uri="{0D108BD9-81ED-4DB2-BD59-A6C34878D82A}">
                    <a16:rowId xmlns:a16="http://schemas.microsoft.com/office/drawing/2014/main" val="3120509875"/>
                  </a:ext>
                </a:extLst>
              </a:tr>
              <a:tr h="531474">
                <a:tc>
                  <a:txBody>
                    <a:bodyPr/>
                    <a:lstStyle/>
                    <a:p>
                      <a:r>
                        <a:rPr lang="cs-CZ" sz="2000"/>
                        <a:t>Minimální měsíční vyměřovací základ HČ</a:t>
                      </a:r>
                    </a:p>
                  </a:txBody>
                  <a:tcPr marL="83432" marR="83432" marT="41716" marB="41716" anchor="ctr">
                    <a:lnL>
                      <a:noFill/>
                    </a:lnL>
                    <a:lnR>
                      <a:noFill/>
                    </a:lnR>
                    <a:lnT>
                      <a:noFill/>
                    </a:lnT>
                    <a:lnB>
                      <a:noFill/>
                    </a:lnB>
                  </a:tcPr>
                </a:tc>
                <a:tc>
                  <a:txBody>
                    <a:bodyPr/>
                    <a:lstStyle/>
                    <a:p>
                      <a:pPr algn="ctr"/>
                      <a:r>
                        <a:rPr lang="cs-CZ" sz="2000"/>
                        <a:t>9728 Kč</a:t>
                      </a:r>
                    </a:p>
                  </a:txBody>
                  <a:tcPr marL="83432" marR="83432" marT="41716" marB="41716" anchor="ctr">
                    <a:lnL>
                      <a:noFill/>
                    </a:lnL>
                    <a:lnR>
                      <a:noFill/>
                    </a:lnR>
                    <a:lnT>
                      <a:noFill/>
                    </a:lnT>
                    <a:lnB>
                      <a:noFill/>
                    </a:lnB>
                  </a:tcPr>
                </a:tc>
                <a:tc>
                  <a:txBody>
                    <a:bodyPr/>
                    <a:lstStyle/>
                    <a:p>
                      <a:pPr algn="ctr"/>
                      <a:r>
                        <a:rPr lang="cs-CZ" sz="2000" dirty="0"/>
                        <a:t>8861 Kč</a:t>
                      </a:r>
                    </a:p>
                  </a:txBody>
                  <a:tcPr marL="83432" marR="83432" marT="41716" marB="41716" anchor="ctr">
                    <a:lnL>
                      <a:noFill/>
                    </a:lnL>
                    <a:lnR>
                      <a:noFill/>
                    </a:lnR>
                    <a:lnT>
                      <a:noFill/>
                    </a:lnT>
                    <a:lnB>
                      <a:noFill/>
                    </a:lnB>
                  </a:tcPr>
                </a:tc>
                <a:extLst>
                  <a:ext uri="{0D108BD9-81ED-4DB2-BD59-A6C34878D82A}">
                    <a16:rowId xmlns:a16="http://schemas.microsoft.com/office/drawing/2014/main" val="1642084066"/>
                  </a:ext>
                </a:extLst>
              </a:tr>
              <a:tr h="500482">
                <a:tc>
                  <a:txBody>
                    <a:bodyPr/>
                    <a:lstStyle/>
                    <a:p>
                      <a:r>
                        <a:rPr lang="cs-CZ" sz="2000"/>
                        <a:t>Minimální měsíční vyměřovací základ VČ</a:t>
                      </a:r>
                    </a:p>
                  </a:txBody>
                  <a:tcPr marL="83432" marR="83432" marT="41716" marB="41716" anchor="ctr">
                    <a:lnL>
                      <a:noFill/>
                    </a:lnL>
                    <a:lnR>
                      <a:noFill/>
                    </a:lnR>
                    <a:lnT>
                      <a:noFill/>
                    </a:lnT>
                    <a:lnB>
                      <a:noFill/>
                    </a:lnB>
                  </a:tcPr>
                </a:tc>
                <a:tc>
                  <a:txBody>
                    <a:bodyPr/>
                    <a:lstStyle/>
                    <a:p>
                      <a:pPr algn="ctr"/>
                      <a:r>
                        <a:rPr lang="cs-CZ" sz="2000"/>
                        <a:t>3892 Kč</a:t>
                      </a:r>
                    </a:p>
                  </a:txBody>
                  <a:tcPr marL="83432" marR="83432" marT="41716" marB="41716" anchor="ctr">
                    <a:lnL>
                      <a:noFill/>
                    </a:lnL>
                    <a:lnR>
                      <a:noFill/>
                    </a:lnR>
                    <a:lnT>
                      <a:noFill/>
                    </a:lnT>
                    <a:lnB>
                      <a:noFill/>
                    </a:lnB>
                  </a:tcPr>
                </a:tc>
                <a:tc>
                  <a:txBody>
                    <a:bodyPr/>
                    <a:lstStyle/>
                    <a:p>
                      <a:pPr algn="ctr"/>
                      <a:r>
                        <a:rPr lang="cs-CZ" sz="2000" dirty="0"/>
                        <a:t>3545 Kč</a:t>
                      </a:r>
                    </a:p>
                  </a:txBody>
                  <a:tcPr marL="83432" marR="83432" marT="41716" marB="41716" anchor="ctr">
                    <a:lnL>
                      <a:noFill/>
                    </a:lnL>
                    <a:lnR>
                      <a:noFill/>
                    </a:lnR>
                    <a:lnT>
                      <a:noFill/>
                    </a:lnT>
                    <a:lnB>
                      <a:noFill/>
                    </a:lnB>
                  </a:tcPr>
                </a:tc>
                <a:extLst>
                  <a:ext uri="{0D108BD9-81ED-4DB2-BD59-A6C34878D82A}">
                    <a16:rowId xmlns:a16="http://schemas.microsoft.com/office/drawing/2014/main" val="1596529061"/>
                  </a:ext>
                </a:extLst>
              </a:tr>
              <a:tr h="497788">
                <a:tc>
                  <a:txBody>
                    <a:bodyPr/>
                    <a:lstStyle/>
                    <a:p>
                      <a:r>
                        <a:rPr lang="cs-CZ" sz="2000"/>
                        <a:t>Minimální měsíční záloha HČ</a:t>
                      </a:r>
                    </a:p>
                  </a:txBody>
                  <a:tcPr marL="83432" marR="83432" marT="41716" marB="41716" anchor="ctr">
                    <a:lnL>
                      <a:noFill/>
                    </a:lnL>
                    <a:lnR>
                      <a:noFill/>
                    </a:lnR>
                    <a:lnT>
                      <a:noFill/>
                    </a:lnT>
                    <a:lnB>
                      <a:noFill/>
                    </a:lnB>
                  </a:tcPr>
                </a:tc>
                <a:tc>
                  <a:txBody>
                    <a:bodyPr/>
                    <a:lstStyle/>
                    <a:p>
                      <a:pPr algn="ctr"/>
                      <a:r>
                        <a:rPr lang="cs-CZ" sz="2000" b="1" dirty="0"/>
                        <a:t>2841 Kč</a:t>
                      </a:r>
                    </a:p>
                  </a:txBody>
                  <a:tcPr marL="83432" marR="83432" marT="41716" marB="41716" anchor="ctr">
                    <a:lnL>
                      <a:noFill/>
                    </a:lnL>
                    <a:lnR>
                      <a:noFill/>
                    </a:lnR>
                    <a:lnT>
                      <a:noFill/>
                    </a:lnT>
                    <a:lnB>
                      <a:noFill/>
                    </a:lnB>
                  </a:tcPr>
                </a:tc>
                <a:tc>
                  <a:txBody>
                    <a:bodyPr/>
                    <a:lstStyle/>
                    <a:p>
                      <a:pPr algn="ctr"/>
                      <a:r>
                        <a:rPr lang="cs-CZ" sz="2000" b="1" dirty="0"/>
                        <a:t>2588 Kč</a:t>
                      </a:r>
                    </a:p>
                  </a:txBody>
                  <a:tcPr marL="83432" marR="83432" marT="41716" marB="41716" anchor="ctr">
                    <a:lnL>
                      <a:noFill/>
                    </a:lnL>
                    <a:lnR>
                      <a:noFill/>
                    </a:lnR>
                    <a:lnT>
                      <a:noFill/>
                    </a:lnT>
                    <a:lnB>
                      <a:noFill/>
                    </a:lnB>
                  </a:tcPr>
                </a:tc>
                <a:extLst>
                  <a:ext uri="{0D108BD9-81ED-4DB2-BD59-A6C34878D82A}">
                    <a16:rowId xmlns:a16="http://schemas.microsoft.com/office/drawing/2014/main" val="3282492921"/>
                  </a:ext>
                </a:extLst>
              </a:tr>
              <a:tr h="497788">
                <a:tc>
                  <a:txBody>
                    <a:bodyPr/>
                    <a:lstStyle/>
                    <a:p>
                      <a:r>
                        <a:rPr lang="cs-CZ" sz="2000"/>
                        <a:t>Minimální měsíční záloha VČ</a:t>
                      </a:r>
                    </a:p>
                  </a:txBody>
                  <a:tcPr marL="83432" marR="83432" marT="41716" marB="41716" anchor="ctr">
                    <a:lnL>
                      <a:noFill/>
                    </a:lnL>
                    <a:lnR>
                      <a:noFill/>
                    </a:lnR>
                    <a:lnT>
                      <a:noFill/>
                    </a:lnT>
                    <a:lnB>
                      <a:noFill/>
                    </a:lnB>
                  </a:tcPr>
                </a:tc>
                <a:tc>
                  <a:txBody>
                    <a:bodyPr/>
                    <a:lstStyle/>
                    <a:p>
                      <a:pPr algn="ctr"/>
                      <a:r>
                        <a:rPr lang="cs-CZ" sz="2000" b="1"/>
                        <a:t>1137 Kč</a:t>
                      </a:r>
                    </a:p>
                  </a:txBody>
                  <a:tcPr marL="83432" marR="83432" marT="41716" marB="41716" anchor="ctr">
                    <a:lnL>
                      <a:noFill/>
                    </a:lnL>
                    <a:lnR>
                      <a:noFill/>
                    </a:lnR>
                    <a:lnT>
                      <a:noFill/>
                    </a:lnT>
                    <a:lnB>
                      <a:noFill/>
                    </a:lnB>
                  </a:tcPr>
                </a:tc>
                <a:tc>
                  <a:txBody>
                    <a:bodyPr/>
                    <a:lstStyle/>
                    <a:p>
                      <a:pPr algn="ctr"/>
                      <a:r>
                        <a:rPr lang="cs-CZ" sz="2000" b="1" dirty="0"/>
                        <a:t>1 036 Kč</a:t>
                      </a:r>
                    </a:p>
                  </a:txBody>
                  <a:tcPr marL="83432" marR="83432" marT="41716" marB="41716" anchor="ctr">
                    <a:lnL>
                      <a:noFill/>
                    </a:lnL>
                    <a:lnR>
                      <a:noFill/>
                    </a:lnR>
                    <a:lnT>
                      <a:noFill/>
                    </a:lnT>
                    <a:lnB>
                      <a:noFill/>
                    </a:lnB>
                  </a:tcPr>
                </a:tc>
                <a:extLst>
                  <a:ext uri="{0D108BD9-81ED-4DB2-BD59-A6C34878D82A}">
                    <a16:rowId xmlns:a16="http://schemas.microsoft.com/office/drawing/2014/main" val="3630607970"/>
                  </a:ext>
                </a:extLst>
              </a:tr>
              <a:tr h="313908">
                <a:tc>
                  <a:txBody>
                    <a:bodyPr/>
                    <a:lstStyle/>
                    <a:p>
                      <a:r>
                        <a:rPr lang="cs-CZ" sz="2000" dirty="0"/>
                        <a:t>Rozhodná částka pro VČ</a:t>
                      </a:r>
                    </a:p>
                  </a:txBody>
                  <a:tcPr marL="83432" marR="83432" marT="41716" marB="41716" anchor="ctr">
                    <a:lnL>
                      <a:noFill/>
                    </a:lnL>
                    <a:lnR>
                      <a:noFill/>
                    </a:lnR>
                    <a:lnT>
                      <a:noFill/>
                    </a:lnT>
                    <a:lnB>
                      <a:noFill/>
                    </a:lnB>
                  </a:tcPr>
                </a:tc>
                <a:tc>
                  <a:txBody>
                    <a:bodyPr/>
                    <a:lstStyle/>
                    <a:p>
                      <a:pPr algn="ctr"/>
                      <a:r>
                        <a:rPr lang="cs-CZ" sz="2000" dirty="0"/>
                        <a:t>93 387 Kč</a:t>
                      </a:r>
                    </a:p>
                  </a:txBody>
                  <a:tcPr marL="83432" marR="83432" marT="41716" marB="41716" anchor="ctr">
                    <a:lnL>
                      <a:noFill/>
                    </a:lnL>
                    <a:lnR>
                      <a:noFill/>
                    </a:lnR>
                    <a:lnT>
                      <a:noFill/>
                    </a:lnT>
                    <a:lnB>
                      <a:noFill/>
                    </a:lnB>
                  </a:tcPr>
                </a:tc>
                <a:tc>
                  <a:txBody>
                    <a:bodyPr/>
                    <a:lstStyle/>
                    <a:p>
                      <a:pPr algn="ctr"/>
                      <a:r>
                        <a:rPr lang="cs-CZ" sz="2000" dirty="0"/>
                        <a:t>85 059 Kč</a:t>
                      </a:r>
                    </a:p>
                  </a:txBody>
                  <a:tcPr marL="83432" marR="83432" marT="41716" marB="41716" anchor="ctr">
                    <a:lnL>
                      <a:noFill/>
                    </a:lnL>
                    <a:lnR>
                      <a:noFill/>
                    </a:lnR>
                    <a:lnT>
                      <a:noFill/>
                    </a:lnT>
                    <a:lnB>
                      <a:noFill/>
                    </a:lnB>
                  </a:tcPr>
                </a:tc>
                <a:extLst>
                  <a:ext uri="{0D108BD9-81ED-4DB2-BD59-A6C34878D82A}">
                    <a16:rowId xmlns:a16="http://schemas.microsoft.com/office/drawing/2014/main" val="1389616865"/>
                  </a:ext>
                </a:extLst>
              </a:tr>
            </a:tbl>
          </a:graphicData>
        </a:graphic>
      </p:graphicFrame>
    </p:spTree>
    <p:extLst>
      <p:ext uri="{BB962C8B-B14F-4D97-AF65-F5344CB8AC3E}">
        <p14:creationId xmlns:p14="http://schemas.microsoft.com/office/powerpoint/2010/main" val="308470477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0DD1F0-1A1C-4F8C-96E4-E050B90CC6D2}"/>
              </a:ext>
            </a:extLst>
          </p:cNvPr>
          <p:cNvSpPr>
            <a:spLocks noGrp="1"/>
          </p:cNvSpPr>
          <p:nvPr>
            <p:ph type="title"/>
          </p:nvPr>
        </p:nvSpPr>
        <p:spPr/>
        <p:txBody>
          <a:bodyPr/>
          <a:lstStyle/>
          <a:p>
            <a:r>
              <a:rPr lang="cs-CZ" b="1" dirty="0"/>
              <a:t>Zdravotní pojištění na rok 2022</a:t>
            </a:r>
          </a:p>
        </p:txBody>
      </p:sp>
      <p:sp>
        <p:nvSpPr>
          <p:cNvPr id="3" name="Zástupný symbol pro obsah 2">
            <a:extLst>
              <a:ext uri="{FF2B5EF4-FFF2-40B4-BE49-F238E27FC236}">
                <a16:creationId xmlns:a16="http://schemas.microsoft.com/office/drawing/2014/main" id="{B2CF0477-8A9C-4734-8558-8274B2541249}"/>
              </a:ext>
            </a:extLst>
          </p:cNvPr>
          <p:cNvSpPr>
            <a:spLocks noGrp="1"/>
          </p:cNvSpPr>
          <p:nvPr>
            <p:ph idx="1"/>
          </p:nvPr>
        </p:nvSpPr>
        <p:spPr>
          <a:xfrm>
            <a:off x="143508" y="1268760"/>
            <a:ext cx="8856984" cy="5256584"/>
          </a:xfrm>
        </p:spPr>
        <p:txBody>
          <a:bodyPr/>
          <a:lstStyle/>
          <a:p>
            <a:r>
              <a:rPr lang="cs-CZ" dirty="0"/>
              <a:t>S novým vyměřovacím základem se mění i výše záloh na zdravotní pojištění. Minimální záloha na zdravotní pojištění </a:t>
            </a:r>
            <a:r>
              <a:rPr lang="cs-CZ" b="1" dirty="0"/>
              <a:t>pro rok 2022</a:t>
            </a:r>
            <a:r>
              <a:rPr lang="cs-CZ" dirty="0"/>
              <a:t> by se tak měla zvýšit z 2393 Kč na </a:t>
            </a:r>
            <a:r>
              <a:rPr lang="cs-CZ" b="1" u="sng" dirty="0"/>
              <a:t>2627 Kč</a:t>
            </a:r>
            <a:r>
              <a:rPr lang="cs-CZ" dirty="0"/>
              <a:t>. Tato záloha musí být zaplacena již za měsíc </a:t>
            </a:r>
            <a:r>
              <a:rPr lang="cs-CZ" u="sng" dirty="0"/>
              <a:t>leden 2022</a:t>
            </a:r>
            <a:r>
              <a:rPr lang="cs-CZ" dirty="0"/>
              <a:t>.</a:t>
            </a:r>
          </a:p>
          <a:p>
            <a:r>
              <a:rPr lang="cs-CZ" sz="2400" dirty="0"/>
              <a:t>Otázkou je, zda a případně jak se od příštího roku změní minimální mzda. Od ní se totiž odvíjí i platba pojistného na zdravotní pojištění osob bez zdanitelných příjmů (OBZP). V roce 2021 musí tyto osoby platit 2052 korun. Pokud by prošel návrh ministryně práce a sociálních věcí Jany Maláčové na </a:t>
            </a:r>
            <a:r>
              <a:rPr lang="cs-CZ" sz="2400" b="1" dirty="0"/>
              <a:t>zvýšení minimální mzdy na 18 000 Kč</a:t>
            </a:r>
            <a:r>
              <a:rPr lang="cs-CZ" sz="2400" dirty="0"/>
              <a:t>, musely by OBZP platit příští rok zálohy 2430 Kč.</a:t>
            </a:r>
          </a:p>
        </p:txBody>
      </p:sp>
    </p:spTree>
    <p:extLst>
      <p:ext uri="{BB962C8B-B14F-4D97-AF65-F5344CB8AC3E}">
        <p14:creationId xmlns:p14="http://schemas.microsoft.com/office/powerpoint/2010/main" val="385726146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E7F25D-B969-4338-AEFA-A38867BA58F0}"/>
              </a:ext>
            </a:extLst>
          </p:cNvPr>
          <p:cNvSpPr>
            <a:spLocks noGrp="1"/>
          </p:cNvSpPr>
          <p:nvPr>
            <p:ph type="title"/>
          </p:nvPr>
        </p:nvSpPr>
        <p:spPr>
          <a:xfrm>
            <a:off x="529208" y="518478"/>
            <a:ext cx="8229600" cy="1143000"/>
          </a:xfrm>
        </p:spPr>
        <p:txBody>
          <a:bodyPr>
            <a:normAutofit fontScale="90000"/>
          </a:bodyPr>
          <a:lstStyle/>
          <a:p>
            <a:r>
              <a:rPr lang="cs-CZ" b="1" dirty="0"/>
              <a:t>Paušální daň pro OSVČ pro rok 2022</a:t>
            </a:r>
          </a:p>
        </p:txBody>
      </p:sp>
      <p:sp>
        <p:nvSpPr>
          <p:cNvPr id="3" name="Zástupný symbol pro obsah 2">
            <a:extLst>
              <a:ext uri="{FF2B5EF4-FFF2-40B4-BE49-F238E27FC236}">
                <a16:creationId xmlns:a16="http://schemas.microsoft.com/office/drawing/2014/main" id="{0732D266-B1FB-4605-B384-1790D3050A6C}"/>
              </a:ext>
            </a:extLst>
          </p:cNvPr>
          <p:cNvSpPr>
            <a:spLocks noGrp="1"/>
          </p:cNvSpPr>
          <p:nvPr>
            <p:ph idx="1"/>
          </p:nvPr>
        </p:nvSpPr>
        <p:spPr>
          <a:xfrm>
            <a:off x="251520" y="1645920"/>
            <a:ext cx="8784976" cy="5212080"/>
          </a:xfrm>
        </p:spPr>
        <p:txBody>
          <a:bodyPr>
            <a:normAutofit/>
          </a:bodyPr>
          <a:lstStyle/>
          <a:p>
            <a:r>
              <a:rPr lang="cs-CZ" sz="2400" dirty="0"/>
              <a:t>OSVČ se již od roku 2021 mohou prostřednictvím jedné paušální platby zbavit povinnosti přiznávat na třech různých formulářích daň z příjmu, sociální pojistné a zdravotní pojistné. Na druhou stranu tím </a:t>
            </a:r>
            <a:r>
              <a:rPr lang="cs-CZ" sz="2400" b="1" dirty="0"/>
              <a:t>ztrácí možnost uplatňovat slevy na dani, daňové zvýhodnění či nezdanitelné částky</a:t>
            </a:r>
            <a:r>
              <a:rPr lang="cs-CZ" sz="2400" dirty="0"/>
              <a:t>. Paušální odvod se skládá z minimální částky zdravotního pojistného, 1,15násobku minima sociálního pojistného a daně ve výši 100 korun.</a:t>
            </a:r>
          </a:p>
          <a:p>
            <a:r>
              <a:rPr lang="cs-CZ" sz="2400" dirty="0"/>
              <a:t>V roce </a:t>
            </a:r>
            <a:r>
              <a:rPr lang="cs-CZ" sz="2400" b="1" dirty="0"/>
              <a:t>2022 by tak paušální daň měla činit 5994 Kč</a:t>
            </a:r>
            <a:r>
              <a:rPr lang="cs-CZ" sz="2400" dirty="0"/>
              <a:t> měsíčně (3267 Kč sociální pojištění, 2627 Kč zdravotní pojištění a 100 Kč daň z příjmů). Letos OSVČ hradí 5469 Kč.</a:t>
            </a:r>
          </a:p>
          <a:p>
            <a:endParaRPr lang="cs-CZ" sz="2400" dirty="0"/>
          </a:p>
        </p:txBody>
      </p:sp>
    </p:spTree>
    <p:extLst>
      <p:ext uri="{BB962C8B-B14F-4D97-AF65-F5344CB8AC3E}">
        <p14:creationId xmlns:p14="http://schemas.microsoft.com/office/powerpoint/2010/main" val="57573954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3FD659-C97A-4FBE-A409-7FC281373FAF}"/>
              </a:ext>
            </a:extLst>
          </p:cNvPr>
          <p:cNvSpPr>
            <a:spLocks noGrp="1"/>
          </p:cNvSpPr>
          <p:nvPr>
            <p:ph type="title"/>
          </p:nvPr>
        </p:nvSpPr>
        <p:spPr>
          <a:xfrm>
            <a:off x="457200" y="457200"/>
            <a:ext cx="8229600" cy="1143000"/>
          </a:xfrm>
        </p:spPr>
        <p:txBody>
          <a:bodyPr/>
          <a:lstStyle/>
          <a:p>
            <a:r>
              <a:rPr lang="cs-CZ" dirty="0"/>
              <a:t>Minimální vs. Zaručená mzda</a:t>
            </a:r>
          </a:p>
        </p:txBody>
      </p:sp>
      <p:sp>
        <p:nvSpPr>
          <p:cNvPr id="3" name="Zástupný symbol pro obsah 2">
            <a:extLst>
              <a:ext uri="{FF2B5EF4-FFF2-40B4-BE49-F238E27FC236}">
                <a16:creationId xmlns:a16="http://schemas.microsoft.com/office/drawing/2014/main" id="{A4BEB6F8-E03E-4229-A588-7C9ABF60011A}"/>
              </a:ext>
            </a:extLst>
          </p:cNvPr>
          <p:cNvSpPr>
            <a:spLocks noGrp="1"/>
          </p:cNvSpPr>
          <p:nvPr>
            <p:ph idx="1"/>
          </p:nvPr>
        </p:nvSpPr>
        <p:spPr/>
        <p:txBody>
          <a:bodyPr/>
          <a:lstStyle/>
          <a:p>
            <a:pPr marL="0" indent="0">
              <a:buNone/>
            </a:pPr>
            <a:r>
              <a:rPr lang="cs-CZ" sz="2400" b="1" dirty="0"/>
              <a:t>Minimální mzda</a:t>
            </a:r>
          </a:p>
          <a:p>
            <a:r>
              <a:rPr lang="cs-CZ" sz="2400" b="1" dirty="0"/>
              <a:t>V roce 2020 se minimální mzda zvýšila na 14 600 Kč</a:t>
            </a:r>
            <a:r>
              <a:rPr lang="cs-CZ" sz="2400" dirty="0"/>
              <a:t> měsíčně, tedy je o 1 250 Kč vyšší než v roce 2019, </a:t>
            </a:r>
            <a:r>
              <a:rPr lang="cs-CZ" sz="2400" b="1" dirty="0"/>
              <a:t>minimální hodinová mzda se zvyšuje na 87,30 Kč</a:t>
            </a:r>
            <a:r>
              <a:rPr lang="cs-CZ" sz="2400" dirty="0"/>
              <a:t>. </a:t>
            </a:r>
          </a:p>
          <a:p>
            <a:r>
              <a:rPr lang="cs-CZ" sz="2400" dirty="0"/>
              <a:t>Minimální mzda pro </a:t>
            </a:r>
            <a:r>
              <a:rPr lang="cs-CZ" sz="2400" b="1" dirty="0"/>
              <a:t>rok 2021 je 15 200 Kč.</a:t>
            </a:r>
          </a:p>
          <a:p>
            <a:pPr marL="0" indent="0">
              <a:buNone/>
            </a:pPr>
            <a:r>
              <a:rPr lang="cs-CZ" sz="2400" b="1" dirty="0"/>
              <a:t>Zaručená mzda</a:t>
            </a:r>
          </a:p>
          <a:p>
            <a:r>
              <a:rPr lang="cs-CZ" sz="2400" dirty="0"/>
              <a:t>stanovuje nejnižší mzdu za práci s ohledem na složitost, odpovědnost a namáhavost vykonávané práce, předpokládá se práce na plný úvazek s týdenní pracovní dobou 40 hodin. </a:t>
            </a:r>
          </a:p>
          <a:p>
            <a:r>
              <a:rPr lang="cs-CZ" sz="2400" dirty="0"/>
              <a:t>Nejnižší úroveň zaručené mzdy nesmí být nižší než </a:t>
            </a:r>
            <a:r>
              <a:rPr lang="cs-CZ" sz="2400" b="1" dirty="0">
                <a:hlinkClick r:id="rId2"/>
              </a:rPr>
              <a:t>minimální mzda.</a:t>
            </a:r>
            <a:r>
              <a:rPr lang="cs-CZ" sz="2400" dirty="0"/>
              <a:t> </a:t>
            </a:r>
          </a:p>
        </p:txBody>
      </p:sp>
    </p:spTree>
    <p:extLst>
      <p:ext uri="{BB962C8B-B14F-4D97-AF65-F5344CB8AC3E}">
        <p14:creationId xmlns:p14="http://schemas.microsoft.com/office/powerpoint/2010/main" val="152704634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0E911-6DEA-4808-B0D8-A418056EC32C}"/>
              </a:ext>
            </a:extLst>
          </p:cNvPr>
          <p:cNvSpPr>
            <a:spLocks noGrp="1"/>
          </p:cNvSpPr>
          <p:nvPr>
            <p:ph type="title"/>
          </p:nvPr>
        </p:nvSpPr>
        <p:spPr>
          <a:xfrm>
            <a:off x="467544" y="352068"/>
            <a:ext cx="8568952" cy="980728"/>
          </a:xfrm>
        </p:spPr>
        <p:txBody>
          <a:bodyPr/>
          <a:lstStyle/>
          <a:p>
            <a:r>
              <a:rPr lang="cs-CZ" b="1" dirty="0"/>
              <a:t>Zaručená mzda </a:t>
            </a:r>
          </a:p>
        </p:txBody>
      </p:sp>
      <p:sp>
        <p:nvSpPr>
          <p:cNvPr id="5" name="Rectangle 1">
            <a:extLst>
              <a:ext uri="{FF2B5EF4-FFF2-40B4-BE49-F238E27FC236}">
                <a16:creationId xmlns:a16="http://schemas.microsoft.com/office/drawing/2014/main" id="{702D5980-B1D8-4FD3-A612-8F7184C149D7}"/>
              </a:ext>
            </a:extLst>
          </p:cNvPr>
          <p:cNvSpPr>
            <a:spLocks noChangeArrowheads="1"/>
          </p:cNvSpPr>
          <p:nvPr/>
        </p:nvSpPr>
        <p:spPr bwMode="auto">
          <a:xfrm flipV="1">
            <a:off x="-1137690" y="-588339"/>
            <a:ext cx="105697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6" name="Zástupný symbol pro obsah 5">
            <a:extLst>
              <a:ext uri="{FF2B5EF4-FFF2-40B4-BE49-F238E27FC236}">
                <a16:creationId xmlns:a16="http://schemas.microsoft.com/office/drawing/2014/main" id="{031E9F86-C764-45AF-9180-C56539C653A5}"/>
              </a:ext>
            </a:extLst>
          </p:cNvPr>
          <p:cNvSpPr>
            <a:spLocks noGrp="1"/>
          </p:cNvSpPr>
          <p:nvPr>
            <p:ph idx="1"/>
          </p:nvPr>
        </p:nvSpPr>
        <p:spPr>
          <a:xfrm>
            <a:off x="29039" y="1124744"/>
            <a:ext cx="8856984" cy="5256584"/>
          </a:xfrm>
        </p:spPr>
        <p:txBody>
          <a:bodyPr/>
          <a:lstStyle/>
          <a:p>
            <a:pPr algn="l"/>
            <a:r>
              <a:rPr lang="cs-CZ" sz="1400" b="1" dirty="0"/>
              <a:t>1. skupina</a:t>
            </a:r>
            <a:r>
              <a:rPr lang="cs-CZ" sz="1400" dirty="0"/>
              <a:t>  </a:t>
            </a:r>
            <a:br>
              <a:rPr lang="cs-CZ" sz="1400" dirty="0"/>
            </a:br>
            <a:r>
              <a:rPr lang="cs-CZ" sz="1400" dirty="0"/>
              <a:t>Pomocnice v kuchyni, švadlena drobných úprav, uklízečka, doručovatel zásilek a další nekvalifikované práce. Ve veřejné sféře se jedná o zaměstnance v 1. a 2. platové třídě. </a:t>
            </a:r>
            <a:br>
              <a:rPr lang="cs-CZ" sz="1400" dirty="0"/>
            </a:br>
            <a:r>
              <a:rPr lang="cs-CZ" sz="1400" b="1" dirty="0"/>
              <a:t>Nejnižší měsíční mzda v 1. skupině pro rok 2021 se zvyšuje z 14 600 Kč na 15 200 Kč.  </a:t>
            </a:r>
            <a:br>
              <a:rPr lang="cs-CZ" sz="1400" b="1" dirty="0"/>
            </a:br>
            <a:r>
              <a:rPr lang="cs-CZ" sz="1400" b="1" dirty="0"/>
              <a:t>Rozdíl: + 600 Kč</a:t>
            </a:r>
            <a:endParaRPr lang="cs-CZ" sz="1400" dirty="0"/>
          </a:p>
          <a:p>
            <a:pPr algn="l"/>
            <a:r>
              <a:rPr lang="cs-CZ" sz="1400" b="1" dirty="0"/>
              <a:t>2. skupina</a:t>
            </a:r>
            <a:r>
              <a:rPr lang="cs-CZ" sz="1400" dirty="0"/>
              <a:t>  </a:t>
            </a:r>
            <a:br>
              <a:rPr lang="cs-CZ" sz="1400" dirty="0"/>
            </a:br>
            <a:r>
              <a:rPr lang="cs-CZ" sz="1400" dirty="0"/>
              <a:t>Řemeslník nebo dělník na stavbě, skladník – manipulace s předměty nad 15 kg, popelář či sanitář, trafikant, domovník či školník a ochranka objektů, řidič osobních aut, kuchař jednoduchých jídel, pokojská, kontrolor a třídič v balírnách, obsluha balicích linek apod. Ve veřejné sféře se jedná o zaměstnance v 3. a 4. platové třídě.  </a:t>
            </a:r>
            <a:br>
              <a:rPr lang="cs-CZ" sz="1400" dirty="0"/>
            </a:br>
            <a:r>
              <a:rPr lang="cs-CZ" sz="1400" b="1" dirty="0"/>
              <a:t>Nejnižší měsíční mzda v 2. skupině pro rok 2021 se zvyšuje z 16 100 Kč na 16 800 Kč.  </a:t>
            </a:r>
            <a:br>
              <a:rPr lang="cs-CZ" sz="1400" b="1" dirty="0"/>
            </a:br>
            <a:r>
              <a:rPr lang="cs-CZ" sz="1400" b="1" dirty="0"/>
              <a:t>Rozdíl: + 700 Kč</a:t>
            </a:r>
            <a:endParaRPr lang="cs-CZ" sz="1400" dirty="0"/>
          </a:p>
          <a:p>
            <a:pPr algn="l"/>
            <a:r>
              <a:rPr lang="cs-CZ" sz="1400" b="1" dirty="0"/>
              <a:t>3. skupina</a:t>
            </a:r>
            <a:r>
              <a:rPr lang="cs-CZ" sz="1400" dirty="0"/>
              <a:t>  </a:t>
            </a:r>
            <a:br>
              <a:rPr lang="cs-CZ" sz="1400" dirty="0"/>
            </a:br>
            <a:r>
              <a:rPr lang="cs-CZ" sz="1400" dirty="0"/>
              <a:t>Zedník či klempíř, instalatér a topenář – jednodušší práce, opravář elektrických či tepelných spotřebičů, holič a kadeřník, prodavač, kuchař – běžné druhy teplých jídel, pokladní, číšník či barman, pracovník na počítači – databáze, tabulky apod., účetní, fakturant – jednodušší práce, automechanik, strojvedoucí metra, řidič aut nad 9 míst nebo nad 3,5 t, ošetřovatel, zubní instrumentář, řezník na jatkách apod. Ve veřejné sféře se jedná o zaměstnance v 5. a 6. platové třídě.  </a:t>
            </a:r>
            <a:br>
              <a:rPr lang="cs-CZ" sz="1400" dirty="0"/>
            </a:br>
            <a:r>
              <a:rPr lang="cs-CZ" sz="1400" b="1" dirty="0"/>
              <a:t>Nejnižší měsíční mzda ve 3. skupině se zvyšuje z 17 800 Kč na 18 500 Kč</a:t>
            </a:r>
            <a:endParaRPr lang="cs-CZ" sz="1400" dirty="0"/>
          </a:p>
          <a:p>
            <a:pPr algn="l"/>
            <a:r>
              <a:rPr lang="cs-CZ" sz="1400" b="1" dirty="0"/>
              <a:t>…8. skupina</a:t>
            </a:r>
            <a:r>
              <a:rPr lang="cs-CZ" sz="1400" dirty="0"/>
              <a:t>  </a:t>
            </a:r>
            <a:br>
              <a:rPr lang="cs-CZ" sz="1400" dirty="0"/>
            </a:br>
            <a:r>
              <a:rPr lang="cs-CZ" sz="1400" dirty="0"/>
              <a:t>Finanční a obchodní ředitel, makléř na finančním a kapitálovém trhu, náročné tvůrčí systémové práce apod. Ve veřejné sféře se jedná o zaměstnance v 15. a 16. platové třídě.  </a:t>
            </a:r>
            <a:br>
              <a:rPr lang="cs-CZ" sz="1400" dirty="0"/>
            </a:br>
            <a:r>
              <a:rPr lang="cs-CZ" sz="1400" b="1" dirty="0"/>
              <a:t>Nejnižší měsíční mzda v 8. skupině se zvyšuje z 29 200 Kč na 30 400 Kč.  </a:t>
            </a:r>
            <a:br>
              <a:rPr lang="cs-CZ" sz="1400" b="1" dirty="0"/>
            </a:br>
            <a:r>
              <a:rPr lang="cs-CZ" sz="1400" b="1" dirty="0"/>
              <a:t>Rozdíl: + 1 200 Kč</a:t>
            </a:r>
            <a:endParaRPr lang="cs-CZ" sz="1400" dirty="0"/>
          </a:p>
          <a:p>
            <a:endParaRPr lang="cs-CZ" sz="1400" dirty="0"/>
          </a:p>
        </p:txBody>
      </p:sp>
    </p:spTree>
    <p:extLst>
      <p:ext uri="{BB962C8B-B14F-4D97-AF65-F5344CB8AC3E}">
        <p14:creationId xmlns:p14="http://schemas.microsoft.com/office/powerpoint/2010/main" val="272918813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0E911-6DEA-4808-B0D8-A418056EC32C}"/>
              </a:ext>
            </a:extLst>
          </p:cNvPr>
          <p:cNvSpPr>
            <a:spLocks noGrp="1"/>
          </p:cNvSpPr>
          <p:nvPr>
            <p:ph type="title"/>
          </p:nvPr>
        </p:nvSpPr>
        <p:spPr/>
        <p:txBody>
          <a:bodyPr/>
          <a:lstStyle/>
          <a:p>
            <a:r>
              <a:rPr lang="cs-CZ" b="1" dirty="0"/>
              <a:t>Zaručená mzda</a:t>
            </a:r>
          </a:p>
        </p:txBody>
      </p:sp>
      <p:sp>
        <p:nvSpPr>
          <p:cNvPr id="5" name="Rectangle 1">
            <a:extLst>
              <a:ext uri="{FF2B5EF4-FFF2-40B4-BE49-F238E27FC236}">
                <a16:creationId xmlns:a16="http://schemas.microsoft.com/office/drawing/2014/main" id="{702D5980-B1D8-4FD3-A612-8F7184C149D7}"/>
              </a:ext>
            </a:extLst>
          </p:cNvPr>
          <p:cNvSpPr>
            <a:spLocks noChangeArrowheads="1"/>
          </p:cNvSpPr>
          <p:nvPr/>
        </p:nvSpPr>
        <p:spPr bwMode="auto">
          <a:xfrm flipV="1">
            <a:off x="-1137690" y="-588339"/>
            <a:ext cx="105697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graphicFrame>
        <p:nvGraphicFramePr>
          <p:cNvPr id="7" name="Zástupný symbol pro obsah 6">
            <a:extLst>
              <a:ext uri="{FF2B5EF4-FFF2-40B4-BE49-F238E27FC236}">
                <a16:creationId xmlns:a16="http://schemas.microsoft.com/office/drawing/2014/main" id="{4930F8E8-0917-48A7-9BA2-2144BE8F5317}"/>
              </a:ext>
            </a:extLst>
          </p:cNvPr>
          <p:cNvGraphicFramePr>
            <a:graphicFrameLocks noGrp="1"/>
          </p:cNvGraphicFramePr>
          <p:nvPr>
            <p:ph idx="1"/>
          </p:nvPr>
        </p:nvGraphicFramePr>
        <p:xfrm>
          <a:off x="705440" y="1196752"/>
          <a:ext cx="7733120" cy="5085146"/>
        </p:xfrm>
        <a:graphic>
          <a:graphicData uri="http://schemas.openxmlformats.org/drawingml/2006/table">
            <a:tbl>
              <a:tblPr/>
              <a:tblGrid>
                <a:gridCol w="1546624">
                  <a:extLst>
                    <a:ext uri="{9D8B030D-6E8A-4147-A177-3AD203B41FA5}">
                      <a16:colId xmlns:a16="http://schemas.microsoft.com/office/drawing/2014/main" val="2437396266"/>
                    </a:ext>
                  </a:extLst>
                </a:gridCol>
                <a:gridCol w="1546624">
                  <a:extLst>
                    <a:ext uri="{9D8B030D-6E8A-4147-A177-3AD203B41FA5}">
                      <a16:colId xmlns:a16="http://schemas.microsoft.com/office/drawing/2014/main" val="110291145"/>
                    </a:ext>
                  </a:extLst>
                </a:gridCol>
                <a:gridCol w="1546624">
                  <a:extLst>
                    <a:ext uri="{9D8B030D-6E8A-4147-A177-3AD203B41FA5}">
                      <a16:colId xmlns:a16="http://schemas.microsoft.com/office/drawing/2014/main" val="2157429840"/>
                    </a:ext>
                  </a:extLst>
                </a:gridCol>
                <a:gridCol w="1546624">
                  <a:extLst>
                    <a:ext uri="{9D8B030D-6E8A-4147-A177-3AD203B41FA5}">
                      <a16:colId xmlns:a16="http://schemas.microsoft.com/office/drawing/2014/main" val="692507467"/>
                    </a:ext>
                  </a:extLst>
                </a:gridCol>
                <a:gridCol w="1546624">
                  <a:extLst>
                    <a:ext uri="{9D8B030D-6E8A-4147-A177-3AD203B41FA5}">
                      <a16:colId xmlns:a16="http://schemas.microsoft.com/office/drawing/2014/main" val="4046515337"/>
                    </a:ext>
                  </a:extLst>
                </a:gridCol>
              </a:tblGrid>
              <a:tr h="462286">
                <a:tc rowSpan="3">
                  <a:txBody>
                    <a:bodyPr/>
                    <a:lstStyle/>
                    <a:p>
                      <a:r>
                        <a:rPr lang="cs-CZ" sz="2000"/>
                        <a:t>Skupina</a:t>
                      </a:r>
                    </a:p>
                    <a:p>
                      <a:r>
                        <a:rPr lang="cs-CZ" sz="2000"/>
                        <a:t>prací</a:t>
                      </a:r>
                    </a:p>
                  </a:txBody>
                  <a:tcPr marL="0" marR="0" marT="0" marB="0" anchor="ctr">
                    <a:lnL>
                      <a:noFill/>
                    </a:lnL>
                    <a:lnR>
                      <a:noFill/>
                    </a:lnR>
                    <a:lnT>
                      <a:noFill/>
                    </a:lnT>
                    <a:lnB>
                      <a:noFill/>
                    </a:lnB>
                  </a:tcPr>
                </a:tc>
                <a:tc gridSpan="4">
                  <a:txBody>
                    <a:bodyPr/>
                    <a:lstStyle/>
                    <a:p>
                      <a:pPr algn="ctr"/>
                      <a:r>
                        <a:rPr lang="cs-CZ" sz="2000" b="1">
                          <a:effectLst/>
                        </a:rPr>
                        <a:t>Nejnižší úroveň zaručené mzdy</a:t>
                      </a:r>
                      <a:endParaRPr lang="cs-CZ" sz="2000">
                        <a:effectLst/>
                      </a:endParaRPr>
                    </a:p>
                  </a:txBody>
                  <a:tcPr marL="0" marR="0" marT="0" marB="0" anchor="ctr">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812976842"/>
                  </a:ext>
                </a:extLst>
              </a:tr>
              <a:tr h="462286">
                <a:tc vMerge="1">
                  <a:txBody>
                    <a:bodyPr/>
                    <a:lstStyle/>
                    <a:p>
                      <a:endParaRPr lang="cs-CZ"/>
                    </a:p>
                  </a:txBody>
                  <a:tcPr/>
                </a:tc>
                <a:tc gridSpan="2">
                  <a:txBody>
                    <a:bodyPr/>
                    <a:lstStyle/>
                    <a:p>
                      <a:pPr algn="ctr"/>
                      <a:r>
                        <a:rPr lang="cs-CZ" sz="2000" b="1">
                          <a:effectLst/>
                        </a:rPr>
                        <a:t>rok 2020</a:t>
                      </a:r>
                      <a:endParaRPr lang="cs-CZ" sz="2000">
                        <a:effectLst/>
                      </a:endParaRPr>
                    </a:p>
                  </a:txBody>
                  <a:tcPr marL="0" marR="0" marT="0" marB="0" anchor="ctr">
                    <a:lnL>
                      <a:noFill/>
                    </a:lnL>
                    <a:lnR>
                      <a:noFill/>
                    </a:lnR>
                    <a:lnT>
                      <a:noFill/>
                    </a:lnT>
                    <a:lnB>
                      <a:noFill/>
                    </a:lnB>
                  </a:tcPr>
                </a:tc>
                <a:tc hMerge="1">
                  <a:txBody>
                    <a:bodyPr/>
                    <a:lstStyle/>
                    <a:p>
                      <a:endParaRPr lang="cs-CZ"/>
                    </a:p>
                  </a:txBody>
                  <a:tcPr/>
                </a:tc>
                <a:tc gridSpan="2">
                  <a:txBody>
                    <a:bodyPr/>
                    <a:lstStyle/>
                    <a:p>
                      <a:pPr algn="ctr"/>
                      <a:r>
                        <a:rPr lang="cs-CZ" sz="2000" b="1">
                          <a:effectLst/>
                        </a:rPr>
                        <a:t>rok 2021</a:t>
                      </a:r>
                      <a:endParaRPr lang="cs-CZ" sz="2000">
                        <a:effectLst/>
                      </a:endParaRPr>
                    </a:p>
                  </a:txBody>
                  <a:tcPr marL="0" marR="0" marT="0" marB="0" anchor="ctr">
                    <a:lnL>
                      <a:noFill/>
                    </a:lnL>
                    <a:lnR>
                      <a:noFill/>
                    </a:lnR>
                    <a:lnT>
                      <a:noFill/>
                    </a:lnT>
                    <a:lnB>
                      <a:noFill/>
                    </a:lnB>
                  </a:tcPr>
                </a:tc>
                <a:tc hMerge="1">
                  <a:txBody>
                    <a:bodyPr/>
                    <a:lstStyle/>
                    <a:p>
                      <a:endParaRPr lang="cs-CZ"/>
                    </a:p>
                  </a:txBody>
                  <a:tcPr/>
                </a:tc>
                <a:extLst>
                  <a:ext uri="{0D108BD9-81ED-4DB2-BD59-A6C34878D82A}">
                    <a16:rowId xmlns:a16="http://schemas.microsoft.com/office/drawing/2014/main" val="280577541"/>
                  </a:ext>
                </a:extLst>
              </a:tr>
              <a:tr h="462286">
                <a:tc vMerge="1">
                  <a:txBody>
                    <a:bodyPr/>
                    <a:lstStyle/>
                    <a:p>
                      <a:endParaRPr lang="cs-CZ"/>
                    </a:p>
                  </a:txBody>
                  <a:tcPr/>
                </a:tc>
                <a:tc>
                  <a:txBody>
                    <a:bodyPr/>
                    <a:lstStyle/>
                    <a:p>
                      <a:pPr algn="ctr"/>
                      <a:r>
                        <a:rPr lang="cs-CZ" sz="2000">
                          <a:effectLst/>
                        </a:rPr>
                        <a:t>Kč/měsíc</a:t>
                      </a:r>
                    </a:p>
                  </a:txBody>
                  <a:tcPr marL="0" marR="0" marT="0" marB="0" anchor="ctr">
                    <a:lnL>
                      <a:noFill/>
                    </a:lnL>
                    <a:lnR>
                      <a:noFill/>
                    </a:lnR>
                    <a:lnT>
                      <a:noFill/>
                    </a:lnT>
                    <a:lnB>
                      <a:noFill/>
                    </a:lnB>
                  </a:tcPr>
                </a:tc>
                <a:tc>
                  <a:txBody>
                    <a:bodyPr/>
                    <a:lstStyle/>
                    <a:p>
                      <a:pPr algn="ctr"/>
                      <a:r>
                        <a:rPr lang="cs-CZ" sz="2000">
                          <a:effectLst/>
                        </a:rPr>
                        <a:t>Kč/hodinu</a:t>
                      </a:r>
                    </a:p>
                  </a:txBody>
                  <a:tcPr marL="0" marR="0" marT="0" marB="0" anchor="ctr">
                    <a:lnL>
                      <a:noFill/>
                    </a:lnL>
                    <a:lnR>
                      <a:noFill/>
                    </a:lnR>
                    <a:lnT>
                      <a:noFill/>
                    </a:lnT>
                    <a:lnB>
                      <a:noFill/>
                    </a:lnB>
                  </a:tcPr>
                </a:tc>
                <a:tc>
                  <a:txBody>
                    <a:bodyPr/>
                    <a:lstStyle/>
                    <a:p>
                      <a:pPr algn="ctr"/>
                      <a:r>
                        <a:rPr lang="cs-CZ" sz="2000" b="1">
                          <a:effectLst/>
                        </a:rPr>
                        <a:t>Kč/měsíc</a:t>
                      </a:r>
                    </a:p>
                  </a:txBody>
                  <a:tcPr marL="0" marR="0" marT="0" marB="0" anchor="ctr">
                    <a:lnL>
                      <a:noFill/>
                    </a:lnL>
                    <a:lnR>
                      <a:noFill/>
                    </a:lnR>
                    <a:lnT>
                      <a:noFill/>
                    </a:lnT>
                    <a:lnB>
                      <a:noFill/>
                    </a:lnB>
                  </a:tcPr>
                </a:tc>
                <a:tc>
                  <a:txBody>
                    <a:bodyPr/>
                    <a:lstStyle/>
                    <a:p>
                      <a:pPr algn="ctr"/>
                      <a:r>
                        <a:rPr lang="cs-CZ" sz="2000" b="1">
                          <a:effectLst/>
                        </a:rPr>
                        <a:t>Kč/hodinu</a:t>
                      </a:r>
                    </a:p>
                  </a:txBody>
                  <a:tcPr marL="0" marR="0" marT="0" marB="0" anchor="ctr">
                    <a:lnL>
                      <a:noFill/>
                    </a:lnL>
                    <a:lnR>
                      <a:noFill/>
                    </a:lnR>
                    <a:lnT>
                      <a:noFill/>
                    </a:lnT>
                    <a:lnB>
                      <a:noFill/>
                    </a:lnB>
                  </a:tcPr>
                </a:tc>
                <a:extLst>
                  <a:ext uri="{0D108BD9-81ED-4DB2-BD59-A6C34878D82A}">
                    <a16:rowId xmlns:a16="http://schemas.microsoft.com/office/drawing/2014/main" val="3580846219"/>
                  </a:ext>
                </a:extLst>
              </a:tr>
              <a:tr h="462286">
                <a:tc>
                  <a:txBody>
                    <a:bodyPr/>
                    <a:lstStyle/>
                    <a:p>
                      <a:pPr algn="ctr"/>
                      <a:r>
                        <a:rPr lang="cs-CZ" sz="2000">
                          <a:effectLst/>
                        </a:rPr>
                        <a:t>1.   </a:t>
                      </a:r>
                    </a:p>
                  </a:txBody>
                  <a:tcPr marL="0" marR="0" marT="0" marB="0" anchor="ctr">
                    <a:lnL>
                      <a:noFill/>
                    </a:lnL>
                    <a:lnR>
                      <a:noFill/>
                    </a:lnR>
                    <a:lnT>
                      <a:noFill/>
                    </a:lnT>
                    <a:lnB>
                      <a:noFill/>
                    </a:lnB>
                  </a:tcPr>
                </a:tc>
                <a:tc>
                  <a:txBody>
                    <a:bodyPr/>
                    <a:lstStyle/>
                    <a:p>
                      <a:pPr algn="ctr"/>
                      <a:r>
                        <a:rPr lang="cs-CZ" sz="2000">
                          <a:effectLst/>
                        </a:rPr>
                        <a:t>14 600</a:t>
                      </a:r>
                    </a:p>
                  </a:txBody>
                  <a:tcPr marL="0" marR="0" marT="0" marB="0" anchor="ctr">
                    <a:lnL>
                      <a:noFill/>
                    </a:lnL>
                    <a:lnR>
                      <a:noFill/>
                    </a:lnR>
                    <a:lnT>
                      <a:noFill/>
                    </a:lnT>
                    <a:lnB>
                      <a:noFill/>
                    </a:lnB>
                  </a:tcPr>
                </a:tc>
                <a:tc>
                  <a:txBody>
                    <a:bodyPr/>
                    <a:lstStyle/>
                    <a:p>
                      <a:pPr algn="ctr"/>
                      <a:r>
                        <a:rPr lang="cs-CZ" sz="2000">
                          <a:effectLst/>
                        </a:rPr>
                        <a:t>87,30</a:t>
                      </a:r>
                    </a:p>
                  </a:txBody>
                  <a:tcPr marL="0" marR="0" marT="0" marB="0" anchor="ctr">
                    <a:lnL>
                      <a:noFill/>
                    </a:lnL>
                    <a:lnR>
                      <a:noFill/>
                    </a:lnR>
                    <a:lnT>
                      <a:noFill/>
                    </a:lnT>
                    <a:lnB>
                      <a:noFill/>
                    </a:lnB>
                  </a:tcPr>
                </a:tc>
                <a:tc>
                  <a:txBody>
                    <a:bodyPr/>
                    <a:lstStyle/>
                    <a:p>
                      <a:pPr algn="ctr"/>
                      <a:r>
                        <a:rPr lang="cs-CZ" sz="2000" b="1">
                          <a:effectLst/>
                        </a:rPr>
                        <a:t>15 200</a:t>
                      </a:r>
                    </a:p>
                  </a:txBody>
                  <a:tcPr marL="0" marR="0" marT="0" marB="0" anchor="ctr">
                    <a:lnL>
                      <a:noFill/>
                    </a:lnL>
                    <a:lnR>
                      <a:noFill/>
                    </a:lnR>
                    <a:lnT>
                      <a:noFill/>
                    </a:lnT>
                    <a:lnB>
                      <a:noFill/>
                    </a:lnB>
                  </a:tcPr>
                </a:tc>
                <a:tc>
                  <a:txBody>
                    <a:bodyPr/>
                    <a:lstStyle/>
                    <a:p>
                      <a:pPr algn="ctr"/>
                      <a:r>
                        <a:rPr lang="cs-CZ" sz="2000" b="1">
                          <a:effectLst/>
                        </a:rPr>
                        <a:t>90,50</a:t>
                      </a:r>
                    </a:p>
                  </a:txBody>
                  <a:tcPr marL="0" marR="0" marT="0" marB="0" anchor="ctr">
                    <a:lnL>
                      <a:noFill/>
                    </a:lnL>
                    <a:lnR>
                      <a:noFill/>
                    </a:lnR>
                    <a:lnT>
                      <a:noFill/>
                    </a:lnT>
                    <a:lnB>
                      <a:noFill/>
                    </a:lnB>
                  </a:tcPr>
                </a:tc>
                <a:extLst>
                  <a:ext uri="{0D108BD9-81ED-4DB2-BD59-A6C34878D82A}">
                    <a16:rowId xmlns:a16="http://schemas.microsoft.com/office/drawing/2014/main" val="1617269562"/>
                  </a:ext>
                </a:extLst>
              </a:tr>
              <a:tr h="462286">
                <a:tc>
                  <a:txBody>
                    <a:bodyPr/>
                    <a:lstStyle/>
                    <a:p>
                      <a:pPr algn="ctr"/>
                      <a:r>
                        <a:rPr lang="cs-CZ" sz="2000">
                          <a:effectLst/>
                        </a:rPr>
                        <a:t>2.   </a:t>
                      </a:r>
                    </a:p>
                  </a:txBody>
                  <a:tcPr marL="0" marR="0" marT="0" marB="0" anchor="ctr">
                    <a:lnL>
                      <a:noFill/>
                    </a:lnL>
                    <a:lnR>
                      <a:noFill/>
                    </a:lnR>
                    <a:lnT>
                      <a:noFill/>
                    </a:lnT>
                    <a:lnB>
                      <a:noFill/>
                    </a:lnB>
                  </a:tcPr>
                </a:tc>
                <a:tc>
                  <a:txBody>
                    <a:bodyPr/>
                    <a:lstStyle/>
                    <a:p>
                      <a:pPr algn="ctr"/>
                      <a:r>
                        <a:rPr lang="cs-CZ" sz="2000">
                          <a:effectLst/>
                        </a:rPr>
                        <a:t>16 100</a:t>
                      </a:r>
                    </a:p>
                  </a:txBody>
                  <a:tcPr marL="0" marR="0" marT="0" marB="0" anchor="ctr">
                    <a:lnL>
                      <a:noFill/>
                    </a:lnL>
                    <a:lnR>
                      <a:noFill/>
                    </a:lnR>
                    <a:lnT>
                      <a:noFill/>
                    </a:lnT>
                    <a:lnB>
                      <a:noFill/>
                    </a:lnB>
                  </a:tcPr>
                </a:tc>
                <a:tc>
                  <a:txBody>
                    <a:bodyPr/>
                    <a:lstStyle/>
                    <a:p>
                      <a:pPr algn="ctr"/>
                      <a:r>
                        <a:rPr lang="cs-CZ" sz="2000">
                          <a:effectLst/>
                        </a:rPr>
                        <a:t>96,30</a:t>
                      </a:r>
                    </a:p>
                  </a:txBody>
                  <a:tcPr marL="0" marR="0" marT="0" marB="0" anchor="ctr">
                    <a:lnL>
                      <a:noFill/>
                    </a:lnL>
                    <a:lnR>
                      <a:noFill/>
                    </a:lnR>
                    <a:lnT>
                      <a:noFill/>
                    </a:lnT>
                    <a:lnB>
                      <a:noFill/>
                    </a:lnB>
                  </a:tcPr>
                </a:tc>
                <a:tc>
                  <a:txBody>
                    <a:bodyPr/>
                    <a:lstStyle/>
                    <a:p>
                      <a:pPr algn="ctr"/>
                      <a:r>
                        <a:rPr lang="cs-CZ" sz="2000" b="1">
                          <a:effectLst/>
                        </a:rPr>
                        <a:t>16 800</a:t>
                      </a:r>
                    </a:p>
                  </a:txBody>
                  <a:tcPr marL="0" marR="0" marT="0" marB="0" anchor="ctr">
                    <a:lnL>
                      <a:noFill/>
                    </a:lnL>
                    <a:lnR>
                      <a:noFill/>
                    </a:lnR>
                    <a:lnT>
                      <a:noFill/>
                    </a:lnT>
                    <a:lnB>
                      <a:noFill/>
                    </a:lnB>
                  </a:tcPr>
                </a:tc>
                <a:tc>
                  <a:txBody>
                    <a:bodyPr/>
                    <a:lstStyle/>
                    <a:p>
                      <a:pPr algn="ctr"/>
                      <a:r>
                        <a:rPr lang="cs-CZ" sz="2000" b="1">
                          <a:effectLst/>
                        </a:rPr>
                        <a:t>99,90</a:t>
                      </a:r>
                    </a:p>
                  </a:txBody>
                  <a:tcPr marL="0" marR="0" marT="0" marB="0" anchor="ctr">
                    <a:lnL>
                      <a:noFill/>
                    </a:lnL>
                    <a:lnR>
                      <a:noFill/>
                    </a:lnR>
                    <a:lnT>
                      <a:noFill/>
                    </a:lnT>
                    <a:lnB>
                      <a:noFill/>
                    </a:lnB>
                  </a:tcPr>
                </a:tc>
                <a:extLst>
                  <a:ext uri="{0D108BD9-81ED-4DB2-BD59-A6C34878D82A}">
                    <a16:rowId xmlns:a16="http://schemas.microsoft.com/office/drawing/2014/main" val="2792061847"/>
                  </a:ext>
                </a:extLst>
              </a:tr>
              <a:tr h="462286">
                <a:tc>
                  <a:txBody>
                    <a:bodyPr/>
                    <a:lstStyle/>
                    <a:p>
                      <a:pPr algn="ctr"/>
                      <a:r>
                        <a:rPr lang="cs-CZ" sz="2000">
                          <a:effectLst/>
                        </a:rPr>
                        <a:t>3.   </a:t>
                      </a:r>
                    </a:p>
                  </a:txBody>
                  <a:tcPr marL="0" marR="0" marT="0" marB="0" anchor="ctr">
                    <a:lnL>
                      <a:noFill/>
                    </a:lnL>
                    <a:lnR>
                      <a:noFill/>
                    </a:lnR>
                    <a:lnT>
                      <a:noFill/>
                    </a:lnT>
                    <a:lnB>
                      <a:noFill/>
                    </a:lnB>
                  </a:tcPr>
                </a:tc>
                <a:tc>
                  <a:txBody>
                    <a:bodyPr/>
                    <a:lstStyle/>
                    <a:p>
                      <a:pPr algn="ctr"/>
                      <a:r>
                        <a:rPr lang="cs-CZ" sz="2000">
                          <a:effectLst/>
                        </a:rPr>
                        <a:t>17 800</a:t>
                      </a:r>
                    </a:p>
                  </a:txBody>
                  <a:tcPr marL="0" marR="0" marT="0" marB="0" anchor="ctr">
                    <a:lnL>
                      <a:noFill/>
                    </a:lnL>
                    <a:lnR>
                      <a:noFill/>
                    </a:lnR>
                    <a:lnT>
                      <a:noFill/>
                    </a:lnT>
                    <a:lnB>
                      <a:noFill/>
                    </a:lnB>
                  </a:tcPr>
                </a:tc>
                <a:tc>
                  <a:txBody>
                    <a:bodyPr/>
                    <a:lstStyle/>
                    <a:p>
                      <a:pPr algn="ctr"/>
                      <a:r>
                        <a:rPr lang="cs-CZ" sz="2000">
                          <a:effectLst/>
                        </a:rPr>
                        <a:t>106,40</a:t>
                      </a:r>
                    </a:p>
                  </a:txBody>
                  <a:tcPr marL="0" marR="0" marT="0" marB="0" anchor="ctr">
                    <a:lnL>
                      <a:noFill/>
                    </a:lnL>
                    <a:lnR>
                      <a:noFill/>
                    </a:lnR>
                    <a:lnT>
                      <a:noFill/>
                    </a:lnT>
                    <a:lnB>
                      <a:noFill/>
                    </a:lnB>
                  </a:tcPr>
                </a:tc>
                <a:tc>
                  <a:txBody>
                    <a:bodyPr/>
                    <a:lstStyle/>
                    <a:p>
                      <a:pPr algn="ctr"/>
                      <a:r>
                        <a:rPr lang="cs-CZ" sz="2000" b="1">
                          <a:effectLst/>
                        </a:rPr>
                        <a:t>18 500</a:t>
                      </a:r>
                    </a:p>
                  </a:txBody>
                  <a:tcPr marL="0" marR="0" marT="0" marB="0" anchor="ctr">
                    <a:lnL>
                      <a:noFill/>
                    </a:lnL>
                    <a:lnR>
                      <a:noFill/>
                    </a:lnR>
                    <a:lnT>
                      <a:noFill/>
                    </a:lnT>
                    <a:lnB>
                      <a:noFill/>
                    </a:lnB>
                  </a:tcPr>
                </a:tc>
                <a:tc>
                  <a:txBody>
                    <a:bodyPr/>
                    <a:lstStyle/>
                    <a:p>
                      <a:pPr algn="ctr"/>
                      <a:r>
                        <a:rPr lang="cs-CZ" sz="2000" b="1">
                          <a:effectLst/>
                        </a:rPr>
                        <a:t>110,30</a:t>
                      </a:r>
                    </a:p>
                  </a:txBody>
                  <a:tcPr marL="0" marR="0" marT="0" marB="0" anchor="ctr">
                    <a:lnL>
                      <a:noFill/>
                    </a:lnL>
                    <a:lnR>
                      <a:noFill/>
                    </a:lnR>
                    <a:lnT>
                      <a:noFill/>
                    </a:lnT>
                    <a:lnB>
                      <a:noFill/>
                    </a:lnB>
                  </a:tcPr>
                </a:tc>
                <a:extLst>
                  <a:ext uri="{0D108BD9-81ED-4DB2-BD59-A6C34878D82A}">
                    <a16:rowId xmlns:a16="http://schemas.microsoft.com/office/drawing/2014/main" val="3370949500"/>
                  </a:ext>
                </a:extLst>
              </a:tr>
              <a:tr h="462286">
                <a:tc>
                  <a:txBody>
                    <a:bodyPr/>
                    <a:lstStyle/>
                    <a:p>
                      <a:pPr algn="ctr"/>
                      <a:r>
                        <a:rPr lang="cs-CZ" sz="2000">
                          <a:effectLst/>
                        </a:rPr>
                        <a:t>4.   </a:t>
                      </a:r>
                    </a:p>
                  </a:txBody>
                  <a:tcPr marL="0" marR="0" marT="0" marB="0" anchor="ctr">
                    <a:lnL>
                      <a:noFill/>
                    </a:lnL>
                    <a:lnR>
                      <a:noFill/>
                    </a:lnR>
                    <a:lnT>
                      <a:noFill/>
                    </a:lnT>
                    <a:lnB>
                      <a:noFill/>
                    </a:lnB>
                  </a:tcPr>
                </a:tc>
                <a:tc>
                  <a:txBody>
                    <a:bodyPr/>
                    <a:lstStyle/>
                    <a:p>
                      <a:pPr algn="ctr"/>
                      <a:r>
                        <a:rPr lang="cs-CZ" sz="2000">
                          <a:effectLst/>
                        </a:rPr>
                        <a:t>19 600</a:t>
                      </a:r>
                    </a:p>
                  </a:txBody>
                  <a:tcPr marL="0" marR="0" marT="0" marB="0" anchor="ctr">
                    <a:lnL>
                      <a:noFill/>
                    </a:lnL>
                    <a:lnR>
                      <a:noFill/>
                    </a:lnR>
                    <a:lnT>
                      <a:noFill/>
                    </a:lnT>
                    <a:lnB>
                      <a:noFill/>
                    </a:lnB>
                  </a:tcPr>
                </a:tc>
                <a:tc>
                  <a:txBody>
                    <a:bodyPr/>
                    <a:lstStyle/>
                    <a:p>
                      <a:pPr algn="ctr"/>
                      <a:r>
                        <a:rPr lang="cs-CZ" sz="2000">
                          <a:effectLst/>
                        </a:rPr>
                        <a:t>117,40</a:t>
                      </a:r>
                    </a:p>
                  </a:txBody>
                  <a:tcPr marL="0" marR="0" marT="0" marB="0" anchor="ctr">
                    <a:lnL>
                      <a:noFill/>
                    </a:lnL>
                    <a:lnR>
                      <a:noFill/>
                    </a:lnR>
                    <a:lnT>
                      <a:noFill/>
                    </a:lnT>
                    <a:lnB>
                      <a:noFill/>
                    </a:lnB>
                  </a:tcPr>
                </a:tc>
                <a:tc>
                  <a:txBody>
                    <a:bodyPr/>
                    <a:lstStyle/>
                    <a:p>
                      <a:pPr algn="ctr"/>
                      <a:r>
                        <a:rPr lang="cs-CZ" sz="2000" b="1">
                          <a:effectLst/>
                        </a:rPr>
                        <a:t>20 500</a:t>
                      </a:r>
                    </a:p>
                  </a:txBody>
                  <a:tcPr marL="0" marR="0" marT="0" marB="0" anchor="ctr">
                    <a:lnL>
                      <a:noFill/>
                    </a:lnL>
                    <a:lnR>
                      <a:noFill/>
                    </a:lnR>
                    <a:lnT>
                      <a:noFill/>
                    </a:lnT>
                    <a:lnB>
                      <a:noFill/>
                    </a:lnB>
                  </a:tcPr>
                </a:tc>
                <a:tc>
                  <a:txBody>
                    <a:bodyPr/>
                    <a:lstStyle/>
                    <a:p>
                      <a:pPr algn="ctr"/>
                      <a:r>
                        <a:rPr lang="cs-CZ" sz="2000" b="1">
                          <a:effectLst/>
                        </a:rPr>
                        <a:t>121,80</a:t>
                      </a:r>
                    </a:p>
                  </a:txBody>
                  <a:tcPr marL="0" marR="0" marT="0" marB="0" anchor="ctr">
                    <a:lnL>
                      <a:noFill/>
                    </a:lnL>
                    <a:lnR>
                      <a:noFill/>
                    </a:lnR>
                    <a:lnT>
                      <a:noFill/>
                    </a:lnT>
                    <a:lnB>
                      <a:noFill/>
                    </a:lnB>
                  </a:tcPr>
                </a:tc>
                <a:extLst>
                  <a:ext uri="{0D108BD9-81ED-4DB2-BD59-A6C34878D82A}">
                    <a16:rowId xmlns:a16="http://schemas.microsoft.com/office/drawing/2014/main" val="2165841079"/>
                  </a:ext>
                </a:extLst>
              </a:tr>
              <a:tr h="462286">
                <a:tc>
                  <a:txBody>
                    <a:bodyPr/>
                    <a:lstStyle/>
                    <a:p>
                      <a:pPr algn="ctr"/>
                      <a:r>
                        <a:rPr lang="cs-CZ" sz="2000">
                          <a:effectLst/>
                        </a:rPr>
                        <a:t>5.   </a:t>
                      </a:r>
                    </a:p>
                  </a:txBody>
                  <a:tcPr marL="0" marR="0" marT="0" marB="0" anchor="ctr">
                    <a:lnL>
                      <a:noFill/>
                    </a:lnL>
                    <a:lnR>
                      <a:noFill/>
                    </a:lnR>
                    <a:lnT>
                      <a:noFill/>
                    </a:lnT>
                    <a:lnB>
                      <a:noFill/>
                    </a:lnB>
                  </a:tcPr>
                </a:tc>
                <a:tc>
                  <a:txBody>
                    <a:bodyPr/>
                    <a:lstStyle/>
                    <a:p>
                      <a:pPr algn="ctr"/>
                      <a:r>
                        <a:rPr lang="cs-CZ" sz="2000">
                          <a:effectLst/>
                        </a:rPr>
                        <a:t>21 700</a:t>
                      </a:r>
                    </a:p>
                  </a:txBody>
                  <a:tcPr marL="0" marR="0" marT="0" marB="0" anchor="ctr">
                    <a:lnL>
                      <a:noFill/>
                    </a:lnL>
                    <a:lnR>
                      <a:noFill/>
                    </a:lnR>
                    <a:lnT>
                      <a:noFill/>
                    </a:lnT>
                    <a:lnB>
                      <a:noFill/>
                    </a:lnB>
                  </a:tcPr>
                </a:tc>
                <a:tc>
                  <a:txBody>
                    <a:bodyPr/>
                    <a:lstStyle/>
                    <a:p>
                      <a:pPr algn="ctr"/>
                      <a:r>
                        <a:rPr lang="cs-CZ" sz="2000">
                          <a:effectLst/>
                        </a:rPr>
                        <a:t>129,70</a:t>
                      </a:r>
                    </a:p>
                  </a:txBody>
                  <a:tcPr marL="0" marR="0" marT="0" marB="0" anchor="ctr">
                    <a:lnL>
                      <a:noFill/>
                    </a:lnL>
                    <a:lnR>
                      <a:noFill/>
                    </a:lnR>
                    <a:lnT>
                      <a:noFill/>
                    </a:lnT>
                    <a:lnB>
                      <a:noFill/>
                    </a:lnB>
                  </a:tcPr>
                </a:tc>
                <a:tc>
                  <a:txBody>
                    <a:bodyPr/>
                    <a:lstStyle/>
                    <a:p>
                      <a:pPr algn="ctr"/>
                      <a:r>
                        <a:rPr lang="cs-CZ" sz="2000" b="1">
                          <a:effectLst/>
                        </a:rPr>
                        <a:t>22 600</a:t>
                      </a:r>
                    </a:p>
                  </a:txBody>
                  <a:tcPr marL="0" marR="0" marT="0" marB="0" anchor="ctr">
                    <a:lnL>
                      <a:noFill/>
                    </a:lnL>
                    <a:lnR>
                      <a:noFill/>
                    </a:lnR>
                    <a:lnT>
                      <a:noFill/>
                    </a:lnT>
                    <a:lnB>
                      <a:noFill/>
                    </a:lnB>
                  </a:tcPr>
                </a:tc>
                <a:tc>
                  <a:txBody>
                    <a:bodyPr/>
                    <a:lstStyle/>
                    <a:p>
                      <a:pPr algn="ctr"/>
                      <a:r>
                        <a:rPr lang="cs-CZ" sz="2000" b="1">
                          <a:effectLst/>
                        </a:rPr>
                        <a:t>134,40</a:t>
                      </a:r>
                    </a:p>
                  </a:txBody>
                  <a:tcPr marL="0" marR="0" marT="0" marB="0" anchor="ctr">
                    <a:lnL>
                      <a:noFill/>
                    </a:lnL>
                    <a:lnR>
                      <a:noFill/>
                    </a:lnR>
                    <a:lnT>
                      <a:noFill/>
                    </a:lnT>
                    <a:lnB>
                      <a:noFill/>
                    </a:lnB>
                  </a:tcPr>
                </a:tc>
                <a:extLst>
                  <a:ext uri="{0D108BD9-81ED-4DB2-BD59-A6C34878D82A}">
                    <a16:rowId xmlns:a16="http://schemas.microsoft.com/office/drawing/2014/main" val="3067477301"/>
                  </a:ext>
                </a:extLst>
              </a:tr>
              <a:tr h="462286">
                <a:tc>
                  <a:txBody>
                    <a:bodyPr/>
                    <a:lstStyle/>
                    <a:p>
                      <a:pPr algn="ctr"/>
                      <a:r>
                        <a:rPr lang="cs-CZ" sz="2000">
                          <a:effectLst/>
                        </a:rPr>
                        <a:t>6.   </a:t>
                      </a:r>
                    </a:p>
                  </a:txBody>
                  <a:tcPr marL="0" marR="0" marT="0" marB="0" anchor="ctr">
                    <a:lnL>
                      <a:noFill/>
                    </a:lnL>
                    <a:lnR>
                      <a:noFill/>
                    </a:lnR>
                    <a:lnT>
                      <a:noFill/>
                    </a:lnT>
                    <a:lnB>
                      <a:noFill/>
                    </a:lnB>
                  </a:tcPr>
                </a:tc>
                <a:tc>
                  <a:txBody>
                    <a:bodyPr/>
                    <a:lstStyle/>
                    <a:p>
                      <a:pPr algn="ctr"/>
                      <a:r>
                        <a:rPr lang="cs-CZ" sz="2000">
                          <a:effectLst/>
                        </a:rPr>
                        <a:t>24 000</a:t>
                      </a:r>
                    </a:p>
                  </a:txBody>
                  <a:tcPr marL="0" marR="0" marT="0" marB="0" anchor="ctr">
                    <a:lnL>
                      <a:noFill/>
                    </a:lnL>
                    <a:lnR>
                      <a:noFill/>
                    </a:lnR>
                    <a:lnT>
                      <a:noFill/>
                    </a:lnT>
                    <a:lnB>
                      <a:noFill/>
                    </a:lnB>
                  </a:tcPr>
                </a:tc>
                <a:tc>
                  <a:txBody>
                    <a:bodyPr/>
                    <a:lstStyle/>
                    <a:p>
                      <a:pPr algn="ctr"/>
                      <a:r>
                        <a:rPr lang="cs-CZ" sz="2000">
                          <a:effectLst/>
                        </a:rPr>
                        <a:t>143,20</a:t>
                      </a:r>
                    </a:p>
                  </a:txBody>
                  <a:tcPr marL="0" marR="0" marT="0" marB="0" anchor="ctr">
                    <a:lnL>
                      <a:noFill/>
                    </a:lnL>
                    <a:lnR>
                      <a:noFill/>
                    </a:lnR>
                    <a:lnT>
                      <a:noFill/>
                    </a:lnT>
                    <a:lnB>
                      <a:noFill/>
                    </a:lnB>
                  </a:tcPr>
                </a:tc>
                <a:tc>
                  <a:txBody>
                    <a:bodyPr/>
                    <a:lstStyle/>
                    <a:p>
                      <a:pPr algn="ctr"/>
                      <a:r>
                        <a:rPr lang="cs-CZ" sz="2000" b="1">
                          <a:effectLst/>
                        </a:rPr>
                        <a:t>24 900</a:t>
                      </a:r>
                    </a:p>
                  </a:txBody>
                  <a:tcPr marL="0" marR="0" marT="0" marB="0" anchor="ctr">
                    <a:lnL>
                      <a:noFill/>
                    </a:lnL>
                    <a:lnR>
                      <a:noFill/>
                    </a:lnR>
                    <a:lnT>
                      <a:noFill/>
                    </a:lnT>
                    <a:lnB>
                      <a:noFill/>
                    </a:lnB>
                  </a:tcPr>
                </a:tc>
                <a:tc>
                  <a:txBody>
                    <a:bodyPr/>
                    <a:lstStyle/>
                    <a:p>
                      <a:pPr algn="ctr"/>
                      <a:r>
                        <a:rPr lang="cs-CZ" sz="2000" b="1">
                          <a:effectLst/>
                        </a:rPr>
                        <a:t>148,40</a:t>
                      </a:r>
                    </a:p>
                  </a:txBody>
                  <a:tcPr marL="0" marR="0" marT="0" marB="0" anchor="ctr">
                    <a:lnL>
                      <a:noFill/>
                    </a:lnL>
                    <a:lnR>
                      <a:noFill/>
                    </a:lnR>
                    <a:lnT>
                      <a:noFill/>
                    </a:lnT>
                    <a:lnB>
                      <a:noFill/>
                    </a:lnB>
                  </a:tcPr>
                </a:tc>
                <a:extLst>
                  <a:ext uri="{0D108BD9-81ED-4DB2-BD59-A6C34878D82A}">
                    <a16:rowId xmlns:a16="http://schemas.microsoft.com/office/drawing/2014/main" val="2924085139"/>
                  </a:ext>
                </a:extLst>
              </a:tr>
              <a:tr h="462286">
                <a:tc>
                  <a:txBody>
                    <a:bodyPr/>
                    <a:lstStyle/>
                    <a:p>
                      <a:pPr algn="ctr"/>
                      <a:r>
                        <a:rPr lang="cs-CZ" sz="2000">
                          <a:effectLst/>
                        </a:rPr>
                        <a:t>7.   </a:t>
                      </a:r>
                    </a:p>
                  </a:txBody>
                  <a:tcPr marL="0" marR="0" marT="0" marB="0" anchor="ctr">
                    <a:lnL>
                      <a:noFill/>
                    </a:lnL>
                    <a:lnR>
                      <a:noFill/>
                    </a:lnR>
                    <a:lnT>
                      <a:noFill/>
                    </a:lnT>
                    <a:lnB>
                      <a:noFill/>
                    </a:lnB>
                  </a:tcPr>
                </a:tc>
                <a:tc>
                  <a:txBody>
                    <a:bodyPr/>
                    <a:lstStyle/>
                    <a:p>
                      <a:pPr algn="ctr"/>
                      <a:r>
                        <a:rPr lang="cs-CZ" sz="2000">
                          <a:effectLst/>
                        </a:rPr>
                        <a:t>26 500</a:t>
                      </a:r>
                    </a:p>
                  </a:txBody>
                  <a:tcPr marL="0" marR="0" marT="0" marB="0" anchor="ctr">
                    <a:lnL>
                      <a:noFill/>
                    </a:lnL>
                    <a:lnR>
                      <a:noFill/>
                    </a:lnR>
                    <a:lnT>
                      <a:noFill/>
                    </a:lnT>
                    <a:lnB>
                      <a:noFill/>
                    </a:lnB>
                  </a:tcPr>
                </a:tc>
                <a:tc>
                  <a:txBody>
                    <a:bodyPr/>
                    <a:lstStyle/>
                    <a:p>
                      <a:pPr algn="ctr"/>
                      <a:r>
                        <a:rPr lang="cs-CZ" sz="2000">
                          <a:effectLst/>
                        </a:rPr>
                        <a:t>158,10</a:t>
                      </a:r>
                    </a:p>
                  </a:txBody>
                  <a:tcPr marL="0" marR="0" marT="0" marB="0" anchor="ctr">
                    <a:lnL>
                      <a:noFill/>
                    </a:lnL>
                    <a:lnR>
                      <a:noFill/>
                    </a:lnR>
                    <a:lnT>
                      <a:noFill/>
                    </a:lnT>
                    <a:lnB>
                      <a:noFill/>
                    </a:lnB>
                  </a:tcPr>
                </a:tc>
                <a:tc>
                  <a:txBody>
                    <a:bodyPr/>
                    <a:lstStyle/>
                    <a:p>
                      <a:pPr algn="ctr"/>
                      <a:r>
                        <a:rPr lang="cs-CZ" sz="2000" b="1">
                          <a:effectLst/>
                        </a:rPr>
                        <a:t>27 500</a:t>
                      </a:r>
                    </a:p>
                  </a:txBody>
                  <a:tcPr marL="0" marR="0" marT="0" marB="0" anchor="ctr">
                    <a:lnL>
                      <a:noFill/>
                    </a:lnL>
                    <a:lnR>
                      <a:noFill/>
                    </a:lnR>
                    <a:lnT>
                      <a:noFill/>
                    </a:lnT>
                    <a:lnB>
                      <a:noFill/>
                    </a:lnB>
                  </a:tcPr>
                </a:tc>
                <a:tc>
                  <a:txBody>
                    <a:bodyPr/>
                    <a:lstStyle/>
                    <a:p>
                      <a:pPr algn="ctr"/>
                      <a:r>
                        <a:rPr lang="cs-CZ" sz="2000" b="1">
                          <a:effectLst/>
                        </a:rPr>
                        <a:t>163,90</a:t>
                      </a:r>
                    </a:p>
                  </a:txBody>
                  <a:tcPr marL="0" marR="0" marT="0" marB="0" anchor="ctr">
                    <a:lnL>
                      <a:noFill/>
                    </a:lnL>
                    <a:lnR>
                      <a:noFill/>
                    </a:lnR>
                    <a:lnT>
                      <a:noFill/>
                    </a:lnT>
                    <a:lnB>
                      <a:noFill/>
                    </a:lnB>
                  </a:tcPr>
                </a:tc>
                <a:extLst>
                  <a:ext uri="{0D108BD9-81ED-4DB2-BD59-A6C34878D82A}">
                    <a16:rowId xmlns:a16="http://schemas.microsoft.com/office/drawing/2014/main" val="277069862"/>
                  </a:ext>
                </a:extLst>
              </a:tr>
              <a:tr h="462286">
                <a:tc>
                  <a:txBody>
                    <a:bodyPr/>
                    <a:lstStyle/>
                    <a:p>
                      <a:pPr algn="ctr"/>
                      <a:r>
                        <a:rPr lang="cs-CZ" sz="2000">
                          <a:effectLst/>
                        </a:rPr>
                        <a:t>8.   </a:t>
                      </a:r>
                    </a:p>
                  </a:txBody>
                  <a:tcPr marL="0" marR="0" marT="0" marB="0" anchor="ctr">
                    <a:lnL>
                      <a:noFill/>
                    </a:lnL>
                    <a:lnR>
                      <a:noFill/>
                    </a:lnR>
                    <a:lnT>
                      <a:noFill/>
                    </a:lnT>
                    <a:lnB>
                      <a:noFill/>
                    </a:lnB>
                  </a:tcPr>
                </a:tc>
                <a:tc>
                  <a:txBody>
                    <a:bodyPr/>
                    <a:lstStyle/>
                    <a:p>
                      <a:pPr algn="ctr"/>
                      <a:r>
                        <a:rPr lang="cs-CZ" sz="2000" dirty="0">
                          <a:effectLst/>
                        </a:rPr>
                        <a:t>29 200</a:t>
                      </a:r>
                    </a:p>
                  </a:txBody>
                  <a:tcPr marL="0" marR="0" marT="0" marB="0" anchor="ctr">
                    <a:lnL>
                      <a:noFill/>
                    </a:lnL>
                    <a:lnR>
                      <a:noFill/>
                    </a:lnR>
                    <a:lnT>
                      <a:noFill/>
                    </a:lnT>
                    <a:lnB>
                      <a:noFill/>
                    </a:lnB>
                  </a:tcPr>
                </a:tc>
                <a:tc>
                  <a:txBody>
                    <a:bodyPr/>
                    <a:lstStyle/>
                    <a:p>
                      <a:pPr algn="ctr"/>
                      <a:r>
                        <a:rPr lang="cs-CZ" sz="2000">
                          <a:effectLst/>
                        </a:rPr>
                        <a:t>174,60</a:t>
                      </a:r>
                    </a:p>
                  </a:txBody>
                  <a:tcPr marL="0" marR="0" marT="0" marB="0" anchor="ctr">
                    <a:lnL>
                      <a:noFill/>
                    </a:lnL>
                    <a:lnR>
                      <a:noFill/>
                    </a:lnR>
                    <a:lnT>
                      <a:noFill/>
                    </a:lnT>
                    <a:lnB>
                      <a:noFill/>
                    </a:lnB>
                  </a:tcPr>
                </a:tc>
                <a:tc>
                  <a:txBody>
                    <a:bodyPr/>
                    <a:lstStyle/>
                    <a:p>
                      <a:pPr algn="ctr"/>
                      <a:r>
                        <a:rPr lang="cs-CZ" sz="2000" b="1">
                          <a:effectLst/>
                        </a:rPr>
                        <a:t>30 400</a:t>
                      </a:r>
                    </a:p>
                  </a:txBody>
                  <a:tcPr marL="0" marR="0" marT="0" marB="0" anchor="ctr">
                    <a:lnL>
                      <a:noFill/>
                    </a:lnL>
                    <a:lnR>
                      <a:noFill/>
                    </a:lnR>
                    <a:lnT>
                      <a:noFill/>
                    </a:lnT>
                    <a:lnB>
                      <a:noFill/>
                    </a:lnB>
                  </a:tcPr>
                </a:tc>
                <a:tc>
                  <a:txBody>
                    <a:bodyPr/>
                    <a:lstStyle/>
                    <a:p>
                      <a:pPr algn="ctr"/>
                      <a:r>
                        <a:rPr lang="cs-CZ" sz="2000" b="1" dirty="0">
                          <a:effectLst/>
                        </a:rPr>
                        <a:t>181,00</a:t>
                      </a:r>
                    </a:p>
                  </a:txBody>
                  <a:tcPr marL="0" marR="0" marT="0" marB="0" anchor="ctr">
                    <a:lnL>
                      <a:noFill/>
                    </a:lnL>
                    <a:lnR>
                      <a:noFill/>
                    </a:lnR>
                    <a:lnT>
                      <a:noFill/>
                    </a:lnT>
                    <a:lnB>
                      <a:noFill/>
                    </a:lnB>
                  </a:tcPr>
                </a:tc>
                <a:extLst>
                  <a:ext uri="{0D108BD9-81ED-4DB2-BD59-A6C34878D82A}">
                    <a16:rowId xmlns:a16="http://schemas.microsoft.com/office/drawing/2014/main" val="1357617860"/>
                  </a:ext>
                </a:extLst>
              </a:tr>
            </a:tbl>
          </a:graphicData>
        </a:graphic>
      </p:graphicFrame>
      <p:sp>
        <p:nvSpPr>
          <p:cNvPr id="8" name="Rectangle 1">
            <a:extLst>
              <a:ext uri="{FF2B5EF4-FFF2-40B4-BE49-F238E27FC236}">
                <a16:creationId xmlns:a16="http://schemas.microsoft.com/office/drawing/2014/main" id="{B4D588AA-A416-4E9F-8606-B36AD3A9E1EF}"/>
              </a:ext>
            </a:extLst>
          </p:cNvPr>
          <p:cNvSpPr>
            <a:spLocks noChangeArrowheads="1"/>
          </p:cNvSpPr>
          <p:nvPr/>
        </p:nvSpPr>
        <p:spPr bwMode="auto">
          <a:xfrm>
            <a:off x="1836738" y="2316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468441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Rot="1" noChangeArrowheads="1"/>
          </p:cNvSpPr>
          <p:nvPr>
            <p:ph type="title" idx="4294967295"/>
          </p:nvPr>
        </p:nvSpPr>
        <p:spPr>
          <a:xfrm>
            <a:off x="468312" y="215483"/>
            <a:ext cx="8507412" cy="720725"/>
          </a:xfrm>
        </p:spPr>
        <p:txBody>
          <a:bodyPr anchor="ctr">
            <a:normAutofit fontScale="90000"/>
          </a:bodyPr>
          <a:lstStyle/>
          <a:p>
            <a:pPr>
              <a:defRPr/>
            </a:pPr>
            <a:r>
              <a:rPr lang="cs-CZ" sz="3200" dirty="0">
                <a:effectLst>
                  <a:outerShdw blurRad="38100" dist="38100" dir="2700000" algn="tl">
                    <a:srgbClr val="C0C0C0"/>
                  </a:outerShdw>
                </a:effectLst>
                <a:latin typeface="Arial" pitchFamily="34" charset="0"/>
              </a:rPr>
              <a:t>Ekonomické subjekty podle převažující činnosti k 31. 3. 2018</a:t>
            </a:r>
          </a:p>
        </p:txBody>
      </p:sp>
      <p:graphicFrame>
        <p:nvGraphicFramePr>
          <p:cNvPr id="2" name="Tabulka 1"/>
          <p:cNvGraphicFramePr>
            <a:graphicFrameLocks noGrp="1"/>
          </p:cNvGraphicFramePr>
          <p:nvPr/>
        </p:nvGraphicFramePr>
        <p:xfrm>
          <a:off x="-1" y="1081088"/>
          <a:ext cx="8975725" cy="5561429"/>
        </p:xfrm>
        <a:graphic>
          <a:graphicData uri="http://schemas.openxmlformats.org/drawingml/2006/table">
            <a:tbl>
              <a:tblPr>
                <a:tableStyleId>{5DA37D80-6434-44D0-A028-1B22A696006F}</a:tableStyleId>
              </a:tblPr>
              <a:tblGrid>
                <a:gridCol w="1883431">
                  <a:extLst>
                    <a:ext uri="{9D8B030D-6E8A-4147-A177-3AD203B41FA5}">
                      <a16:colId xmlns:a16="http://schemas.microsoft.com/office/drawing/2014/main" val="1660481390"/>
                    </a:ext>
                  </a:extLst>
                </a:gridCol>
                <a:gridCol w="1883431">
                  <a:extLst>
                    <a:ext uri="{9D8B030D-6E8A-4147-A177-3AD203B41FA5}">
                      <a16:colId xmlns:a16="http://schemas.microsoft.com/office/drawing/2014/main" val="4228002238"/>
                    </a:ext>
                  </a:extLst>
                </a:gridCol>
                <a:gridCol w="1957267">
                  <a:extLst>
                    <a:ext uri="{9D8B030D-6E8A-4147-A177-3AD203B41FA5}">
                      <a16:colId xmlns:a16="http://schemas.microsoft.com/office/drawing/2014/main" val="1190635959"/>
                    </a:ext>
                  </a:extLst>
                </a:gridCol>
                <a:gridCol w="43878">
                  <a:extLst>
                    <a:ext uri="{9D8B030D-6E8A-4147-A177-3AD203B41FA5}">
                      <a16:colId xmlns:a16="http://schemas.microsoft.com/office/drawing/2014/main" val="4110648934"/>
                    </a:ext>
                  </a:extLst>
                </a:gridCol>
                <a:gridCol w="2030574">
                  <a:extLst>
                    <a:ext uri="{9D8B030D-6E8A-4147-A177-3AD203B41FA5}">
                      <a16:colId xmlns:a16="http://schemas.microsoft.com/office/drawing/2014/main" val="1669225461"/>
                    </a:ext>
                  </a:extLst>
                </a:gridCol>
                <a:gridCol w="1177144">
                  <a:extLst>
                    <a:ext uri="{9D8B030D-6E8A-4147-A177-3AD203B41FA5}">
                      <a16:colId xmlns:a16="http://schemas.microsoft.com/office/drawing/2014/main" val="3596699120"/>
                    </a:ext>
                  </a:extLst>
                </a:gridCol>
              </a:tblGrid>
              <a:tr h="370903">
                <a:tc rowSpan="2" gridSpan="4">
                  <a:txBody>
                    <a:bodyPr/>
                    <a:lstStyle/>
                    <a:p>
                      <a:pPr algn="ctr" fontAlgn="ctr"/>
                      <a:r>
                        <a:rPr lang="cs-CZ" sz="1300" b="1" u="none" strike="noStrike" dirty="0">
                          <a:effectLst/>
                        </a:rPr>
                        <a:t>Převažující činnost</a:t>
                      </a:r>
                      <a:br>
                        <a:rPr lang="cs-CZ" sz="1300" b="1" u="none" strike="noStrike" dirty="0">
                          <a:effectLst/>
                        </a:rPr>
                      </a:br>
                      <a:r>
                        <a:rPr lang="cs-CZ" sz="1300" b="1" u="none" strike="noStrike" dirty="0">
                          <a:effectLst/>
                        </a:rPr>
                        <a:t>(sekce CZ-NACE)</a:t>
                      </a:r>
                      <a:br>
                        <a:rPr lang="cs-CZ" sz="1300" b="1" u="none" strike="noStrike" dirty="0">
                          <a:effectLst/>
                        </a:rPr>
                      </a:br>
                      <a:r>
                        <a:rPr lang="cs-CZ" sz="1300" b="1" u="none" strike="noStrike" dirty="0">
                          <a:effectLst/>
                        </a:rPr>
                        <a:t> </a:t>
                      </a:r>
                      <a:endParaRPr lang="cs-CZ" sz="1300" b="1" i="0" u="none" strike="noStrike" dirty="0">
                        <a:effectLst/>
                        <a:latin typeface="Arial CE" panose="020B0604020202020204" pitchFamily="34" charset="0"/>
                      </a:endParaRPr>
                    </a:p>
                  </a:txBody>
                  <a:tcPr marL="7655" marR="7655" marT="7655" marB="0" anchor="ctr"/>
                </a:tc>
                <a:tc rowSpan="2" hMerge="1">
                  <a:txBody>
                    <a:bodyPr/>
                    <a:lstStyle/>
                    <a:p>
                      <a:endParaRPr lang="cs-CZ"/>
                    </a:p>
                  </a:txBody>
                  <a:tcPr/>
                </a:tc>
                <a:tc rowSpan="2" hMerge="1">
                  <a:txBody>
                    <a:bodyPr/>
                    <a:lstStyle/>
                    <a:p>
                      <a:endParaRPr lang="cs-CZ"/>
                    </a:p>
                  </a:txBody>
                  <a:tcPr/>
                </a:tc>
                <a:tc rowSpan="2" hMerge="1">
                  <a:txBody>
                    <a:bodyPr/>
                    <a:lstStyle/>
                    <a:p>
                      <a:endParaRPr lang="cs-CZ"/>
                    </a:p>
                  </a:txBody>
                  <a:tcPr/>
                </a:tc>
                <a:tc gridSpan="2">
                  <a:txBody>
                    <a:bodyPr/>
                    <a:lstStyle/>
                    <a:p>
                      <a:pPr algn="ctr" fontAlgn="b"/>
                      <a:r>
                        <a:rPr lang="cs-CZ" sz="1300" b="1" u="none" strike="noStrike" dirty="0">
                          <a:effectLst/>
                        </a:rPr>
                        <a:t>Registrované ekonomické subjekty</a:t>
                      </a:r>
                      <a:br>
                        <a:rPr lang="cs-CZ" sz="1300" b="1" u="none" strike="noStrike" dirty="0">
                          <a:effectLst/>
                        </a:rPr>
                      </a:br>
                      <a:r>
                        <a:rPr lang="cs-CZ" sz="1300" b="1" u="none" strike="noStrike" dirty="0">
                          <a:effectLst/>
                        </a:rPr>
                        <a:t>celkem</a:t>
                      </a:r>
                      <a:endParaRPr lang="cs-CZ"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extLst>
                  <a:ext uri="{0D108BD9-81ED-4DB2-BD59-A6C34878D82A}">
                    <a16:rowId xmlns:a16="http://schemas.microsoft.com/office/drawing/2014/main" val="4208348231"/>
                  </a:ext>
                </a:extLst>
              </a:tr>
              <a:tr h="160034">
                <a:tc gridSpan="4"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a:txBody>
                    <a:bodyPr/>
                    <a:lstStyle/>
                    <a:p>
                      <a:pPr algn="ctr" fontAlgn="ctr"/>
                      <a:r>
                        <a:rPr lang="cs-CZ" sz="1300" b="1" u="none" strike="noStrike">
                          <a:effectLst/>
                        </a:rPr>
                        <a:t>abs.</a:t>
                      </a:r>
                      <a:endParaRPr lang="cs-CZ" sz="1300" b="1" i="0" u="none" strike="noStrike">
                        <a:effectLst/>
                        <a:latin typeface="Arial CE" panose="020B0604020202020204" pitchFamily="34" charset="0"/>
                      </a:endParaRPr>
                    </a:p>
                  </a:txBody>
                  <a:tcPr marL="7655" marR="7655" marT="7655" marB="0" anchor="ctr"/>
                </a:tc>
                <a:tc>
                  <a:txBody>
                    <a:bodyPr/>
                    <a:lstStyle/>
                    <a:p>
                      <a:pPr algn="ctr" fontAlgn="ctr"/>
                      <a:r>
                        <a:rPr lang="cs-CZ" sz="1300" b="1" u="none" strike="noStrike" dirty="0">
                          <a:effectLst/>
                        </a:rPr>
                        <a:t>%</a:t>
                      </a:r>
                      <a:endParaRPr lang="cs-CZ" sz="1300" b="1" i="0" u="none" strike="noStrike" dirty="0">
                        <a:effectLst/>
                        <a:latin typeface="Arial CE" panose="020B0604020202020204" pitchFamily="34" charset="0"/>
                      </a:endParaRPr>
                    </a:p>
                  </a:txBody>
                  <a:tcPr marL="7655" marR="7655" marT="7655" marB="0" anchor="ctr"/>
                </a:tc>
                <a:extLst>
                  <a:ext uri="{0D108BD9-81ED-4DB2-BD59-A6C34878D82A}">
                    <a16:rowId xmlns:a16="http://schemas.microsoft.com/office/drawing/2014/main" val="1129591431"/>
                  </a:ext>
                </a:extLst>
              </a:tr>
              <a:tr h="190786">
                <a:tc gridSpan="4">
                  <a:txBody>
                    <a:bodyPr/>
                    <a:lstStyle/>
                    <a:p>
                      <a:pPr algn="l" fontAlgn="b"/>
                      <a:r>
                        <a:rPr lang="pt-BR" sz="1300" b="1" u="none" strike="noStrike" dirty="0">
                          <a:effectLst/>
                        </a:rPr>
                        <a:t>A  Zemědělství, lesnictví a rybářství</a:t>
                      </a:r>
                      <a:endParaRPr lang="pt-BR"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b="1" u="none" strike="noStrike" dirty="0">
                          <a:effectLst/>
                        </a:rPr>
                        <a:t>129 453</a:t>
                      </a:r>
                      <a:endParaRPr lang="cs-CZ" sz="1300" b="1" i="0" u="none" strike="noStrike" dirty="0">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4,53</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1591698408"/>
                  </a:ext>
                </a:extLst>
              </a:tr>
              <a:tr h="160034">
                <a:tc gridSpan="3">
                  <a:txBody>
                    <a:bodyPr/>
                    <a:lstStyle/>
                    <a:p>
                      <a:pPr algn="l" fontAlgn="b"/>
                      <a:r>
                        <a:rPr lang="cs-CZ" sz="1300" u="none" strike="noStrike">
                          <a:effectLst/>
                        </a:rPr>
                        <a:t>B  Těžba a dobývání</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dirty="0">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857</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0,03</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1422596810"/>
                  </a:ext>
                </a:extLst>
              </a:tr>
              <a:tr h="160034">
                <a:tc gridSpan="4">
                  <a:txBody>
                    <a:bodyPr/>
                    <a:lstStyle/>
                    <a:p>
                      <a:pPr algn="l" fontAlgn="b"/>
                      <a:r>
                        <a:rPr lang="cs-CZ" sz="1300" b="1" u="none" strike="noStrike" dirty="0">
                          <a:effectLst/>
                        </a:rPr>
                        <a:t>C  Zpracovatelský průmysl</a:t>
                      </a:r>
                      <a:endParaRPr lang="cs-CZ"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b="1" u="none" strike="noStrike">
                          <a:effectLst/>
                        </a:rPr>
                        <a:t>309 237</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10,82</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4102327314"/>
                  </a:ext>
                </a:extLst>
              </a:tr>
              <a:tr h="108210">
                <a:tc gridSpan="4">
                  <a:txBody>
                    <a:bodyPr/>
                    <a:lstStyle/>
                    <a:p>
                      <a:pPr algn="l" fontAlgn="b"/>
                      <a:r>
                        <a:rPr lang="cs-CZ" sz="1300" u="none" strike="noStrike" dirty="0">
                          <a:effectLst/>
                        </a:rPr>
                        <a:t>D  Výroba a rozvod elektřiny, plynu, tepla a klimatizovaného vzduchu </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18 465</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0,65</a:t>
                      </a:r>
                      <a:endParaRPr lang="cs-CZ" sz="1300" b="0"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787867107"/>
                  </a:ext>
                </a:extLst>
              </a:tr>
              <a:tr h="156559">
                <a:tc gridSpan="4">
                  <a:txBody>
                    <a:bodyPr/>
                    <a:lstStyle/>
                    <a:p>
                      <a:pPr algn="l" fontAlgn="b"/>
                      <a:r>
                        <a:rPr lang="cs-CZ" sz="1300" u="none" strike="noStrike" dirty="0">
                          <a:effectLst/>
                        </a:rPr>
                        <a:t>E  Zásobování vodou; činnosti související s odpadními vodami, odpady a sanacemi </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10 526</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0,37</a:t>
                      </a:r>
                      <a:endParaRPr lang="cs-CZ" sz="1300" b="0"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3768561016"/>
                  </a:ext>
                </a:extLst>
              </a:tr>
              <a:tr h="160034">
                <a:tc gridSpan="3">
                  <a:txBody>
                    <a:bodyPr/>
                    <a:lstStyle/>
                    <a:p>
                      <a:pPr algn="l" fontAlgn="b"/>
                      <a:r>
                        <a:rPr lang="cs-CZ" sz="1300" b="1" u="none" strike="noStrike">
                          <a:effectLst/>
                        </a:rPr>
                        <a:t>F  Stavebnictví</a:t>
                      </a:r>
                      <a:endParaRPr lang="cs-CZ" sz="1300" b="1"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dirty="0">
                        <a:effectLst/>
                        <a:latin typeface="Arial CE" panose="020B0604020202020204" pitchFamily="34" charset="0"/>
                      </a:endParaRPr>
                    </a:p>
                  </a:txBody>
                  <a:tcPr marL="7655" marR="7655" marT="7655" marB="0" anchor="b"/>
                </a:tc>
                <a:tc>
                  <a:txBody>
                    <a:bodyPr/>
                    <a:lstStyle/>
                    <a:p>
                      <a:pPr algn="l" fontAlgn="b"/>
                      <a:r>
                        <a:rPr lang="cs-CZ" sz="1300" b="1" u="none" strike="noStrike" dirty="0">
                          <a:effectLst/>
                        </a:rPr>
                        <a:t> </a:t>
                      </a:r>
                      <a:endParaRPr lang="cs-CZ" sz="1300" b="1" i="0" u="none" strike="noStrike" dirty="0">
                        <a:effectLst/>
                        <a:latin typeface="Arial CE" panose="020B0604020202020204" pitchFamily="34" charset="0"/>
                      </a:endParaRPr>
                    </a:p>
                  </a:txBody>
                  <a:tcPr marL="7655" marR="7655" marT="7655" marB="0" anchor="b"/>
                </a:tc>
                <a:tc>
                  <a:txBody>
                    <a:bodyPr/>
                    <a:lstStyle/>
                    <a:p>
                      <a:pPr algn="r" fontAlgn="b"/>
                      <a:r>
                        <a:rPr lang="cs-CZ" sz="1300" b="1" u="none" strike="noStrike">
                          <a:effectLst/>
                        </a:rPr>
                        <a:t>326 987</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11,44</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1571567423"/>
                  </a:ext>
                </a:extLst>
              </a:tr>
              <a:tr h="192365">
                <a:tc gridSpan="4">
                  <a:txBody>
                    <a:bodyPr/>
                    <a:lstStyle/>
                    <a:p>
                      <a:pPr algn="l" fontAlgn="b"/>
                      <a:r>
                        <a:rPr lang="cs-CZ" sz="1300" b="1" u="none" strike="noStrike" dirty="0">
                          <a:effectLst/>
                        </a:rPr>
                        <a:t>G  Velkoobchod a maloobchod; opravy a údržba motorových vozidel </a:t>
                      </a:r>
                      <a:endParaRPr lang="cs-CZ"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b="1" u="none" strike="noStrike">
                          <a:effectLst/>
                        </a:rPr>
                        <a:t>646 255</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22,62</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2846225246"/>
                  </a:ext>
                </a:extLst>
              </a:tr>
              <a:tr h="160034">
                <a:tc gridSpan="3">
                  <a:txBody>
                    <a:bodyPr/>
                    <a:lstStyle/>
                    <a:p>
                      <a:pPr algn="l" fontAlgn="b"/>
                      <a:r>
                        <a:rPr lang="cs-CZ" sz="1300" u="none" strike="noStrike">
                          <a:effectLst/>
                        </a:rPr>
                        <a:t>H  Doprava a skladování</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71 400</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2,50</a:t>
                      </a:r>
                      <a:endParaRPr lang="cs-CZ" sz="1300" b="0"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180832649"/>
                  </a:ext>
                </a:extLst>
              </a:tr>
              <a:tr h="160034">
                <a:tc gridSpan="4">
                  <a:txBody>
                    <a:bodyPr/>
                    <a:lstStyle/>
                    <a:p>
                      <a:pPr algn="l" fontAlgn="b"/>
                      <a:r>
                        <a:rPr lang="cs-CZ" sz="1300" u="none" strike="noStrike" dirty="0">
                          <a:effectLst/>
                        </a:rPr>
                        <a:t>I   Ubytování, stravování a pohostinství</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150 425</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5,26</a:t>
                      </a:r>
                      <a:endParaRPr lang="cs-CZ" sz="1300" b="0"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739923871"/>
                  </a:ext>
                </a:extLst>
              </a:tr>
              <a:tr h="160034">
                <a:tc gridSpan="4">
                  <a:txBody>
                    <a:bodyPr/>
                    <a:lstStyle/>
                    <a:p>
                      <a:pPr algn="l" fontAlgn="b"/>
                      <a:r>
                        <a:rPr lang="cs-CZ" sz="1300" u="none" strike="noStrike" dirty="0">
                          <a:effectLst/>
                        </a:rPr>
                        <a:t>J  Informační a komunikační činnosti</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63 913</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2,24</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4216568570"/>
                  </a:ext>
                </a:extLst>
              </a:tr>
              <a:tr h="160034">
                <a:tc gridSpan="4">
                  <a:txBody>
                    <a:bodyPr/>
                    <a:lstStyle/>
                    <a:p>
                      <a:pPr algn="l" fontAlgn="b"/>
                      <a:r>
                        <a:rPr lang="cs-CZ" sz="1300" u="none" strike="noStrike" dirty="0">
                          <a:effectLst/>
                        </a:rPr>
                        <a:t>K  Peněžnictví a pojišťovnictví</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54 710</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1,91</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556387637"/>
                  </a:ext>
                </a:extLst>
              </a:tr>
              <a:tr h="160034">
                <a:tc gridSpan="4">
                  <a:txBody>
                    <a:bodyPr/>
                    <a:lstStyle/>
                    <a:p>
                      <a:pPr algn="l" fontAlgn="b"/>
                      <a:r>
                        <a:rPr lang="cs-CZ" sz="1300" u="none" strike="noStrike" dirty="0">
                          <a:effectLst/>
                        </a:rPr>
                        <a:t>L  Činnosti v oblasti nemovitostí</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168 285</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5,89</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1660041454"/>
                  </a:ext>
                </a:extLst>
              </a:tr>
              <a:tr h="226589">
                <a:tc gridSpan="4">
                  <a:txBody>
                    <a:bodyPr/>
                    <a:lstStyle/>
                    <a:p>
                      <a:pPr algn="l" fontAlgn="b"/>
                      <a:r>
                        <a:rPr lang="cs-CZ" sz="1300" b="1" u="none" strike="noStrike" dirty="0">
                          <a:effectLst/>
                        </a:rPr>
                        <a:t>M  Profesní, vědecké a technické</a:t>
                      </a:r>
                      <a:r>
                        <a:rPr lang="cs-CZ" sz="1300" b="1" u="none" strike="noStrike" baseline="0" dirty="0">
                          <a:effectLst/>
                        </a:rPr>
                        <a:t> č</a:t>
                      </a:r>
                      <a:r>
                        <a:rPr lang="cs-CZ" sz="1300" b="1" u="none" strike="noStrike" dirty="0">
                          <a:effectLst/>
                        </a:rPr>
                        <a:t>innosti</a:t>
                      </a:r>
                      <a:endParaRPr lang="cs-CZ"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b="1" u="none" strike="noStrike">
                          <a:effectLst/>
                        </a:rPr>
                        <a:t>379 031</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13,26</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737345716"/>
                  </a:ext>
                </a:extLst>
              </a:tr>
              <a:tr h="160034">
                <a:tc gridSpan="4">
                  <a:txBody>
                    <a:bodyPr/>
                    <a:lstStyle/>
                    <a:p>
                      <a:pPr algn="l" fontAlgn="b"/>
                      <a:r>
                        <a:rPr lang="pt-BR" sz="1300" u="none" strike="noStrike">
                          <a:effectLst/>
                        </a:rPr>
                        <a:t>N  Administrativní a podpůrné činnosti</a:t>
                      </a:r>
                      <a:endParaRPr lang="pt-BR"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54 559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1,91</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2485168665"/>
                  </a:ext>
                </a:extLst>
              </a:tr>
              <a:tr h="169505">
                <a:tc gridSpan="4">
                  <a:txBody>
                    <a:bodyPr/>
                    <a:lstStyle/>
                    <a:p>
                      <a:pPr algn="l" fontAlgn="b"/>
                      <a:r>
                        <a:rPr lang="cs-CZ" sz="1300" u="none" strike="noStrike" dirty="0">
                          <a:effectLst/>
                        </a:rPr>
                        <a:t>O  Veřejná správa a </a:t>
                      </a:r>
                      <a:r>
                        <a:rPr lang="cs-CZ" sz="1300" u="none" strike="noStrike" dirty="0" err="1">
                          <a:effectLst/>
                        </a:rPr>
                        <a:t>obrana;povinné</a:t>
                      </a:r>
                      <a:r>
                        <a:rPr lang="cs-CZ" sz="1300" u="none" strike="noStrike" dirty="0">
                          <a:effectLst/>
                        </a:rPr>
                        <a:t> sociální zabezpečení </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15 709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0,55</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804329945"/>
                  </a:ext>
                </a:extLst>
              </a:tr>
              <a:tr h="160034">
                <a:tc gridSpan="3">
                  <a:txBody>
                    <a:bodyPr/>
                    <a:lstStyle/>
                    <a:p>
                      <a:pPr algn="l" fontAlgn="b"/>
                      <a:r>
                        <a:rPr lang="cs-CZ" sz="1300" u="none" strike="noStrike">
                          <a:effectLst/>
                        </a:rPr>
                        <a:t>P  Vzdělávání</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47 680</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1,67</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3402584691"/>
                  </a:ext>
                </a:extLst>
              </a:tr>
              <a:tr h="160034">
                <a:tc gridSpan="4">
                  <a:txBody>
                    <a:bodyPr/>
                    <a:lstStyle/>
                    <a:p>
                      <a:pPr algn="l" fontAlgn="b"/>
                      <a:r>
                        <a:rPr lang="pt-BR" sz="1300" u="none" strike="noStrike">
                          <a:effectLst/>
                        </a:rPr>
                        <a:t>Q  Zdravotní a sociální péče</a:t>
                      </a:r>
                      <a:endParaRPr lang="pt-BR"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33 679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1,18</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2540137385"/>
                  </a:ext>
                </a:extLst>
              </a:tr>
              <a:tr h="160034">
                <a:tc gridSpan="4">
                  <a:txBody>
                    <a:bodyPr/>
                    <a:lstStyle/>
                    <a:p>
                      <a:pPr algn="l" fontAlgn="b"/>
                      <a:r>
                        <a:rPr lang="cs-CZ" sz="1300" u="none" strike="noStrike">
                          <a:effectLst/>
                        </a:rPr>
                        <a:t>R  Kulturní, zábavní a rekreační činnosti</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71 086</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2,49</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3951362445"/>
                  </a:ext>
                </a:extLst>
              </a:tr>
              <a:tr h="160034">
                <a:tc gridSpan="3">
                  <a:txBody>
                    <a:bodyPr/>
                    <a:lstStyle/>
                    <a:p>
                      <a:pPr algn="l" fontAlgn="b"/>
                      <a:r>
                        <a:rPr lang="cs-CZ" sz="1300" u="none" strike="noStrike">
                          <a:effectLst/>
                        </a:rPr>
                        <a:t>S  Ostatní činnosti</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229 877</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8,04</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1298494400"/>
                  </a:ext>
                </a:extLst>
              </a:tr>
              <a:tr h="137698">
                <a:tc gridSpan="4">
                  <a:txBody>
                    <a:bodyPr/>
                    <a:lstStyle/>
                    <a:p>
                      <a:pPr algn="l" fontAlgn="b"/>
                      <a:r>
                        <a:rPr lang="cs-CZ" sz="1300" u="none" strike="noStrike" dirty="0">
                          <a:effectLst/>
                        </a:rPr>
                        <a:t>T  Činnosti domácností jako zaměstnavatelů; činnosti domácností produkujících blíže neurčené výrobky a služby pro vlastní potřebu</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dirty="0">
                          <a:effectLst/>
                        </a:rPr>
                        <a:t>0</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0,00</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716549563"/>
                  </a:ext>
                </a:extLst>
              </a:tr>
              <a:tr h="137361">
                <a:tc gridSpan="4">
                  <a:txBody>
                    <a:bodyPr/>
                    <a:lstStyle/>
                    <a:p>
                      <a:pPr algn="l" fontAlgn="b"/>
                      <a:r>
                        <a:rPr lang="cs-CZ" sz="1300" u="none" strike="noStrike" dirty="0">
                          <a:effectLst/>
                        </a:rPr>
                        <a:t>U  Činnosti exteritoriálních organizací a orgánů</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59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0,00</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3514678041"/>
                  </a:ext>
                </a:extLst>
              </a:tr>
              <a:tr h="160034">
                <a:tc>
                  <a:txBody>
                    <a:bodyPr/>
                    <a:lstStyle/>
                    <a:p>
                      <a:pPr algn="l" fontAlgn="b"/>
                      <a:r>
                        <a:rPr lang="cs-CZ" sz="1300" u="none" strike="noStrike">
                          <a:effectLst/>
                        </a:rPr>
                        <a:t>Nezařazeno</a:t>
                      </a:r>
                      <a:endParaRPr lang="cs-CZ" sz="1300" b="0" i="0" u="none" strike="noStrike">
                        <a:effectLst/>
                        <a:latin typeface="Arial CE" panose="020B0604020202020204" pitchFamily="34" charset="0"/>
                      </a:endParaRPr>
                    </a:p>
                  </a:txBody>
                  <a:tcPr marL="7655" marR="7655" marT="7655" marB="0" anchor="b"/>
                </a:tc>
                <a:tc>
                  <a:txBody>
                    <a:bodyPr/>
                    <a:lstStyle/>
                    <a:p>
                      <a:pPr algn="l" fontAlgn="b"/>
                      <a:endParaRPr lang="cs-CZ" sz="1300" b="0" i="0" u="none" strike="noStrike">
                        <a:effectLst/>
                        <a:latin typeface="Arial CE" panose="020B0604020202020204" pitchFamily="34" charset="0"/>
                      </a:endParaRPr>
                    </a:p>
                  </a:txBody>
                  <a:tcPr marL="7655" marR="7655" marT="7655" marB="0" anchor="b"/>
                </a:tc>
                <a:tc gridSpan="2">
                  <a:txBody>
                    <a:bodyPr/>
                    <a:lstStyle/>
                    <a:p>
                      <a:pPr algn="l" fontAlgn="b"/>
                      <a:r>
                        <a:rPr lang="cs-CZ" sz="1300" u="none" strike="noStrike">
                          <a:effectLst/>
                        </a:rPr>
                        <a:t> </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a:txBody>
                    <a:bodyPr/>
                    <a:lstStyle/>
                    <a:p>
                      <a:pPr algn="r" fontAlgn="b"/>
                      <a:r>
                        <a:rPr lang="cs-CZ" sz="1300" u="none" strike="noStrike">
                          <a:effectLst/>
                        </a:rPr>
                        <a:t>75 349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2,64</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3238231240"/>
                  </a:ext>
                </a:extLst>
              </a:tr>
              <a:tr h="169448">
                <a:tc>
                  <a:txBody>
                    <a:bodyPr/>
                    <a:lstStyle/>
                    <a:p>
                      <a:pPr algn="l" fontAlgn="b"/>
                      <a:r>
                        <a:rPr lang="cs-CZ" sz="1300" u="none" strike="noStrike" dirty="0">
                          <a:effectLst/>
                        </a:rPr>
                        <a:t>   Celkem</a:t>
                      </a:r>
                      <a:endParaRPr lang="cs-CZ" sz="1300" b="1" i="0" u="none" strike="noStrike" dirty="0">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1" i="0" u="none" strike="noStrike" dirty="0">
                        <a:effectLst/>
                        <a:latin typeface="Arial CE" panose="020B0604020202020204" pitchFamily="34" charset="0"/>
                      </a:endParaRPr>
                    </a:p>
                  </a:txBody>
                  <a:tcPr marL="7655" marR="7655" marT="7655" marB="0" anchor="b"/>
                </a:tc>
                <a:tc gridSpan="2">
                  <a:txBody>
                    <a:bodyPr/>
                    <a:lstStyle/>
                    <a:p>
                      <a:pPr algn="l" fontAlgn="b"/>
                      <a:r>
                        <a:rPr lang="cs-CZ" sz="1300" u="none" strike="noStrike">
                          <a:effectLst/>
                        </a:rPr>
                        <a:t> </a:t>
                      </a:r>
                      <a:endParaRPr lang="cs-CZ" sz="1300" b="1" i="0" u="none" strike="noStrike">
                        <a:effectLst/>
                        <a:latin typeface="Arial CE" panose="020B0604020202020204" pitchFamily="34" charset="0"/>
                      </a:endParaRPr>
                    </a:p>
                  </a:txBody>
                  <a:tcPr marL="7655" marR="7655" marT="7655" marB="0" anchor="b"/>
                </a:tc>
                <a:tc hMerge="1">
                  <a:txBody>
                    <a:bodyPr/>
                    <a:lstStyle/>
                    <a:p>
                      <a:endParaRPr lang="cs-CZ"/>
                    </a:p>
                  </a:txBody>
                  <a:tcPr/>
                </a:tc>
                <a:tc>
                  <a:txBody>
                    <a:bodyPr/>
                    <a:lstStyle/>
                    <a:p>
                      <a:pPr algn="r" fontAlgn="b"/>
                      <a:r>
                        <a:rPr lang="cs-CZ" sz="1300" u="none" strike="noStrike">
                          <a:effectLst/>
                        </a:rPr>
                        <a:t>2 857 542</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100,0</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849699661"/>
                  </a:ext>
                </a:extLst>
              </a:tr>
            </a:tbl>
          </a:graphicData>
        </a:graphic>
      </p:graphicFrame>
    </p:spTree>
    <p:extLst>
      <p:ext uri="{BB962C8B-B14F-4D97-AF65-F5344CB8AC3E}">
        <p14:creationId xmlns:p14="http://schemas.microsoft.com/office/powerpoint/2010/main" val="423543807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Podnik, podnikání</a:t>
            </a:r>
          </a:p>
        </p:txBody>
      </p:sp>
      <p:sp>
        <p:nvSpPr>
          <p:cNvPr id="3" name="Zástupný symbol pro obsah 2"/>
          <p:cNvSpPr>
            <a:spLocks noGrp="1"/>
          </p:cNvSpPr>
          <p:nvPr>
            <p:ph idx="1"/>
          </p:nvPr>
        </p:nvSpPr>
        <p:spPr/>
        <p:txBody>
          <a:bodyPr>
            <a:normAutofit lnSpcReduction="10000"/>
          </a:bodyPr>
          <a:lstStyle/>
          <a:p>
            <a:pPr algn="just">
              <a:lnSpc>
                <a:spcPct val="90000"/>
              </a:lnSpc>
            </a:pPr>
            <a:r>
              <a:rPr lang="cs-CZ" sz="2400" b="1" u="sng" dirty="0">
                <a:solidFill>
                  <a:schemeClr val="tx1"/>
                </a:solidFill>
              </a:rPr>
              <a:t>Podnik</a:t>
            </a:r>
            <a:r>
              <a:rPr lang="cs-CZ" sz="2400" dirty="0">
                <a:solidFill>
                  <a:schemeClr val="tx1"/>
                </a:solidFill>
              </a:rPr>
              <a:t> (stará definice) - soubor hmotných, osobních a nehmotných složek podnikání. K podniku náleží věci práva a jiné majetkové hodnoty.</a:t>
            </a:r>
          </a:p>
          <a:p>
            <a:pPr>
              <a:lnSpc>
                <a:spcPct val="90000"/>
              </a:lnSpc>
            </a:pPr>
            <a:r>
              <a:rPr lang="cs-CZ" sz="2400" dirty="0"/>
              <a:t>§ 502 </a:t>
            </a:r>
            <a:r>
              <a:rPr lang="cs-CZ" sz="2400" b="1" dirty="0"/>
              <a:t>Obchodní závod</a:t>
            </a:r>
            <a:r>
              <a:rPr lang="cs-CZ" sz="2400" dirty="0"/>
              <a:t> - je organizovaný soubor jmění, který podnikatel vytvořil a který z jeho vůle slouží k provozování jeho činnosti. Má se za to, že závod tvoří vše, co zpravidla slouží k jeho provozu.</a:t>
            </a:r>
          </a:p>
          <a:p>
            <a:pPr algn="just">
              <a:lnSpc>
                <a:spcPct val="90000"/>
              </a:lnSpc>
            </a:pPr>
            <a:endParaRPr lang="cs-CZ" sz="2400" b="1" u="sng" dirty="0">
              <a:solidFill>
                <a:schemeClr val="tx1"/>
              </a:solidFill>
            </a:endParaRPr>
          </a:p>
          <a:p>
            <a:pPr algn="just">
              <a:lnSpc>
                <a:spcPct val="90000"/>
              </a:lnSpc>
            </a:pPr>
            <a:r>
              <a:rPr lang="cs-CZ" sz="2400" b="1" u="sng" dirty="0">
                <a:solidFill>
                  <a:schemeClr val="tx1"/>
                </a:solidFill>
              </a:rPr>
              <a:t>Podnikání</a:t>
            </a:r>
            <a:r>
              <a:rPr lang="cs-CZ" sz="2400" b="1" dirty="0">
                <a:solidFill>
                  <a:schemeClr val="tx1"/>
                </a:solidFill>
              </a:rPr>
              <a:t> </a:t>
            </a:r>
            <a:r>
              <a:rPr lang="cs-CZ" sz="2400" dirty="0">
                <a:solidFill>
                  <a:schemeClr val="tx1"/>
                </a:solidFill>
              </a:rPr>
              <a:t>soustavná činnost prováděná </a:t>
            </a:r>
            <a:r>
              <a:rPr lang="cs-CZ" sz="2400" i="1" dirty="0">
                <a:solidFill>
                  <a:schemeClr val="tx1"/>
                </a:solidFill>
              </a:rPr>
              <a:t>samostatně podnikatelem</a:t>
            </a:r>
            <a:r>
              <a:rPr lang="cs-CZ" sz="2400" dirty="0">
                <a:solidFill>
                  <a:schemeClr val="tx1"/>
                </a:solidFill>
              </a:rPr>
              <a:t> </a:t>
            </a:r>
            <a:r>
              <a:rPr lang="cs-CZ" sz="2400" i="1" dirty="0">
                <a:solidFill>
                  <a:schemeClr val="tx1"/>
                </a:solidFill>
              </a:rPr>
              <a:t>vlastním jménem a na vlastní odpovědnost</a:t>
            </a:r>
            <a:r>
              <a:rPr lang="cs-CZ" sz="2400" dirty="0">
                <a:solidFill>
                  <a:schemeClr val="tx1"/>
                </a:solidFill>
              </a:rPr>
              <a:t> za účelem </a:t>
            </a:r>
            <a:r>
              <a:rPr lang="cs-CZ" sz="2400" i="1" dirty="0">
                <a:solidFill>
                  <a:schemeClr val="tx1"/>
                </a:solidFill>
              </a:rPr>
              <a:t>dosažení zisku</a:t>
            </a:r>
            <a:r>
              <a:rPr lang="cs-CZ" sz="2400" dirty="0">
                <a:solidFill>
                  <a:schemeClr val="tx1"/>
                </a:solidFill>
              </a:rPr>
              <a:t>.</a:t>
            </a:r>
            <a:endParaRPr lang="cs-CZ" sz="2400" u="sng" dirty="0">
              <a:solidFill>
                <a:schemeClr val="tx1"/>
              </a:solidFill>
            </a:endParaRPr>
          </a:p>
          <a:p>
            <a:pPr algn="just">
              <a:lnSpc>
                <a:spcPct val="90000"/>
              </a:lnSpc>
            </a:pPr>
            <a:r>
              <a:rPr lang="cs-CZ" sz="2400" u="sng" dirty="0">
                <a:solidFill>
                  <a:schemeClr val="tx1"/>
                </a:solidFill>
              </a:rPr>
              <a:t>Podnikání</a:t>
            </a:r>
            <a:r>
              <a:rPr lang="cs-CZ" sz="2400" dirty="0">
                <a:solidFill>
                  <a:schemeClr val="tx1"/>
                </a:solidFill>
              </a:rPr>
              <a:t> nemůže být úspěšné bez uspokojování potřeb zákazníků výrobky a službami s cílem maximalizace tržní hodnoty podniku, resp. maximalizace bohatství vlastníků.</a:t>
            </a:r>
          </a:p>
        </p:txBody>
      </p:sp>
    </p:spTree>
    <p:extLst>
      <p:ext uri="{BB962C8B-B14F-4D97-AF65-F5344CB8AC3E}">
        <p14:creationId xmlns:p14="http://schemas.microsoft.com/office/powerpoint/2010/main" val="121962286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Podnik, podnikání</a:t>
            </a:r>
          </a:p>
        </p:txBody>
      </p:sp>
      <p:sp>
        <p:nvSpPr>
          <p:cNvPr id="3" name="Zástupný symbol pro obsah 2"/>
          <p:cNvSpPr>
            <a:spLocks noGrp="1"/>
          </p:cNvSpPr>
          <p:nvPr>
            <p:ph idx="1"/>
          </p:nvPr>
        </p:nvSpPr>
        <p:spPr>
          <a:xfrm>
            <a:off x="0" y="1196752"/>
            <a:ext cx="9036496" cy="5256584"/>
          </a:xfrm>
        </p:spPr>
        <p:txBody>
          <a:bodyPr/>
          <a:lstStyle/>
          <a:p>
            <a:r>
              <a:rPr lang="cs-CZ" sz="2000" dirty="0"/>
              <a:t>NOZ upravuje např. definici podnikatele, instituty </a:t>
            </a:r>
            <a:r>
              <a:rPr lang="cs-CZ" sz="2000" b="1" dirty="0"/>
              <a:t>obchodní firmy, závodu, obchodního tajemství nebo jmění</a:t>
            </a:r>
            <a:r>
              <a:rPr lang="cs-CZ" sz="2000" dirty="0"/>
              <a:t>. Ze stávajícího obchodního zákoníku se přebírá též úprava prokury (§ 450 - smluvní zastoupení podnikatele).</a:t>
            </a:r>
          </a:p>
          <a:p>
            <a:r>
              <a:rPr lang="cs-CZ" sz="2000" dirty="0"/>
              <a:t>NOZ přináší nové pojetí </a:t>
            </a:r>
            <a:r>
              <a:rPr lang="cs-CZ" sz="2000" b="1" dirty="0"/>
              <a:t>závodu (podniku)</a:t>
            </a:r>
            <a:r>
              <a:rPr lang="cs-CZ" sz="2000" dirty="0"/>
              <a:t>, a to nejen terminologické, ale i věcné. Změna reaguje na odborné diskuse a není samoúčelná (nedochází jen k výměně pojmenování "pytle" s týmž obsahem, nýbrž změna termínu je provázena změnou obsahu institutu). </a:t>
            </a:r>
          </a:p>
          <a:p>
            <a:r>
              <a:rPr lang="cs-CZ" sz="2000" dirty="0"/>
              <a:t>Dnes je pojem podnik leckdy chápán jako jiné vyjádření pro podnikatele, tedy subjektu, jehož obsah je dán zákonem, aniž by se při tom příliš zohledňovala vůle podnikatele. NOZ těmto problémům čelí novou definicí a tedy i novým označením. </a:t>
            </a:r>
          </a:p>
          <a:p>
            <a:r>
              <a:rPr lang="cs-CZ" sz="2000" dirty="0"/>
              <a:t>Závod je sice stále chápán jako věc (§ 502), ale pro jeho vznik a vymezení jeho obsahu je oproti dnešku více zohledňována vůle jeho vlastníka – podnikatele. Je to právě podnikatel, kdo určí, kdy závod vznikne, co bude jeho obsahem, jakož i to, zda bude podnikatel provozovat více závodů nebo zda zřídí pobočky apod.</a:t>
            </a:r>
          </a:p>
          <a:p>
            <a:pPr algn="just">
              <a:lnSpc>
                <a:spcPct val="90000"/>
              </a:lnSpc>
            </a:pPr>
            <a:endParaRPr lang="cs-CZ" sz="2000" dirty="0">
              <a:solidFill>
                <a:schemeClr val="tx1"/>
              </a:solidFill>
            </a:endParaRPr>
          </a:p>
        </p:txBody>
      </p:sp>
    </p:spTree>
    <p:extLst>
      <p:ext uri="{BB962C8B-B14F-4D97-AF65-F5344CB8AC3E}">
        <p14:creationId xmlns:p14="http://schemas.microsoft.com/office/powerpoint/2010/main" val="35879023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Podnik, podnikání</a:t>
            </a:r>
          </a:p>
        </p:txBody>
      </p:sp>
      <p:sp>
        <p:nvSpPr>
          <p:cNvPr id="3" name="Zástupný symbol pro obsah 2"/>
          <p:cNvSpPr>
            <a:spLocks noGrp="1"/>
          </p:cNvSpPr>
          <p:nvPr>
            <p:ph idx="1"/>
          </p:nvPr>
        </p:nvSpPr>
        <p:spPr>
          <a:xfrm>
            <a:off x="0" y="1196752"/>
            <a:ext cx="9036496" cy="5256584"/>
          </a:xfrm>
        </p:spPr>
        <p:txBody>
          <a:bodyPr/>
          <a:lstStyle/>
          <a:p>
            <a:r>
              <a:rPr lang="cs-CZ" sz="1800" dirty="0"/>
              <a:t>Jednou z novinek NOZ je tzv. </a:t>
            </a:r>
            <a:r>
              <a:rPr lang="cs-CZ" sz="1800" b="1" dirty="0"/>
              <a:t>RODINNÝ ZÁVOD </a:t>
            </a:r>
            <a:r>
              <a:rPr lang="cs-CZ" sz="1800" dirty="0"/>
              <a:t>(§ 700 až § 707). </a:t>
            </a:r>
          </a:p>
          <a:p>
            <a:r>
              <a:rPr lang="cs-CZ" sz="1800" dirty="0"/>
              <a:t>Rodinný závod lze charakterizovat jako speciální typ obchodního závodu, tak jak ho upravuje nový občanský zákoník (dle současné právní úpravy obchodního zákoníku nazývané „podnik“). Dle zákonné definice obchodního závodu se jedná o „organizovaný soubor jmění, který podnikatel vytvořil a který z jeho vůle slouží k provozování jeho činnosti.“</a:t>
            </a:r>
          </a:p>
          <a:p>
            <a:r>
              <a:rPr lang="cs-CZ" sz="1800" dirty="0"/>
              <a:t>Nelze ho tedy považovat za právní subjekt, nýbrž z hlediska právní teorie za věc hromadnou. Občanský zákoník považuje za rodinný závod takový závod, ve kterém společně pracují manželé, jejich příbuzní do třetího stupně, nebo osoby, které jsou s manžely </a:t>
            </a:r>
            <a:r>
              <a:rPr lang="cs-CZ" sz="1800" dirty="0" err="1"/>
              <a:t>sešvagřené</a:t>
            </a:r>
            <a:r>
              <a:rPr lang="cs-CZ" sz="1800" dirty="0"/>
              <a:t> až do druhého stupně. Navrhovaná úprava ovšem nezapomíná ani na osoby trvale pracující pro rodinu, zejména na takové členy, kteří se starají o chod rodinné domácnosti. Jelikož má rodinný závod sloužit k obživě rodiny, je nutné, aby členové účastnící se na jeho provozu měli rovněž právo (spolu)rozhodovat o zásadních otázkách týkajících se rodinného závodu.</a:t>
            </a:r>
          </a:p>
          <a:p>
            <a:pPr algn="just">
              <a:lnSpc>
                <a:spcPct val="90000"/>
              </a:lnSpc>
            </a:pPr>
            <a:endParaRPr lang="cs-CZ" sz="1800" dirty="0">
              <a:solidFill>
                <a:schemeClr val="tx1"/>
              </a:solidFill>
            </a:endParaRPr>
          </a:p>
        </p:txBody>
      </p:sp>
    </p:spTree>
    <p:extLst>
      <p:ext uri="{BB962C8B-B14F-4D97-AF65-F5344CB8AC3E}">
        <p14:creationId xmlns:p14="http://schemas.microsoft.com/office/powerpoint/2010/main" val="324224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41946"/>
            <a:ext cx="8229600" cy="4067033"/>
          </a:xfrm>
        </p:spPr>
        <p:txBody>
          <a:bodyPr>
            <a:normAutofit/>
          </a:bodyPr>
          <a:lstStyle/>
          <a:p>
            <a:pPr marL="0" indent="-457200" algn="just">
              <a:lnSpc>
                <a:spcPct val="90000"/>
              </a:lnSpc>
              <a:buNone/>
            </a:pPr>
            <a:r>
              <a:rPr lang="cs-CZ" sz="2600" dirty="0">
                <a:solidFill>
                  <a:schemeClr val="tx1"/>
                </a:solidFill>
                <a:latin typeface="Arial" pitchFamily="34" charset="0"/>
                <a:cs typeface="Arial" pitchFamily="34" charset="0"/>
              </a:rPr>
              <a:t>Doplňte zadání ukázky o cenu jednotlivých výrobních faktorů. </a:t>
            </a:r>
            <a:r>
              <a:rPr lang="cs-CZ" sz="2600" b="1" dirty="0">
                <a:solidFill>
                  <a:schemeClr val="tx1"/>
                </a:solidFill>
                <a:latin typeface="Arial" pitchFamily="34" charset="0"/>
                <a:cs typeface="Arial" pitchFamily="34" charset="0"/>
              </a:rPr>
              <a:t>Nyní vysvětlete nejlepší variantu s pomocí ekonomického principu (minimax).</a:t>
            </a:r>
            <a:r>
              <a:rPr lang="cs-CZ" sz="2600" dirty="0">
                <a:solidFill>
                  <a:schemeClr val="tx1"/>
                </a:solidFill>
                <a:latin typeface="Arial" pitchFamily="34" charset="0"/>
                <a:cs typeface="Arial" pitchFamily="34" charset="0"/>
              </a:rPr>
              <a:t> Jak by situace vypadala, kdybychom měli k dispozici pouze omezené množství finančních zdrojů ve výši </a:t>
            </a:r>
            <a:r>
              <a:rPr lang="cs-CZ" sz="2600" b="1" dirty="0">
                <a:solidFill>
                  <a:schemeClr val="tx1"/>
                </a:solidFill>
                <a:latin typeface="Arial" pitchFamily="34" charset="0"/>
                <a:cs typeface="Arial" pitchFamily="34" charset="0"/>
              </a:rPr>
              <a:t>€ 760,-? </a:t>
            </a:r>
          </a:p>
          <a:p>
            <a:pPr marL="0" indent="-457200" algn="just">
              <a:lnSpc>
                <a:spcPct val="90000"/>
              </a:lnSpc>
              <a:buFont typeface="Wingdings" pitchFamily="2" charset="2"/>
              <a:buAutoNum type="alphaLcParenR"/>
            </a:pPr>
            <a:endParaRPr lang="cs-CZ" sz="2400" dirty="0">
              <a:solidFill>
                <a:schemeClr val="tx1"/>
              </a:solidFill>
              <a:latin typeface="Arial" pitchFamily="34" charset="0"/>
              <a:cs typeface="Arial" pitchFamily="34" charset="0"/>
            </a:endParaRPr>
          </a:p>
          <a:p>
            <a:pPr marL="0" indent="-457200" algn="just">
              <a:lnSpc>
                <a:spcPct val="90000"/>
              </a:lnSpc>
              <a:buFont typeface="Wingdings" pitchFamily="2" charset="2"/>
              <a:buAutoNum type="alphaLcParenR"/>
            </a:pPr>
            <a:r>
              <a:rPr lang="cs-CZ" sz="2400" dirty="0">
                <a:solidFill>
                  <a:schemeClr val="tx1"/>
                </a:solidFill>
                <a:latin typeface="Arial" pitchFamily="34" charset="0"/>
                <a:cs typeface="Arial" pitchFamily="34" charset="0"/>
              </a:rPr>
              <a:t>Ceny faktoru F1=10 €, F2=12 €</a:t>
            </a:r>
          </a:p>
          <a:p>
            <a:pPr marL="0" indent="-457200" algn="just">
              <a:lnSpc>
                <a:spcPct val="90000"/>
              </a:lnSpc>
              <a:buFont typeface="Wingdings" pitchFamily="2" charset="2"/>
              <a:buAutoNum type="alphaLcParenR"/>
            </a:pPr>
            <a:endParaRPr lang="cs-CZ" sz="2400" dirty="0">
              <a:solidFill>
                <a:schemeClr val="tx1"/>
              </a:solidFill>
              <a:latin typeface="Arial" pitchFamily="34" charset="0"/>
              <a:cs typeface="Arial" pitchFamily="34" charset="0"/>
            </a:endParaRPr>
          </a:p>
          <a:p>
            <a:pPr marL="0" indent="-457200" algn="just">
              <a:lnSpc>
                <a:spcPct val="90000"/>
              </a:lnSpc>
              <a:buFont typeface="Wingdings" pitchFamily="2" charset="2"/>
              <a:buAutoNum type="alphaLcParenR"/>
            </a:pPr>
            <a:r>
              <a:rPr lang="cs-CZ" sz="2400" dirty="0">
                <a:solidFill>
                  <a:schemeClr val="tx1"/>
                </a:solidFill>
                <a:latin typeface="Arial" pitchFamily="34" charset="0"/>
                <a:cs typeface="Arial" pitchFamily="34" charset="0"/>
              </a:rPr>
              <a:t>Ceny faktoru F1=12 €, F2=10 €</a:t>
            </a:r>
          </a:p>
        </p:txBody>
      </p:sp>
    </p:spTree>
    <p:extLst>
      <p:ext uri="{BB962C8B-B14F-4D97-AF65-F5344CB8AC3E}">
        <p14:creationId xmlns:p14="http://schemas.microsoft.com/office/powerpoint/2010/main" val="106499378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p:txBody>
          <a:bodyPr/>
          <a:lstStyle/>
          <a:p>
            <a:pPr eaLnBrk="1" hangingPunct="1"/>
            <a:r>
              <a:rPr lang="cs-CZ" altLang="cs-CZ"/>
              <a:t>Založení podniku</a:t>
            </a:r>
          </a:p>
        </p:txBody>
      </p:sp>
      <p:sp>
        <p:nvSpPr>
          <p:cNvPr id="144387" name="Rectangle 3"/>
          <p:cNvSpPr>
            <a:spLocks noGrp="1" noChangeArrowheads="1"/>
          </p:cNvSpPr>
          <p:nvPr>
            <p:ph type="subTitle" idx="1"/>
          </p:nvPr>
        </p:nvSpPr>
        <p:spPr>
          <a:xfrm>
            <a:off x="1371600" y="3330615"/>
            <a:ext cx="6400800" cy="1752600"/>
          </a:xfrm>
        </p:spPr>
        <p:txBody>
          <a:bodyPr/>
          <a:lstStyle/>
          <a:p>
            <a:pPr eaLnBrk="1" hangingPunct="1"/>
            <a:endParaRPr lang="cs-CZ" altLang="cs-CZ" b="1" dirty="0">
              <a:solidFill>
                <a:srgbClr val="FF0000"/>
              </a:solidFill>
            </a:endParaRPr>
          </a:p>
          <a:p>
            <a:pPr eaLnBrk="1" hangingPunct="1"/>
            <a:r>
              <a:rPr lang="cs-CZ" altLang="cs-CZ" b="1" dirty="0">
                <a:solidFill>
                  <a:srgbClr val="FF0000"/>
                </a:solidFill>
              </a:rPr>
              <a:t>Právnické osoby - společnosti</a:t>
            </a:r>
          </a:p>
        </p:txBody>
      </p:sp>
    </p:spTree>
    <p:extLst>
      <p:ext uri="{BB962C8B-B14F-4D97-AF65-F5344CB8AC3E}">
        <p14:creationId xmlns:p14="http://schemas.microsoft.com/office/powerpoint/2010/main" val="314331766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2"/>
          <p:cNvSpPr>
            <a:spLocks noGrp="1" noChangeArrowheads="1"/>
          </p:cNvSpPr>
          <p:nvPr>
            <p:ph type="title"/>
          </p:nvPr>
        </p:nvSpPr>
        <p:spPr>
          <a:xfrm>
            <a:off x="323528" y="0"/>
            <a:ext cx="8712968" cy="980728"/>
          </a:xfrm>
        </p:spPr>
        <p:txBody>
          <a:bodyPr>
            <a:normAutofit fontScale="90000"/>
          </a:bodyPr>
          <a:lstStyle/>
          <a:p>
            <a:pPr eaLnBrk="1" hangingPunct="1"/>
            <a:r>
              <a:rPr lang="cs-CZ" sz="3200" b="1" dirty="0">
                <a:solidFill>
                  <a:srgbClr val="FF0000"/>
                </a:solidFill>
              </a:rPr>
              <a:t>Podnikatelské prostředí v ČR – právní formy – do roku 2013</a:t>
            </a:r>
          </a:p>
        </p:txBody>
      </p:sp>
      <p:pic>
        <p:nvPicPr>
          <p:cNvPr id="1474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542875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2"/>
          <p:cNvSpPr>
            <a:spLocks noGrp="1" noChangeArrowheads="1"/>
          </p:cNvSpPr>
          <p:nvPr>
            <p:ph type="title"/>
          </p:nvPr>
        </p:nvSpPr>
        <p:spPr>
          <a:xfrm>
            <a:off x="323528" y="0"/>
            <a:ext cx="8712968" cy="980728"/>
          </a:xfrm>
        </p:spPr>
        <p:txBody>
          <a:bodyPr>
            <a:normAutofit fontScale="90000"/>
          </a:bodyPr>
          <a:lstStyle/>
          <a:p>
            <a:pPr eaLnBrk="1" hangingPunct="1"/>
            <a:r>
              <a:rPr lang="cs-CZ" sz="3200" b="1" dirty="0">
                <a:solidFill>
                  <a:srgbClr val="FF0000"/>
                </a:solidFill>
              </a:rPr>
              <a:t>Podnikatelské prostředí v ČR – právní formy – změny od r. 2014</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196752"/>
            <a:ext cx="912495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24980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44422" y="205904"/>
            <a:ext cx="8424862" cy="558800"/>
          </a:xfrm>
        </p:spPr>
        <p:txBody>
          <a:bodyPr>
            <a:normAutofit fontScale="90000"/>
          </a:bodyPr>
          <a:lstStyle/>
          <a:p>
            <a:pPr eaLnBrk="1" hangingPunct="1"/>
            <a:r>
              <a:rPr lang="cs-CZ" altLang="cs-CZ" b="1">
                <a:solidFill>
                  <a:srgbClr val="FF0000"/>
                </a:solidFill>
              </a:rPr>
              <a:t>Obchodní </a:t>
            </a:r>
            <a:r>
              <a:rPr lang="cs-CZ" altLang="cs-CZ" b="1" dirty="0">
                <a:solidFill>
                  <a:srgbClr val="FF0000"/>
                </a:solidFill>
              </a:rPr>
              <a:t>korporace dle ZOK</a:t>
            </a:r>
          </a:p>
        </p:txBody>
      </p:sp>
      <p:graphicFrame>
        <p:nvGraphicFramePr>
          <p:cNvPr id="4" name="Diagram 3"/>
          <p:cNvGraphicFramePr/>
          <p:nvPr/>
        </p:nvGraphicFramePr>
        <p:xfrm>
          <a:off x="0" y="764704"/>
          <a:ext cx="9215470" cy="6236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85561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Struktura národního hospodářství</a:t>
            </a:r>
          </a:p>
        </p:txBody>
      </p:sp>
      <p:sp>
        <p:nvSpPr>
          <p:cNvPr id="4" name="Nadpis 1"/>
          <p:cNvSpPr txBox="1">
            <a:spLocks/>
          </p:cNvSpPr>
          <p:nvPr/>
        </p:nvSpPr>
        <p:spPr>
          <a:xfrm>
            <a:off x="457200" y="51925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600" b="1" dirty="0">
                <a:solidFill>
                  <a:srgbClr val="00B050"/>
                </a:solidFill>
              </a:rPr>
              <a:t>Úkol – Najděte a doplňte chybějící údaje</a:t>
            </a:r>
          </a:p>
        </p:txBody>
      </p:sp>
      <p:graphicFrame>
        <p:nvGraphicFramePr>
          <p:cNvPr id="5" name="Tabulka 4"/>
          <p:cNvGraphicFramePr>
            <a:graphicFrameLocks noGrp="1"/>
          </p:cNvGraphicFramePr>
          <p:nvPr>
            <p:extLst>
              <p:ext uri="{D42A27DB-BD31-4B8C-83A1-F6EECF244321}">
                <p14:modId xmlns:p14="http://schemas.microsoft.com/office/powerpoint/2010/main" val="4097763935"/>
              </p:ext>
            </p:extLst>
          </p:nvPr>
        </p:nvGraphicFramePr>
        <p:xfrm>
          <a:off x="508000" y="1217056"/>
          <a:ext cx="8128000" cy="3941282"/>
        </p:xfrm>
        <a:graphic>
          <a:graphicData uri="http://schemas.openxmlformats.org/drawingml/2006/table">
            <a:tbl>
              <a:tblPr>
                <a:tableStyleId>{08FB837D-C827-4EFA-A057-4D05807E0F7C}</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957390775"/>
                    </a:ext>
                  </a:extLst>
                </a:gridCol>
                <a:gridCol w="1016000">
                  <a:extLst>
                    <a:ext uri="{9D8B030D-6E8A-4147-A177-3AD203B41FA5}">
                      <a16:colId xmlns:a16="http://schemas.microsoft.com/office/drawing/2014/main" val="791158000"/>
                    </a:ext>
                  </a:extLst>
                </a:gridCol>
              </a:tblGrid>
              <a:tr h="682862">
                <a:tc>
                  <a:txBody>
                    <a:bodyPr/>
                    <a:lstStyle/>
                    <a:p>
                      <a:pPr>
                        <a:lnSpc>
                          <a:spcPct val="107000"/>
                        </a:lnSpc>
                      </a:pPr>
                      <a:endParaRPr lang="cs-CZ" sz="1400" b="1" dirty="0">
                        <a:effectLst/>
                        <a:latin typeface="Calibri" panose="020F0502020204030204" pitchFamily="34" charset="0"/>
                      </a:endParaRPr>
                    </a:p>
                  </a:txBody>
                  <a:tcPr marL="60960" marR="60960" marT="30480" marB="30480" anchor="ctr"/>
                </a:tc>
                <a:tc>
                  <a:txBody>
                    <a:bodyPr/>
                    <a:lstStyle/>
                    <a:p>
                      <a:pPr algn="ctr">
                        <a:lnSpc>
                          <a:spcPct val="107000"/>
                        </a:lnSpc>
                        <a:spcAft>
                          <a:spcPts val="0"/>
                        </a:spcAft>
                      </a:pPr>
                      <a:r>
                        <a:rPr lang="cs-CZ" sz="1400" b="1" dirty="0">
                          <a:effectLst/>
                        </a:rPr>
                        <a:t>31. 12. 2009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31. 12. 2011</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31. 12. 2012</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30. 6. 2013</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cs-CZ" sz="1400" b="1" kern="1200" dirty="0">
                          <a:solidFill>
                            <a:schemeClr val="dk1"/>
                          </a:solidFill>
                          <a:effectLst/>
                          <a:latin typeface="+mn-lt"/>
                          <a:ea typeface="+mn-ea"/>
                          <a:cs typeface="+mn-cs"/>
                        </a:rPr>
                        <a:t>31. 12. 2017</a:t>
                      </a:r>
                    </a:p>
                    <a:p>
                      <a:pPr marL="0" algn="ctr" defTabSz="457200" rtl="0" eaLnBrk="1" latinLnBrk="0" hangingPunct="1">
                        <a:lnSpc>
                          <a:spcPct val="107000"/>
                        </a:lnSpc>
                        <a:spcAft>
                          <a:spcPts val="0"/>
                        </a:spcAft>
                      </a:pPr>
                      <a:endParaRPr lang="cs-CZ" sz="1400" b="1" kern="1200" dirty="0">
                        <a:solidFill>
                          <a:schemeClr val="dk1"/>
                        </a:solidFill>
                        <a:effectLst/>
                        <a:latin typeface="+mn-lt"/>
                        <a:ea typeface="+mn-ea"/>
                        <a:cs typeface="+mn-cs"/>
                      </a:endParaRPr>
                    </a:p>
                  </a:txBody>
                  <a:tcPr marL="60960" marR="60960" marT="30480" marB="30480" anchor="ctr">
                    <a:solidFill>
                      <a:schemeClr val="bg1"/>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cs-CZ" sz="1400" b="1" kern="1200" dirty="0">
                          <a:solidFill>
                            <a:schemeClr val="dk1"/>
                          </a:solidFill>
                          <a:effectLst/>
                          <a:latin typeface="+mn-lt"/>
                          <a:ea typeface="+mn-ea"/>
                          <a:cs typeface="+mn-cs"/>
                        </a:rPr>
                        <a:t>31. 12. 2018</a:t>
                      </a:r>
                    </a:p>
                    <a:p>
                      <a:pPr marL="0" algn="ctr" defTabSz="457200" rtl="0" eaLnBrk="1" latinLnBrk="0" hangingPunct="1">
                        <a:lnSpc>
                          <a:spcPct val="107000"/>
                        </a:lnSpc>
                        <a:spcAft>
                          <a:spcPts val="0"/>
                        </a:spcAft>
                      </a:pPr>
                      <a:endParaRPr lang="cs-CZ" sz="1400" b="1" kern="1200" dirty="0">
                        <a:solidFill>
                          <a:schemeClr val="dk1"/>
                        </a:solidFill>
                        <a:effectLst/>
                        <a:latin typeface="+mn-lt"/>
                        <a:ea typeface="+mn-ea"/>
                        <a:cs typeface="+mn-cs"/>
                      </a:endParaRPr>
                    </a:p>
                  </a:txBody>
                  <a:tcPr marL="60960" marR="60960" marT="30480" marB="30480" anchor="ctr">
                    <a:solidFill>
                      <a:schemeClr val="bg1"/>
                    </a:solidFill>
                  </a:tcPr>
                </a:tc>
                <a:extLst>
                  <a:ext uri="{0D108BD9-81ED-4DB2-BD59-A6C34878D82A}">
                    <a16:rowId xmlns:a16="http://schemas.microsoft.com/office/drawing/2014/main" val="10000"/>
                  </a:ext>
                </a:extLst>
              </a:tr>
              <a:tr h="840903">
                <a:tc>
                  <a:txBody>
                    <a:bodyPr/>
                    <a:lstStyle/>
                    <a:p>
                      <a:pPr algn="ctr">
                        <a:lnSpc>
                          <a:spcPct val="107000"/>
                        </a:lnSpc>
                        <a:spcAft>
                          <a:spcPts val="0"/>
                        </a:spcAft>
                      </a:pPr>
                      <a:r>
                        <a:rPr lang="cs-CZ" sz="1400" b="1" dirty="0">
                          <a:effectLst/>
                        </a:rPr>
                        <a:t>Počet podnikatelů celkem</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2 173 659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2 233 474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2 293 241</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2 318 690</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2 331 193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1"/>
                  </a:ext>
                </a:extLst>
              </a:tr>
              <a:tr h="840903">
                <a:tc>
                  <a:txBody>
                    <a:bodyPr/>
                    <a:lstStyle/>
                    <a:p>
                      <a:pPr algn="ctr">
                        <a:lnSpc>
                          <a:spcPct val="107000"/>
                        </a:lnSpc>
                        <a:spcAft>
                          <a:spcPts val="0"/>
                        </a:spcAft>
                      </a:pPr>
                      <a:r>
                        <a:rPr lang="cs-CZ" sz="1400" b="1" dirty="0">
                          <a:effectLst/>
                        </a:rPr>
                        <a:t>– z toho </a:t>
                      </a:r>
                      <a:r>
                        <a:rPr lang="cs-CZ" sz="1400" b="1">
                          <a:effectLst/>
                        </a:rPr>
                        <a:t>fyzické osoby</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1 868 756</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1 908 925</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1 950 323</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1 957 218</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1 960 333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2"/>
                  </a:ext>
                </a:extLst>
              </a:tr>
              <a:tr h="840903">
                <a:tc>
                  <a:txBody>
                    <a:bodyPr/>
                    <a:lstStyle/>
                    <a:p>
                      <a:pPr algn="ctr">
                        <a:lnSpc>
                          <a:spcPct val="107000"/>
                        </a:lnSpc>
                        <a:spcAft>
                          <a:spcPts val="0"/>
                        </a:spcAft>
                      </a:pPr>
                      <a:r>
                        <a:rPr lang="cs-CZ" sz="1400" b="1" dirty="0">
                          <a:effectLst/>
                        </a:rPr>
                        <a:t>– z toho </a:t>
                      </a:r>
                      <a:r>
                        <a:rPr lang="cs-CZ" sz="1400" b="1">
                          <a:effectLst/>
                        </a:rPr>
                        <a:t>právnické osoby</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304 859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324 549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342 918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361 472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370 860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3"/>
                  </a:ext>
                </a:extLst>
              </a:tr>
              <a:tr h="682862">
                <a:tc>
                  <a:txBody>
                    <a:bodyPr/>
                    <a:lstStyle/>
                    <a:p>
                      <a:pPr algn="ctr">
                        <a:lnSpc>
                          <a:spcPct val="107000"/>
                        </a:lnSpc>
                        <a:spcAft>
                          <a:spcPts val="0"/>
                        </a:spcAft>
                      </a:pPr>
                      <a:r>
                        <a:rPr lang="cs-CZ" sz="1400" b="1" dirty="0">
                          <a:effectLst/>
                        </a:rPr>
                        <a:t>Cizinci podnikatelé</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87 753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90 983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93 059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91 040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87 808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2548851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Rot="1" noChangeArrowheads="1"/>
          </p:cNvSpPr>
          <p:nvPr>
            <p:ph type="title" idx="4294967295"/>
          </p:nvPr>
        </p:nvSpPr>
        <p:spPr>
          <a:xfrm>
            <a:off x="468313" y="44450"/>
            <a:ext cx="8507412" cy="720725"/>
          </a:xfrm>
        </p:spPr>
        <p:txBody>
          <a:bodyPr anchor="ctr">
            <a:normAutofit fontScale="90000"/>
          </a:bodyPr>
          <a:lstStyle/>
          <a:p>
            <a:pPr>
              <a:defRPr/>
            </a:pPr>
            <a:r>
              <a:rPr lang="cs-CZ" sz="3200" b="1" dirty="0">
                <a:solidFill>
                  <a:srgbClr val="FF0000"/>
                </a:solidFill>
                <a:effectLst>
                  <a:outerShdw blurRad="38100" dist="38100" dir="2700000" algn="tl">
                    <a:srgbClr val="C0C0C0"/>
                  </a:outerShdw>
                </a:effectLst>
                <a:latin typeface="Arial" pitchFamily="34" charset="0"/>
              </a:rPr>
              <a:t>Ekonomické subjekty podle převažující činnosti k 31. 12. 2007</a:t>
            </a:r>
          </a:p>
        </p:txBody>
      </p:sp>
      <p:graphicFrame>
        <p:nvGraphicFramePr>
          <p:cNvPr id="301134" name="Group 78"/>
          <p:cNvGraphicFramePr>
            <a:graphicFrameLocks noGrp="1"/>
          </p:cNvGraphicFramePr>
          <p:nvPr>
            <p:ph idx="4294967295"/>
            <p:extLst>
              <p:ext uri="{D42A27DB-BD31-4B8C-83A1-F6EECF244321}">
                <p14:modId xmlns:p14="http://schemas.microsoft.com/office/powerpoint/2010/main" val="2951294223"/>
              </p:ext>
            </p:extLst>
          </p:nvPr>
        </p:nvGraphicFramePr>
        <p:xfrm>
          <a:off x="323850" y="908050"/>
          <a:ext cx="8640763" cy="5440680"/>
        </p:xfrm>
        <a:graphic>
          <a:graphicData uri="http://schemas.openxmlformats.org/drawingml/2006/table">
            <a:tbl>
              <a:tblPr/>
              <a:tblGrid>
                <a:gridCol w="6437313">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993775">
                  <a:extLst>
                    <a:ext uri="{9D8B030D-6E8A-4147-A177-3AD203B41FA5}">
                      <a16:colId xmlns:a16="http://schemas.microsoft.com/office/drawing/2014/main" val="20002"/>
                    </a:ext>
                  </a:extLst>
                </a:gridCol>
              </a:tblGrid>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2D2D8A"/>
                          </a:solidFill>
                          <a:effectLst/>
                          <a:latin typeface="Arial" pitchFamily="34" charset="0"/>
                        </a:rPr>
                        <a:t>Odvětví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Absolutně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Celkem</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2 481 863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A Zemědělství, myslivost, lesnictví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139 338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5,61</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B Rybolov a chov ryb</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706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0,03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C Těžba nerostných surovin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0,02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D Zpracovatelský průmysl</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310 659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12,52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E Výroba a rozvod elektřiny, plynu a vody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1 666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0,07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F Stavebnictví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287 607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11,59</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2D2D8A"/>
                          </a:solidFill>
                          <a:effectLst/>
                          <a:latin typeface="Arial" pitchFamily="34" charset="0"/>
                        </a:rPr>
                        <a:t>G Obchod, opravy motorových vozidel a spotřebního zboží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677 301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rgbClr val="2D2D8A"/>
                          </a:solidFill>
                          <a:effectLst/>
                          <a:latin typeface="Arial" pitchFamily="34" charset="0"/>
                        </a:rPr>
                        <a:t>27,29</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8"/>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H Ubytování a stravování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122 410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4,93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I Doprava, skladování a spoje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84 863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3,42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J Finanční zprostředkování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65 716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2,65</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K Činnosti v oblasti nemovitostí a pronájmu, podnikatelské činnosti</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497 454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20,04</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L Veřejná správa a obrana, povinné sociální zabezpečení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15 416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0,62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M Vzdělávání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37 702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1,52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N Zdravotnictví a sociální péče, veterinární činnosti</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35 058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1,41</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O Ostatní veřejné, sociální a osobní služby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205 194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8,27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4" name="Nadpis 1"/>
          <p:cNvSpPr txBox="1">
            <a:spLocks/>
          </p:cNvSpPr>
          <p:nvPr/>
        </p:nvSpPr>
        <p:spPr>
          <a:xfrm>
            <a:off x="-76201" y="6348730"/>
            <a:ext cx="8391525" cy="5715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rgbClr val="00B050"/>
                </a:solidFill>
              </a:rPr>
              <a:t>Úkol - Najděte a doplňte chybějící údaje – co nejaktuálnější data!!</a:t>
            </a:r>
          </a:p>
        </p:txBody>
      </p:sp>
    </p:spTree>
    <p:extLst>
      <p:ext uri="{BB962C8B-B14F-4D97-AF65-F5344CB8AC3E}">
        <p14:creationId xmlns:p14="http://schemas.microsoft.com/office/powerpoint/2010/main" val="63151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01134"/>
                                        </p:tgtEl>
                                        <p:attrNameLst>
                                          <p:attrName>ppt_x</p:attrName>
                                        </p:attrNameLst>
                                      </p:cBhvr>
                                      <p:tavLst>
                                        <p:tav tm="0">
                                          <p:val>
                                            <p:strVal val="ppt_x"/>
                                          </p:val>
                                        </p:tav>
                                        <p:tav tm="100000">
                                          <p:val>
                                            <p:strVal val="ppt_x"/>
                                          </p:val>
                                        </p:tav>
                                      </p:tavLst>
                                    </p:anim>
                                    <p:anim calcmode="lin" valueType="num">
                                      <p:cBhvr additive="base">
                                        <p:cTn id="7" dur="500"/>
                                        <p:tgtEl>
                                          <p:spTgt spid="301134"/>
                                        </p:tgtEl>
                                        <p:attrNameLst>
                                          <p:attrName>ppt_y</p:attrName>
                                        </p:attrNameLst>
                                      </p:cBhvr>
                                      <p:tavLst>
                                        <p:tav tm="0">
                                          <p:val>
                                            <p:strVal val="ppt_y"/>
                                          </p:val>
                                        </p:tav>
                                        <p:tav tm="100000">
                                          <p:val>
                                            <p:strVal val="1+ppt_h/2"/>
                                          </p:val>
                                        </p:tav>
                                      </p:tavLst>
                                    </p:anim>
                                    <p:set>
                                      <p:cBhvr>
                                        <p:cTn id="8" dur="1" fill="hold">
                                          <p:stCondLst>
                                            <p:cond delay="499"/>
                                          </p:stCondLst>
                                        </p:cTn>
                                        <p:tgtEl>
                                          <p:spTgt spid="30113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24410"/>
            <a:ext cx="8229600" cy="1143000"/>
          </a:xfrm>
        </p:spPr>
        <p:txBody>
          <a:bodyPr/>
          <a:lstStyle/>
          <a:p>
            <a:r>
              <a:rPr lang="cs-CZ" b="1" dirty="0">
                <a:solidFill>
                  <a:srgbClr val="FF0000"/>
                </a:solidFill>
              </a:rPr>
              <a:t>Domácí úkol</a:t>
            </a:r>
          </a:p>
        </p:txBody>
      </p:sp>
      <p:sp>
        <p:nvSpPr>
          <p:cNvPr id="3" name="Zástupný symbol pro obsah 2"/>
          <p:cNvSpPr>
            <a:spLocks noGrp="1"/>
          </p:cNvSpPr>
          <p:nvPr>
            <p:ph idx="1"/>
          </p:nvPr>
        </p:nvSpPr>
        <p:spPr>
          <a:xfrm>
            <a:off x="520262" y="1813034"/>
            <a:ext cx="8229600" cy="4525963"/>
          </a:xfrm>
        </p:spPr>
        <p:txBody>
          <a:bodyPr/>
          <a:lstStyle/>
          <a:p>
            <a:r>
              <a:rPr lang="cs-CZ" dirty="0"/>
              <a:t>Najděte aktuální statistické údaje subjektů podle převažující činnosti</a:t>
            </a:r>
          </a:p>
        </p:txBody>
      </p:sp>
    </p:spTree>
    <p:extLst>
      <p:ext uri="{BB962C8B-B14F-4D97-AF65-F5344CB8AC3E}">
        <p14:creationId xmlns:p14="http://schemas.microsoft.com/office/powerpoint/2010/main" val="304540703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49200"/>
            <a:ext cx="8229600" cy="1143000"/>
          </a:xfrm>
        </p:spPr>
        <p:txBody>
          <a:bodyPr>
            <a:normAutofit fontScale="90000"/>
          </a:bodyPr>
          <a:lstStyle/>
          <a:p>
            <a:r>
              <a:rPr lang="cs-CZ" b="1" dirty="0">
                <a:solidFill>
                  <a:schemeClr val="tx1"/>
                </a:solidFill>
              </a:rPr>
              <a:t>Obchodní společnosti podle právních forem k 30.6.2011</a:t>
            </a:r>
          </a:p>
        </p:txBody>
      </p:sp>
      <p:graphicFrame>
        <p:nvGraphicFramePr>
          <p:cNvPr id="4" name="Tabulka 3"/>
          <p:cNvGraphicFramePr>
            <a:graphicFrameLocks noGrp="1"/>
          </p:cNvGraphicFramePr>
          <p:nvPr/>
        </p:nvGraphicFramePr>
        <p:xfrm>
          <a:off x="1259632" y="2132856"/>
          <a:ext cx="6696744" cy="3384378"/>
        </p:xfrm>
        <a:graphic>
          <a:graphicData uri="http://schemas.openxmlformats.org/drawingml/2006/table">
            <a:tbl>
              <a:tblPr firstRow="1" bandRow="1">
                <a:tableStyleId>{21E4AEA4-8DFA-4A89-87EB-49C32662AFE0}</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756084">
                <a:tc>
                  <a:txBody>
                    <a:bodyPr/>
                    <a:lstStyle/>
                    <a:p>
                      <a:pPr algn="ctr"/>
                      <a:r>
                        <a:rPr lang="cs-CZ" dirty="0"/>
                        <a:t>Právní forma</a:t>
                      </a:r>
                    </a:p>
                  </a:txBody>
                  <a:tcPr/>
                </a:tc>
                <a:tc>
                  <a:txBody>
                    <a:bodyPr/>
                    <a:lstStyle/>
                    <a:p>
                      <a:pPr algn="ctr"/>
                      <a:r>
                        <a:rPr lang="cs-CZ" dirty="0"/>
                        <a:t>absolutně</a:t>
                      </a:r>
                    </a:p>
                  </a:txBody>
                  <a:tcPr/>
                </a:tc>
                <a:tc>
                  <a:txBody>
                    <a:bodyPr/>
                    <a:lstStyle/>
                    <a:p>
                      <a:pPr algn="ctr"/>
                      <a:r>
                        <a:rPr lang="cs-CZ" dirty="0"/>
                        <a:t>%</a:t>
                      </a:r>
                    </a:p>
                  </a:txBody>
                  <a:tcPr/>
                </a:tc>
                <a:tc>
                  <a:txBody>
                    <a:bodyPr/>
                    <a:lstStyle/>
                    <a:p>
                      <a:pPr algn="ctr"/>
                      <a:r>
                        <a:rPr lang="cs-CZ" dirty="0"/>
                        <a:t>K 30.6.2011</a:t>
                      </a:r>
                    </a:p>
                  </a:txBody>
                  <a:tcPr/>
                </a:tc>
                <a:extLst>
                  <a:ext uri="{0D108BD9-81ED-4DB2-BD59-A6C34878D82A}">
                    <a16:rowId xmlns:a16="http://schemas.microsoft.com/office/drawing/2014/main" val="10000"/>
                  </a:ext>
                </a:extLst>
              </a:tr>
              <a:tr h="438049">
                <a:tc>
                  <a:txBody>
                    <a:bodyPr/>
                    <a:lstStyle/>
                    <a:p>
                      <a:r>
                        <a:rPr lang="cs-CZ" dirty="0"/>
                        <a:t>v.o.s.</a:t>
                      </a:r>
                    </a:p>
                  </a:txBody>
                  <a:tcPr/>
                </a:tc>
                <a:tc>
                  <a:txBody>
                    <a:bodyPr/>
                    <a:lstStyle/>
                    <a:p>
                      <a:pPr algn="r"/>
                      <a:r>
                        <a:rPr lang="cs-CZ" dirty="0"/>
                        <a:t>7 395</a:t>
                      </a:r>
                    </a:p>
                  </a:txBody>
                  <a:tcPr/>
                </a:tc>
                <a:tc>
                  <a:txBody>
                    <a:bodyPr/>
                    <a:lstStyle/>
                    <a:p>
                      <a:pPr algn="r"/>
                      <a:r>
                        <a:rPr lang="cs-CZ" dirty="0"/>
                        <a:t>2,2</a:t>
                      </a:r>
                    </a:p>
                  </a:txBody>
                  <a:tcPr/>
                </a:tc>
                <a:tc>
                  <a:txBody>
                    <a:bodyPr/>
                    <a:lstStyle/>
                    <a:p>
                      <a:pPr algn="r"/>
                      <a:endParaRPr lang="cs-CZ" dirty="0"/>
                    </a:p>
                  </a:txBody>
                  <a:tcPr/>
                </a:tc>
                <a:extLst>
                  <a:ext uri="{0D108BD9-81ED-4DB2-BD59-A6C34878D82A}">
                    <a16:rowId xmlns:a16="http://schemas.microsoft.com/office/drawing/2014/main" val="10001"/>
                  </a:ext>
                </a:extLst>
              </a:tr>
              <a:tr h="438049">
                <a:tc>
                  <a:txBody>
                    <a:bodyPr/>
                    <a:lstStyle/>
                    <a:p>
                      <a:r>
                        <a:rPr lang="cs-CZ" dirty="0"/>
                        <a:t>k.s.</a:t>
                      </a:r>
                    </a:p>
                  </a:txBody>
                  <a:tcPr/>
                </a:tc>
                <a:tc>
                  <a:txBody>
                    <a:bodyPr/>
                    <a:lstStyle/>
                    <a:p>
                      <a:pPr algn="r"/>
                      <a:r>
                        <a:rPr lang="cs-CZ" dirty="0"/>
                        <a:t>746</a:t>
                      </a:r>
                    </a:p>
                  </a:txBody>
                  <a:tcPr/>
                </a:tc>
                <a:tc>
                  <a:txBody>
                    <a:bodyPr/>
                    <a:lstStyle/>
                    <a:p>
                      <a:pPr algn="r"/>
                      <a:r>
                        <a:rPr lang="cs-CZ" dirty="0"/>
                        <a:t>0,2</a:t>
                      </a:r>
                    </a:p>
                  </a:txBody>
                  <a:tcPr/>
                </a:tc>
                <a:tc>
                  <a:txBody>
                    <a:bodyPr/>
                    <a:lstStyle/>
                    <a:p>
                      <a:pPr algn="r"/>
                      <a:endParaRPr lang="cs-CZ" dirty="0"/>
                    </a:p>
                  </a:txBody>
                  <a:tcPr/>
                </a:tc>
                <a:extLst>
                  <a:ext uri="{0D108BD9-81ED-4DB2-BD59-A6C34878D82A}">
                    <a16:rowId xmlns:a16="http://schemas.microsoft.com/office/drawing/2014/main" val="10002"/>
                  </a:ext>
                </a:extLst>
              </a:tr>
              <a:tr h="438049">
                <a:tc>
                  <a:txBody>
                    <a:bodyPr/>
                    <a:lstStyle/>
                    <a:p>
                      <a:r>
                        <a:rPr lang="cs-CZ" dirty="0"/>
                        <a:t>s.r.o.</a:t>
                      </a:r>
                    </a:p>
                  </a:txBody>
                  <a:tcPr/>
                </a:tc>
                <a:tc>
                  <a:txBody>
                    <a:bodyPr/>
                    <a:lstStyle/>
                    <a:p>
                      <a:pPr algn="r"/>
                      <a:r>
                        <a:rPr lang="cs-CZ" dirty="0"/>
                        <a:t>297 647</a:t>
                      </a:r>
                    </a:p>
                  </a:txBody>
                  <a:tcPr/>
                </a:tc>
                <a:tc>
                  <a:txBody>
                    <a:bodyPr/>
                    <a:lstStyle/>
                    <a:p>
                      <a:pPr algn="r"/>
                      <a:r>
                        <a:rPr lang="cs-CZ" dirty="0"/>
                        <a:t>90,4</a:t>
                      </a:r>
                    </a:p>
                  </a:txBody>
                  <a:tcPr/>
                </a:tc>
                <a:tc>
                  <a:txBody>
                    <a:bodyPr/>
                    <a:lstStyle/>
                    <a:p>
                      <a:pPr algn="r"/>
                      <a:r>
                        <a:rPr lang="cs-CZ" dirty="0"/>
                        <a:t>325 201</a:t>
                      </a:r>
                    </a:p>
                  </a:txBody>
                  <a:tcPr/>
                </a:tc>
                <a:extLst>
                  <a:ext uri="{0D108BD9-81ED-4DB2-BD59-A6C34878D82A}">
                    <a16:rowId xmlns:a16="http://schemas.microsoft.com/office/drawing/2014/main" val="10003"/>
                  </a:ext>
                </a:extLst>
              </a:tr>
              <a:tr h="438049">
                <a:tc>
                  <a:txBody>
                    <a:bodyPr/>
                    <a:lstStyle/>
                    <a:p>
                      <a:r>
                        <a:rPr lang="cs-CZ" dirty="0"/>
                        <a:t>a.s.</a:t>
                      </a:r>
                    </a:p>
                  </a:txBody>
                  <a:tcPr/>
                </a:tc>
                <a:tc>
                  <a:txBody>
                    <a:bodyPr/>
                    <a:lstStyle/>
                    <a:p>
                      <a:pPr algn="r"/>
                      <a:r>
                        <a:rPr lang="cs-CZ" dirty="0"/>
                        <a:t>23 312</a:t>
                      </a:r>
                    </a:p>
                  </a:txBody>
                  <a:tcPr/>
                </a:tc>
                <a:tc>
                  <a:txBody>
                    <a:bodyPr/>
                    <a:lstStyle/>
                    <a:p>
                      <a:pPr algn="r"/>
                      <a:r>
                        <a:rPr lang="cs-CZ" dirty="0"/>
                        <a:t>7,2</a:t>
                      </a:r>
                    </a:p>
                  </a:txBody>
                  <a:tcPr/>
                </a:tc>
                <a:tc>
                  <a:txBody>
                    <a:bodyPr/>
                    <a:lstStyle/>
                    <a:p>
                      <a:pPr algn="r"/>
                      <a:r>
                        <a:rPr lang="cs-CZ" dirty="0"/>
                        <a:t>24 380</a:t>
                      </a:r>
                    </a:p>
                  </a:txBody>
                  <a:tcPr/>
                </a:tc>
                <a:extLst>
                  <a:ext uri="{0D108BD9-81ED-4DB2-BD59-A6C34878D82A}">
                    <a16:rowId xmlns:a16="http://schemas.microsoft.com/office/drawing/2014/main" val="10004"/>
                  </a:ext>
                </a:extLst>
              </a:tr>
              <a:tr h="438049">
                <a:tc>
                  <a:txBody>
                    <a:bodyPr/>
                    <a:lstStyle/>
                    <a:p>
                      <a:r>
                        <a:rPr lang="cs-CZ" dirty="0"/>
                        <a:t>celkem</a:t>
                      </a:r>
                    </a:p>
                  </a:txBody>
                  <a:tcPr/>
                </a:tc>
                <a:tc>
                  <a:txBody>
                    <a:bodyPr/>
                    <a:lstStyle/>
                    <a:p>
                      <a:pPr algn="r"/>
                      <a:r>
                        <a:rPr lang="cs-CZ" dirty="0"/>
                        <a:t>329 100</a:t>
                      </a:r>
                    </a:p>
                  </a:txBody>
                  <a:tcPr/>
                </a:tc>
                <a:tc>
                  <a:txBody>
                    <a:bodyPr/>
                    <a:lstStyle/>
                    <a:p>
                      <a:pPr algn="r"/>
                      <a:r>
                        <a:rPr lang="cs-CZ" dirty="0"/>
                        <a:t>100,0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cs-CZ" dirty="0"/>
                        <a:t>358 123</a:t>
                      </a:r>
                    </a:p>
                  </a:txBody>
                  <a:tcPr/>
                </a:tc>
                <a:extLst>
                  <a:ext uri="{0D108BD9-81ED-4DB2-BD59-A6C34878D82A}">
                    <a16:rowId xmlns:a16="http://schemas.microsoft.com/office/drawing/2014/main" val="10005"/>
                  </a:ext>
                </a:extLst>
              </a:tr>
              <a:tr h="438049">
                <a:tc>
                  <a:txBody>
                    <a:bodyPr/>
                    <a:lstStyle/>
                    <a:p>
                      <a:endParaRPr lang="cs-CZ"/>
                    </a:p>
                  </a:txBody>
                  <a:tcPr/>
                </a:tc>
                <a:tc>
                  <a:txBody>
                    <a:bodyPr/>
                    <a:lstStyle/>
                    <a:p>
                      <a:endParaRPr lang="cs-CZ"/>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6202090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49200"/>
            <a:ext cx="8229600" cy="1143000"/>
          </a:xfrm>
        </p:spPr>
        <p:txBody>
          <a:bodyPr>
            <a:normAutofit fontScale="90000"/>
          </a:bodyPr>
          <a:lstStyle/>
          <a:p>
            <a:r>
              <a:rPr lang="cs-CZ" b="1" dirty="0">
                <a:solidFill>
                  <a:schemeClr val="tx1"/>
                </a:solidFill>
              </a:rPr>
              <a:t>Obchodní společnosti podle právních forem</a:t>
            </a:r>
          </a:p>
        </p:txBody>
      </p:sp>
      <p:graphicFrame>
        <p:nvGraphicFramePr>
          <p:cNvPr id="3" name="Tabulka 2"/>
          <p:cNvGraphicFramePr>
            <a:graphicFrameLocks noGrp="1"/>
          </p:cNvGraphicFramePr>
          <p:nvPr>
            <p:extLst>
              <p:ext uri="{D42A27DB-BD31-4B8C-83A1-F6EECF244321}">
                <p14:modId xmlns:p14="http://schemas.microsoft.com/office/powerpoint/2010/main" val="1386207238"/>
              </p:ext>
            </p:extLst>
          </p:nvPr>
        </p:nvGraphicFramePr>
        <p:xfrm>
          <a:off x="222738" y="2437744"/>
          <a:ext cx="8616462" cy="3458963"/>
        </p:xfrm>
        <a:graphic>
          <a:graphicData uri="http://schemas.openxmlformats.org/drawingml/2006/table">
            <a:tbl>
              <a:tblPr>
                <a:tableStyleId>{284E427A-3D55-4303-BF80-6455036E1DE7}</a:tableStyleId>
              </a:tblPr>
              <a:tblGrid>
                <a:gridCol w="3059589">
                  <a:extLst>
                    <a:ext uri="{9D8B030D-6E8A-4147-A177-3AD203B41FA5}">
                      <a16:colId xmlns:a16="http://schemas.microsoft.com/office/drawing/2014/main" val="1741810123"/>
                    </a:ext>
                  </a:extLst>
                </a:gridCol>
                <a:gridCol w="793839">
                  <a:extLst>
                    <a:ext uri="{9D8B030D-6E8A-4147-A177-3AD203B41FA5}">
                      <a16:colId xmlns:a16="http://schemas.microsoft.com/office/drawing/2014/main" val="2368339206"/>
                    </a:ext>
                  </a:extLst>
                </a:gridCol>
                <a:gridCol w="793839">
                  <a:extLst>
                    <a:ext uri="{9D8B030D-6E8A-4147-A177-3AD203B41FA5}">
                      <a16:colId xmlns:a16="http://schemas.microsoft.com/office/drawing/2014/main" val="2524271705"/>
                    </a:ext>
                  </a:extLst>
                </a:gridCol>
                <a:gridCol w="793839">
                  <a:extLst>
                    <a:ext uri="{9D8B030D-6E8A-4147-A177-3AD203B41FA5}">
                      <a16:colId xmlns:a16="http://schemas.microsoft.com/office/drawing/2014/main" val="544627488"/>
                    </a:ext>
                  </a:extLst>
                </a:gridCol>
                <a:gridCol w="793839">
                  <a:extLst>
                    <a:ext uri="{9D8B030D-6E8A-4147-A177-3AD203B41FA5}">
                      <a16:colId xmlns:a16="http://schemas.microsoft.com/office/drawing/2014/main" val="2751120998"/>
                    </a:ext>
                  </a:extLst>
                </a:gridCol>
                <a:gridCol w="793839">
                  <a:extLst>
                    <a:ext uri="{9D8B030D-6E8A-4147-A177-3AD203B41FA5}">
                      <a16:colId xmlns:a16="http://schemas.microsoft.com/office/drawing/2014/main" val="2423291775"/>
                    </a:ext>
                  </a:extLst>
                </a:gridCol>
                <a:gridCol w="793839">
                  <a:extLst>
                    <a:ext uri="{9D8B030D-6E8A-4147-A177-3AD203B41FA5}">
                      <a16:colId xmlns:a16="http://schemas.microsoft.com/office/drawing/2014/main" val="3792710591"/>
                    </a:ext>
                  </a:extLst>
                </a:gridCol>
                <a:gridCol w="793839">
                  <a:extLst>
                    <a:ext uri="{9D8B030D-6E8A-4147-A177-3AD203B41FA5}">
                      <a16:colId xmlns:a16="http://schemas.microsoft.com/office/drawing/2014/main" val="3005590236"/>
                    </a:ext>
                  </a:extLst>
                </a:gridCol>
              </a:tblGrid>
              <a:tr h="355240">
                <a:tc>
                  <a:txBody>
                    <a:bodyPr/>
                    <a:lstStyle/>
                    <a:p>
                      <a:pPr algn="ctr" fontAlgn="ctr"/>
                      <a:r>
                        <a:rPr lang="cs-CZ" sz="1600" b="1" u="none" strike="noStrike" dirty="0">
                          <a:effectLst/>
                        </a:rPr>
                        <a:t>Právní forma</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i="0" u="none" strike="noStrike" dirty="0">
                          <a:solidFill>
                            <a:srgbClr val="000000"/>
                          </a:solidFill>
                          <a:effectLst/>
                          <a:latin typeface="Calibri" panose="020F0502020204030204" pitchFamily="34" charset="0"/>
                        </a:rPr>
                        <a:t>2011</a:t>
                      </a:r>
                    </a:p>
                  </a:txBody>
                  <a:tcPr marL="9525" marR="9525" marT="9525" marB="0" anchor="ctr"/>
                </a:tc>
                <a:tc>
                  <a:txBody>
                    <a:bodyPr/>
                    <a:lstStyle/>
                    <a:p>
                      <a:pPr algn="ctr" fontAlgn="ctr"/>
                      <a:r>
                        <a:rPr lang="cs-CZ" sz="1600" b="1" u="none" strike="noStrike" dirty="0">
                          <a:effectLst/>
                        </a:rPr>
                        <a:t>2013</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2014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2015</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8212523"/>
                  </a:ext>
                </a:extLst>
              </a:tr>
              <a:tr h="710482">
                <a:tc>
                  <a:txBody>
                    <a:bodyPr/>
                    <a:lstStyle/>
                    <a:p>
                      <a:pPr algn="l" fontAlgn="ctr"/>
                      <a:r>
                        <a:rPr lang="cs-CZ" sz="1600" u="none" strike="noStrike">
                          <a:effectLst/>
                        </a:rPr>
                        <a:t>Registrované právnické osoby   celkem</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681 347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654 286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681 016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1670196"/>
                  </a:ext>
                </a:extLst>
              </a:tr>
              <a:tr h="355240">
                <a:tc>
                  <a:txBody>
                    <a:bodyPr/>
                    <a:lstStyle/>
                    <a:p>
                      <a:pPr algn="l" fontAlgn="ctr"/>
                      <a:r>
                        <a:rPr lang="cs-CZ" sz="1600" u="none" strike="noStrike">
                          <a:effectLst/>
                        </a:rPr>
                        <a:t>       v tom:</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2480897"/>
                  </a:ext>
                </a:extLst>
              </a:tr>
              <a:tr h="355240">
                <a:tc>
                  <a:txBody>
                    <a:bodyPr/>
                    <a:lstStyle/>
                    <a:p>
                      <a:pPr algn="l" fontAlgn="ctr"/>
                      <a:r>
                        <a:rPr lang="cs-CZ" sz="1600" b="1" u="none" strike="noStrike" dirty="0">
                          <a:effectLst/>
                        </a:rPr>
                        <a:t>obchodní společnosti celkem</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i="0" u="none" strike="noStrike" dirty="0">
                          <a:solidFill>
                            <a:srgbClr val="000000"/>
                          </a:solidFill>
                          <a:effectLst/>
                          <a:latin typeface="Calibri" panose="020F0502020204030204" pitchFamily="34" charset="0"/>
                        </a:rPr>
                        <a:t>358 123</a:t>
                      </a:r>
                    </a:p>
                  </a:txBody>
                  <a:tcPr marL="9525" marR="9525" marT="9525" marB="0" anchor="ctr"/>
                </a:tc>
                <a:tc>
                  <a:txBody>
                    <a:bodyPr/>
                    <a:lstStyle/>
                    <a:p>
                      <a:pPr algn="r" fontAlgn="ctr"/>
                      <a:r>
                        <a:rPr lang="cs-CZ" sz="1600" b="1" u="none" strike="noStrike" dirty="0">
                          <a:effectLst/>
                        </a:rPr>
                        <a:t>399 571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419 444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440 757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98389985"/>
                  </a:ext>
                </a:extLst>
              </a:tr>
              <a:tr h="355240">
                <a:tc>
                  <a:txBody>
                    <a:bodyPr/>
                    <a:lstStyle/>
                    <a:p>
                      <a:pPr algn="l" fontAlgn="ctr"/>
                      <a:r>
                        <a:rPr lang="cs-CZ" sz="1600" u="none" strike="noStrike">
                          <a:effectLst/>
                        </a:rPr>
                        <a:t>      z toho:</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0281821"/>
                  </a:ext>
                </a:extLst>
              </a:tr>
              <a:tr h="355240">
                <a:tc>
                  <a:txBody>
                    <a:bodyPr/>
                    <a:lstStyle/>
                    <a:p>
                      <a:pPr algn="l" fontAlgn="ctr"/>
                      <a:r>
                        <a:rPr lang="cs-CZ" sz="1600" u="none" strike="noStrike">
                          <a:effectLst/>
                        </a:rPr>
                        <a:t>veřejné obchodní společnosti</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0" i="0" u="none" strike="noStrike" dirty="0">
                          <a:solidFill>
                            <a:srgbClr val="000000"/>
                          </a:solidFill>
                          <a:effectLst/>
                          <a:latin typeface="Calibri" panose="020F0502020204030204" pitchFamily="34" charset="0"/>
                        </a:rPr>
                        <a:t>7 395</a:t>
                      </a:r>
                    </a:p>
                  </a:txBody>
                  <a:tcPr marL="9525" marR="9525" marT="9525" marB="0" anchor="ctr"/>
                </a:tc>
                <a:tc>
                  <a:txBody>
                    <a:bodyPr/>
                    <a:lstStyle/>
                    <a:p>
                      <a:pPr algn="r" fontAlgn="ctr"/>
                      <a:r>
                        <a:rPr lang="cs-CZ" sz="1600" u="none" strike="noStrike" dirty="0">
                          <a:effectLst/>
                        </a:rPr>
                        <a:t>6 998</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6 854</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6 665</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9262365"/>
                  </a:ext>
                </a:extLst>
              </a:tr>
              <a:tr h="617041">
                <a:tc>
                  <a:txBody>
                    <a:bodyPr/>
                    <a:lstStyle/>
                    <a:p>
                      <a:pPr algn="l" fontAlgn="ctr"/>
                      <a:r>
                        <a:rPr lang="cs-CZ" sz="1600" b="1" u="none" strike="noStrike" dirty="0">
                          <a:effectLst/>
                        </a:rPr>
                        <a:t>společnosti s ručením omezeným</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i="0" u="none" strike="noStrike" dirty="0">
                          <a:solidFill>
                            <a:srgbClr val="000000"/>
                          </a:solidFill>
                          <a:effectLst/>
                          <a:latin typeface="Calibri" panose="020F0502020204030204" pitchFamily="34" charset="0"/>
                        </a:rPr>
                        <a:t>297 647</a:t>
                      </a:r>
                    </a:p>
                  </a:txBody>
                  <a:tcPr marL="9525" marR="9525" marT="9525" marB="0" anchor="ctr"/>
                </a:tc>
                <a:tc>
                  <a:txBody>
                    <a:bodyPr/>
                    <a:lstStyle/>
                    <a:p>
                      <a:pPr algn="r" fontAlgn="ctr"/>
                      <a:r>
                        <a:rPr lang="cs-CZ" sz="1600" b="1" u="none" strike="noStrike" dirty="0">
                          <a:effectLst/>
                        </a:rPr>
                        <a:t>365 149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384 788</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92%</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405 889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92%</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38288889"/>
                  </a:ext>
                </a:extLst>
              </a:tr>
              <a:tr h="355240">
                <a:tc>
                  <a:txBody>
                    <a:bodyPr/>
                    <a:lstStyle/>
                    <a:p>
                      <a:pPr algn="l" fontAlgn="ctr"/>
                      <a:r>
                        <a:rPr lang="cs-CZ" sz="1600" u="none" strike="noStrike">
                          <a:effectLst/>
                        </a:rPr>
                        <a:t>akciové společnosti</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0" i="0" u="none" strike="noStrike" dirty="0">
                          <a:solidFill>
                            <a:srgbClr val="000000"/>
                          </a:solidFill>
                          <a:effectLst/>
                          <a:latin typeface="Calibri" panose="020F0502020204030204" pitchFamily="34" charset="0"/>
                        </a:rPr>
                        <a:t>23 312</a:t>
                      </a:r>
                    </a:p>
                  </a:txBody>
                  <a:tcPr marL="9525" marR="9525" marT="9525" marB="0" anchor="ctr"/>
                </a:tc>
                <a:tc>
                  <a:txBody>
                    <a:bodyPr/>
                    <a:lstStyle/>
                    <a:p>
                      <a:pPr algn="r" fontAlgn="ctr"/>
                      <a:r>
                        <a:rPr lang="cs-CZ" sz="1600" u="none" strike="noStrike" dirty="0">
                          <a:effectLst/>
                        </a:rPr>
                        <a:t>25 255</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25 439</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25 710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6%</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2211397"/>
                  </a:ext>
                </a:extLst>
              </a:tr>
            </a:tbl>
          </a:graphicData>
        </a:graphic>
      </p:graphicFrame>
    </p:spTree>
    <p:extLst>
      <p:ext uri="{BB962C8B-B14F-4D97-AF65-F5344CB8AC3E}">
        <p14:creationId xmlns:p14="http://schemas.microsoft.com/office/powerpoint/2010/main" val="408417682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Nadpis 1"/>
          <p:cNvSpPr>
            <a:spLocks noGrp="1"/>
          </p:cNvSpPr>
          <p:nvPr>
            <p:ph type="title"/>
          </p:nvPr>
        </p:nvSpPr>
        <p:spPr/>
        <p:txBody>
          <a:bodyPr/>
          <a:lstStyle/>
          <a:p>
            <a:pPr eaLnBrk="1" hangingPunct="1"/>
            <a:r>
              <a:rPr lang="cs-CZ" altLang="cs-CZ"/>
              <a:t>Právnické osoby</a:t>
            </a:r>
          </a:p>
        </p:txBody>
      </p:sp>
      <p:sp>
        <p:nvSpPr>
          <p:cNvPr id="146435" name="Zástupný symbol pro obsah 2"/>
          <p:cNvSpPr>
            <a:spLocks noGrp="1"/>
          </p:cNvSpPr>
          <p:nvPr>
            <p:ph idx="1"/>
          </p:nvPr>
        </p:nvSpPr>
        <p:spPr>
          <a:xfrm>
            <a:off x="0" y="1296365"/>
            <a:ext cx="9144000" cy="5301285"/>
          </a:xfrm>
        </p:spPr>
        <p:txBody>
          <a:bodyPr/>
          <a:lstStyle/>
          <a:p>
            <a:pPr eaLnBrk="1" hangingPunct="1"/>
            <a:r>
              <a:rPr lang="cs-CZ" altLang="cs-CZ" sz="1800" u="sng" dirty="0"/>
              <a:t>Obchodní společnosti</a:t>
            </a:r>
            <a:r>
              <a:rPr lang="cs-CZ" altLang="cs-CZ" sz="1800" dirty="0"/>
              <a:t> – právnické osoby založené převážně za účelem podnikání.</a:t>
            </a:r>
          </a:p>
          <a:p>
            <a:pPr eaLnBrk="1" hangingPunct="1"/>
            <a:r>
              <a:rPr lang="cs-CZ" altLang="cs-CZ" sz="1800" u="sng" dirty="0"/>
              <a:t>Společník </a:t>
            </a:r>
            <a:r>
              <a:rPr lang="cs-CZ" altLang="cs-CZ" sz="1800" dirty="0"/>
              <a:t>– osoba, která se podílí na podnikání prostřednictvím obchodní společnosti.</a:t>
            </a:r>
          </a:p>
          <a:p>
            <a:pPr eaLnBrk="1" hangingPunct="1">
              <a:buFont typeface="Wingdings" panose="05000000000000000000" pitchFamily="2" charset="2"/>
              <a:buNone/>
            </a:pPr>
            <a:endParaRPr lang="cs-CZ" altLang="cs-CZ" sz="1800" b="1" dirty="0">
              <a:latin typeface="Arial" panose="020B0604020202020204" pitchFamily="34" charset="0"/>
            </a:endParaRPr>
          </a:p>
          <a:p>
            <a:pPr eaLnBrk="1" hangingPunct="1">
              <a:buFont typeface="Wingdings" panose="05000000000000000000" pitchFamily="2" charset="2"/>
              <a:buNone/>
            </a:pPr>
            <a:r>
              <a:rPr lang="cs-CZ" altLang="cs-CZ" sz="1800" b="1" dirty="0">
                <a:latin typeface="Arial" panose="020B0604020202020204" pitchFamily="34" charset="0"/>
              </a:rPr>
              <a:t>Základní rozdělení na:</a:t>
            </a:r>
          </a:p>
          <a:p>
            <a:pPr>
              <a:spcBef>
                <a:spcPct val="10000"/>
              </a:spcBef>
            </a:pPr>
            <a:endParaRPr lang="cs-CZ" altLang="cs-CZ" sz="1800" b="1" dirty="0">
              <a:latin typeface="Arial" panose="020B0604020202020204" pitchFamily="34" charset="0"/>
            </a:endParaRPr>
          </a:p>
          <a:p>
            <a:pPr>
              <a:spcBef>
                <a:spcPct val="10000"/>
              </a:spcBef>
            </a:pPr>
            <a:r>
              <a:rPr lang="cs-CZ" altLang="cs-CZ" sz="1800" b="1" dirty="0">
                <a:solidFill>
                  <a:srgbClr val="0070C0"/>
                </a:solidFill>
                <a:latin typeface="Arial" panose="020B0604020202020204" pitchFamily="34" charset="0"/>
              </a:rPr>
              <a:t>a) osobní</a:t>
            </a:r>
            <a:r>
              <a:rPr lang="cs-CZ" altLang="cs-CZ" sz="1800" b="1" dirty="0">
                <a:latin typeface="Arial" panose="020B0604020202020204" pitchFamily="34" charset="0"/>
              </a:rPr>
              <a:t>	vytvořeny a vlastněny 2 a více osobami, společníci se osobně zúčastňují podnikání, 	společně ručí za závazky společnosti, (veřejná obchodní společnost, komanditní společnost).</a:t>
            </a:r>
          </a:p>
          <a:p>
            <a:pPr>
              <a:spcBef>
                <a:spcPct val="10000"/>
              </a:spcBef>
            </a:pPr>
            <a:endParaRPr lang="cs-CZ" altLang="cs-CZ" sz="1800" b="1" dirty="0">
              <a:latin typeface="Arial" panose="020B0604020202020204" pitchFamily="34" charset="0"/>
            </a:endParaRPr>
          </a:p>
          <a:p>
            <a:pPr>
              <a:spcBef>
                <a:spcPct val="10000"/>
              </a:spcBef>
            </a:pPr>
            <a:r>
              <a:rPr lang="cs-CZ" altLang="cs-CZ" sz="1800" b="1" dirty="0">
                <a:solidFill>
                  <a:srgbClr val="0070C0"/>
                </a:solidFill>
                <a:latin typeface="Arial" panose="020B0604020202020204" pitchFamily="34" charset="0"/>
              </a:rPr>
              <a:t>b) kapitálové</a:t>
            </a:r>
            <a:r>
              <a:rPr lang="cs-CZ" altLang="cs-CZ" sz="1800" b="1" dirty="0">
                <a:latin typeface="Arial" panose="020B0604020202020204" pitchFamily="34" charset="0"/>
              </a:rPr>
              <a:t>	majetková účast společníků na podnikání, nemusí se osobně účastnit na podnikání, společníci neručí za závazky společnosti, resp. 		pouze 	do výše svého nesplaceného vkladu, 	(společnost s ručením omezeným, akciová společnost).</a:t>
            </a:r>
          </a:p>
          <a:p>
            <a:pPr eaLnBrk="1" hangingPunct="1"/>
            <a:endParaRPr lang="cs-CZ" altLang="cs-CZ" sz="1800" dirty="0"/>
          </a:p>
        </p:txBody>
      </p:sp>
    </p:spTree>
    <p:extLst>
      <p:ext uri="{BB962C8B-B14F-4D97-AF65-F5344CB8AC3E}">
        <p14:creationId xmlns:p14="http://schemas.microsoft.com/office/powerpoint/2010/main" val="2830334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3919763360"/>
              </p:ext>
            </p:extLst>
          </p:nvPr>
        </p:nvGraphicFramePr>
        <p:xfrm>
          <a:off x="179512" y="846160"/>
          <a:ext cx="8784977" cy="2265529"/>
        </p:xfrm>
        <a:graphic>
          <a:graphicData uri="http://schemas.openxmlformats.org/drawingml/2006/table">
            <a:tbl>
              <a:tblPr firstRow="1" bandRow="1">
                <a:tableStyleId>{5C22544A-7EE6-4342-B048-85BDC9FD1C3A}</a:tableStyleId>
              </a:tblPr>
              <a:tblGrid>
                <a:gridCol w="1464163">
                  <a:extLst>
                    <a:ext uri="{9D8B030D-6E8A-4147-A177-3AD203B41FA5}">
                      <a16:colId xmlns:a16="http://schemas.microsoft.com/office/drawing/2014/main" val="20000"/>
                    </a:ext>
                  </a:extLst>
                </a:gridCol>
                <a:gridCol w="1239082">
                  <a:extLst>
                    <a:ext uri="{9D8B030D-6E8A-4147-A177-3AD203B41FA5}">
                      <a16:colId xmlns:a16="http://schemas.microsoft.com/office/drawing/2014/main" val="20001"/>
                    </a:ext>
                  </a:extLst>
                </a:gridCol>
                <a:gridCol w="1689243">
                  <a:extLst>
                    <a:ext uri="{9D8B030D-6E8A-4147-A177-3AD203B41FA5}">
                      <a16:colId xmlns:a16="http://schemas.microsoft.com/office/drawing/2014/main" val="20002"/>
                    </a:ext>
                  </a:extLst>
                </a:gridCol>
                <a:gridCol w="1464163">
                  <a:extLst>
                    <a:ext uri="{9D8B030D-6E8A-4147-A177-3AD203B41FA5}">
                      <a16:colId xmlns:a16="http://schemas.microsoft.com/office/drawing/2014/main" val="20003"/>
                    </a:ext>
                  </a:extLst>
                </a:gridCol>
                <a:gridCol w="1464163">
                  <a:extLst>
                    <a:ext uri="{9D8B030D-6E8A-4147-A177-3AD203B41FA5}">
                      <a16:colId xmlns:a16="http://schemas.microsoft.com/office/drawing/2014/main" val="20004"/>
                    </a:ext>
                  </a:extLst>
                </a:gridCol>
                <a:gridCol w="1464163">
                  <a:extLst>
                    <a:ext uri="{9D8B030D-6E8A-4147-A177-3AD203B41FA5}">
                      <a16:colId xmlns:a16="http://schemas.microsoft.com/office/drawing/2014/main" val="20005"/>
                    </a:ext>
                  </a:extLst>
                </a:gridCol>
              </a:tblGrid>
              <a:tr h="437490">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515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F1 – 10 </a:t>
                      </a:r>
                      <a:r>
                        <a:rPr kumimoji="0" lang="cs-CZ" sz="1800" b="0" i="0" u="none" strike="noStrike" cap="none" normalizeH="0" baseline="0" dirty="0">
                          <a:ln>
                            <a:noFill/>
                          </a:ln>
                          <a:solidFill>
                            <a:schemeClr val="tx1"/>
                          </a:solidFill>
                          <a:effectLst/>
                          <a:latin typeface="Arial" charset="0"/>
                          <a:cs typeface="Arial" charset="0"/>
                        </a:rPr>
                        <a:t>€</a:t>
                      </a:r>
                      <a:endParaRPr kumimoji="0" lang="cs-CZ" sz="1800" b="0" i="0" u="none" strike="noStrike" cap="none" normalizeH="0" baseline="0" dirty="0">
                        <a:ln>
                          <a:noFill/>
                        </a:ln>
                        <a:solidFill>
                          <a:schemeClr val="tx1"/>
                        </a:solidFill>
                        <a:effectLst/>
                        <a:latin typeface="Arial" charset="0"/>
                      </a:endParaRPr>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1"/>
                  </a:ext>
                </a:extLst>
              </a:tr>
              <a:tr h="437490">
                <a:tc>
                  <a:txBody>
                    <a:bodyPr/>
                    <a:lstStyle/>
                    <a:p>
                      <a:r>
                        <a:rPr lang="cs-CZ" dirty="0"/>
                        <a:t>F2 – 12 </a:t>
                      </a:r>
                      <a:r>
                        <a:rPr kumimoji="0" lang="cs-CZ" sz="1800" b="0" i="0" u="none" strike="noStrike" cap="none" normalizeH="0" baseline="0" dirty="0">
                          <a:ln>
                            <a:noFill/>
                          </a:ln>
                          <a:solidFill>
                            <a:schemeClr val="tx1"/>
                          </a:solidFill>
                          <a:effectLst/>
                          <a:latin typeface="Arial" charset="0"/>
                          <a:cs typeface="Arial" charset="0"/>
                        </a:rPr>
                        <a:t>€</a:t>
                      </a: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2"/>
                  </a:ext>
                </a:extLst>
              </a:tr>
              <a:tr h="437490">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3"/>
                  </a:ext>
                </a:extLst>
              </a:tr>
              <a:tr h="437490">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4"/>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876270087"/>
              </p:ext>
            </p:extLst>
          </p:nvPr>
        </p:nvGraphicFramePr>
        <p:xfrm>
          <a:off x="179512" y="3370997"/>
          <a:ext cx="8784977" cy="2279175"/>
        </p:xfrm>
        <a:graphic>
          <a:graphicData uri="http://schemas.openxmlformats.org/drawingml/2006/table">
            <a:tbl>
              <a:tblPr firstRow="1" bandRow="1">
                <a:tableStyleId>{5C22544A-7EE6-4342-B048-85BDC9FD1C3A}</a:tableStyleId>
              </a:tblPr>
              <a:tblGrid>
                <a:gridCol w="1464163">
                  <a:extLst>
                    <a:ext uri="{9D8B030D-6E8A-4147-A177-3AD203B41FA5}">
                      <a16:colId xmlns:a16="http://schemas.microsoft.com/office/drawing/2014/main" val="20000"/>
                    </a:ext>
                  </a:extLst>
                </a:gridCol>
                <a:gridCol w="1239082">
                  <a:extLst>
                    <a:ext uri="{9D8B030D-6E8A-4147-A177-3AD203B41FA5}">
                      <a16:colId xmlns:a16="http://schemas.microsoft.com/office/drawing/2014/main" val="20001"/>
                    </a:ext>
                  </a:extLst>
                </a:gridCol>
                <a:gridCol w="1689243">
                  <a:extLst>
                    <a:ext uri="{9D8B030D-6E8A-4147-A177-3AD203B41FA5}">
                      <a16:colId xmlns:a16="http://schemas.microsoft.com/office/drawing/2014/main" val="20002"/>
                    </a:ext>
                  </a:extLst>
                </a:gridCol>
                <a:gridCol w="1464163">
                  <a:extLst>
                    <a:ext uri="{9D8B030D-6E8A-4147-A177-3AD203B41FA5}">
                      <a16:colId xmlns:a16="http://schemas.microsoft.com/office/drawing/2014/main" val="20003"/>
                    </a:ext>
                  </a:extLst>
                </a:gridCol>
                <a:gridCol w="1464163">
                  <a:extLst>
                    <a:ext uri="{9D8B030D-6E8A-4147-A177-3AD203B41FA5}">
                      <a16:colId xmlns:a16="http://schemas.microsoft.com/office/drawing/2014/main" val="20004"/>
                    </a:ext>
                  </a:extLst>
                </a:gridCol>
                <a:gridCol w="1464163">
                  <a:extLst>
                    <a:ext uri="{9D8B030D-6E8A-4147-A177-3AD203B41FA5}">
                      <a16:colId xmlns:a16="http://schemas.microsoft.com/office/drawing/2014/main" val="20005"/>
                    </a:ext>
                  </a:extLst>
                </a:gridCol>
              </a:tblGrid>
              <a:tr h="440125">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518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F1 – 12 </a:t>
                      </a:r>
                      <a:r>
                        <a:rPr kumimoji="0" lang="cs-CZ" sz="1800" b="0" i="0" u="none" strike="noStrike" cap="none" normalizeH="0" baseline="0" dirty="0">
                          <a:ln>
                            <a:noFill/>
                          </a:ln>
                          <a:solidFill>
                            <a:schemeClr val="tx1"/>
                          </a:solidFill>
                          <a:effectLst/>
                          <a:latin typeface="Arial" charset="0"/>
                          <a:cs typeface="Arial" charset="0"/>
                        </a:rPr>
                        <a:t>€</a:t>
                      </a:r>
                      <a:endParaRPr kumimoji="0" lang="cs-CZ" sz="1800" b="0" i="0" u="none" strike="noStrike" cap="none" normalizeH="0" baseline="0" dirty="0">
                        <a:ln>
                          <a:noFill/>
                        </a:ln>
                        <a:solidFill>
                          <a:schemeClr val="tx1"/>
                        </a:solidFill>
                        <a:effectLst/>
                        <a:latin typeface="Arial" charset="0"/>
                      </a:endParaRPr>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1"/>
                  </a:ext>
                </a:extLst>
              </a:tr>
              <a:tr h="440125">
                <a:tc>
                  <a:txBody>
                    <a:bodyPr/>
                    <a:lstStyle/>
                    <a:p>
                      <a:r>
                        <a:rPr lang="cs-CZ" dirty="0"/>
                        <a:t>F2 – 10 </a:t>
                      </a:r>
                      <a:r>
                        <a:rPr kumimoji="0" lang="cs-CZ" sz="1800" b="0" i="0" u="none" strike="noStrike" cap="none" normalizeH="0" baseline="0" dirty="0">
                          <a:ln>
                            <a:noFill/>
                          </a:ln>
                          <a:solidFill>
                            <a:schemeClr val="tx1"/>
                          </a:solidFill>
                          <a:effectLst/>
                          <a:latin typeface="Arial" charset="0"/>
                          <a:cs typeface="Arial" charset="0"/>
                        </a:rPr>
                        <a:t>€</a:t>
                      </a: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2"/>
                  </a:ext>
                </a:extLst>
              </a:tr>
              <a:tr h="440125">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3"/>
                  </a:ext>
                </a:extLst>
              </a:tr>
              <a:tr h="440125">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2153683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Nadpis 1"/>
          <p:cNvSpPr>
            <a:spLocks noGrp="1"/>
          </p:cNvSpPr>
          <p:nvPr>
            <p:ph type="title"/>
          </p:nvPr>
        </p:nvSpPr>
        <p:spPr>
          <a:xfrm>
            <a:off x="567159" y="454306"/>
            <a:ext cx="8229600" cy="1143000"/>
          </a:xfrm>
        </p:spPr>
        <p:txBody>
          <a:bodyPr/>
          <a:lstStyle/>
          <a:p>
            <a:pPr eaLnBrk="1" hangingPunct="1"/>
            <a:r>
              <a:rPr lang="cs-CZ" altLang="cs-CZ" b="1" dirty="0">
                <a:solidFill>
                  <a:srgbClr val="FF0000"/>
                </a:solidFill>
              </a:rPr>
              <a:t>Právnické osoby</a:t>
            </a:r>
          </a:p>
        </p:txBody>
      </p:sp>
      <p:sp>
        <p:nvSpPr>
          <p:cNvPr id="147459" name="Zástupný symbol pro obsah 2"/>
          <p:cNvSpPr>
            <a:spLocks noGrp="1"/>
          </p:cNvSpPr>
          <p:nvPr>
            <p:ph idx="1"/>
          </p:nvPr>
        </p:nvSpPr>
        <p:spPr>
          <a:xfrm>
            <a:off x="219919" y="1597306"/>
            <a:ext cx="8924081" cy="5000344"/>
          </a:xfrm>
        </p:spPr>
        <p:txBody>
          <a:bodyPr/>
          <a:lstStyle/>
          <a:p>
            <a:pPr eaLnBrk="1" hangingPunct="1">
              <a:buFont typeface="Wingdings" panose="05000000000000000000" pitchFamily="2" charset="2"/>
              <a:buNone/>
            </a:pPr>
            <a:r>
              <a:rPr lang="cs-CZ" altLang="cs-CZ" sz="2000" b="1" u="sng" dirty="0"/>
              <a:t>a) osobní obchodní společnosti</a:t>
            </a:r>
          </a:p>
          <a:p>
            <a:pPr eaLnBrk="1" hangingPunct="1"/>
            <a:r>
              <a:rPr lang="cs-CZ" altLang="cs-CZ" sz="2000" dirty="0"/>
              <a:t>Veřejná obchodní společnost – společnost, ve které aspoň dvě osoby (FO nebo PO) podnikají pod společnou firmou a ručí za závazky společně a nerozdílně celým svým majetkem.</a:t>
            </a:r>
          </a:p>
          <a:p>
            <a:pPr eaLnBrk="1" hangingPunct="1">
              <a:buFont typeface="Wingdings" panose="05000000000000000000" pitchFamily="2" charset="2"/>
              <a:buNone/>
            </a:pPr>
            <a:r>
              <a:rPr lang="cs-CZ" altLang="cs-CZ" sz="2000" b="1" u="sng" dirty="0"/>
              <a:t>b) smíšené obchodní společnosti</a:t>
            </a:r>
          </a:p>
          <a:p>
            <a:pPr eaLnBrk="1" hangingPunct="1"/>
            <a:r>
              <a:rPr lang="cs-CZ" altLang="cs-CZ" sz="2000" dirty="0"/>
              <a:t>Komanditní společnost - jeden nebo více společníků ručí za závazky společnosti do výše svého nesplaceného vkladu zapsaného v obchodním rejstříku (komanditisté) a jeden nebo více společníků celým svým majetkem (komplementáři).</a:t>
            </a:r>
          </a:p>
          <a:p>
            <a:pPr eaLnBrk="1" hangingPunct="1">
              <a:lnSpc>
                <a:spcPct val="90000"/>
              </a:lnSpc>
            </a:pPr>
            <a:endParaRPr lang="cs-CZ" altLang="cs-CZ" sz="2000" dirty="0"/>
          </a:p>
          <a:p>
            <a:pPr eaLnBrk="1" hangingPunct="1"/>
            <a:endParaRPr lang="cs-CZ" altLang="cs-CZ" sz="2000" dirty="0"/>
          </a:p>
        </p:txBody>
      </p:sp>
    </p:spTree>
    <p:extLst>
      <p:ext uri="{BB962C8B-B14F-4D97-AF65-F5344CB8AC3E}">
        <p14:creationId xmlns:p14="http://schemas.microsoft.com/office/powerpoint/2010/main" val="56256936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Nadpis 1"/>
          <p:cNvSpPr>
            <a:spLocks noGrp="1"/>
          </p:cNvSpPr>
          <p:nvPr>
            <p:ph type="title"/>
          </p:nvPr>
        </p:nvSpPr>
        <p:spPr>
          <a:xfrm>
            <a:off x="173620" y="436684"/>
            <a:ext cx="8229600" cy="1143000"/>
          </a:xfrm>
        </p:spPr>
        <p:txBody>
          <a:bodyPr/>
          <a:lstStyle/>
          <a:p>
            <a:pPr eaLnBrk="1" hangingPunct="1"/>
            <a:r>
              <a:rPr lang="cs-CZ" altLang="cs-CZ" b="1" dirty="0">
                <a:solidFill>
                  <a:srgbClr val="FF0000"/>
                </a:solidFill>
              </a:rPr>
              <a:t>Právnické osoby</a:t>
            </a:r>
          </a:p>
        </p:txBody>
      </p:sp>
      <p:sp>
        <p:nvSpPr>
          <p:cNvPr id="148483" name="Zástupný symbol pro obsah 2"/>
          <p:cNvSpPr>
            <a:spLocks noGrp="1"/>
          </p:cNvSpPr>
          <p:nvPr>
            <p:ph idx="1"/>
          </p:nvPr>
        </p:nvSpPr>
        <p:spPr>
          <a:xfrm>
            <a:off x="173620" y="1417638"/>
            <a:ext cx="8970380" cy="5180012"/>
          </a:xfrm>
        </p:spPr>
        <p:txBody>
          <a:bodyPr/>
          <a:lstStyle/>
          <a:p>
            <a:pPr eaLnBrk="1" hangingPunct="1">
              <a:buFont typeface="Wingdings" panose="05000000000000000000" pitchFamily="2" charset="2"/>
              <a:buNone/>
            </a:pPr>
            <a:r>
              <a:rPr lang="cs-CZ" altLang="cs-CZ" sz="1800" b="1" u="sng" dirty="0"/>
              <a:t>c) kapitálové společnosti</a:t>
            </a:r>
          </a:p>
          <a:p>
            <a:pPr eaLnBrk="1" hangingPunct="1"/>
            <a:r>
              <a:rPr lang="cs-CZ" altLang="cs-CZ" sz="1800" dirty="0"/>
              <a:t>Společnost s ručením omezeným – společnost, jejíž základní kapitál je tvořen vklady společníků a jejíž společníci ručí za závazky společnosti, dokud nebylo zapsáno splacení vkladů do obchodního rejstříku.</a:t>
            </a:r>
          </a:p>
          <a:p>
            <a:pPr eaLnBrk="1" hangingPunct="1"/>
            <a:endParaRPr lang="cs-CZ" altLang="cs-CZ" sz="1800" dirty="0"/>
          </a:p>
          <a:p>
            <a:pPr eaLnBrk="1" hangingPunct="1"/>
            <a:r>
              <a:rPr lang="cs-CZ" altLang="cs-CZ" sz="1800" dirty="0"/>
              <a:t>Akciová společnost – její základní kapitál je rozvržen na určitý počet akcií o určité jmenovité hodnotě.</a:t>
            </a:r>
          </a:p>
          <a:p>
            <a:pPr eaLnBrk="1" hangingPunct="1"/>
            <a:endParaRPr lang="cs-CZ" altLang="cs-CZ" sz="1800" dirty="0"/>
          </a:p>
          <a:p>
            <a:pPr eaLnBrk="1" hangingPunct="1">
              <a:buFont typeface="Wingdings" panose="05000000000000000000" pitchFamily="2" charset="2"/>
              <a:buNone/>
            </a:pPr>
            <a:r>
              <a:rPr lang="cs-CZ" altLang="cs-CZ" sz="1800" b="1" u="sng" dirty="0"/>
              <a:t>d) Družstva</a:t>
            </a:r>
          </a:p>
          <a:p>
            <a:pPr eaLnBrk="1" hangingPunct="1"/>
            <a:r>
              <a:rPr lang="cs-CZ" altLang="cs-CZ" sz="1800" dirty="0"/>
              <a:t>V obchodním zákoníku se družstvem rozumí společenství neuzavřeného počtu osob založené za účelem podnikání nebo zajišťování hospodářských, sociálních nebo jiných potřeb svých členů.</a:t>
            </a:r>
          </a:p>
          <a:p>
            <a:pPr eaLnBrk="1" hangingPunct="1"/>
            <a:endParaRPr lang="cs-CZ" altLang="cs-CZ" sz="1800" dirty="0"/>
          </a:p>
          <a:p>
            <a:pPr eaLnBrk="1" hangingPunct="1">
              <a:lnSpc>
                <a:spcPct val="90000"/>
              </a:lnSpc>
            </a:pPr>
            <a:endParaRPr lang="cs-CZ" altLang="cs-CZ" sz="1800" dirty="0"/>
          </a:p>
          <a:p>
            <a:pPr eaLnBrk="1" hangingPunct="1"/>
            <a:endParaRPr lang="cs-CZ" altLang="cs-CZ" sz="1800" dirty="0"/>
          </a:p>
        </p:txBody>
      </p:sp>
    </p:spTree>
    <p:extLst>
      <p:ext uri="{BB962C8B-B14F-4D97-AF65-F5344CB8AC3E}">
        <p14:creationId xmlns:p14="http://schemas.microsoft.com/office/powerpoint/2010/main" val="297834195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Nadpis 1"/>
          <p:cNvSpPr>
            <a:spLocks noGrp="1"/>
          </p:cNvSpPr>
          <p:nvPr>
            <p:ph type="title"/>
          </p:nvPr>
        </p:nvSpPr>
        <p:spPr/>
        <p:txBody>
          <a:bodyPr/>
          <a:lstStyle/>
          <a:p>
            <a:pPr eaLnBrk="1" hangingPunct="1"/>
            <a:r>
              <a:rPr lang="cs-CZ"/>
              <a:t>Právnické osoby</a:t>
            </a:r>
          </a:p>
        </p:txBody>
      </p:sp>
      <p:sp>
        <p:nvSpPr>
          <p:cNvPr id="154627" name="Zástupný symbol pro obsah 2"/>
          <p:cNvSpPr>
            <a:spLocks noGrp="1"/>
          </p:cNvSpPr>
          <p:nvPr>
            <p:ph idx="1"/>
          </p:nvPr>
        </p:nvSpPr>
        <p:spPr>
          <a:xfrm>
            <a:off x="107504" y="1255776"/>
            <a:ext cx="8856984" cy="4909826"/>
          </a:xfrm>
        </p:spPr>
        <p:txBody>
          <a:bodyPr/>
          <a:lstStyle/>
          <a:p>
            <a:pPr eaLnBrk="1" hangingPunct="1">
              <a:buFont typeface="Wingdings" pitchFamily="2" charset="2"/>
              <a:buNone/>
            </a:pPr>
            <a:r>
              <a:rPr lang="cs-CZ" sz="2000" b="1" u="sng" dirty="0"/>
              <a:t>Neziskové organizace:</a:t>
            </a:r>
          </a:p>
          <a:p>
            <a:pPr eaLnBrk="1" hangingPunct="1">
              <a:buFontTx/>
              <a:buAutoNum type="arabicPeriod"/>
            </a:pPr>
            <a:r>
              <a:rPr lang="cs-CZ" sz="1800" b="1" dirty="0"/>
              <a:t>Stojící mimo dosah veřejné správy </a:t>
            </a:r>
            <a:r>
              <a:rPr lang="cs-CZ" sz="1800" dirty="0"/>
              <a:t>- (státem uznávané církve a náboženské společnosti, nadace a nadační fondy, 	obecně prospěšné společnosti) - NNO</a:t>
            </a:r>
          </a:p>
          <a:p>
            <a:pPr marL="0" indent="0" eaLnBrk="1" hangingPunct="1">
              <a:buNone/>
            </a:pPr>
            <a:r>
              <a:rPr lang="cs-CZ" sz="1800" b="1" dirty="0"/>
              <a:t>2. Podílejí se na výkonu veřejné správy </a:t>
            </a:r>
            <a:r>
              <a:rPr lang="cs-CZ" sz="1800" dirty="0"/>
              <a:t>- rozpočtové či příspěvkové organizace - (veřejné vysoké školy, nemocnice, jednotky územní samosprávy (obec, ale i stát)- NO</a:t>
            </a:r>
          </a:p>
          <a:p>
            <a:pPr>
              <a:buNone/>
            </a:pPr>
            <a:endParaRPr lang="cs-CZ" sz="1800" u="sng" dirty="0"/>
          </a:p>
          <a:p>
            <a:pPr>
              <a:buNone/>
            </a:pPr>
            <a:r>
              <a:rPr lang="cs-CZ" sz="1800" u="sng" dirty="0"/>
              <a:t>Oblasti zájmu NNO</a:t>
            </a:r>
            <a:endParaRPr lang="cs-CZ" sz="1800" dirty="0"/>
          </a:p>
          <a:p>
            <a:r>
              <a:rPr lang="cs-CZ" sz="1800" dirty="0"/>
              <a:t>kultura, ochrana památek, umění, výzkum a zdravotní péče a sociální služby, ochrana životního prostředí, ekologická výchova, ochrana lidských práv, rovné příležitosti, komunitní rozvoj, práce s dětmi a mládeží, rekreace, sport, tělovýchova </a:t>
            </a:r>
          </a:p>
          <a:p>
            <a:pPr>
              <a:buNone/>
            </a:pPr>
            <a:r>
              <a:rPr lang="cs-CZ" sz="1800" u="sng" dirty="0"/>
              <a:t>Základní vlastnosti NNO</a:t>
            </a:r>
            <a:endParaRPr lang="cs-CZ" sz="1800" dirty="0"/>
          </a:p>
          <a:p>
            <a:r>
              <a:rPr lang="cs-CZ" sz="1800" dirty="0"/>
              <a:t>je právnickou osobou </a:t>
            </a:r>
          </a:p>
          <a:p>
            <a:r>
              <a:rPr lang="cs-CZ" sz="1800" dirty="0"/>
              <a:t>nesmí být založena za účelem podnikání nebo produkce zisku </a:t>
            </a:r>
          </a:p>
          <a:p>
            <a:r>
              <a:rPr lang="cs-CZ" sz="1800" dirty="0"/>
              <a:t>uspokojuje konkrétní potřeby občanů a komunit - financování mj. z veřejných rozpočtů </a:t>
            </a:r>
          </a:p>
          <a:p>
            <a:r>
              <a:rPr lang="cs-CZ" sz="1800" dirty="0"/>
              <a:t>nezisková organizace je povinna poskytovat služby všem zájemcům za stejných podmínek. </a:t>
            </a:r>
          </a:p>
          <a:p>
            <a:pPr eaLnBrk="1" hangingPunct="1"/>
            <a:endParaRPr lang="cs-CZ" sz="1800" dirty="0"/>
          </a:p>
          <a:p>
            <a:pPr eaLnBrk="1" hangingPunct="1">
              <a:lnSpc>
                <a:spcPct val="90000"/>
              </a:lnSpc>
            </a:pPr>
            <a:endParaRPr lang="cs-CZ" sz="1800" dirty="0"/>
          </a:p>
          <a:p>
            <a:pPr eaLnBrk="1" hangingPunct="1"/>
            <a:endParaRPr lang="cs-CZ" sz="1800" dirty="0"/>
          </a:p>
        </p:txBody>
      </p:sp>
    </p:spTree>
    <p:extLst>
      <p:ext uri="{BB962C8B-B14F-4D97-AF65-F5344CB8AC3E}">
        <p14:creationId xmlns:p14="http://schemas.microsoft.com/office/powerpoint/2010/main" val="19226481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Nadpis 1"/>
          <p:cNvSpPr>
            <a:spLocks noGrp="1"/>
          </p:cNvSpPr>
          <p:nvPr>
            <p:ph type="title"/>
          </p:nvPr>
        </p:nvSpPr>
        <p:spPr/>
        <p:txBody>
          <a:bodyPr/>
          <a:lstStyle/>
          <a:p>
            <a:pPr eaLnBrk="1" hangingPunct="1"/>
            <a:r>
              <a:rPr lang="cs-CZ"/>
              <a:t>Právnické osoby</a:t>
            </a:r>
          </a:p>
        </p:txBody>
      </p:sp>
      <p:sp>
        <p:nvSpPr>
          <p:cNvPr id="156675" name="Zástupný symbol pro obsah 2"/>
          <p:cNvSpPr>
            <a:spLocks noGrp="1"/>
          </p:cNvSpPr>
          <p:nvPr>
            <p:ph idx="1"/>
          </p:nvPr>
        </p:nvSpPr>
        <p:spPr>
          <a:xfrm>
            <a:off x="251520" y="1052736"/>
            <a:ext cx="8892480" cy="5544914"/>
          </a:xfrm>
        </p:spPr>
        <p:txBody>
          <a:bodyPr/>
          <a:lstStyle/>
          <a:p>
            <a:pPr eaLnBrk="1" hangingPunct="1">
              <a:buFont typeface="Wingdings" pitchFamily="2" charset="2"/>
              <a:buNone/>
            </a:pPr>
            <a:r>
              <a:rPr lang="cs-CZ" sz="2400" u="sng" dirty="0"/>
              <a:t>Základní typy NNO</a:t>
            </a:r>
            <a:endParaRPr lang="cs-CZ" sz="2400" dirty="0"/>
          </a:p>
          <a:p>
            <a:pPr eaLnBrk="1" hangingPunct="1"/>
            <a:r>
              <a:rPr lang="cs-CZ" sz="2400" b="1" dirty="0"/>
              <a:t>občanská sdružení</a:t>
            </a:r>
            <a:r>
              <a:rPr lang="cs-CZ" sz="2400" dirty="0"/>
              <a:t> (registrovaná podle zákona č. 83/1990 Sb., o sdružování 	občanů); </a:t>
            </a:r>
            <a:endParaRPr lang="cs-CZ" sz="2400" b="1" dirty="0"/>
          </a:p>
          <a:p>
            <a:pPr eaLnBrk="1" hangingPunct="1"/>
            <a:r>
              <a:rPr lang="cs-CZ" sz="2400" b="1" dirty="0"/>
              <a:t>nadace a nadační fondy </a:t>
            </a:r>
            <a:r>
              <a:rPr lang="cs-CZ" sz="2400" dirty="0"/>
              <a:t>(registrované podle zákona č. 227/1997 Sb., o nadacích a nadačních fondech); </a:t>
            </a:r>
            <a:endParaRPr lang="cs-CZ" sz="2400" b="1" dirty="0"/>
          </a:p>
          <a:p>
            <a:pPr eaLnBrk="1" hangingPunct="1"/>
            <a:r>
              <a:rPr lang="cs-CZ" sz="2400" b="1" dirty="0"/>
              <a:t>obecně prospěšné společnosti</a:t>
            </a:r>
            <a:r>
              <a:rPr lang="cs-CZ" sz="2400" dirty="0"/>
              <a:t> (registrované podle zákona </a:t>
            </a:r>
            <a:br>
              <a:rPr lang="cs-CZ" sz="2400" dirty="0"/>
            </a:br>
            <a:r>
              <a:rPr lang="cs-CZ" sz="2400" dirty="0"/>
              <a:t>č. 248/1995 Sb., o obecně prospěšných společnostech); </a:t>
            </a:r>
            <a:endParaRPr lang="cs-CZ" sz="2400" b="1" dirty="0"/>
          </a:p>
          <a:p>
            <a:pPr eaLnBrk="1" hangingPunct="1"/>
            <a:r>
              <a:rPr lang="cs-CZ" sz="2400" b="1" dirty="0"/>
              <a:t>církevní právnické osoby</a:t>
            </a:r>
            <a:r>
              <a:rPr lang="cs-CZ" sz="2400" dirty="0"/>
              <a:t> (registrované podle zákona </a:t>
            </a:r>
            <a:br>
              <a:rPr lang="cs-CZ" sz="2400" dirty="0"/>
            </a:br>
            <a:r>
              <a:rPr lang="cs-CZ" sz="2400" dirty="0"/>
              <a:t>č. 3/2002 Sb., o církvích a náboženských společnostech). </a:t>
            </a:r>
            <a:endParaRPr lang="cs-CZ" sz="2400" b="1" dirty="0"/>
          </a:p>
          <a:p>
            <a:pPr eaLnBrk="1" hangingPunct="1"/>
            <a:endParaRPr lang="cs-CZ" sz="2400" dirty="0"/>
          </a:p>
          <a:p>
            <a:pPr eaLnBrk="1" hangingPunct="1">
              <a:lnSpc>
                <a:spcPct val="90000"/>
              </a:lnSpc>
            </a:pPr>
            <a:endParaRPr lang="cs-CZ" sz="2400" dirty="0"/>
          </a:p>
          <a:p>
            <a:pPr eaLnBrk="1" hangingPunct="1"/>
            <a:endParaRPr lang="cs-CZ" sz="2400" dirty="0"/>
          </a:p>
        </p:txBody>
      </p:sp>
    </p:spTree>
    <p:extLst>
      <p:ext uri="{BB962C8B-B14F-4D97-AF65-F5344CB8AC3E}">
        <p14:creationId xmlns:p14="http://schemas.microsoft.com/office/powerpoint/2010/main" val="326751765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Rectangle 3"/>
          <p:cNvSpPr>
            <a:spLocks noGrp="1" noChangeArrowheads="1"/>
          </p:cNvSpPr>
          <p:nvPr>
            <p:ph type="body" idx="1"/>
          </p:nvPr>
        </p:nvSpPr>
        <p:spPr>
          <a:xfrm>
            <a:off x="228600" y="1282017"/>
            <a:ext cx="8686800" cy="5688013"/>
          </a:xfrm>
        </p:spPr>
        <p:txBody>
          <a:bodyPr/>
          <a:lstStyle/>
          <a:p>
            <a:pPr marL="533400" indent="-533400" eaLnBrk="1" hangingPunct="1"/>
            <a:r>
              <a:rPr lang="cs-CZ" altLang="cs-CZ" b="1" i="1" dirty="0"/>
              <a:t>Zakladatelský dokument musí min. obsahovat:</a:t>
            </a:r>
          </a:p>
          <a:p>
            <a:pPr marL="914400" lvl="1" indent="-457200" eaLnBrk="1" hangingPunct="1"/>
            <a:r>
              <a:rPr lang="cs-CZ" altLang="cs-CZ" dirty="0"/>
              <a:t>firmu a sídlo společnosti </a:t>
            </a:r>
          </a:p>
          <a:p>
            <a:pPr marL="914400" lvl="1" indent="-457200" eaLnBrk="1" hangingPunct="1"/>
            <a:r>
              <a:rPr lang="cs-CZ" altLang="cs-CZ" dirty="0"/>
              <a:t>určení zakladatelů či společníků </a:t>
            </a:r>
          </a:p>
          <a:p>
            <a:pPr marL="914400" lvl="1" indent="-457200" eaLnBrk="1" hangingPunct="1"/>
            <a:r>
              <a:rPr lang="cs-CZ" altLang="cs-CZ" dirty="0"/>
              <a:t>předmět podnikání (činnosti) </a:t>
            </a:r>
          </a:p>
          <a:p>
            <a:pPr marL="914400" lvl="1" indent="-457200" eaLnBrk="1" hangingPunct="1"/>
            <a:r>
              <a:rPr lang="cs-CZ" altLang="cs-CZ" dirty="0"/>
              <a:t>výši základního kapitálu, event. i určení správce a informaci o splácení </a:t>
            </a:r>
          </a:p>
          <a:p>
            <a:pPr marL="914400" lvl="1" indent="-457200" eaLnBrk="1" hangingPunct="1"/>
            <a:r>
              <a:rPr lang="cs-CZ" altLang="cs-CZ" dirty="0"/>
              <a:t>informace o orgánech a jejich členech.</a:t>
            </a:r>
          </a:p>
          <a:p>
            <a:pPr marL="914400" lvl="1" indent="-457200" eaLnBrk="1" hangingPunct="1"/>
            <a:endParaRPr lang="cs-CZ" altLang="cs-CZ" dirty="0"/>
          </a:p>
          <a:p>
            <a:pPr marL="533400" indent="-533400" algn="just" eaLnBrk="1" hangingPunct="1"/>
            <a:endParaRPr lang="cs-CZ" altLang="cs-CZ" dirty="0"/>
          </a:p>
        </p:txBody>
      </p:sp>
      <p:sp>
        <p:nvSpPr>
          <p:cNvPr id="7"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100374512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a:xfrm>
            <a:off x="1" y="1149130"/>
            <a:ext cx="9144000" cy="5286394"/>
          </a:xfrm>
        </p:spPr>
        <p:txBody>
          <a:bodyPr>
            <a:normAutofit/>
          </a:bodyPr>
          <a:lstStyle/>
          <a:p>
            <a:pPr algn="ctr" eaLnBrk="1" hangingPunct="1">
              <a:buFont typeface="Wingdings" panose="05000000000000000000" pitchFamily="2" charset="2"/>
              <a:buNone/>
              <a:defRPr/>
            </a:pPr>
            <a:r>
              <a:rPr lang="cs-CZ" sz="2200" b="1" dirty="0"/>
              <a:t>Návrh na zápis společnosti do obchodního rejstříku</a:t>
            </a:r>
          </a:p>
          <a:p>
            <a:pPr eaLnBrk="1" hangingPunct="1">
              <a:defRPr/>
            </a:pPr>
            <a:r>
              <a:rPr lang="cs-CZ" sz="2000" dirty="0"/>
              <a:t>podává se u příslušného rejstříkového soudu, podepisují jej všichni jednatelé, podpisy musí být úředně ověřeny. Nově jsou pro veškeré návrhy obchodnímu rejstříku předepsány oficiální formuláře.</a:t>
            </a:r>
          </a:p>
          <a:p>
            <a:pPr eaLnBrk="1" hangingPunct="1">
              <a:defRPr/>
            </a:pPr>
            <a:r>
              <a:rPr lang="cs-CZ" sz="2000" dirty="0"/>
              <a:t>Jako přílohy se k návrhu přikládají:</a:t>
            </a:r>
          </a:p>
          <a:p>
            <a:pPr lvl="1" eaLnBrk="1" hangingPunct="1">
              <a:buFont typeface="Wingdings" panose="05000000000000000000" pitchFamily="2" charset="2"/>
              <a:buNone/>
              <a:defRPr/>
            </a:pPr>
            <a:r>
              <a:rPr lang="cs-CZ" sz="2000" b="1" dirty="0"/>
              <a:t>Za společnost</a:t>
            </a:r>
          </a:p>
          <a:p>
            <a:pPr lvl="1" eaLnBrk="1" hangingPunct="1">
              <a:defRPr/>
            </a:pPr>
            <a:r>
              <a:rPr lang="cs-CZ" sz="2000" dirty="0"/>
              <a:t>společenská smlouva nebo zakladatelská listina, </a:t>
            </a:r>
          </a:p>
          <a:p>
            <a:pPr lvl="1" eaLnBrk="1" hangingPunct="1">
              <a:defRPr/>
            </a:pPr>
            <a:r>
              <a:rPr lang="cs-CZ" sz="2000" dirty="0"/>
              <a:t>oprávnění k podnikatelské činnosti (živnostenské listy atp.), </a:t>
            </a:r>
          </a:p>
          <a:p>
            <a:pPr lvl="1" eaLnBrk="1" hangingPunct="1">
              <a:defRPr/>
            </a:pPr>
            <a:r>
              <a:rPr lang="cs-CZ" sz="2000" dirty="0"/>
              <a:t>listina osvědčující právní důvod užívání místností, a to výpis z katastru nemovitostí ne starší 3 měsíců osvědčující vlastnické právo k prostorám, do nichž společnost umístila své sídlo, a pokud není vlastníkem, souhlas (spolu)vlastníka těchto prostor, nebo správce zmocněného k udělení souhlasu s umístěním sídla a zmocnění tohoto správce. </a:t>
            </a:r>
          </a:p>
          <a:p>
            <a:pPr lvl="1" eaLnBrk="1" hangingPunct="1">
              <a:defRPr/>
            </a:pPr>
            <a:r>
              <a:rPr lang="cs-CZ" sz="2000" dirty="0"/>
              <a:t>doklad(y) o splnění vkladové povinnosti (potvrzení správce vkladů/banky, posudky znalců, atp.), </a:t>
            </a:r>
          </a:p>
        </p:txBody>
      </p:sp>
      <p:sp>
        <p:nvSpPr>
          <p:cNvPr id="6" name="Rectangle 2"/>
          <p:cNvSpPr txBox="1">
            <a:spLocks noChangeArrowheads="1"/>
          </p:cNvSpPr>
          <p:nvPr/>
        </p:nvSpPr>
        <p:spPr>
          <a:xfrm>
            <a:off x="1662896" y="25341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224602465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5" name="Rectangle 3"/>
          <p:cNvSpPr>
            <a:spLocks noGrp="1" noChangeArrowheads="1"/>
          </p:cNvSpPr>
          <p:nvPr>
            <p:ph type="body" idx="1"/>
          </p:nvPr>
        </p:nvSpPr>
        <p:spPr>
          <a:xfrm>
            <a:off x="250825" y="836613"/>
            <a:ext cx="8893175" cy="5832475"/>
          </a:xfrm>
        </p:spPr>
        <p:txBody>
          <a:bodyPr>
            <a:normAutofit/>
          </a:bodyPr>
          <a:lstStyle/>
          <a:p>
            <a:pPr eaLnBrk="1" hangingPunct="1"/>
            <a:r>
              <a:rPr lang="cs-CZ" altLang="cs-CZ" sz="1700" b="1" dirty="0"/>
              <a:t>za každého jednatele </a:t>
            </a:r>
          </a:p>
          <a:p>
            <a:pPr lvl="1" eaLnBrk="1" hangingPunct="1"/>
            <a:r>
              <a:rPr lang="cs-CZ" altLang="cs-CZ" sz="1700" dirty="0"/>
              <a:t>výpis z Rejstříku trestů ne starší 3 měsíců</a:t>
            </a:r>
          </a:p>
          <a:p>
            <a:pPr lvl="1" eaLnBrk="1" hangingPunct="1"/>
            <a:r>
              <a:rPr lang="cs-CZ" altLang="cs-CZ" sz="1700" dirty="0"/>
              <a:t>čestné prohlášení jednatele, že </a:t>
            </a:r>
          </a:p>
          <a:p>
            <a:pPr lvl="2" eaLnBrk="1" hangingPunct="1"/>
            <a:r>
              <a:rPr lang="cs-CZ" altLang="cs-CZ" sz="1700" dirty="0"/>
              <a:t>je plně způsobilý k právním úkonům, </a:t>
            </a:r>
          </a:p>
          <a:p>
            <a:pPr lvl="2" eaLnBrk="1" hangingPunct="1"/>
            <a:r>
              <a:rPr lang="cs-CZ" altLang="cs-CZ" sz="1700" dirty="0"/>
              <a:t>splňuje podmínky provozování živnosti podle § 6 zák. č. 455/1991 Sb., o živnostenském podnikání, ve znění pozdějších předpisů, a nenastala u něho skutečnost, jež je překážkou provozování živnosti dle § 8 </a:t>
            </a:r>
            <a:r>
              <a:rPr lang="cs-CZ" altLang="cs-CZ" sz="1700" dirty="0" err="1"/>
              <a:t>zák.č</a:t>
            </a:r>
            <a:r>
              <a:rPr lang="cs-CZ" altLang="cs-CZ" sz="1700" dirty="0"/>
              <a:t>. 455/1991 Sb. o živnostenském podnikání, ve znění pozdějších předpisů, </a:t>
            </a:r>
          </a:p>
          <a:p>
            <a:pPr lvl="2" eaLnBrk="1" hangingPunct="1"/>
            <a:r>
              <a:rPr lang="cs-CZ" altLang="cs-CZ" sz="1700" dirty="0"/>
              <a:t>splňuje podmínky podle § 38l obchodního zákoníku; </a:t>
            </a:r>
          </a:p>
          <a:p>
            <a:pPr lvl="1" eaLnBrk="1" hangingPunct="1"/>
            <a:r>
              <a:rPr lang="cs-CZ" altLang="cs-CZ" sz="1700" dirty="0"/>
              <a:t>podpis musí být úředně ověřen, </a:t>
            </a:r>
          </a:p>
          <a:p>
            <a:pPr eaLnBrk="1" hangingPunct="1"/>
            <a:r>
              <a:rPr lang="cs-CZ" altLang="cs-CZ" sz="1700" dirty="0"/>
              <a:t>V případě, že rejstříkový soud zjistí formální chyby vašeho návrhu na zápis společnosti, vyžádá si opravu nebo doplnění tohoto návrhu. Podstatné je, že tímto aktem neztratíte zcela svoje původní pořadí (číslo jednací) ve frontě čekatelů na zápis.</a:t>
            </a:r>
          </a:p>
          <a:p>
            <a:pPr eaLnBrk="1" hangingPunct="1">
              <a:buFont typeface="Wingdings" panose="05000000000000000000" pitchFamily="2" charset="2"/>
              <a:buNone/>
            </a:pPr>
            <a:r>
              <a:rPr lang="cs-CZ" altLang="cs-CZ" sz="1700" b="1" dirty="0"/>
              <a:t>Zápis společnosti do obchodního rejstříku</a:t>
            </a:r>
          </a:p>
          <a:p>
            <a:pPr eaLnBrk="1" hangingPunct="1"/>
            <a:r>
              <a:rPr lang="cs-CZ" altLang="cs-CZ" sz="1700" dirty="0"/>
              <a:t>Na zápis společnosti do obchodního rejstříku se čeká </a:t>
            </a:r>
            <a:r>
              <a:rPr lang="cs-CZ" altLang="cs-CZ" sz="1700" b="1" dirty="0"/>
              <a:t>cca 2 týdny </a:t>
            </a:r>
            <a:r>
              <a:rPr lang="cs-CZ" altLang="cs-CZ" sz="1700" dirty="0"/>
              <a:t>(záleží na rejstříkovém soudu).</a:t>
            </a:r>
          </a:p>
          <a:p>
            <a:pPr eaLnBrk="1" hangingPunct="1"/>
            <a:r>
              <a:rPr lang="cs-CZ" altLang="cs-CZ" sz="1700" dirty="0"/>
              <a:t>Zápisem do obchodního rejstříku fakticky vzniká společnost a tímto dnem nastává povinnost vést (podvojné) účetnictví.</a:t>
            </a:r>
          </a:p>
          <a:p>
            <a:pPr eaLnBrk="1" hangingPunct="1"/>
            <a:endParaRPr lang="cs-CZ" altLang="cs-CZ" sz="1700" dirty="0"/>
          </a:p>
          <a:p>
            <a:pPr lvl="1" eaLnBrk="1" hangingPunct="1"/>
            <a:endParaRPr lang="cs-CZ" altLang="cs-CZ" sz="1700" dirty="0"/>
          </a:p>
          <a:p>
            <a:pPr algn="just" eaLnBrk="1" hangingPunct="1"/>
            <a:endParaRPr lang="cs-CZ" altLang="cs-CZ" sz="1700" dirty="0"/>
          </a:p>
        </p:txBody>
      </p:sp>
      <p:sp>
        <p:nvSpPr>
          <p:cNvPr id="7" name="Rectangle 2"/>
          <p:cNvSpPr>
            <a:spLocks noGrp="1" noChangeArrowheads="1"/>
          </p:cNvSpPr>
          <p:nvPr>
            <p:ph type="title"/>
          </p:nvPr>
        </p:nvSpPr>
        <p:spPr>
          <a:xfrm>
            <a:off x="2275390" y="265113"/>
            <a:ext cx="8229600" cy="1143000"/>
          </a:xfrm>
        </p:spPr>
        <p:txBody>
          <a:body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275825273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459308586"/>
              </p:ext>
            </p:extLst>
          </p:nvPr>
        </p:nvGraphicFramePr>
        <p:xfrm>
          <a:off x="-36512" y="33867"/>
          <a:ext cx="9180514" cy="6580985"/>
        </p:xfrm>
        <a:graphic>
          <a:graphicData uri="http://schemas.openxmlformats.org/drawingml/2006/table">
            <a:tbl>
              <a:tblPr firstRow="1" firstCol="1" bandCol="1">
                <a:tableStyleId>{5C22544A-7EE6-4342-B048-85BDC9FD1C3A}</a:tableStyleId>
              </a:tblPr>
              <a:tblGrid>
                <a:gridCol w="1434455">
                  <a:extLst>
                    <a:ext uri="{9D8B030D-6E8A-4147-A177-3AD203B41FA5}">
                      <a16:colId xmlns:a16="http://schemas.microsoft.com/office/drawing/2014/main" val="20000"/>
                    </a:ext>
                  </a:extLst>
                </a:gridCol>
                <a:gridCol w="1577901">
                  <a:extLst>
                    <a:ext uri="{9D8B030D-6E8A-4147-A177-3AD203B41FA5}">
                      <a16:colId xmlns:a16="http://schemas.microsoft.com/office/drawing/2014/main" val="20001"/>
                    </a:ext>
                  </a:extLst>
                </a:gridCol>
                <a:gridCol w="159615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619674">
                  <a:extLst>
                    <a:ext uri="{9D8B030D-6E8A-4147-A177-3AD203B41FA5}">
                      <a16:colId xmlns:a16="http://schemas.microsoft.com/office/drawing/2014/main" val="20005"/>
                    </a:ext>
                  </a:extLst>
                </a:gridCol>
              </a:tblGrid>
              <a:tr h="393305">
                <a:tc rowSpan="2">
                  <a:txBody>
                    <a:bodyPr/>
                    <a:lstStyle/>
                    <a:p>
                      <a:pPr algn="ctr"/>
                      <a:r>
                        <a:rPr lang="cs-CZ" sz="1200" dirty="0">
                          <a:solidFill>
                            <a:schemeClr val="tx1"/>
                          </a:solidFill>
                        </a:rPr>
                        <a:t>Obchodní společnost</a:t>
                      </a:r>
                    </a:p>
                  </a:txBody>
                  <a:tcPr anchor="ctr"/>
                </a:tc>
                <a:tc gridSpan="2">
                  <a:txBody>
                    <a:bodyPr/>
                    <a:lstStyle/>
                    <a:p>
                      <a:pPr algn="ctr"/>
                      <a:r>
                        <a:rPr lang="cs-CZ" sz="1200" dirty="0">
                          <a:solidFill>
                            <a:schemeClr val="tx1"/>
                          </a:solidFill>
                        </a:rPr>
                        <a:t>Kapitálové společnosti</a:t>
                      </a:r>
                    </a:p>
                  </a:txBody>
                  <a:tcPr anchor="ctr"/>
                </a:tc>
                <a:tc hMerge="1">
                  <a:txBody>
                    <a:bodyPr/>
                    <a:lstStyle/>
                    <a:p>
                      <a:pPr algn="ctr"/>
                      <a:endParaRPr lang="cs-CZ" dirty="0"/>
                    </a:p>
                  </a:txBody>
                  <a:tcPr anchor="ctr"/>
                </a:tc>
                <a:tc gridSpan="2">
                  <a:txBody>
                    <a:bodyPr/>
                    <a:lstStyle/>
                    <a:p>
                      <a:pPr algn="ctr"/>
                      <a:r>
                        <a:rPr lang="cs-CZ" sz="1200" dirty="0">
                          <a:solidFill>
                            <a:schemeClr val="tx1"/>
                          </a:solidFill>
                        </a:rPr>
                        <a:t>Osobní společnosti</a:t>
                      </a:r>
                    </a:p>
                  </a:txBody>
                  <a:tcPr anchor="ctr"/>
                </a:tc>
                <a:tc hMerge="1">
                  <a:txBody>
                    <a:bodyPr/>
                    <a:lstStyle/>
                    <a:p>
                      <a:pPr algn="ctr"/>
                      <a:endParaRPr lang="cs-CZ" dirty="0"/>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0"/>
                  </a:ext>
                </a:extLst>
              </a:tr>
              <a:tr h="393305">
                <a:tc vMerge="1">
                  <a:txBody>
                    <a:bodyPr/>
                    <a:lstStyle/>
                    <a:p>
                      <a:endParaRPr lang="cs-CZ" dirty="0"/>
                    </a:p>
                  </a:txBody>
                  <a:tcPr/>
                </a:tc>
                <a:tc>
                  <a:txBody>
                    <a:bodyPr/>
                    <a:lstStyle/>
                    <a:p>
                      <a:pPr algn="ctr"/>
                      <a:r>
                        <a:rPr lang="cs-CZ" sz="1200" dirty="0">
                          <a:solidFill>
                            <a:schemeClr val="tx1"/>
                          </a:solidFill>
                        </a:rPr>
                        <a:t>a.s.</a:t>
                      </a:r>
                    </a:p>
                  </a:txBody>
                  <a:tcPr anchor="ctr"/>
                </a:tc>
                <a:tc>
                  <a:txBody>
                    <a:bodyPr/>
                    <a:lstStyle/>
                    <a:p>
                      <a:pPr algn="ctr"/>
                      <a:r>
                        <a:rPr lang="cs-CZ" sz="1200" dirty="0">
                          <a:solidFill>
                            <a:schemeClr val="tx1"/>
                          </a:solidFill>
                        </a:rPr>
                        <a:t>s.r.o.</a:t>
                      </a:r>
                    </a:p>
                  </a:txBody>
                  <a:tcPr anchor="ctr"/>
                </a:tc>
                <a:tc>
                  <a:txBody>
                    <a:bodyPr/>
                    <a:lstStyle/>
                    <a:p>
                      <a:pPr algn="ctr"/>
                      <a:r>
                        <a:rPr lang="cs-CZ" sz="1200" dirty="0">
                          <a:solidFill>
                            <a:schemeClr val="tx1"/>
                          </a:solidFill>
                        </a:rPr>
                        <a:t>v.o.s.</a:t>
                      </a:r>
                    </a:p>
                  </a:txBody>
                  <a:tcPr anchor="ctr"/>
                </a:tc>
                <a:tc>
                  <a:txBody>
                    <a:bodyPr/>
                    <a:lstStyle/>
                    <a:p>
                      <a:pPr algn="ctr"/>
                      <a:r>
                        <a:rPr lang="cs-CZ" sz="1200" dirty="0">
                          <a:solidFill>
                            <a:schemeClr val="tx1"/>
                          </a:solidFill>
                        </a:rPr>
                        <a:t>k.s.</a:t>
                      </a:r>
                    </a:p>
                  </a:txBody>
                  <a:tcPr anchor="ctr"/>
                </a:tc>
                <a:tc>
                  <a:txBody>
                    <a:bodyPr/>
                    <a:lstStyle/>
                    <a:p>
                      <a:pPr algn="ctr"/>
                      <a:r>
                        <a:rPr lang="cs-CZ" sz="1200" dirty="0">
                          <a:solidFill>
                            <a:schemeClr val="tx1"/>
                          </a:solidFill>
                        </a:rPr>
                        <a:t>družstvo</a:t>
                      </a:r>
                    </a:p>
                  </a:txBody>
                  <a:tcPr anchor="ctr"/>
                </a:tc>
                <a:extLst>
                  <a:ext uri="{0D108BD9-81ED-4DB2-BD59-A6C34878D82A}">
                    <a16:rowId xmlns:a16="http://schemas.microsoft.com/office/drawing/2014/main" val="10001"/>
                  </a:ext>
                </a:extLst>
              </a:tr>
              <a:tr h="793373">
                <a:tc>
                  <a:txBody>
                    <a:bodyPr/>
                    <a:lstStyle/>
                    <a:p>
                      <a:pPr algn="ctr"/>
                      <a:r>
                        <a:rPr lang="cs-CZ" sz="1200" dirty="0">
                          <a:solidFill>
                            <a:schemeClr val="tx1"/>
                          </a:solidFill>
                        </a:rPr>
                        <a:t>Základní kapitál</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2"/>
                  </a:ext>
                </a:extLst>
              </a:tr>
              <a:tr h="470635">
                <a:tc>
                  <a:txBody>
                    <a:bodyPr/>
                    <a:lstStyle/>
                    <a:p>
                      <a:pPr algn="ctr"/>
                      <a:r>
                        <a:rPr lang="cs-CZ" sz="1200" dirty="0">
                          <a:solidFill>
                            <a:schemeClr val="tx1"/>
                          </a:solidFill>
                        </a:rPr>
                        <a:t>Min. vklad 1 osoby</a:t>
                      </a:r>
                    </a:p>
                  </a:txBody>
                  <a:tcPr anchor="ctr"/>
                </a:tc>
                <a:tc>
                  <a:txBody>
                    <a:bodyPr/>
                    <a:lstStyle/>
                    <a:p>
                      <a:pPr algn="ct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3"/>
                  </a:ext>
                </a:extLst>
              </a:tr>
              <a:tr h="738864">
                <a:tc>
                  <a:txBody>
                    <a:bodyPr/>
                    <a:lstStyle/>
                    <a:p>
                      <a:pPr algn="ctr"/>
                      <a:r>
                        <a:rPr lang="cs-CZ" sz="1200" dirty="0">
                          <a:solidFill>
                            <a:schemeClr val="tx1"/>
                          </a:solidFill>
                        </a:rPr>
                        <a:t>Min/</a:t>
                      </a:r>
                      <a:r>
                        <a:rPr lang="cs-CZ" sz="1200" dirty="0" err="1">
                          <a:solidFill>
                            <a:schemeClr val="tx1"/>
                          </a:solidFill>
                        </a:rPr>
                        <a:t>max</a:t>
                      </a:r>
                      <a:r>
                        <a:rPr lang="cs-CZ" sz="1200" baseline="0" dirty="0">
                          <a:solidFill>
                            <a:schemeClr val="tx1"/>
                          </a:solidFill>
                        </a:rPr>
                        <a:t> počet zakladatelů</a:t>
                      </a: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4"/>
                  </a:ext>
                </a:extLst>
              </a:tr>
              <a:tr h="969678">
                <a:tc>
                  <a:txBody>
                    <a:bodyPr/>
                    <a:lstStyle/>
                    <a:p>
                      <a:pPr algn="ctr"/>
                      <a:r>
                        <a:rPr lang="cs-CZ" sz="1200" dirty="0">
                          <a:solidFill>
                            <a:schemeClr val="tx1"/>
                          </a:solidFill>
                        </a:rPr>
                        <a:t>Základní dokumenty</a:t>
                      </a:r>
                    </a:p>
                  </a:txBody>
                  <a:tcPr anchor="ctr"/>
                </a:tc>
                <a:tc>
                  <a:txBody>
                    <a:bodyPr/>
                    <a:lstStyle/>
                    <a:p>
                      <a:pPr algn="ctr"/>
                      <a:endParaRPr lang="cs-CZ" sz="1200" baseline="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5"/>
                  </a:ext>
                </a:extLst>
              </a:tr>
              <a:tr h="346370">
                <a:tc>
                  <a:txBody>
                    <a:bodyPr/>
                    <a:lstStyle/>
                    <a:p>
                      <a:pPr algn="ctr"/>
                      <a:r>
                        <a:rPr lang="cs-CZ" sz="1200" dirty="0">
                          <a:solidFill>
                            <a:schemeClr val="tx1"/>
                          </a:solidFill>
                        </a:rPr>
                        <a:t>Nejvyšší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6"/>
                  </a:ext>
                </a:extLst>
              </a:tr>
              <a:tr h="392186">
                <a:tc>
                  <a:txBody>
                    <a:bodyPr/>
                    <a:lstStyle/>
                    <a:p>
                      <a:pPr algn="ctr"/>
                      <a:r>
                        <a:rPr lang="cs-CZ" sz="1200" dirty="0">
                          <a:solidFill>
                            <a:schemeClr val="tx1"/>
                          </a:solidFill>
                        </a:rPr>
                        <a:t>Statutární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7"/>
                  </a:ext>
                </a:extLst>
              </a:tr>
              <a:tr h="440844">
                <a:tc>
                  <a:txBody>
                    <a:bodyPr/>
                    <a:lstStyle/>
                    <a:p>
                      <a:pPr algn="ctr"/>
                      <a:r>
                        <a:rPr lang="cs-CZ" sz="1200" dirty="0">
                          <a:solidFill>
                            <a:schemeClr val="tx1"/>
                          </a:solidFill>
                        </a:rPr>
                        <a:t>Dozorčí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8"/>
                  </a:ext>
                </a:extLst>
              </a:tr>
              <a:tr h="496442">
                <a:tc>
                  <a:txBody>
                    <a:bodyPr/>
                    <a:lstStyle/>
                    <a:p>
                      <a:pPr algn="ctr"/>
                      <a:r>
                        <a:rPr lang="cs-CZ" sz="1200" dirty="0">
                          <a:solidFill>
                            <a:schemeClr val="tx1"/>
                          </a:solidFill>
                        </a:rPr>
                        <a:t>Ručení společnosti</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9"/>
                  </a:ext>
                </a:extLst>
              </a:tr>
              <a:tr h="1145983">
                <a:tc>
                  <a:txBody>
                    <a:bodyPr/>
                    <a:lstStyle/>
                    <a:p>
                      <a:pPr algn="ctr"/>
                      <a:r>
                        <a:rPr lang="cs-CZ" sz="1200" dirty="0">
                          <a:solidFill>
                            <a:schemeClr val="tx1"/>
                          </a:solidFill>
                        </a:rPr>
                        <a:t>Ručení společníků</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8888227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392906"/>
            <a:ext cx="8892480" cy="785813"/>
          </a:xfrm>
        </p:spPr>
        <p:txBody>
          <a:bodyPr/>
          <a:lstStyle/>
          <a:p>
            <a:r>
              <a:rPr lang="cs-CZ" sz="3000" b="1" dirty="0">
                <a:solidFill>
                  <a:srgbClr val="D10202"/>
                </a:solidFill>
              </a:rPr>
              <a:t>Společnost s ručením omezeným od roku 2014</a:t>
            </a:r>
            <a:endParaRPr lang="cs-CZ" altLang="cs-CZ" sz="3000" b="1" dirty="0">
              <a:solidFill>
                <a:srgbClr val="D10202"/>
              </a:solidFill>
            </a:endParaRPr>
          </a:p>
        </p:txBody>
      </p:sp>
      <p:sp>
        <p:nvSpPr>
          <p:cNvPr id="7171" name="Rectangle 3"/>
          <p:cNvSpPr>
            <a:spLocks noGrp="1" noChangeArrowheads="1"/>
          </p:cNvSpPr>
          <p:nvPr>
            <p:ph type="body" idx="1"/>
          </p:nvPr>
        </p:nvSpPr>
        <p:spPr>
          <a:xfrm>
            <a:off x="179387" y="1268760"/>
            <a:ext cx="8964613" cy="5876925"/>
          </a:xfrm>
        </p:spPr>
        <p:txBody>
          <a:bodyPr/>
          <a:lstStyle/>
          <a:p>
            <a:pPr marL="0" indent="0">
              <a:buNone/>
              <a:defRPr/>
            </a:pPr>
            <a:r>
              <a:rPr lang="cs-CZ" sz="2400" u="sng"/>
              <a:t>Větší flexibilita</a:t>
            </a:r>
            <a:r>
              <a:rPr lang="cs-CZ" sz="2400" u="sng" dirty="0"/>
              <a:t>:</a:t>
            </a:r>
            <a:endParaRPr lang="pl-PL" sz="2400" u="sng" dirty="0"/>
          </a:p>
          <a:p>
            <a:pPr>
              <a:defRPr/>
            </a:pPr>
            <a:r>
              <a:rPr lang="cs-CZ" sz="2400" dirty="0"/>
              <a:t>Podíl je možné vtělit do tzv. </a:t>
            </a:r>
            <a:r>
              <a:rPr lang="cs-CZ" sz="2400" b="1" dirty="0"/>
              <a:t>kmenového listu, tj. cenného papíru na řad. </a:t>
            </a:r>
          </a:p>
          <a:p>
            <a:pPr>
              <a:defRPr/>
            </a:pPr>
            <a:r>
              <a:rPr lang="cs-CZ" sz="2400" dirty="0"/>
              <a:t>S jednotlivými podíly je možné </a:t>
            </a:r>
            <a:r>
              <a:rPr lang="cs-CZ" sz="2400" b="1" dirty="0"/>
              <a:t>spojit různá práva </a:t>
            </a:r>
            <a:r>
              <a:rPr lang="cs-CZ" sz="2400" dirty="0"/>
              <a:t>– např. jinou váhu hlasů, přednostní </a:t>
            </a:r>
            <a:r>
              <a:rPr lang="pl-PL" sz="2400" dirty="0"/>
              <a:t>právo na výplatu zisku apod.</a:t>
            </a:r>
          </a:p>
          <a:p>
            <a:pPr>
              <a:defRPr/>
            </a:pPr>
            <a:r>
              <a:rPr lang="cs-CZ" sz="2400" dirty="0"/>
              <a:t>Zavádí se možnost</a:t>
            </a:r>
            <a:r>
              <a:rPr lang="cs-CZ" sz="2400"/>
              <a:t>, aby </a:t>
            </a:r>
            <a:r>
              <a:rPr lang="cs-CZ" sz="2400" dirty="0"/>
              <a:t>společník ze společnosti </a:t>
            </a:r>
            <a:r>
              <a:rPr lang="cs-CZ" sz="2400" b="1" dirty="0"/>
              <a:t>jednostranně vystoupil </a:t>
            </a:r>
            <a:r>
              <a:rPr lang="cs-CZ" sz="2400" dirty="0"/>
              <a:t>– např</a:t>
            </a:r>
            <a:r>
              <a:rPr lang="cs-CZ" sz="2400"/>
              <a:t>. nebude-li </a:t>
            </a:r>
            <a:r>
              <a:rPr lang="cs-CZ" sz="2400" dirty="0"/>
              <a:t>souhlasit s rozhodnutím valné hromady o změně povahy podnikání či příplatkové povinnosti.</a:t>
            </a:r>
          </a:p>
        </p:txBody>
      </p:sp>
    </p:spTree>
    <p:extLst>
      <p:ext uri="{BB962C8B-B14F-4D97-AF65-F5344CB8AC3E}">
        <p14:creationId xmlns:p14="http://schemas.microsoft.com/office/powerpoint/2010/main" val="343872398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470107"/>
            <a:ext cx="8892480" cy="785813"/>
          </a:xfrm>
        </p:spPr>
        <p:txBody>
          <a:bodyPr/>
          <a:lstStyle/>
          <a:p>
            <a:r>
              <a:rPr lang="cs-CZ" sz="3000" b="1" dirty="0">
                <a:solidFill>
                  <a:srgbClr val="D10202"/>
                </a:solidFill>
              </a:rPr>
              <a:t>Společnost s ručením omezeným od roku 2014</a:t>
            </a:r>
            <a:endParaRPr lang="cs-CZ" altLang="cs-CZ" sz="3000" b="1" dirty="0">
              <a:solidFill>
                <a:srgbClr val="D10202"/>
              </a:solidFill>
            </a:endParaRPr>
          </a:p>
        </p:txBody>
      </p:sp>
      <p:sp>
        <p:nvSpPr>
          <p:cNvPr id="7171" name="Rectangle 3"/>
          <p:cNvSpPr>
            <a:spLocks noGrp="1" noChangeArrowheads="1"/>
          </p:cNvSpPr>
          <p:nvPr>
            <p:ph type="body" idx="1"/>
          </p:nvPr>
        </p:nvSpPr>
        <p:spPr>
          <a:xfrm>
            <a:off x="179387" y="1268760"/>
            <a:ext cx="8964613" cy="5876925"/>
          </a:xfrm>
        </p:spPr>
        <p:txBody>
          <a:bodyPr/>
          <a:lstStyle/>
          <a:p>
            <a:pPr>
              <a:defRPr/>
            </a:pPr>
            <a:r>
              <a:rPr lang="cs-CZ" sz="2400" kern="1200" dirty="0"/>
              <a:t>Společnost, za jejíž dluhy ručí společníci společně a nerozdílně do výše svých nesplacených vkladů.</a:t>
            </a:r>
            <a:endParaRPr lang="cs-CZ" sz="2400" dirty="0"/>
          </a:p>
          <a:p>
            <a:pPr>
              <a:defRPr/>
            </a:pPr>
            <a:r>
              <a:rPr lang="cs-CZ" sz="2400" dirty="0"/>
              <a:t>Představuje nejpoužívanější </a:t>
            </a:r>
            <a:r>
              <a:rPr lang="cs-CZ" sz="2400"/>
              <a:t>formu obchodní </a:t>
            </a:r>
            <a:r>
              <a:rPr lang="pl-PL" sz="2400" dirty="0"/>
              <a:t>společnosti u nás – malí a střední podnikatelé. </a:t>
            </a:r>
          </a:p>
          <a:p>
            <a:pPr>
              <a:defRPr/>
            </a:pPr>
            <a:r>
              <a:rPr lang="pl-PL" sz="2400" dirty="0"/>
              <a:t>V ZOK prodělala s. r. o. nejvíce změn.</a:t>
            </a:r>
          </a:p>
          <a:p>
            <a:pPr>
              <a:defRPr/>
            </a:pPr>
            <a:r>
              <a:rPr lang="pl-PL" sz="2400" u="sng"/>
              <a:t>Méně bariér</a:t>
            </a:r>
            <a:r>
              <a:rPr lang="pl-PL" sz="2400" u="sng" dirty="0"/>
              <a:t>:</a:t>
            </a:r>
          </a:p>
          <a:p>
            <a:pPr lvl="1">
              <a:defRPr/>
            </a:pPr>
            <a:r>
              <a:rPr lang="cs-CZ" sz="2000" dirty="0"/>
              <a:t>Opouští se povinnost vytvářet ZK ve výši 200 tis. Kč, </a:t>
            </a:r>
            <a:r>
              <a:rPr lang="cs-CZ" sz="2000"/>
              <a:t>nově bude </a:t>
            </a:r>
            <a:r>
              <a:rPr lang="cs-CZ" sz="2000" dirty="0"/>
              <a:t>stačit i </a:t>
            </a:r>
            <a:r>
              <a:rPr lang="cs-CZ" sz="2000" b="1" dirty="0"/>
              <a:t>1 Kč</a:t>
            </a:r>
            <a:r>
              <a:rPr lang="cs-CZ" sz="2000" dirty="0"/>
              <a:t>.</a:t>
            </a:r>
          </a:p>
          <a:p>
            <a:pPr lvl="1">
              <a:defRPr/>
            </a:pPr>
            <a:r>
              <a:rPr lang="cs-CZ" sz="2000" b="1" dirty="0"/>
              <a:t>Ruší se povinnost vytvářet rezervní fond</a:t>
            </a:r>
            <a:r>
              <a:rPr lang="cs-CZ" sz="2000" dirty="0"/>
              <a:t>.</a:t>
            </a:r>
          </a:p>
          <a:p>
            <a:pPr lvl="1">
              <a:defRPr/>
            </a:pPr>
            <a:r>
              <a:rPr lang="cs-CZ" sz="2000" b="1" dirty="0"/>
              <a:t>Zrušen max. počet společníků.</a:t>
            </a:r>
          </a:p>
          <a:p>
            <a:pPr lvl="1">
              <a:defRPr/>
            </a:pPr>
            <a:r>
              <a:rPr lang="pl-PL" sz="2000" b="1" dirty="0">
                <a:ea typeface="+mn-ea"/>
                <a:cs typeface="+mn-cs"/>
              </a:rPr>
              <a:t>Odpadá zákaz řetězení </a:t>
            </a:r>
            <a:r>
              <a:rPr lang="pl-PL" sz="2000" dirty="0">
                <a:ea typeface="+mn-ea"/>
                <a:cs typeface="+mn-cs"/>
              </a:rPr>
              <a:t>– </a:t>
            </a:r>
            <a:r>
              <a:rPr lang="pl-PL" sz="2000" b="1">
                <a:ea typeface="+mn-ea"/>
                <a:cs typeface="+mn-cs"/>
              </a:rPr>
              <a:t>jedna osoba může být </a:t>
            </a:r>
            <a:r>
              <a:rPr lang="pl-PL" sz="2000" b="1" dirty="0">
                <a:ea typeface="+mn-ea"/>
                <a:cs typeface="+mn-cs"/>
              </a:rPr>
              <a:t>jediným společníkem </a:t>
            </a:r>
            <a:r>
              <a:rPr lang="cs-CZ" sz="2000" b="1" dirty="0">
                <a:ea typeface="+mn-ea"/>
                <a:cs typeface="+mn-cs"/>
              </a:rPr>
              <a:t>v neomezeném množství společností s ručením omezeným.</a:t>
            </a:r>
            <a:endParaRPr lang="pl-PL" sz="6600" b="1" dirty="0">
              <a:ea typeface="+mn-ea"/>
              <a:cs typeface="+mn-cs"/>
            </a:endParaRPr>
          </a:p>
          <a:p>
            <a:pPr lvl="1">
              <a:defRPr/>
            </a:pPr>
            <a:r>
              <a:rPr lang="cs-CZ" sz="2000" b="1" dirty="0"/>
              <a:t>Jeden společník může vlastnit více než jeden podíl.</a:t>
            </a:r>
          </a:p>
          <a:p>
            <a:pPr lvl="1">
              <a:defRPr/>
            </a:pPr>
            <a:r>
              <a:rPr lang="pl-PL" sz="2000" dirty="0">
                <a:ea typeface="+mn-ea"/>
                <a:cs typeface="+mn-cs"/>
              </a:rPr>
              <a:t>Při převodu majetku ze společníka </a:t>
            </a:r>
            <a:r>
              <a:rPr lang="cs-CZ" sz="2000" dirty="0">
                <a:ea typeface="+mn-ea"/>
                <a:cs typeface="+mn-cs"/>
              </a:rPr>
              <a:t>na společnost </a:t>
            </a:r>
            <a:r>
              <a:rPr lang="cs-CZ" sz="2000">
                <a:ea typeface="+mn-ea"/>
                <a:cs typeface="+mn-cs"/>
              </a:rPr>
              <a:t>není třeba </a:t>
            </a:r>
            <a:r>
              <a:rPr lang="cs-CZ" sz="2000" dirty="0">
                <a:ea typeface="+mn-ea"/>
                <a:cs typeface="+mn-cs"/>
              </a:rPr>
              <a:t>vypracovávat znalecký posudek.</a:t>
            </a:r>
          </a:p>
        </p:txBody>
      </p:sp>
    </p:spTree>
    <p:extLst>
      <p:ext uri="{BB962C8B-B14F-4D97-AF65-F5344CB8AC3E}">
        <p14:creationId xmlns:p14="http://schemas.microsoft.com/office/powerpoint/2010/main" val="1209354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68313" y="827773"/>
            <a:ext cx="8351837" cy="49777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ctr">
              <a:lnSpc>
                <a:spcPct val="80000"/>
              </a:lnSpc>
              <a:buFont typeface="Wingdings" panose="05000000000000000000" pitchFamily="2" charset="2"/>
              <a:buNone/>
            </a:pPr>
            <a:r>
              <a:rPr lang="cs-CZ" altLang="cs-CZ" sz="3000" b="1" dirty="0">
                <a:solidFill>
                  <a:srgbClr val="FF0000"/>
                </a:solidFill>
              </a:rPr>
              <a:t>Příklad k procvičování č. 1</a:t>
            </a:r>
          </a:p>
          <a:p>
            <a:pPr marL="457200" indent="-457200" algn="ctr">
              <a:lnSpc>
                <a:spcPct val="80000"/>
              </a:lnSpc>
              <a:buFont typeface="Wingdings" panose="05000000000000000000" pitchFamily="2" charset="2"/>
              <a:buNone/>
            </a:pPr>
            <a:endParaRPr lang="cs-CZ" altLang="cs-CZ" sz="3000" b="1" dirty="0">
              <a:solidFill>
                <a:srgbClr val="FF0000"/>
              </a:solidFill>
            </a:endParaRPr>
          </a:p>
          <a:p>
            <a:pPr marL="457200" indent="-457200" algn="just">
              <a:lnSpc>
                <a:spcPct val="80000"/>
              </a:lnSpc>
            </a:pPr>
            <a:r>
              <a:rPr lang="cs-CZ" altLang="cs-CZ" sz="2400" dirty="0"/>
              <a:t>K produkci automatů na kávu má podnikatel k dispozici 5 000 € pro zajištění výrobních činitelů. V minulosti vyprodukoval podnikatel s 5 000 € 100 automatů. </a:t>
            </a:r>
          </a:p>
          <a:p>
            <a:pPr marL="457200" indent="-457200" algn="just">
              <a:lnSpc>
                <a:spcPct val="80000"/>
              </a:lnSpc>
            </a:pPr>
            <a:r>
              <a:rPr lang="cs-CZ" altLang="cs-CZ" sz="2400" dirty="0"/>
              <a:t>Díky výběru levnějšího výrobního postupu se podařilo při stejné výši peněžních prostředků výnos z výroby zvýšit na 120 automatů. </a:t>
            </a:r>
          </a:p>
          <a:p>
            <a:pPr marL="457200" indent="-457200" algn="just">
              <a:lnSpc>
                <a:spcPct val="80000"/>
              </a:lnSpc>
            </a:pPr>
            <a:r>
              <a:rPr lang="cs-CZ" altLang="cs-CZ" sz="2400" dirty="0"/>
              <a:t>Podnikatel se také může rozhodnout nadále vyrábět 100 automatů. Teď by volba levnějšího výrobního postupu vedla k tomu, že potřebné peněžní prostředky  by se snížily. </a:t>
            </a:r>
          </a:p>
          <a:p>
            <a:pPr marL="457200" indent="-457200" algn="just">
              <a:lnSpc>
                <a:spcPct val="80000"/>
              </a:lnSpc>
            </a:pPr>
            <a:endParaRPr lang="cs-CZ" altLang="cs-CZ" sz="2400" dirty="0"/>
          </a:p>
          <a:p>
            <a:pPr marL="457200" indent="-457200" algn="just">
              <a:lnSpc>
                <a:spcPct val="80000"/>
              </a:lnSpc>
            </a:pPr>
            <a:r>
              <a:rPr lang="cs-CZ" altLang="cs-CZ" sz="2400" b="1" dirty="0"/>
              <a:t>Vysvětlete ekonomický princip</a:t>
            </a:r>
          </a:p>
        </p:txBody>
      </p:sp>
    </p:spTree>
    <p:extLst>
      <p:ext uri="{BB962C8B-B14F-4D97-AF65-F5344CB8AC3E}">
        <p14:creationId xmlns:p14="http://schemas.microsoft.com/office/powerpoint/2010/main" val="1363351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392906"/>
            <a:ext cx="8892480" cy="785813"/>
          </a:xfrm>
        </p:spPr>
        <p:txBody>
          <a:bodyPr>
            <a:normAutofit fontScale="90000"/>
          </a:bodyPr>
          <a:lstStyle/>
          <a:p>
            <a:r>
              <a:rPr lang="cs-CZ" sz="3000" b="1" dirty="0">
                <a:solidFill>
                  <a:srgbClr val="D10202"/>
                </a:solidFill>
              </a:rPr>
              <a:t>Cena založení společnosti s ručením omezeným od roku 2015</a:t>
            </a:r>
            <a:endParaRPr lang="cs-CZ" altLang="cs-CZ" sz="3000" b="1" dirty="0">
              <a:solidFill>
                <a:srgbClr val="D10202"/>
              </a:solidFill>
            </a:endParaRPr>
          </a:p>
        </p:txBody>
      </p:sp>
      <p:sp>
        <p:nvSpPr>
          <p:cNvPr id="7171" name="Rectangle 3"/>
          <p:cNvSpPr>
            <a:spLocks noGrp="1" noChangeArrowheads="1"/>
          </p:cNvSpPr>
          <p:nvPr>
            <p:ph type="body" idx="1"/>
          </p:nvPr>
        </p:nvSpPr>
        <p:spPr>
          <a:xfrm>
            <a:off x="0" y="981075"/>
            <a:ext cx="9071867" cy="5876925"/>
          </a:xfrm>
          <a:solidFill>
            <a:schemeClr val="bg1"/>
          </a:solidFill>
        </p:spPr>
        <p:txBody>
          <a:bodyPr>
            <a:normAutofit lnSpcReduction="10000"/>
          </a:bodyPr>
          <a:lstStyle/>
          <a:p>
            <a:pPr marL="0" indent="0">
              <a:buNone/>
              <a:defRPr/>
            </a:pPr>
            <a:r>
              <a:rPr lang="cs-CZ" sz="2000" b="1" u="sng" dirty="0"/>
              <a:t>Cena úkonů spojených se založením a vznikem S.R.O.</a:t>
            </a:r>
          </a:p>
          <a:p>
            <a:pPr>
              <a:defRPr/>
            </a:pPr>
            <a:r>
              <a:rPr lang="cs-CZ" sz="2000" dirty="0"/>
              <a:t>Sepsání společenské smlouvy u notáře (</a:t>
            </a:r>
            <a:r>
              <a:rPr lang="cs-CZ" sz="2000" b="1" dirty="0"/>
              <a:t>cena za zakladatelské právní jedná</a:t>
            </a:r>
            <a:r>
              <a:rPr lang="cs-CZ" sz="2000" dirty="0"/>
              <a:t>ní…….… </a:t>
            </a:r>
            <a:r>
              <a:rPr lang="cs-CZ" sz="2000" b="1" dirty="0"/>
              <a:t>4 000 </a:t>
            </a:r>
            <a:r>
              <a:rPr lang="cs-CZ" sz="2000" b="1" dirty="0" err="1"/>
              <a:t>Kč+DPH</a:t>
            </a:r>
            <a:r>
              <a:rPr lang="cs-CZ" sz="2000" b="1" dirty="0"/>
              <a:t> </a:t>
            </a:r>
            <a:r>
              <a:rPr lang="cs-CZ" sz="2000" dirty="0"/>
              <a:t>(snad </a:t>
            </a:r>
            <a:r>
              <a:rPr lang="cs-CZ" sz="2000"/>
              <a:t>v budoucnu </a:t>
            </a:r>
            <a:r>
              <a:rPr lang="cs-CZ" sz="2000" dirty="0"/>
              <a:t>pouze 2000 Kč)</a:t>
            </a:r>
            <a:endParaRPr lang="cs-CZ" sz="2000" b="1" dirty="0"/>
          </a:p>
          <a:p>
            <a:pPr marL="0" indent="0">
              <a:buNone/>
              <a:defRPr/>
            </a:pPr>
            <a:r>
              <a:rPr lang="cs-CZ" sz="2000" dirty="0"/>
              <a:t>+ náklady na vyhotovení stejnopisů, opisů a další poplatky účtované notářem (např. za ověření listin)</a:t>
            </a:r>
          </a:p>
          <a:p>
            <a:pPr marL="0" indent="0">
              <a:buNone/>
              <a:defRPr/>
            </a:pPr>
            <a:r>
              <a:rPr lang="cs-CZ" sz="2000" dirty="0"/>
              <a:t>+ Kolek na živnostenské oprávnění … </a:t>
            </a:r>
            <a:r>
              <a:rPr lang="cs-CZ" sz="2000" b="1" dirty="0"/>
              <a:t>1 000 Kč</a:t>
            </a:r>
          </a:p>
          <a:p>
            <a:pPr marL="0" indent="0">
              <a:buNone/>
              <a:defRPr/>
            </a:pPr>
            <a:r>
              <a:rPr lang="cs-CZ" sz="2000" dirty="0"/>
              <a:t>+ Zápis </a:t>
            </a:r>
            <a:r>
              <a:rPr lang="cs-CZ" sz="2000"/>
              <a:t>do obchodního </a:t>
            </a:r>
            <a:r>
              <a:rPr lang="cs-CZ" sz="2000" dirty="0"/>
              <a:t>rejstříků … </a:t>
            </a:r>
            <a:r>
              <a:rPr lang="cs-CZ" sz="2000" b="1" dirty="0"/>
              <a:t>původně 6 000 Kč</a:t>
            </a:r>
            <a:r>
              <a:rPr lang="cs-CZ" sz="2000" dirty="0"/>
              <a:t>, nyní mají notáři přímý přístup do rejstříků – zápis </a:t>
            </a:r>
            <a:r>
              <a:rPr lang="cs-CZ" sz="2000" b="1" dirty="0"/>
              <a:t>2 700 Kč</a:t>
            </a:r>
          </a:p>
          <a:p>
            <a:pPr marL="0" indent="0">
              <a:buNone/>
              <a:defRPr/>
            </a:pPr>
            <a:r>
              <a:rPr lang="cs-CZ" sz="2000" b="1" dirty="0"/>
              <a:t>+ notářský zápis o osvědčení pro zápis do OR … 1 000 </a:t>
            </a:r>
            <a:r>
              <a:rPr lang="cs-CZ" sz="2000" b="1" dirty="0" err="1"/>
              <a:t>Kč+DPH</a:t>
            </a:r>
            <a:endParaRPr lang="cs-CZ" sz="2000" b="1" dirty="0"/>
          </a:p>
          <a:p>
            <a:pPr marL="0" indent="0">
              <a:buNone/>
              <a:defRPr/>
            </a:pPr>
            <a:r>
              <a:rPr lang="cs-CZ" sz="2000" b="1" dirty="0"/>
              <a:t>+ samotný úkon zápisu do rejstříku …. 300 Kč + DPH</a:t>
            </a:r>
          </a:p>
          <a:p>
            <a:pPr marL="0" indent="0">
              <a:buNone/>
              <a:defRPr/>
            </a:pPr>
            <a:r>
              <a:rPr lang="cs-CZ" sz="2000" b="1" dirty="0"/>
              <a:t>+ cena za výpisy z rejstříku trestů či katastrů nemovitostí</a:t>
            </a:r>
          </a:p>
          <a:p>
            <a:pPr marL="0" indent="0">
              <a:buNone/>
              <a:defRPr/>
            </a:pPr>
            <a:r>
              <a:rPr lang="cs-CZ" sz="2000" b="1" dirty="0"/>
              <a:t>Celkem tedy úspora cca 1500 Kč oproti předchozímu stavu</a:t>
            </a:r>
          </a:p>
          <a:p>
            <a:pPr marL="0" indent="0">
              <a:buNone/>
              <a:defRPr/>
            </a:pPr>
            <a:r>
              <a:rPr lang="cs-CZ" sz="2000" b="1" dirty="0"/>
              <a:t>Založení trvá v průměru cca 19 dní!</a:t>
            </a:r>
          </a:p>
          <a:p>
            <a:pPr marL="0" indent="0">
              <a:buNone/>
              <a:defRPr/>
            </a:pPr>
            <a:r>
              <a:rPr lang="cs-CZ" sz="2000" b="1" dirty="0"/>
              <a:t>Notáři se však teprve připojují k novému systému přímého zápisu do OR.</a:t>
            </a:r>
          </a:p>
          <a:p>
            <a:pPr marL="0" indent="0">
              <a:buNone/>
              <a:defRPr/>
            </a:pPr>
            <a:r>
              <a:rPr lang="cs-CZ" sz="2000" b="1" dirty="0"/>
              <a:t>Notář je schopen ověřit správnost a přijatelnost názvu firmy (v případě zápisu do OR toto </a:t>
            </a:r>
            <a:r>
              <a:rPr lang="cs-CZ" sz="2000" b="1"/>
              <a:t>je obtížné</a:t>
            </a:r>
            <a:r>
              <a:rPr lang="cs-CZ" sz="2000" b="1" dirty="0"/>
              <a:t>)</a:t>
            </a:r>
          </a:p>
          <a:p>
            <a:pPr marL="0" indent="0">
              <a:buNone/>
              <a:defRPr/>
            </a:pPr>
            <a:r>
              <a:rPr lang="cs-CZ" sz="2000" b="1" dirty="0"/>
              <a:t>I tak však zakladatel stráví cca 24 h přípravou podkladů a dokumentů</a:t>
            </a:r>
            <a:r>
              <a:rPr lang="cs-CZ" sz="2000" b="1"/>
              <a:t>! Obtížnost </a:t>
            </a:r>
            <a:r>
              <a:rPr lang="cs-CZ" sz="2000" b="1" dirty="0"/>
              <a:t>a složitost založení s.r.o. nás řadí na 110 místo na světě </a:t>
            </a:r>
            <a:r>
              <a:rPr lang="cs-CZ" sz="2000" b="1" dirty="0">
                <a:sym typeface="Wingdings" panose="05000000000000000000" pitchFamily="2" charset="2"/>
              </a:rPr>
              <a:t></a:t>
            </a:r>
            <a:endParaRPr lang="cs-CZ" sz="2000" b="1" dirty="0"/>
          </a:p>
        </p:txBody>
      </p:sp>
    </p:spTree>
    <p:extLst>
      <p:ext uri="{BB962C8B-B14F-4D97-AF65-F5344CB8AC3E}">
        <p14:creationId xmlns:p14="http://schemas.microsoft.com/office/powerpoint/2010/main" val="81162628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637952"/>
            <a:ext cx="8675687" cy="558800"/>
          </a:xfrm>
        </p:spPr>
        <p:txBody>
          <a:bodyPr>
            <a:normAutofit fontScale="90000"/>
          </a:bodyPr>
          <a:lstStyle/>
          <a:p>
            <a:r>
              <a:rPr lang="cs-CZ" b="1" dirty="0">
                <a:solidFill>
                  <a:srgbClr val="D10202"/>
                </a:solidFill>
              </a:rPr>
              <a:t>Akciová společnost – nově od 2014</a:t>
            </a:r>
            <a:endParaRPr lang="cs-CZ" altLang="cs-CZ" b="1" dirty="0">
              <a:solidFill>
                <a:srgbClr val="D10202"/>
              </a:solidFill>
            </a:endParaRPr>
          </a:p>
        </p:txBody>
      </p:sp>
      <p:sp>
        <p:nvSpPr>
          <p:cNvPr id="7171" name="Rectangle 3"/>
          <p:cNvSpPr>
            <a:spLocks noGrp="1" noChangeArrowheads="1"/>
          </p:cNvSpPr>
          <p:nvPr>
            <p:ph type="body" idx="1"/>
          </p:nvPr>
        </p:nvSpPr>
        <p:spPr>
          <a:xfrm>
            <a:off x="0" y="1196752"/>
            <a:ext cx="8929688" cy="5661248"/>
          </a:xfrm>
        </p:spPr>
        <p:txBody>
          <a:bodyPr/>
          <a:lstStyle/>
          <a:p>
            <a:pPr>
              <a:defRPr/>
            </a:pPr>
            <a:r>
              <a:rPr lang="cs-CZ" sz="2200" kern="1200" dirty="0">
                <a:solidFill>
                  <a:schemeClr val="dk1"/>
                </a:solidFill>
              </a:rPr>
              <a:t>Společnost, jejíž ZK je rozvržen na určitý počet akcií.</a:t>
            </a:r>
            <a:endParaRPr lang="cs-CZ" sz="2200" dirty="0"/>
          </a:p>
          <a:p>
            <a:pPr>
              <a:defRPr/>
            </a:pPr>
            <a:r>
              <a:rPr lang="cs-CZ" sz="2200" dirty="0"/>
              <a:t>Z velké části regulována evropským právem, a proto je nejméně přístupná úpravám. I přes tyto limity však ZOK přináší celou řadu změn:</a:t>
            </a:r>
          </a:p>
          <a:p>
            <a:pPr>
              <a:defRPr/>
            </a:pPr>
            <a:r>
              <a:rPr lang="pl-PL" sz="2200" u="sng" dirty="0"/>
              <a:t>Investorská otevřenost:</a:t>
            </a:r>
          </a:p>
          <a:p>
            <a:pPr lvl="1">
              <a:defRPr/>
            </a:pPr>
            <a:r>
              <a:rPr lang="cs-CZ" sz="2200" dirty="0">
                <a:ea typeface="+mn-ea"/>
                <a:cs typeface="+mn-cs"/>
              </a:rPr>
              <a:t>Stejně jako u s. r. o. je </a:t>
            </a:r>
            <a:r>
              <a:rPr lang="cs-CZ" sz="2200">
                <a:ea typeface="+mn-ea"/>
                <a:cs typeface="+mn-cs"/>
              </a:rPr>
              <a:t>rozšířena variabilita </a:t>
            </a:r>
            <a:r>
              <a:rPr lang="cs-CZ" sz="2200" dirty="0">
                <a:ea typeface="+mn-ea"/>
                <a:cs typeface="+mn-cs"/>
              </a:rPr>
              <a:t>co do druhu jednotlivých podílů, resp. akcií. Kromě kmenových akcií je možné vydat i akcie se zvláštními právy spočívajícími například </a:t>
            </a:r>
            <a:r>
              <a:rPr lang="pl-PL" sz="2200" dirty="0">
                <a:ea typeface="+mn-ea"/>
                <a:cs typeface="+mn-cs"/>
              </a:rPr>
              <a:t>v rozdílném podílu na zisku </a:t>
            </a:r>
            <a:r>
              <a:rPr lang="pl-PL" sz="2200">
                <a:ea typeface="+mn-ea"/>
                <a:cs typeface="+mn-cs"/>
              </a:rPr>
              <a:t>či způsobu </a:t>
            </a:r>
            <a:r>
              <a:rPr lang="pl-PL" sz="2200" dirty="0">
                <a:ea typeface="+mn-ea"/>
                <a:cs typeface="+mn-cs"/>
              </a:rPr>
              <a:t>jeho vyplácení.</a:t>
            </a:r>
          </a:p>
          <a:p>
            <a:pPr lvl="1">
              <a:defRPr/>
            </a:pPr>
            <a:r>
              <a:rPr lang="cs-CZ" sz="2200" dirty="0">
                <a:ea typeface="+mn-ea"/>
                <a:cs typeface="+mn-cs"/>
              </a:rPr>
              <a:t>Novinkou jsou i tzv. </a:t>
            </a:r>
            <a:r>
              <a:rPr lang="cs-CZ" sz="2200" b="1" dirty="0">
                <a:ea typeface="+mn-ea"/>
                <a:cs typeface="+mn-cs"/>
              </a:rPr>
              <a:t>kusové akcie</a:t>
            </a:r>
            <a:r>
              <a:rPr lang="cs-CZ" sz="2200" dirty="0">
                <a:ea typeface="+mn-ea"/>
                <a:cs typeface="+mn-cs"/>
              </a:rPr>
              <a:t>, které nemají jmenovitou hodnotu, ale pouze hodnotu </a:t>
            </a:r>
            <a:r>
              <a:rPr lang="pl-PL" sz="2200" dirty="0">
                <a:ea typeface="+mn-ea"/>
                <a:cs typeface="+mn-cs"/>
              </a:rPr>
              <a:t>odvíjející se od počtu jejich vydání.</a:t>
            </a:r>
          </a:p>
          <a:p>
            <a:pPr lvl="1">
              <a:defRPr/>
            </a:pPr>
            <a:r>
              <a:rPr lang="cs-CZ" sz="2200" dirty="0"/>
              <a:t>Je možné zavést systém tzv. kumulativního hlasování, který posiluje vliv minoritních akcionářů.</a:t>
            </a:r>
          </a:p>
          <a:p>
            <a:pPr>
              <a:defRPr/>
            </a:pPr>
            <a:r>
              <a:rPr lang="cs-CZ" sz="2200" b="1" dirty="0"/>
              <a:t>Změna výše ZK – min. 2 mil. Kč</a:t>
            </a:r>
          </a:p>
        </p:txBody>
      </p:sp>
    </p:spTree>
    <p:extLst>
      <p:ext uri="{BB962C8B-B14F-4D97-AF65-F5344CB8AC3E}">
        <p14:creationId xmlns:p14="http://schemas.microsoft.com/office/powerpoint/2010/main" val="159380760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504" y="616830"/>
            <a:ext cx="8675687" cy="558800"/>
          </a:xfrm>
        </p:spPr>
        <p:txBody>
          <a:bodyPr>
            <a:normAutofit fontScale="90000"/>
          </a:bodyPr>
          <a:lstStyle/>
          <a:p>
            <a:r>
              <a:rPr lang="cs-CZ" b="1" dirty="0">
                <a:solidFill>
                  <a:srgbClr val="D10202"/>
                </a:solidFill>
              </a:rPr>
              <a:t>Akciová společnost – nově od 2014</a:t>
            </a:r>
            <a:endParaRPr lang="cs-CZ" altLang="cs-CZ" b="1" dirty="0">
              <a:solidFill>
                <a:srgbClr val="D10202"/>
              </a:solidFill>
            </a:endParaRPr>
          </a:p>
        </p:txBody>
      </p:sp>
      <p:sp>
        <p:nvSpPr>
          <p:cNvPr id="7171" name="Rectangle 3"/>
          <p:cNvSpPr>
            <a:spLocks noGrp="1" noChangeArrowheads="1"/>
          </p:cNvSpPr>
          <p:nvPr>
            <p:ph type="body" idx="1"/>
          </p:nvPr>
        </p:nvSpPr>
        <p:spPr>
          <a:xfrm>
            <a:off x="107504" y="1196752"/>
            <a:ext cx="8857109" cy="5661248"/>
          </a:xfrm>
        </p:spPr>
        <p:txBody>
          <a:bodyPr/>
          <a:lstStyle/>
          <a:p>
            <a:pPr>
              <a:defRPr/>
            </a:pPr>
            <a:r>
              <a:rPr lang="pl-PL" sz="2400" u="sng" dirty="0"/>
              <a:t>Levnější provoz:</a:t>
            </a:r>
          </a:p>
          <a:p>
            <a:pPr lvl="1">
              <a:defRPr/>
            </a:pPr>
            <a:r>
              <a:rPr lang="cs-CZ" sz="2000" dirty="0"/>
              <a:t>Orgány akciové společnosti </a:t>
            </a:r>
            <a:r>
              <a:rPr lang="cs-CZ" sz="2000"/>
              <a:t>mohou být </a:t>
            </a:r>
            <a:r>
              <a:rPr lang="cs-CZ" sz="2000" dirty="0"/>
              <a:t>pouze </a:t>
            </a:r>
            <a:r>
              <a:rPr lang="cs-CZ" sz="2000" b="1" dirty="0"/>
              <a:t>jednočlenné</a:t>
            </a:r>
            <a:r>
              <a:rPr lang="cs-CZ" sz="2000" dirty="0"/>
              <a:t>!</a:t>
            </a:r>
          </a:p>
          <a:p>
            <a:pPr lvl="1">
              <a:defRPr/>
            </a:pPr>
            <a:r>
              <a:rPr lang="cs-CZ" sz="2000" dirty="0">
                <a:ea typeface="+mn-ea"/>
                <a:cs typeface="+mn-cs"/>
              </a:rPr>
              <a:t>Zakladatelé mají </a:t>
            </a:r>
            <a:r>
              <a:rPr lang="cs-CZ" sz="2000">
                <a:ea typeface="+mn-ea"/>
                <a:cs typeface="+mn-cs"/>
              </a:rPr>
              <a:t>na výběr </a:t>
            </a:r>
            <a:r>
              <a:rPr lang="cs-CZ" sz="2000" dirty="0">
                <a:ea typeface="+mn-ea"/>
                <a:cs typeface="+mn-cs"/>
              </a:rPr>
              <a:t>mezi dualistickou a </a:t>
            </a:r>
            <a:r>
              <a:rPr lang="cs-CZ" sz="2000" b="1" dirty="0">
                <a:ea typeface="+mn-ea"/>
                <a:cs typeface="+mn-cs"/>
              </a:rPr>
              <a:t>monistickou strukturou řídících orgánů.</a:t>
            </a:r>
            <a:r>
              <a:rPr lang="cs-CZ" sz="2000" dirty="0">
                <a:ea typeface="+mn-ea"/>
                <a:cs typeface="+mn-cs"/>
              </a:rPr>
              <a:t> </a:t>
            </a:r>
          </a:p>
          <a:p>
            <a:pPr lvl="1">
              <a:defRPr/>
            </a:pPr>
            <a:r>
              <a:rPr lang="cs-CZ" sz="2000" b="1" dirty="0">
                <a:ea typeface="+mn-ea"/>
                <a:cs typeface="+mn-cs"/>
              </a:rPr>
              <a:t>Dualistická:</a:t>
            </a:r>
            <a:r>
              <a:rPr lang="cs-CZ" sz="2000" dirty="0">
                <a:ea typeface="+mn-ea"/>
                <a:cs typeface="+mn-cs"/>
              </a:rPr>
              <a:t> </a:t>
            </a:r>
            <a:r>
              <a:rPr lang="it-IT" sz="2000" dirty="0">
                <a:ea typeface="+mn-ea"/>
                <a:cs typeface="+mn-cs"/>
              </a:rPr>
              <a:t>vedle valn</a:t>
            </a:r>
            <a:r>
              <a:rPr lang="cs-CZ" sz="2000" dirty="0">
                <a:ea typeface="+mn-ea"/>
                <a:cs typeface="+mn-cs"/>
              </a:rPr>
              <a:t>é</a:t>
            </a:r>
            <a:r>
              <a:rPr lang="it-IT" sz="2000" dirty="0">
                <a:ea typeface="+mn-ea"/>
                <a:cs typeface="+mn-cs"/>
              </a:rPr>
              <a:t> hromady </a:t>
            </a:r>
            <a:r>
              <a:rPr lang="cs-CZ" sz="2000" dirty="0">
                <a:ea typeface="+mn-ea"/>
                <a:cs typeface="+mn-cs"/>
              </a:rPr>
              <a:t>se </a:t>
            </a:r>
            <a:r>
              <a:rPr lang="it-IT" sz="2000" dirty="0">
                <a:ea typeface="+mn-ea"/>
                <a:cs typeface="+mn-cs"/>
              </a:rPr>
              <a:t>zřizuje představenstvo a dozorč</a:t>
            </a:r>
            <a:r>
              <a:rPr lang="cs-CZ" sz="2000" dirty="0">
                <a:ea typeface="+mn-ea"/>
                <a:cs typeface="+mn-cs"/>
              </a:rPr>
              <a:t>í</a:t>
            </a:r>
            <a:r>
              <a:rPr lang="it-IT" sz="2000" dirty="0">
                <a:ea typeface="+mn-ea"/>
                <a:cs typeface="+mn-cs"/>
              </a:rPr>
              <a:t> rada</a:t>
            </a:r>
            <a:r>
              <a:rPr lang="cs-CZ" sz="2000" dirty="0">
                <a:ea typeface="+mn-ea"/>
                <a:cs typeface="+mn-cs"/>
              </a:rPr>
              <a:t>.</a:t>
            </a:r>
          </a:p>
          <a:p>
            <a:pPr lvl="1">
              <a:defRPr/>
            </a:pPr>
            <a:r>
              <a:rPr lang="cs-CZ" sz="2000" b="1" dirty="0">
                <a:ea typeface="+mn-ea"/>
                <a:cs typeface="+mn-cs"/>
              </a:rPr>
              <a:t>Monistická:</a:t>
            </a:r>
            <a:r>
              <a:rPr lang="it-IT" sz="2000" dirty="0">
                <a:ea typeface="+mn-ea"/>
                <a:cs typeface="+mn-cs"/>
              </a:rPr>
              <a:t> </a:t>
            </a:r>
            <a:r>
              <a:rPr lang="it-IT" sz="2000" dirty="0"/>
              <a:t>vedle valn</a:t>
            </a:r>
            <a:r>
              <a:rPr lang="cs-CZ" sz="2000" dirty="0"/>
              <a:t>é</a:t>
            </a:r>
            <a:r>
              <a:rPr lang="it-IT" sz="2000" dirty="0"/>
              <a:t> hromady </a:t>
            </a:r>
            <a:r>
              <a:rPr lang="cs-CZ" sz="2000" dirty="0">
                <a:ea typeface="+mn-ea"/>
                <a:cs typeface="+mn-cs"/>
              </a:rPr>
              <a:t>postačí pouze správní rada doplněná o statutárního ředitele.</a:t>
            </a:r>
          </a:p>
          <a:p>
            <a:pPr lvl="1">
              <a:defRPr/>
            </a:pPr>
            <a:r>
              <a:rPr lang="cs-CZ" sz="2000" dirty="0"/>
              <a:t>Odpadá </a:t>
            </a:r>
            <a:r>
              <a:rPr lang="cs-CZ" sz="2000"/>
              <a:t>povinnost volby </a:t>
            </a:r>
            <a:r>
              <a:rPr lang="cs-CZ" sz="2000" dirty="0"/>
              <a:t>časti členů dozorčí rady zaměstnanci.</a:t>
            </a:r>
            <a:r>
              <a:rPr lang="pl-PL" u="sng" dirty="0"/>
              <a:t> </a:t>
            </a:r>
          </a:p>
          <a:p>
            <a:pPr>
              <a:defRPr/>
            </a:pPr>
            <a:r>
              <a:rPr lang="pl-PL" sz="2400" u="sng" dirty="0"/>
              <a:t>Větší komfort:</a:t>
            </a:r>
          </a:p>
          <a:p>
            <a:pPr lvl="1">
              <a:defRPr/>
            </a:pPr>
            <a:r>
              <a:rPr lang="cs-CZ" sz="2000" dirty="0">
                <a:ea typeface="+mn-ea"/>
                <a:cs typeface="+mn-cs"/>
              </a:rPr>
              <a:t>Členy představenstva </a:t>
            </a:r>
            <a:r>
              <a:rPr lang="cs-CZ" sz="2000">
                <a:ea typeface="+mn-ea"/>
                <a:cs typeface="+mn-cs"/>
              </a:rPr>
              <a:t>není třeba </a:t>
            </a:r>
            <a:r>
              <a:rPr lang="cs-CZ" sz="2000" dirty="0">
                <a:ea typeface="+mn-ea"/>
                <a:cs typeface="+mn-cs"/>
              </a:rPr>
              <a:t>volit každých 5 let. Délku </a:t>
            </a:r>
            <a:r>
              <a:rPr lang="cs-CZ" sz="2000">
                <a:ea typeface="+mn-ea"/>
                <a:cs typeface="+mn-cs"/>
              </a:rPr>
              <a:t>funkčního období </a:t>
            </a:r>
            <a:r>
              <a:rPr lang="cs-CZ" sz="2000" dirty="0">
                <a:ea typeface="+mn-ea"/>
                <a:cs typeface="+mn-cs"/>
              </a:rPr>
              <a:t>je možné</a:t>
            </a:r>
            <a:r>
              <a:rPr lang="cs-CZ" sz="2000" dirty="0"/>
              <a:t> </a:t>
            </a:r>
            <a:r>
              <a:rPr lang="cs-CZ" sz="2000">
                <a:ea typeface="+mn-ea"/>
                <a:cs typeface="+mn-cs"/>
              </a:rPr>
              <a:t>nastavit libovolně</a:t>
            </a:r>
            <a:r>
              <a:rPr lang="cs-CZ" sz="2000" dirty="0">
                <a:ea typeface="+mn-ea"/>
                <a:cs typeface="+mn-cs"/>
              </a:rPr>
              <a:t>.</a:t>
            </a:r>
          </a:p>
          <a:p>
            <a:pPr lvl="1">
              <a:defRPr/>
            </a:pPr>
            <a:r>
              <a:rPr lang="cs-CZ" sz="2000" dirty="0"/>
              <a:t>Je umožněno rozhodovat mimo valnou hromadu (tzv. </a:t>
            </a:r>
            <a:r>
              <a:rPr lang="cs-CZ" sz="2000" b="1" dirty="0"/>
              <a:t>per </a:t>
            </a:r>
            <a:r>
              <a:rPr lang="cs-CZ" sz="2000" b="1" dirty="0" err="1"/>
              <a:t>rollam</a:t>
            </a:r>
            <a:r>
              <a:rPr lang="cs-CZ" sz="2000" dirty="0"/>
              <a:t>).</a:t>
            </a:r>
            <a:endParaRPr lang="pl-PL" sz="2000" u="sng" dirty="0">
              <a:ea typeface="+mn-ea"/>
              <a:cs typeface="+mn-cs"/>
            </a:endParaRPr>
          </a:p>
          <a:p>
            <a:pPr lvl="1">
              <a:defRPr/>
            </a:pPr>
            <a:endParaRPr lang="cs-CZ" sz="2000" dirty="0"/>
          </a:p>
        </p:txBody>
      </p:sp>
    </p:spTree>
    <p:extLst>
      <p:ext uri="{BB962C8B-B14F-4D97-AF65-F5344CB8AC3E}">
        <p14:creationId xmlns:p14="http://schemas.microsoft.com/office/powerpoint/2010/main" val="231666249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751927"/>
            <a:ext cx="8229600" cy="704850"/>
          </a:xfrm>
        </p:spPr>
        <p:txBody>
          <a:bodyPr>
            <a:normAutofit fontScale="90000"/>
          </a:bodyPr>
          <a:lstStyle/>
          <a:p>
            <a:pPr eaLnBrk="1" fontAlgn="auto" hangingPunct="1">
              <a:spcAft>
                <a:spcPts val="0"/>
              </a:spcAft>
              <a:defRPr/>
            </a:pPr>
            <a:r>
              <a:rPr lang="cs-CZ" dirty="0">
                <a:solidFill>
                  <a:schemeClr val="tx2">
                    <a:satMod val="130000"/>
                  </a:schemeClr>
                </a:solidFill>
              </a:rPr>
              <a:t>Kontrolní otázky</a:t>
            </a:r>
          </a:p>
        </p:txBody>
      </p:sp>
      <p:sp>
        <p:nvSpPr>
          <p:cNvPr id="30723" name="Rectangle 3"/>
          <p:cNvSpPr>
            <a:spLocks noGrp="1" noChangeArrowheads="1"/>
          </p:cNvSpPr>
          <p:nvPr>
            <p:ph idx="1"/>
          </p:nvPr>
        </p:nvSpPr>
        <p:spPr>
          <a:xfrm>
            <a:off x="1187450" y="1981200"/>
            <a:ext cx="7758113" cy="4114800"/>
          </a:xfrm>
        </p:spPr>
        <p:txBody>
          <a:bodyPr/>
          <a:lstStyle/>
          <a:p>
            <a:pPr marL="990600" lvl="1" indent="-533400" eaLnBrk="1" hangingPunct="1">
              <a:lnSpc>
                <a:spcPct val="90000"/>
              </a:lnSpc>
              <a:buClr>
                <a:schemeClr val="tx1"/>
              </a:buClr>
              <a:buFontTx/>
              <a:buNone/>
              <a:defRPr/>
            </a:pPr>
            <a:r>
              <a:rPr lang="cs-CZ" altLang="cs-CZ" b="1" dirty="0"/>
              <a:t>Dle </a:t>
            </a:r>
            <a:r>
              <a:rPr lang="cs-CZ" b="1" dirty="0"/>
              <a:t>zákona o obchodních korporacích </a:t>
            </a:r>
            <a:r>
              <a:rPr lang="cs-CZ" altLang="cs-CZ" b="1" dirty="0"/>
              <a:t>se za obchodní korporaci považuje</a:t>
            </a:r>
          </a:p>
          <a:p>
            <a:pPr marL="990600" lvl="1" indent="-533400" eaLnBrk="1" hangingPunct="1">
              <a:lnSpc>
                <a:spcPct val="90000"/>
              </a:lnSpc>
              <a:buClr>
                <a:schemeClr val="tx1"/>
              </a:buClr>
              <a:buFontTx/>
              <a:buNone/>
              <a:defRPr/>
            </a:pPr>
            <a:endParaRPr lang="cs-CZ" altLang="cs-CZ" b="1" dirty="0"/>
          </a:p>
          <a:p>
            <a:pPr marL="596900" lvl="1" indent="-514350" eaLnBrk="1" hangingPunct="1">
              <a:lnSpc>
                <a:spcPct val="90000"/>
              </a:lnSpc>
              <a:spcBef>
                <a:spcPts val="600"/>
              </a:spcBef>
              <a:buSzPct val="80000"/>
              <a:buFont typeface="Wingdings 2" pitchFamily="18" charset="2"/>
              <a:buAutoNum type="alphaLcParenR"/>
              <a:defRPr/>
            </a:pPr>
            <a:r>
              <a:rPr lang="cs-CZ" altLang="cs-CZ" dirty="0"/>
              <a:t>Obchodní společnosti a státní podniky</a:t>
            </a:r>
          </a:p>
          <a:p>
            <a:pPr marL="596900" lvl="1" indent="-514350">
              <a:lnSpc>
                <a:spcPct val="90000"/>
              </a:lnSpc>
              <a:spcBef>
                <a:spcPts val="600"/>
              </a:spcBef>
              <a:buSzPct val="80000"/>
              <a:buFont typeface="Wingdings 2" pitchFamily="18" charset="2"/>
              <a:buAutoNum type="alphaLcParenR"/>
              <a:defRPr/>
            </a:pPr>
            <a:r>
              <a:rPr lang="cs-CZ" altLang="cs-CZ" dirty="0"/>
              <a:t>Obchodní společnosti a družstva</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Státní podniky a družstva</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Obchodní společnosti a kapitálová společnost</a:t>
            </a:r>
          </a:p>
          <a:p>
            <a:pPr eaLnBrk="1" hangingPunct="1">
              <a:lnSpc>
                <a:spcPct val="90000"/>
              </a:lnSpc>
              <a:defRPr/>
            </a:pPr>
            <a:endParaRPr lang="cs-CZ" altLang="cs-CZ" sz="2000" dirty="0"/>
          </a:p>
        </p:txBody>
      </p:sp>
    </p:spTree>
    <p:extLst>
      <p:ext uri="{BB962C8B-B14F-4D97-AF65-F5344CB8AC3E}">
        <p14:creationId xmlns:p14="http://schemas.microsoft.com/office/powerpoint/2010/main" val="143757498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cs-CZ">
                <a:solidFill>
                  <a:schemeClr val="tx2">
                    <a:satMod val="130000"/>
                  </a:schemeClr>
                </a:solidFill>
              </a:rPr>
              <a:t>Kontrolní otázky</a:t>
            </a:r>
          </a:p>
        </p:txBody>
      </p:sp>
      <p:sp>
        <p:nvSpPr>
          <p:cNvPr id="30723" name="Rectangle 3"/>
          <p:cNvSpPr>
            <a:spLocks noGrp="1" noChangeArrowheads="1"/>
          </p:cNvSpPr>
          <p:nvPr>
            <p:ph idx="1"/>
          </p:nvPr>
        </p:nvSpPr>
        <p:spPr>
          <a:xfrm>
            <a:off x="1116013" y="1981200"/>
            <a:ext cx="7829550" cy="4114800"/>
          </a:xfrm>
        </p:spPr>
        <p:txBody>
          <a:bodyPr/>
          <a:lstStyle/>
          <a:p>
            <a:pPr marL="990600" lvl="1" indent="-533400" eaLnBrk="1" hangingPunct="1">
              <a:lnSpc>
                <a:spcPct val="90000"/>
              </a:lnSpc>
              <a:buClr>
                <a:schemeClr val="tx1"/>
              </a:buClr>
              <a:buFontTx/>
              <a:buNone/>
              <a:defRPr/>
            </a:pPr>
            <a:r>
              <a:rPr lang="cs-CZ" altLang="cs-CZ" b="1" dirty="0"/>
              <a:t>Maximální výše celkových počátečních vkladů (základní kapitál) je stanovena u</a:t>
            </a:r>
          </a:p>
          <a:p>
            <a:pPr marL="990600" lvl="1" indent="-533400" eaLnBrk="1" hangingPunct="1">
              <a:lnSpc>
                <a:spcPct val="90000"/>
              </a:lnSpc>
              <a:buClr>
                <a:schemeClr val="tx1"/>
              </a:buClr>
              <a:buFontTx/>
              <a:buNone/>
              <a:defRPr/>
            </a:pPr>
            <a:endParaRPr lang="cs-CZ" altLang="cs-CZ" b="1" dirty="0"/>
          </a:p>
          <a:p>
            <a:pPr marL="596900" lvl="1" indent="-514350" eaLnBrk="1" hangingPunct="1">
              <a:lnSpc>
                <a:spcPct val="90000"/>
              </a:lnSpc>
              <a:spcBef>
                <a:spcPts val="600"/>
              </a:spcBef>
              <a:buSzPct val="80000"/>
              <a:buFont typeface="Wingdings 2" pitchFamily="18" charset="2"/>
              <a:buAutoNum type="alphaLcParenR"/>
              <a:defRPr/>
            </a:pPr>
            <a:r>
              <a:rPr lang="cs-CZ" altLang="cs-CZ" dirty="0"/>
              <a:t>živnosti</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v.o.s.</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a.s.   a    s.r.o.</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není stanovena u žádné obchodní společnosti.</a:t>
            </a:r>
          </a:p>
          <a:p>
            <a:pPr eaLnBrk="1" hangingPunct="1">
              <a:lnSpc>
                <a:spcPct val="90000"/>
              </a:lnSpc>
              <a:defRPr/>
            </a:pPr>
            <a:endParaRPr lang="cs-CZ" altLang="cs-CZ" sz="2000" dirty="0"/>
          </a:p>
        </p:txBody>
      </p:sp>
    </p:spTree>
    <p:extLst>
      <p:ext uri="{BB962C8B-B14F-4D97-AF65-F5344CB8AC3E}">
        <p14:creationId xmlns:p14="http://schemas.microsoft.com/office/powerpoint/2010/main" val="14868111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cs-CZ">
                <a:solidFill>
                  <a:schemeClr val="tx2">
                    <a:satMod val="130000"/>
                  </a:schemeClr>
                </a:solidFill>
              </a:rPr>
              <a:t>Kontrolní otázky</a:t>
            </a:r>
          </a:p>
        </p:txBody>
      </p:sp>
      <p:sp>
        <p:nvSpPr>
          <p:cNvPr id="32771" name="Rectangle 3"/>
          <p:cNvSpPr>
            <a:spLocks noGrp="1" noChangeArrowheads="1"/>
          </p:cNvSpPr>
          <p:nvPr>
            <p:ph type="body" idx="1"/>
          </p:nvPr>
        </p:nvSpPr>
        <p:spPr/>
        <p:txBody>
          <a:bodyPr>
            <a:normAutofit fontScale="85000" lnSpcReduction="10000"/>
          </a:bodyPr>
          <a:lstStyle/>
          <a:p>
            <a:pPr eaLnBrk="1" hangingPunct="1">
              <a:buFont typeface="Wingdings" panose="05000000000000000000" pitchFamily="2" charset="2"/>
              <a:buNone/>
              <a:defRPr/>
            </a:pPr>
            <a:r>
              <a:rPr lang="cs-CZ" altLang="cs-CZ" b="1" dirty="0"/>
              <a:t>Dualistický model v akciové společnosti znamená,  že společnost má</a:t>
            </a:r>
          </a:p>
          <a:p>
            <a:pPr marL="82550" indent="0" eaLnBrk="1" hangingPunct="1">
              <a:buFont typeface="Wingdings 2" panose="05020102010507070707" pitchFamily="18" charset="2"/>
              <a:buNone/>
              <a:defRPr/>
            </a:pPr>
            <a:endParaRPr lang="cs-CZ" dirty="0"/>
          </a:p>
          <a:p>
            <a:pPr marL="596900" indent="-514350" eaLnBrk="1" hangingPunct="1">
              <a:buFont typeface="Wingdings 2" panose="05020102010507070707" pitchFamily="18" charset="2"/>
              <a:buAutoNum type="alphaLcParenR"/>
              <a:defRPr/>
            </a:pPr>
            <a:r>
              <a:rPr lang="cs-CZ" altLang="cs-CZ" dirty="0"/>
              <a:t>Představenstvo a valnou hromadu</a:t>
            </a:r>
          </a:p>
          <a:p>
            <a:pPr marL="596900" indent="-514350" eaLnBrk="1" hangingPunct="1">
              <a:buFont typeface="Wingdings 2" panose="05020102010507070707" pitchFamily="18" charset="2"/>
              <a:buAutoNum type="alphaLcParenR"/>
              <a:defRPr/>
            </a:pPr>
            <a:r>
              <a:rPr lang="cs-CZ" altLang="cs-CZ" dirty="0"/>
              <a:t>Představenstvo, valná hromada a jednatelé</a:t>
            </a:r>
          </a:p>
          <a:p>
            <a:pPr marL="596900" indent="-514350" eaLnBrk="1" hangingPunct="1">
              <a:buFont typeface="Wingdings 2" panose="05020102010507070707" pitchFamily="18" charset="2"/>
              <a:buAutoNum type="alphaLcParenR"/>
              <a:defRPr/>
            </a:pPr>
            <a:r>
              <a:rPr lang="cs-CZ" dirty="0"/>
              <a:t>Představenstvo, valná hromada a dozorčí rada</a:t>
            </a:r>
          </a:p>
          <a:p>
            <a:pPr marL="596900" indent="-514350" eaLnBrk="1" hangingPunct="1">
              <a:buFont typeface="Wingdings 2" panose="05020102010507070707" pitchFamily="18" charset="2"/>
              <a:buAutoNum type="alphaLcParenR"/>
              <a:defRPr/>
            </a:pPr>
            <a:r>
              <a:rPr lang="cs-CZ" altLang="cs-CZ" dirty="0"/>
              <a:t>Představenstvo, valná hromada a kontrolní komisi</a:t>
            </a:r>
          </a:p>
          <a:p>
            <a:pPr marL="596900" indent="-514350" eaLnBrk="1" hangingPunct="1">
              <a:buFont typeface="Wingdings 2" panose="05020102010507070707" pitchFamily="18" charset="2"/>
              <a:buAutoNum type="alphaLcParenR"/>
              <a:defRPr/>
            </a:pPr>
            <a:r>
              <a:rPr lang="cs-CZ" altLang="cs-CZ" dirty="0"/>
              <a:t>Valnou hromadu, správní radu a statutárního ředitele</a:t>
            </a:r>
          </a:p>
          <a:p>
            <a:pPr marL="596900" indent="-514350" eaLnBrk="1" hangingPunct="1">
              <a:buFont typeface="Wingdings 2" panose="05020102010507070707" pitchFamily="18" charset="2"/>
              <a:buAutoNum type="alphaLcParenR"/>
              <a:defRPr/>
            </a:pPr>
            <a:r>
              <a:rPr lang="cs-CZ" altLang="cs-CZ" dirty="0"/>
              <a:t>Valou hromadu, správní radu a představenstvo</a:t>
            </a:r>
          </a:p>
        </p:txBody>
      </p:sp>
    </p:spTree>
    <p:extLst>
      <p:ext uri="{BB962C8B-B14F-4D97-AF65-F5344CB8AC3E}">
        <p14:creationId xmlns:p14="http://schemas.microsoft.com/office/powerpoint/2010/main" val="213819715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cs-CZ" dirty="0">
                <a:solidFill>
                  <a:schemeClr val="tx2">
                    <a:satMod val="130000"/>
                  </a:schemeClr>
                </a:solidFill>
              </a:rPr>
              <a:t>Kontrolní otázky</a:t>
            </a:r>
          </a:p>
        </p:txBody>
      </p:sp>
      <p:sp>
        <p:nvSpPr>
          <p:cNvPr id="32771" name="Rectangle 3"/>
          <p:cNvSpPr>
            <a:spLocks noGrp="1" noChangeArrowheads="1"/>
          </p:cNvSpPr>
          <p:nvPr>
            <p:ph type="body" idx="1"/>
          </p:nvPr>
        </p:nvSpPr>
        <p:spPr>
          <a:xfrm>
            <a:off x="468313" y="1447800"/>
            <a:ext cx="8466137" cy="4141788"/>
          </a:xfrm>
        </p:spPr>
        <p:txBody>
          <a:bodyPr/>
          <a:lstStyle/>
          <a:p>
            <a:pPr eaLnBrk="1" hangingPunct="1">
              <a:buFont typeface="Wingdings" panose="05000000000000000000" pitchFamily="2" charset="2"/>
              <a:buNone/>
              <a:defRPr/>
            </a:pPr>
            <a:r>
              <a:rPr lang="cs-CZ" altLang="cs-CZ" b="1" dirty="0"/>
              <a:t>Družstvo </a:t>
            </a:r>
          </a:p>
          <a:p>
            <a:pPr marL="596900" indent="-514350" eaLnBrk="1" hangingPunct="1">
              <a:buFont typeface="Wingdings 2" panose="05020102010507070707" pitchFamily="18" charset="2"/>
              <a:buAutoNum type="alphaLcParenR"/>
              <a:defRPr/>
            </a:pPr>
            <a:r>
              <a:rPr lang="cs-CZ" sz="2400" dirty="0"/>
              <a:t>je společenství neuzavřeného počtu osob, které je založeno za účelem vzájemné podpory svých členů nebo třetích osob, případně za účelem podnikání</a:t>
            </a:r>
          </a:p>
          <a:p>
            <a:pPr marL="596900" indent="-514350" eaLnBrk="1" hangingPunct="1">
              <a:buFont typeface="Wingdings 2" panose="05020102010507070707" pitchFamily="18" charset="2"/>
              <a:buAutoNum type="alphaLcParenR"/>
              <a:defRPr/>
            </a:pPr>
            <a:r>
              <a:rPr lang="cs-CZ" sz="2400" dirty="0"/>
              <a:t>je společenství uzavřeného počtu osob, které je založeno za účelem vzájemné podpory svých členů nebo třetích osob, případně za účelem podnikání</a:t>
            </a:r>
          </a:p>
          <a:p>
            <a:pPr marL="596900" indent="-514350" eaLnBrk="1" hangingPunct="1">
              <a:buFont typeface="Wingdings 2" panose="05020102010507070707" pitchFamily="18" charset="2"/>
              <a:buAutoNum type="alphaLcParenR"/>
              <a:defRPr/>
            </a:pPr>
            <a:r>
              <a:rPr lang="cs-CZ" sz="2400" dirty="0"/>
              <a:t>dělíme na sociální a bytové </a:t>
            </a:r>
          </a:p>
          <a:p>
            <a:pPr marL="596900" indent="-514350" eaLnBrk="1" hangingPunct="1">
              <a:buFont typeface="Wingdings 2" panose="05020102010507070707" pitchFamily="18" charset="2"/>
              <a:buAutoNum type="alphaLcParenR"/>
              <a:defRPr/>
            </a:pPr>
            <a:r>
              <a:rPr lang="cs-CZ" sz="2400" dirty="0"/>
              <a:t>dělíme na bytové a soukromé</a:t>
            </a:r>
          </a:p>
        </p:txBody>
      </p:sp>
    </p:spTree>
    <p:extLst>
      <p:ext uri="{BB962C8B-B14F-4D97-AF65-F5344CB8AC3E}">
        <p14:creationId xmlns:p14="http://schemas.microsoft.com/office/powerpoint/2010/main" val="217630048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6320"/>
            <a:ext cx="7488832" cy="1143000"/>
          </a:xfrm>
        </p:spPr>
        <p:txBody>
          <a:bodyPr>
            <a:normAutofit fontScale="90000"/>
          </a:bodyPr>
          <a:lstStyle/>
          <a:p>
            <a:r>
              <a:rPr lang="cs-CZ" dirty="0">
                <a:solidFill>
                  <a:schemeClr val="tx1"/>
                </a:solidFill>
              </a:rPr>
              <a:t>Určete právní formu podniků podle jejich typických znaků:</a:t>
            </a:r>
          </a:p>
        </p:txBody>
      </p:sp>
      <p:sp>
        <p:nvSpPr>
          <p:cNvPr id="3" name="Zástupný symbol pro obsah 2"/>
          <p:cNvSpPr>
            <a:spLocks noGrp="1"/>
          </p:cNvSpPr>
          <p:nvPr>
            <p:ph idx="1"/>
          </p:nvPr>
        </p:nvSpPr>
        <p:spPr/>
        <p:txBody>
          <a:bodyPr/>
          <a:lstStyle/>
          <a:p>
            <a:pPr marL="533400" indent="-533400">
              <a:lnSpc>
                <a:spcPct val="90000"/>
              </a:lnSpc>
              <a:spcBef>
                <a:spcPct val="50000"/>
              </a:spcBef>
              <a:buClr>
                <a:schemeClr val="tx1"/>
              </a:buClr>
              <a:buFontTx/>
              <a:buAutoNum type="alphaLcParenR"/>
            </a:pPr>
            <a:r>
              <a:rPr lang="cs-CZ" sz="2400" dirty="0">
                <a:solidFill>
                  <a:schemeClr val="tx1"/>
                </a:solidFill>
              </a:rPr>
              <a:t>Může ji založit jak právnická, tak </a:t>
            </a:r>
            <a:r>
              <a:rPr lang="cs-CZ" sz="2400">
                <a:solidFill>
                  <a:schemeClr val="tx1"/>
                </a:solidFill>
              </a:rPr>
              <a:t>fyzické osoby</a:t>
            </a:r>
            <a:r>
              <a:rPr lang="cs-CZ" sz="2400" dirty="0">
                <a:solidFill>
                  <a:schemeClr val="tx1"/>
                </a:solidFill>
              </a:rPr>
              <a:t>, je stanoven minimální vklad, zakladatelé ručí do výše nesplaceného vkladu.</a:t>
            </a:r>
          </a:p>
          <a:p>
            <a:pPr marL="533400" indent="-533400">
              <a:lnSpc>
                <a:spcPct val="90000"/>
              </a:lnSpc>
              <a:spcBef>
                <a:spcPct val="50000"/>
              </a:spcBef>
              <a:buClr>
                <a:schemeClr val="tx1"/>
              </a:buClr>
              <a:buFontTx/>
              <a:buAutoNum type="alphaLcParenR"/>
            </a:pPr>
            <a:r>
              <a:rPr lang="cs-CZ" sz="2400" dirty="0">
                <a:solidFill>
                  <a:schemeClr val="tx1"/>
                </a:solidFill>
              </a:rPr>
              <a:t>Společnost je </a:t>
            </a:r>
            <a:r>
              <a:rPr lang="cs-CZ" sz="2400">
                <a:solidFill>
                  <a:schemeClr val="tx1"/>
                </a:solidFill>
              </a:rPr>
              <a:t>právnická osoba</a:t>
            </a:r>
            <a:r>
              <a:rPr lang="cs-CZ" sz="2400" dirty="0">
                <a:solidFill>
                  <a:schemeClr val="tx1"/>
                </a:solidFill>
              </a:rPr>
              <a:t>, zakladatelé vkládají vklady a ručí za závazky celým svým majetkem.</a:t>
            </a:r>
          </a:p>
          <a:p>
            <a:pPr marL="533400" indent="-533400">
              <a:lnSpc>
                <a:spcPct val="90000"/>
              </a:lnSpc>
              <a:spcBef>
                <a:spcPct val="50000"/>
              </a:spcBef>
              <a:buClr>
                <a:schemeClr val="tx1"/>
              </a:buClr>
              <a:buFontTx/>
              <a:buAutoNum type="alphaLcParenR"/>
            </a:pPr>
            <a:r>
              <a:rPr lang="cs-CZ" sz="2400" dirty="0">
                <a:solidFill>
                  <a:schemeClr val="tx1"/>
                </a:solidFill>
              </a:rPr>
              <a:t>Společnost ručí celým svým majetkem, zisk podléhá dvojímu zdanění, činnost společnosti podléhá kontrole ze strany státu.</a:t>
            </a:r>
          </a:p>
          <a:p>
            <a:pPr marL="533400" indent="-533400">
              <a:lnSpc>
                <a:spcPct val="90000"/>
              </a:lnSpc>
              <a:spcBef>
                <a:spcPct val="50000"/>
              </a:spcBef>
              <a:buClr>
                <a:schemeClr val="tx1"/>
              </a:buClr>
              <a:buFontTx/>
              <a:buAutoNum type="alphaLcParenR"/>
            </a:pPr>
            <a:r>
              <a:rPr lang="cs-CZ" sz="2400" dirty="0">
                <a:solidFill>
                  <a:schemeClr val="tx1"/>
                </a:solidFill>
              </a:rPr>
              <a:t>Společnost ručí celým svým majetkem, zakladatelé za závazky neručí, zisk není hlavním cílem společnosti.</a:t>
            </a:r>
          </a:p>
          <a:p>
            <a:endParaRPr lang="cs-CZ" sz="2400" dirty="0"/>
          </a:p>
        </p:txBody>
      </p:sp>
    </p:spTree>
    <p:extLst>
      <p:ext uri="{BB962C8B-B14F-4D97-AF65-F5344CB8AC3E}">
        <p14:creationId xmlns:p14="http://schemas.microsoft.com/office/powerpoint/2010/main" val="210238811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Nadpis 1"/>
          <p:cNvSpPr>
            <a:spLocks noGrp="1"/>
          </p:cNvSpPr>
          <p:nvPr>
            <p:ph type="title"/>
          </p:nvPr>
        </p:nvSpPr>
        <p:spPr>
          <a:xfrm>
            <a:off x="735013" y="14165"/>
            <a:ext cx="8229600" cy="1143000"/>
          </a:xfrm>
        </p:spPr>
        <p:txBody>
          <a:bodyPr/>
          <a:lstStyle/>
          <a:p>
            <a:r>
              <a:rPr lang="cs-CZ" altLang="cs-CZ" dirty="0">
                <a:solidFill>
                  <a:schemeClr val="tx1"/>
                </a:solidFill>
              </a:rPr>
              <a:t>Příklad</a:t>
            </a:r>
          </a:p>
        </p:txBody>
      </p:sp>
      <p:sp>
        <p:nvSpPr>
          <p:cNvPr id="3" name="Zástupný symbol pro obsah 2"/>
          <p:cNvSpPr>
            <a:spLocks noGrp="1"/>
          </p:cNvSpPr>
          <p:nvPr>
            <p:ph idx="1"/>
          </p:nvPr>
        </p:nvSpPr>
        <p:spPr>
          <a:xfrm>
            <a:off x="250825" y="836613"/>
            <a:ext cx="8713788" cy="5761037"/>
          </a:xfrm>
        </p:spPr>
        <p:txBody>
          <a:bodyPr/>
          <a:lstStyle/>
          <a:p>
            <a:pPr marL="495300" indent="-495300" algn="just">
              <a:lnSpc>
                <a:spcPct val="90000"/>
              </a:lnSpc>
              <a:buFont typeface="Wingdings" panose="05000000000000000000" pitchFamily="2" charset="2"/>
              <a:buNone/>
              <a:defRPr/>
            </a:pPr>
            <a:r>
              <a:rPr lang="cs-CZ" sz="2200" dirty="0"/>
              <a:t>Společníci A </a:t>
            </a:r>
            <a:r>
              <a:rPr lang="cs-CZ" sz="2200" dirty="0" err="1"/>
              <a:t>a</a:t>
            </a:r>
            <a:r>
              <a:rPr lang="cs-CZ" sz="2200" dirty="0"/>
              <a:t> B se rozhodli založit obchodní společnost.</a:t>
            </a:r>
          </a:p>
          <a:p>
            <a:pPr marL="495300" indent="-495300" algn="just">
              <a:lnSpc>
                <a:spcPct val="90000"/>
              </a:lnSpc>
              <a:defRPr/>
            </a:pPr>
            <a:r>
              <a:rPr lang="cs-CZ" sz="2200" dirty="0"/>
              <a:t>Společník A se zavazuje k peněžitému vkladu 200 000 Kč. Ke dni vzniku společnosti splatil ¾ svého vkladu, tj. </a:t>
            </a:r>
            <a:br>
              <a:rPr lang="cs-CZ" sz="2200" dirty="0"/>
            </a:br>
            <a:r>
              <a:rPr lang="cs-CZ" sz="2200" dirty="0"/>
              <a:t>150 000 Kč. A ve smlouvě se zavázal splatit zbytek do </a:t>
            </a:r>
            <a:br>
              <a:rPr lang="cs-CZ" sz="2200" dirty="0"/>
            </a:br>
            <a:r>
              <a:rPr lang="cs-CZ" sz="2200" dirty="0"/>
              <a:t>2 let.</a:t>
            </a:r>
          </a:p>
          <a:p>
            <a:pPr marL="495300" indent="-495300" algn="just">
              <a:lnSpc>
                <a:spcPct val="90000"/>
              </a:lnSpc>
              <a:defRPr/>
            </a:pPr>
            <a:r>
              <a:rPr lang="cs-CZ" sz="2200" dirty="0"/>
              <a:t>Společník B vložil do společnosti jako vklad strojní zařízení, které bylo oceněno v hodnotě 100 000 Kč.</a:t>
            </a:r>
          </a:p>
          <a:p>
            <a:pPr marL="495300" indent="-495300" algn="just">
              <a:lnSpc>
                <a:spcPct val="90000"/>
              </a:lnSpc>
              <a:buFont typeface="Wingdings" panose="05000000000000000000" pitchFamily="2" charset="2"/>
              <a:buNone/>
              <a:defRPr/>
            </a:pPr>
            <a:r>
              <a:rPr lang="cs-CZ" sz="2200" dirty="0"/>
              <a:t>	</a:t>
            </a:r>
          </a:p>
          <a:p>
            <a:pPr marL="495300" indent="-495300" algn="just">
              <a:lnSpc>
                <a:spcPct val="90000"/>
              </a:lnSpc>
              <a:buFont typeface="Wingdings" panose="05000000000000000000" pitchFamily="2" charset="2"/>
              <a:buNone/>
              <a:defRPr/>
            </a:pPr>
            <a:r>
              <a:rPr lang="cs-CZ" sz="2200" dirty="0"/>
              <a:t>	Společníkům jejich podnikatelský záměr nevyšel a společnost se brzy dostala do problémů. Společnost má závazky vůči dodavateli 500 000 Kč a dodavatel se chce domoci svých závazků. Společník A nemá žádný osobní majetek a ani ještě nedoplatil zbytek vkladu. Společník b má osobní majetek ve výši 1 000 000 Kč. </a:t>
            </a:r>
            <a:r>
              <a:rPr lang="cs-CZ" sz="2200" b="1" dirty="0"/>
              <a:t>Určete na kom a v jaké výši bude dodavatel nárokovat uhrazení dluhu pro společníky:</a:t>
            </a:r>
          </a:p>
          <a:p>
            <a:pPr marL="495300" indent="-495300" algn="just">
              <a:lnSpc>
                <a:spcPct val="90000"/>
              </a:lnSpc>
              <a:defRPr/>
            </a:pPr>
            <a:r>
              <a:rPr lang="cs-CZ" sz="2200" dirty="0"/>
              <a:t>v.o.s.</a:t>
            </a:r>
          </a:p>
          <a:p>
            <a:pPr marL="495300" indent="-495300" algn="just">
              <a:lnSpc>
                <a:spcPct val="90000"/>
              </a:lnSpc>
              <a:defRPr/>
            </a:pPr>
            <a:r>
              <a:rPr lang="cs-CZ" sz="2200" dirty="0"/>
              <a:t>s.r.o.</a:t>
            </a:r>
          </a:p>
          <a:p>
            <a:pPr marL="0" indent="0" algn="just">
              <a:buFont typeface="Wingdings" panose="05000000000000000000" pitchFamily="2" charset="2"/>
              <a:buNone/>
              <a:defRPr/>
            </a:pPr>
            <a:endParaRPr lang="cs-CZ" sz="2200" dirty="0"/>
          </a:p>
        </p:txBody>
      </p:sp>
    </p:spTree>
    <p:extLst>
      <p:ext uri="{BB962C8B-B14F-4D97-AF65-F5344CB8AC3E}">
        <p14:creationId xmlns:p14="http://schemas.microsoft.com/office/powerpoint/2010/main" val="298908541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2712" y="408750"/>
            <a:ext cx="8229600" cy="1143000"/>
          </a:xfrm>
        </p:spPr>
        <p:txBody>
          <a:bodyPr/>
          <a:lstStyle/>
          <a:p>
            <a:r>
              <a:rPr lang="cs-CZ" b="1" dirty="0">
                <a:solidFill>
                  <a:srgbClr val="FF0000"/>
                </a:solidFill>
              </a:rPr>
              <a:t>Vyplácení zisků</a:t>
            </a:r>
          </a:p>
        </p:txBody>
      </p:sp>
      <p:sp>
        <p:nvSpPr>
          <p:cNvPr id="3" name="Zástupný symbol pro obsah 2"/>
          <p:cNvSpPr>
            <a:spLocks noGrp="1"/>
          </p:cNvSpPr>
          <p:nvPr>
            <p:ph idx="1"/>
          </p:nvPr>
        </p:nvSpPr>
        <p:spPr>
          <a:xfrm>
            <a:off x="362712" y="1432878"/>
            <a:ext cx="8418576" cy="4525963"/>
          </a:xfrm>
        </p:spPr>
        <p:txBody>
          <a:bodyPr>
            <a:normAutofit lnSpcReduction="10000"/>
          </a:bodyPr>
          <a:lstStyle/>
          <a:p>
            <a:pPr algn="just"/>
            <a:r>
              <a:rPr lang="cs-CZ" dirty="0"/>
              <a:t>Nově se v zákoně o obchodních korporacích vytvořilo omezení při vyplácení podílu na zisku </a:t>
            </a:r>
            <a:r>
              <a:rPr lang="cs-CZ" b="1" dirty="0"/>
              <a:t>testem solventnosti a testem úpadku</a:t>
            </a:r>
            <a:r>
              <a:rPr lang="cs-CZ" dirty="0"/>
              <a:t> (viz </a:t>
            </a:r>
            <a:r>
              <a:rPr lang="cs-CZ" dirty="0" err="1"/>
              <a:t>ust</a:t>
            </a:r>
            <a:r>
              <a:rPr lang="cs-CZ" dirty="0"/>
              <a:t>. § 40 ZOK). </a:t>
            </a:r>
          </a:p>
          <a:p>
            <a:pPr algn="just"/>
            <a:r>
              <a:rPr lang="cs-CZ" dirty="0"/>
              <a:t>Obchodní korporace </a:t>
            </a:r>
            <a:r>
              <a:rPr lang="cs-CZ" b="1" dirty="0"/>
              <a:t>nesmí vyplatit zisk nebo jiné prostředky z vlastních zdrojů</a:t>
            </a:r>
            <a:r>
              <a:rPr lang="cs-CZ" dirty="0"/>
              <a:t>, pokud by si tím přivodila úpadek. Toto omezení platí </a:t>
            </a:r>
            <a:r>
              <a:rPr lang="cs-CZ" b="1" dirty="0"/>
              <a:t>vůči všem obchodním korporacím</a:t>
            </a:r>
            <a:r>
              <a:rPr lang="cs-CZ" dirty="0"/>
              <a:t>, neurčí-li jejich speciální úprava jinak.</a:t>
            </a:r>
          </a:p>
        </p:txBody>
      </p:sp>
    </p:spTree>
    <p:extLst>
      <p:ext uri="{BB962C8B-B14F-4D97-AF65-F5344CB8AC3E}">
        <p14:creationId xmlns:p14="http://schemas.microsoft.com/office/powerpoint/2010/main" val="1317170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687775FB-45DD-41F0-AAAE-8B6731A57690}" type="slidenum">
              <a:rPr lang="cs-CZ" altLang="cs-CZ"/>
              <a:pPr eaLnBrk="1" hangingPunct="1"/>
              <a:t>26</a:t>
            </a:fld>
            <a:endParaRPr lang="cs-CZ" altLang="cs-CZ"/>
          </a:p>
        </p:txBody>
      </p:sp>
      <p:sp>
        <p:nvSpPr>
          <p:cNvPr id="26628"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2</a:t>
            </a:r>
            <a:endParaRPr lang="cs-CZ" altLang="cs-CZ" sz="3000" dirty="0"/>
          </a:p>
        </p:txBody>
      </p:sp>
      <p:sp>
        <p:nvSpPr>
          <p:cNvPr id="26629" name="Rectangle 3"/>
          <p:cNvSpPr>
            <a:spLocks noGrp="1" noChangeArrowheads="1"/>
          </p:cNvSpPr>
          <p:nvPr>
            <p:ph type="body" idx="1"/>
          </p:nvPr>
        </p:nvSpPr>
        <p:spPr>
          <a:xfrm>
            <a:off x="179388" y="1600200"/>
            <a:ext cx="8785225" cy="4276725"/>
          </a:xfrm>
        </p:spPr>
        <p:txBody>
          <a:bodyPr/>
          <a:lstStyle/>
          <a:p>
            <a:pPr algn="just" eaLnBrk="1" hangingPunct="1">
              <a:lnSpc>
                <a:spcPct val="80000"/>
              </a:lnSpc>
              <a:buFont typeface="Wingdings" panose="05000000000000000000" pitchFamily="2" charset="2"/>
              <a:buNone/>
            </a:pPr>
            <a:r>
              <a:rPr lang="cs-CZ" altLang="cs-CZ" sz="2400" dirty="0"/>
              <a:t>	</a:t>
            </a:r>
            <a:r>
              <a:rPr lang="cs-CZ" altLang="cs-CZ" sz="2400" b="1" dirty="0"/>
              <a:t>Ukažte, jak se ekonomický princip projevuje v následující situaci:</a:t>
            </a:r>
          </a:p>
          <a:p>
            <a:pPr algn="just" eaLnBrk="1" hangingPunct="1">
              <a:lnSpc>
                <a:spcPct val="80000"/>
              </a:lnSpc>
            </a:pPr>
            <a:r>
              <a:rPr lang="cs-CZ" altLang="cs-CZ" sz="2400" dirty="0"/>
              <a:t>Podnik Tučňák s. r. o. obdržel objednávku na zhotovení 1000 ks součástek v ceně 30 Kč/ks. Může ji splnit dvěma způsoby: První způsob je pomalejší (vyšší náročnost na kapacitu strojů), ale méně náročný na spotřebu materiálu, neboť nevzniká tolik zmetků. Druhý způsob je rychlejší (nižší náročnost na kapacitu strojů), ale více náročný na spotřebu materiálu. </a:t>
            </a:r>
          </a:p>
          <a:p>
            <a:pPr algn="just" eaLnBrk="1" hangingPunct="1">
              <a:lnSpc>
                <a:spcPct val="80000"/>
              </a:lnSpc>
            </a:pPr>
            <a:r>
              <a:rPr lang="cs-CZ" altLang="cs-CZ" sz="2400" dirty="0"/>
              <a:t>Který způsob zvolíte při respektování ekonomického principu?</a:t>
            </a:r>
          </a:p>
          <a:p>
            <a:pPr lvl="1" algn="just" eaLnBrk="1" hangingPunct="1">
              <a:lnSpc>
                <a:spcPct val="80000"/>
              </a:lnSpc>
              <a:buFont typeface="Wingdings" panose="05000000000000000000" pitchFamily="2" charset="2"/>
              <a:buNone/>
            </a:pPr>
            <a:endParaRPr lang="cs-CZ" altLang="cs-CZ" dirty="0"/>
          </a:p>
        </p:txBody>
      </p:sp>
    </p:spTree>
    <p:extLst>
      <p:ext uri="{BB962C8B-B14F-4D97-AF65-F5344CB8AC3E}">
        <p14:creationId xmlns:p14="http://schemas.microsoft.com/office/powerpoint/2010/main" val="396130084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9496"/>
            <a:ext cx="8229600" cy="1143000"/>
          </a:xfrm>
        </p:spPr>
        <p:txBody>
          <a:bodyPr>
            <a:normAutofit fontScale="90000"/>
          </a:bodyPr>
          <a:lstStyle/>
          <a:p>
            <a:r>
              <a:rPr lang="cs-CZ" b="1" dirty="0">
                <a:solidFill>
                  <a:srgbClr val="FF0000"/>
                </a:solidFill>
              </a:rPr>
              <a:t>Omezení výplaty </a:t>
            </a:r>
            <a:r>
              <a:rPr lang="cs-CZ" b="1">
                <a:solidFill>
                  <a:srgbClr val="FF0000"/>
                </a:solidFill>
              </a:rPr>
              <a:t>zisku nebo </a:t>
            </a:r>
            <a:r>
              <a:rPr lang="cs-CZ" b="1" dirty="0">
                <a:solidFill>
                  <a:srgbClr val="FF0000"/>
                </a:solidFill>
              </a:rPr>
              <a:t>jiných vlastních zdrojů § 40</a:t>
            </a:r>
          </a:p>
        </p:txBody>
      </p:sp>
      <p:sp>
        <p:nvSpPr>
          <p:cNvPr id="3" name="Zástupný symbol pro obsah 2"/>
          <p:cNvSpPr>
            <a:spLocks noGrp="1"/>
          </p:cNvSpPr>
          <p:nvPr>
            <p:ph idx="1"/>
          </p:nvPr>
        </p:nvSpPr>
        <p:spPr>
          <a:xfrm>
            <a:off x="0" y="1682496"/>
            <a:ext cx="9144000" cy="5175504"/>
          </a:xfrm>
          <a:solidFill>
            <a:schemeClr val="bg1"/>
          </a:solidFill>
        </p:spPr>
        <p:txBody>
          <a:bodyPr>
            <a:noAutofit/>
          </a:bodyPr>
          <a:lstStyle/>
          <a:p>
            <a:pPr marL="514350" indent="-514350" algn="just">
              <a:buAutoNum type="arabicParenBoth"/>
            </a:pPr>
            <a:r>
              <a:rPr lang="cs-CZ" sz="2400"/>
              <a:t>Obchodní </a:t>
            </a:r>
            <a:r>
              <a:rPr lang="cs-CZ" sz="2400" dirty="0"/>
              <a:t>korporace nesmí vyplatit </a:t>
            </a:r>
            <a:r>
              <a:rPr lang="cs-CZ" sz="2400"/>
              <a:t>zisk nebo </a:t>
            </a:r>
            <a:r>
              <a:rPr lang="cs-CZ" sz="2400" dirty="0"/>
              <a:t>prostředky z jiných vlastních zdrojů, ani na ně vyplácet zálohy, </a:t>
            </a:r>
            <a:r>
              <a:rPr lang="cs-CZ" sz="2400"/>
              <a:t>pokud by </a:t>
            </a:r>
            <a:r>
              <a:rPr lang="cs-CZ" sz="2400" dirty="0"/>
              <a:t>si tím přivodila úpadek podle jiného právního předpisu.</a:t>
            </a:r>
            <a:br>
              <a:rPr lang="cs-CZ" sz="2400" dirty="0"/>
            </a:br>
            <a:endParaRPr lang="cs-CZ" sz="2400" dirty="0"/>
          </a:p>
          <a:p>
            <a:pPr marL="514350" indent="-514350" algn="just">
              <a:buAutoNum type="arabicParenBoth"/>
            </a:pPr>
            <a:r>
              <a:rPr lang="cs-CZ" sz="2400" dirty="0"/>
              <a:t>Zálohu na výplatu podílu na zisku lze vyplácet jen na základě mezitímní účetní závěrky, ze které vyplyne, </a:t>
            </a:r>
            <a:r>
              <a:rPr lang="cs-CZ" sz="2400"/>
              <a:t>že obchodní </a:t>
            </a:r>
            <a:r>
              <a:rPr lang="cs-CZ" sz="2400" dirty="0"/>
              <a:t>korporace má dostatek prostředků na rozdělení zisku. Výše zálohy na výplatu zisku </a:t>
            </a:r>
            <a:r>
              <a:rPr lang="cs-CZ" sz="2400"/>
              <a:t>nemůže být </a:t>
            </a:r>
            <a:r>
              <a:rPr lang="cs-CZ" sz="2400" dirty="0"/>
              <a:t>vyšší, než kolik činí součet výsledku </a:t>
            </a:r>
            <a:r>
              <a:rPr lang="cs-CZ" sz="2400"/>
              <a:t>hospodaření běžného účetního období</a:t>
            </a:r>
            <a:r>
              <a:rPr lang="cs-CZ" sz="2400" dirty="0"/>
              <a:t>, nerozděleného zisku z minulých let a ostatních fondů ze zisku snížený o neuhrazenou ztrátu z minulých let a povinný příděl do rezervního fondu. K výplatě zálohy nelze použít rezervních fondů, které jsou vytvořeny k jiným účelům, ani vlastních zdrojů, jež jsou účelově vázány a jejichž účel </a:t>
            </a:r>
            <a:r>
              <a:rPr lang="cs-CZ" sz="2400"/>
              <a:t>není obchodní </a:t>
            </a:r>
            <a:r>
              <a:rPr lang="cs-CZ" sz="2400" dirty="0"/>
              <a:t>korporace oprávněna měnit.</a:t>
            </a:r>
          </a:p>
        </p:txBody>
      </p:sp>
    </p:spTree>
    <p:extLst>
      <p:ext uri="{BB962C8B-B14F-4D97-AF65-F5344CB8AC3E}">
        <p14:creationId xmlns:p14="http://schemas.microsoft.com/office/powerpoint/2010/main" val="171079182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622" y="1483555"/>
            <a:ext cx="7858124" cy="776074"/>
          </a:xfrm>
        </p:spPr>
        <p:txBody>
          <a:bodyPr lIns="0" tIns="0" rIns="0" bIns="0" anchor="t" anchorCtr="0">
            <a:normAutofit/>
          </a:bodyPr>
          <a:lstStyle/>
          <a:p>
            <a:r>
              <a:rPr lang="cs-CZ" sz="4800" b="1" dirty="0">
                <a:solidFill>
                  <a:srgbClr val="FF0000"/>
                </a:solidFill>
              </a:rPr>
              <a:t>DĚKUJI ZA VAŠI POZORNOST</a:t>
            </a:r>
            <a:endParaRPr lang="cs-CZ" sz="4800" dirty="0">
              <a:solidFill>
                <a:srgbClr val="FF0000"/>
              </a:solidFill>
            </a:endParaRPr>
          </a:p>
        </p:txBody>
      </p:sp>
      <p:sp>
        <p:nvSpPr>
          <p:cNvPr id="4" name="Title 1"/>
          <p:cNvSpPr txBox="1">
            <a:spLocks/>
          </p:cNvSpPr>
          <p:nvPr/>
        </p:nvSpPr>
        <p:spPr>
          <a:xfrm>
            <a:off x="1015622" y="2963413"/>
            <a:ext cx="7858124" cy="776074"/>
          </a:xfrm>
          <a:prstGeom prst="rect">
            <a:avLst/>
          </a:prstGeom>
        </p:spPr>
        <p:txBody>
          <a:bodyPr vert="horz" lIns="0" tIns="0" rIns="0" bIns="0" rtlCol="0" anchor="t" anchorCtr="0">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DOTAZY …</a:t>
            </a:r>
            <a:endParaRPr kumimoji="0" lang="cs-CZ" sz="40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735084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8A8BBBF6-B80E-4A84-B722-62967E7299DE}" type="slidenum">
              <a:rPr lang="cs-CZ" altLang="cs-CZ"/>
              <a:pPr eaLnBrk="1" hangingPunct="1"/>
              <a:t>27</a:t>
            </a:fld>
            <a:endParaRPr lang="cs-CZ" altLang="cs-CZ"/>
          </a:p>
        </p:txBody>
      </p:sp>
      <p:sp>
        <p:nvSpPr>
          <p:cNvPr id="28676" name="Rectangle 2"/>
          <p:cNvSpPr>
            <a:spLocks noGrp="1" noChangeArrowheads="1"/>
          </p:cNvSpPr>
          <p:nvPr>
            <p:ph type="body" idx="1"/>
          </p:nvPr>
        </p:nvSpPr>
        <p:spPr>
          <a:xfrm>
            <a:off x="179388" y="1600200"/>
            <a:ext cx="8785225" cy="4276725"/>
          </a:xfrm>
        </p:spPr>
        <p:txBody>
          <a:bodyPr/>
          <a:lstStyle/>
          <a:p>
            <a:pPr eaLnBrk="1" hangingPunct="1">
              <a:buFont typeface="Wingdings" panose="05000000000000000000" pitchFamily="2" charset="2"/>
              <a:buNone/>
            </a:pPr>
            <a:r>
              <a:rPr lang="cs-CZ" altLang="cs-CZ" dirty="0"/>
              <a:t>	</a:t>
            </a:r>
            <a:r>
              <a:rPr lang="cs-CZ" altLang="cs-CZ" sz="2400" dirty="0"/>
              <a:t>Podnik PENGUIN, a. s. vyrábí různé druhy výrobků, po nichž je velká poptávka a má k dispozici určitou kapacitu strojů a určité množství materiálu. Chtěl by sestavit optimální výrobní program. </a:t>
            </a:r>
          </a:p>
          <a:p>
            <a:pPr eaLnBrk="1" hangingPunct="1"/>
            <a:r>
              <a:rPr lang="cs-CZ" altLang="cs-CZ" sz="2000" b="1" dirty="0"/>
              <a:t>Jak se v jeho uvažování projeví ekonomický princip?</a:t>
            </a:r>
          </a:p>
          <a:p>
            <a:pPr lvl="1" eaLnBrk="1" hangingPunct="1">
              <a:buFont typeface="Wingdings" panose="05000000000000000000" pitchFamily="2" charset="2"/>
              <a:buNone/>
            </a:pPr>
            <a:endParaRPr lang="cs-CZ" altLang="cs-CZ" sz="2000" dirty="0"/>
          </a:p>
        </p:txBody>
      </p:sp>
      <p:sp>
        <p:nvSpPr>
          <p:cNvPr id="6"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3</a:t>
            </a:r>
            <a:endParaRPr lang="cs-CZ" altLang="cs-CZ" sz="3000" dirty="0"/>
          </a:p>
        </p:txBody>
      </p:sp>
    </p:spTree>
    <p:extLst>
      <p:ext uri="{BB962C8B-B14F-4D97-AF65-F5344CB8AC3E}">
        <p14:creationId xmlns:p14="http://schemas.microsoft.com/office/powerpoint/2010/main" val="700919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body" idx="1"/>
          </p:nvPr>
        </p:nvSpPr>
        <p:spPr>
          <a:xfrm>
            <a:off x="179388" y="1628775"/>
            <a:ext cx="8785225" cy="4276725"/>
          </a:xfrm>
        </p:spPr>
        <p:txBody>
          <a:bodyPr/>
          <a:lstStyle/>
          <a:p>
            <a:pPr algn="just" eaLnBrk="1" hangingPunct="1">
              <a:buFont typeface="Wingdings" panose="05000000000000000000" pitchFamily="2" charset="2"/>
              <a:buNone/>
            </a:pPr>
            <a:r>
              <a:rPr lang="cs-CZ" altLang="cs-CZ" sz="2400" dirty="0"/>
              <a:t>	Podnik PENGUIN, a. s. chce maximalizovat zisk. Jednotlivé výrobky, které nabízí na trhu, může vyrábět různými výrobními postupy, které probíhají ve stupních. Jak výrobky, tak zvolené postupy různě ovlivňují využití výrobní kapacity podniku a vyvolávají rozdílnou potřebu materiálu. </a:t>
            </a:r>
          </a:p>
          <a:p>
            <a:pPr eaLnBrk="1" hangingPunct="1"/>
            <a:r>
              <a:rPr lang="cs-CZ" altLang="cs-CZ" sz="2400" b="1" dirty="0"/>
              <a:t>Jak podnik uplatní při rozhodování ekonomický princip?</a:t>
            </a:r>
          </a:p>
          <a:p>
            <a:pPr lvl="1" eaLnBrk="1" hangingPunct="1">
              <a:buFont typeface="Wingdings" panose="05000000000000000000" pitchFamily="2" charset="2"/>
              <a:buNone/>
            </a:pPr>
            <a:endParaRPr lang="cs-CZ" altLang="cs-CZ" dirty="0"/>
          </a:p>
        </p:txBody>
      </p:sp>
      <p:sp>
        <p:nvSpPr>
          <p:cNvPr id="6"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4</a:t>
            </a:r>
            <a:endParaRPr lang="cs-CZ" altLang="cs-CZ" sz="3000" dirty="0"/>
          </a:p>
        </p:txBody>
      </p:sp>
    </p:spTree>
    <p:extLst>
      <p:ext uri="{BB962C8B-B14F-4D97-AF65-F5344CB8AC3E}">
        <p14:creationId xmlns:p14="http://schemas.microsoft.com/office/powerpoint/2010/main" val="3627644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718457" y="785251"/>
            <a:ext cx="7772399" cy="1174178"/>
          </a:xfrm>
        </p:spPr>
        <p:txBody>
          <a:bodyPr>
            <a:normAutofit/>
          </a:bodyPr>
          <a:lstStyle/>
          <a:p>
            <a:pPr algn="ctr">
              <a:defRPr/>
            </a:pPr>
            <a:r>
              <a:rPr lang="cs-CZ" sz="3200" b="1" dirty="0">
                <a:solidFill>
                  <a:srgbClr val="FF0000"/>
                </a:solidFill>
              </a:rPr>
              <a:t>Transformační podnikový proces </a:t>
            </a:r>
            <a:r>
              <a:rPr lang="cs-CZ" sz="3200" dirty="0">
                <a:solidFill>
                  <a:srgbClr val="FF0000"/>
                </a:solidFill>
              </a:rPr>
              <a:t>(TPP)</a:t>
            </a:r>
          </a:p>
        </p:txBody>
      </p:sp>
      <p:sp>
        <p:nvSpPr>
          <p:cNvPr id="14340" name="Rectangle 3"/>
          <p:cNvSpPr>
            <a:spLocks noGrp="1" noChangeArrowheads="1"/>
          </p:cNvSpPr>
          <p:nvPr>
            <p:ph sz="quarter" idx="1"/>
          </p:nvPr>
        </p:nvSpPr>
        <p:spPr>
          <a:xfrm>
            <a:off x="304800" y="1758462"/>
            <a:ext cx="8581292" cy="4314287"/>
          </a:xfrm>
        </p:spPr>
        <p:txBody>
          <a:bodyPr rtlCol="0">
            <a:normAutofit/>
          </a:bodyPr>
          <a:lstStyle/>
          <a:p>
            <a:pPr marL="137160" indent="-137160" algn="ctr">
              <a:lnSpc>
                <a:spcPct val="90000"/>
              </a:lnSpc>
              <a:buClr>
                <a:schemeClr val="tx1">
                  <a:lumMod val="50000"/>
                  <a:lumOff val="50000"/>
                </a:schemeClr>
              </a:buClr>
              <a:buNone/>
              <a:defRPr/>
            </a:pPr>
            <a:endParaRPr lang="cs-CZ" sz="2000" dirty="0">
              <a:solidFill>
                <a:schemeClr val="tx1">
                  <a:lumMod val="85000"/>
                </a:schemeClr>
              </a:solidFill>
            </a:endParaRPr>
          </a:p>
          <a:p>
            <a:pPr marL="137160" indent="-137160" algn="ctr">
              <a:lnSpc>
                <a:spcPct val="90000"/>
              </a:lnSpc>
              <a:buClr>
                <a:schemeClr val="tx1">
                  <a:lumMod val="50000"/>
                  <a:lumOff val="50000"/>
                </a:schemeClr>
              </a:buClr>
              <a:buNone/>
              <a:defRPr/>
            </a:pPr>
            <a:r>
              <a:rPr lang="cs-CZ" sz="2000" b="1" i="1" dirty="0">
                <a:solidFill>
                  <a:srgbClr val="FF0000"/>
                </a:solidFill>
              </a:rPr>
              <a:t>Množina podnikových činností, jejichž cílem je změna podnikových vstupů na výstupy.</a:t>
            </a:r>
          </a:p>
          <a:p>
            <a:pPr marL="137160" indent="-137160" algn="ctr">
              <a:lnSpc>
                <a:spcPct val="90000"/>
              </a:lnSpc>
              <a:buClr>
                <a:schemeClr val="tx1">
                  <a:lumMod val="50000"/>
                  <a:lumOff val="50000"/>
                </a:schemeClr>
              </a:buClr>
              <a:buNone/>
              <a:defRPr/>
            </a:pPr>
            <a:endParaRPr lang="cs-CZ" sz="2000" dirty="0">
              <a:solidFill>
                <a:schemeClr val="tx1">
                  <a:lumMod val="85000"/>
                </a:schemeClr>
              </a:solidFill>
            </a:endParaRPr>
          </a:p>
          <a:p>
            <a:pPr marL="137160" indent="-137160" algn="ctr">
              <a:lnSpc>
                <a:spcPct val="90000"/>
              </a:lnSpc>
              <a:buClr>
                <a:schemeClr val="tx1">
                  <a:lumMod val="50000"/>
                  <a:lumOff val="50000"/>
                </a:schemeClr>
              </a:buClr>
              <a:buNone/>
              <a:defRPr/>
            </a:pPr>
            <a:r>
              <a:rPr lang="cs-CZ" sz="2000" i="1" dirty="0">
                <a:solidFill>
                  <a:schemeClr val="tx1">
                    <a:lumMod val="85000"/>
                  </a:schemeClr>
                </a:solidFill>
              </a:rPr>
              <a:t>Hodnota, která v podniku existuje v podobě různých prvků, které je potřeba pořídit, resp. zpracovat a zabezpečit jejich realizaci na trhu.</a:t>
            </a:r>
          </a:p>
          <a:p>
            <a:pPr marL="137160" indent="-137160" algn="ctr">
              <a:lnSpc>
                <a:spcPct val="90000"/>
              </a:lnSpc>
              <a:buClr>
                <a:schemeClr val="tx1">
                  <a:lumMod val="50000"/>
                  <a:lumOff val="50000"/>
                </a:schemeClr>
              </a:buClr>
              <a:buNone/>
              <a:defRPr/>
            </a:pPr>
            <a:endParaRPr lang="cs-CZ" sz="2000" i="1" dirty="0">
              <a:solidFill>
                <a:schemeClr val="tx1">
                  <a:lumMod val="85000"/>
                </a:schemeClr>
              </a:solidFill>
            </a:endParaRPr>
          </a:p>
          <a:p>
            <a:pPr marL="137160" indent="-137160">
              <a:lnSpc>
                <a:spcPct val="90000"/>
              </a:lnSpc>
              <a:buClr>
                <a:schemeClr val="tx1">
                  <a:lumMod val="50000"/>
                  <a:lumOff val="50000"/>
                </a:schemeClr>
              </a:buClr>
              <a:buNone/>
              <a:defRPr/>
            </a:pPr>
            <a:r>
              <a:rPr lang="cs-CZ" sz="2000" b="1" dirty="0">
                <a:solidFill>
                  <a:schemeClr val="tx1">
                    <a:lumMod val="85000"/>
                  </a:schemeClr>
                </a:solidFill>
              </a:rPr>
              <a:t>Prvky TPP:</a:t>
            </a:r>
          </a:p>
          <a:p>
            <a:pPr>
              <a:lnSpc>
                <a:spcPct val="90000"/>
              </a:lnSpc>
              <a:buClr>
                <a:schemeClr val="tx1">
                  <a:lumMod val="50000"/>
                  <a:lumOff val="50000"/>
                </a:schemeClr>
              </a:buClr>
              <a:defRPr/>
            </a:pPr>
            <a:r>
              <a:rPr lang="cs-CZ" sz="2000" b="1" dirty="0">
                <a:solidFill>
                  <a:schemeClr val="tx1">
                    <a:lumMod val="85000"/>
                  </a:schemeClr>
                </a:solidFill>
              </a:rPr>
              <a:t>VSTUPY </a:t>
            </a:r>
            <a:r>
              <a:rPr lang="cs-CZ" sz="2000" dirty="0">
                <a:solidFill>
                  <a:schemeClr val="tx1">
                    <a:lumMod val="85000"/>
                  </a:schemeClr>
                </a:solidFill>
              </a:rPr>
              <a:t>– materiál, polotovary, stroje a zařízení</a:t>
            </a:r>
            <a:endParaRPr lang="cs-CZ" sz="2000" b="1" dirty="0">
              <a:solidFill>
                <a:schemeClr val="tx1">
                  <a:lumMod val="85000"/>
                </a:schemeClr>
              </a:solidFill>
            </a:endParaRPr>
          </a:p>
          <a:p>
            <a:pPr marL="0" indent="0">
              <a:lnSpc>
                <a:spcPct val="90000"/>
              </a:lnSpc>
              <a:buClr>
                <a:schemeClr val="tx1">
                  <a:lumMod val="50000"/>
                  <a:lumOff val="50000"/>
                </a:schemeClr>
              </a:buClr>
              <a:buNone/>
              <a:defRPr/>
            </a:pPr>
            <a:endParaRPr lang="cs-CZ" sz="2000" b="1" dirty="0">
              <a:solidFill>
                <a:schemeClr val="tx1">
                  <a:lumMod val="85000"/>
                </a:schemeClr>
              </a:solidFill>
            </a:endParaRPr>
          </a:p>
          <a:p>
            <a:pPr>
              <a:lnSpc>
                <a:spcPct val="90000"/>
              </a:lnSpc>
              <a:buClr>
                <a:schemeClr val="tx1">
                  <a:lumMod val="50000"/>
                  <a:lumOff val="50000"/>
                </a:schemeClr>
              </a:buClr>
              <a:defRPr/>
            </a:pPr>
            <a:r>
              <a:rPr lang="cs-CZ" sz="2000" b="1" dirty="0">
                <a:solidFill>
                  <a:schemeClr val="tx1">
                    <a:lumMod val="85000"/>
                  </a:schemeClr>
                </a:solidFill>
              </a:rPr>
              <a:t>VÝSTUPY – </a:t>
            </a:r>
            <a:r>
              <a:rPr lang="cs-CZ" sz="2000" dirty="0">
                <a:solidFill>
                  <a:schemeClr val="tx1">
                    <a:lumMod val="85000"/>
                  </a:schemeClr>
                </a:solidFill>
              </a:rPr>
              <a:t>hotové výrobky, služby</a:t>
            </a:r>
          </a:p>
          <a:p>
            <a:pPr>
              <a:lnSpc>
                <a:spcPct val="90000"/>
              </a:lnSpc>
              <a:buClr>
                <a:schemeClr val="tx1">
                  <a:lumMod val="50000"/>
                  <a:lumOff val="50000"/>
                </a:schemeClr>
              </a:buClr>
              <a:defRPr/>
            </a:pPr>
            <a:endParaRPr lang="cs-CZ" sz="2000" dirty="0">
              <a:solidFill>
                <a:schemeClr val="tx1">
                  <a:lumMod val="85000"/>
                </a:schemeClr>
              </a:solidFill>
            </a:endParaRPr>
          </a:p>
          <a:p>
            <a:pPr marL="0" indent="0">
              <a:lnSpc>
                <a:spcPct val="90000"/>
              </a:lnSpc>
              <a:buClr>
                <a:schemeClr val="tx1">
                  <a:lumMod val="50000"/>
                  <a:lumOff val="50000"/>
                </a:schemeClr>
              </a:buClr>
              <a:buNone/>
              <a:defRPr/>
            </a:pPr>
            <a:r>
              <a:rPr lang="cs-CZ" sz="2000" b="1" dirty="0">
                <a:solidFill>
                  <a:schemeClr val="tx1">
                    <a:lumMod val="85000"/>
                  </a:schemeClr>
                </a:solidFill>
              </a:rPr>
              <a:t>CÍL TPP: </a:t>
            </a:r>
            <a:r>
              <a:rPr lang="cs-CZ" sz="2000" dirty="0">
                <a:solidFill>
                  <a:srgbClr val="FF0000"/>
                </a:solidFill>
              </a:rPr>
              <a:t>zhodnotit (přeměnit) vstupy na trhem žádané výstupy</a:t>
            </a:r>
            <a:endParaRPr lang="cs-CZ" sz="2000" b="1" dirty="0">
              <a:solidFill>
                <a:schemeClr val="tx1">
                  <a:lumMod val="85000"/>
                </a:schemeClr>
              </a:solidFill>
            </a:endParaRPr>
          </a:p>
        </p:txBody>
      </p:sp>
    </p:spTree>
    <p:extLst>
      <p:ext uri="{BB962C8B-B14F-4D97-AF65-F5344CB8AC3E}">
        <p14:creationId xmlns:p14="http://schemas.microsoft.com/office/powerpoint/2010/main" val="154462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a:extLst>
              <a:ext uri="{FF2B5EF4-FFF2-40B4-BE49-F238E27FC236}">
                <a16:creationId xmlns:a16="http://schemas.microsoft.com/office/drawing/2014/main" id="{A5D00957-5A7A-4DA7-AB54-A5B1784568FA}"/>
              </a:ext>
            </a:extLst>
          </p:cNvPr>
          <p:cNvSpPr>
            <a:spLocks noGrp="1"/>
          </p:cNvSpPr>
          <p:nvPr>
            <p:ph idx="1"/>
          </p:nvPr>
        </p:nvSpPr>
        <p:spPr>
          <a:xfrm>
            <a:off x="268224" y="663058"/>
            <a:ext cx="8676484" cy="5328994"/>
          </a:xfrm>
        </p:spPr>
        <p:txBody>
          <a:bodyPr>
            <a:noAutofit/>
          </a:bodyPr>
          <a:lstStyle/>
          <a:p>
            <a:pPr marL="0" indent="0">
              <a:buNone/>
            </a:pPr>
            <a:r>
              <a:rPr lang="cs-CZ" sz="2000" b="1" dirty="0">
                <a:solidFill>
                  <a:srgbClr val="D50202"/>
                </a:solidFill>
              </a:rPr>
              <a:t>Literatura doporučená</a:t>
            </a:r>
            <a:endParaRPr lang="cs-CZ" sz="1600" b="1" dirty="0">
              <a:solidFill>
                <a:srgbClr val="D50202"/>
              </a:solidFill>
            </a:endParaRPr>
          </a:p>
          <a:p>
            <a:r>
              <a:rPr lang="cs-CZ" sz="1600" dirty="0"/>
              <a:t>JANATKA František. </a:t>
            </a:r>
            <a:r>
              <a:rPr lang="cs-CZ" sz="1600" i="1" dirty="0"/>
              <a:t>Podnikání v globalizovaném světě</a:t>
            </a:r>
            <a:r>
              <a:rPr lang="cs-CZ" sz="1600" dirty="0"/>
              <a:t>. Praha: </a:t>
            </a:r>
            <a:r>
              <a:rPr lang="cs-CZ" sz="1600" dirty="0" err="1"/>
              <a:t>Wolters</a:t>
            </a:r>
            <a:r>
              <a:rPr lang="cs-CZ" sz="1600" dirty="0"/>
              <a:t> </a:t>
            </a:r>
            <a:r>
              <a:rPr lang="cs-CZ" sz="1600" dirty="0" err="1"/>
              <a:t>Kluwer</a:t>
            </a:r>
            <a:r>
              <a:rPr lang="cs-CZ" sz="1600" dirty="0"/>
              <a:t>, 2017. ISBN 978-80-7552-754-7.</a:t>
            </a:r>
          </a:p>
          <a:p>
            <a:r>
              <a:rPr lang="cs-CZ" sz="1600" dirty="0"/>
              <a:t>VACHAL Jan a Marek VOCHOZKA. </a:t>
            </a:r>
            <a:r>
              <a:rPr lang="cs-CZ" sz="1600" i="1" dirty="0"/>
              <a:t>Podnikové řízení</a:t>
            </a:r>
            <a:r>
              <a:rPr lang="cs-CZ" sz="1600" dirty="0"/>
              <a:t>. Praha: </a:t>
            </a:r>
            <a:r>
              <a:rPr lang="cs-CZ" sz="1600" dirty="0" err="1"/>
              <a:t>Grada</a:t>
            </a:r>
            <a:r>
              <a:rPr lang="cs-CZ" sz="1600" dirty="0"/>
              <a:t>, 2013. ISBN 978-80-247-4642-5.</a:t>
            </a:r>
          </a:p>
          <a:p>
            <a:r>
              <a:rPr lang="cs-CZ" sz="1600" dirty="0"/>
              <a:t>KISEĹÁKOVÁ, D. a M. ŠOLTÉS. Modely řízení finanční výkonnosti v teorii a praxi malých a středních podniků. 1. vyd. Praha: </a:t>
            </a:r>
            <a:r>
              <a:rPr lang="cs-CZ" sz="1600" dirty="0" err="1"/>
              <a:t>Grada</a:t>
            </a:r>
            <a:r>
              <a:rPr lang="cs-CZ" sz="1600" dirty="0"/>
              <a:t>, 2018. 192 s. ISBN 978-80-271-0680-6.</a:t>
            </a:r>
          </a:p>
          <a:p>
            <a:r>
              <a:rPr lang="cs-CZ" sz="1600" dirty="0"/>
              <a:t>ONDŘEJ, Jan. Zahájení podnikání: (právní, ekonomické, daňové, účetní aspekty). 2. vydání. Praha: </a:t>
            </a:r>
            <a:r>
              <a:rPr lang="cs-CZ" sz="1600" dirty="0" err="1"/>
              <a:t>Wolters</a:t>
            </a:r>
            <a:r>
              <a:rPr lang="cs-CZ" sz="1600" dirty="0"/>
              <a:t> </a:t>
            </a:r>
            <a:r>
              <a:rPr lang="cs-CZ" sz="1600" dirty="0" err="1"/>
              <a:t>Kluwer</a:t>
            </a:r>
            <a:r>
              <a:rPr lang="cs-CZ" sz="1600" dirty="0"/>
              <a:t>, 2019,  287 s. Právo prakticky. ISBN 978-80-7598-337-4.</a:t>
            </a:r>
          </a:p>
          <a:p>
            <a:r>
              <a:rPr lang="cs-CZ" sz="1600" dirty="0"/>
              <a:t>RUČKOVÁ, P. Finanční analýza. 5. aktualizované vydání. Praha: </a:t>
            </a:r>
            <a:r>
              <a:rPr lang="cs-CZ" sz="1600" dirty="0" err="1"/>
              <a:t>Grada</a:t>
            </a:r>
            <a:r>
              <a:rPr lang="cs-CZ" sz="1600" dirty="0"/>
              <a:t>, 2015. 260 s. ISBN 978-80-247-5534-2.</a:t>
            </a:r>
          </a:p>
          <a:p>
            <a:r>
              <a:rPr lang="cs-CZ" sz="1600" dirty="0"/>
              <a:t>VEBER, J. a J. SRPOVÁ. Podnikání malé a střední firmy. 3. vydání. Praha: </a:t>
            </a:r>
            <a:r>
              <a:rPr lang="cs-CZ" sz="1600" dirty="0" err="1"/>
              <a:t>Grada</a:t>
            </a:r>
            <a:r>
              <a:rPr lang="cs-CZ" sz="1600" dirty="0"/>
              <a:t> </a:t>
            </a:r>
            <a:r>
              <a:rPr lang="cs-CZ" sz="1600" dirty="0" err="1"/>
              <a:t>Publishing</a:t>
            </a:r>
            <a:r>
              <a:rPr lang="cs-CZ" sz="1600" dirty="0"/>
              <a:t>, 2012. 336 s. ISBN 978-80-247-4520-6.</a:t>
            </a:r>
          </a:p>
          <a:p>
            <a:r>
              <a:rPr lang="cs-CZ" sz="1600" dirty="0"/>
              <a:t>VALENTOVÁ, I. Podniková ekonomika 1. vydání. Olomouc: Moravská vysoká škola Olomouc, 2012. 84 s. ISBN 978-80-7455-034-8.</a:t>
            </a:r>
          </a:p>
          <a:p>
            <a:r>
              <a:rPr lang="cs-CZ" sz="1600" dirty="0"/>
              <a:t>SYNEK, M. a kol. Manažerská ekonomika. 5. vydání. Praha: </a:t>
            </a:r>
            <a:r>
              <a:rPr lang="cs-CZ" sz="1600" dirty="0" err="1"/>
              <a:t>Grada</a:t>
            </a:r>
            <a:r>
              <a:rPr lang="cs-CZ" sz="1600" dirty="0"/>
              <a:t>, 2011. 471 s. ISBN 978-80-247-3494-1.</a:t>
            </a:r>
          </a:p>
          <a:p>
            <a:r>
              <a:rPr lang="cs-CZ" sz="1600" dirty="0"/>
              <a:t>KRÁL, B. Manažerské účetnictví. Praha: Management </a:t>
            </a:r>
            <a:r>
              <a:rPr lang="cs-CZ" sz="1600" dirty="0" err="1"/>
              <a:t>Press</a:t>
            </a:r>
            <a:r>
              <a:rPr lang="cs-CZ" sz="1600" dirty="0"/>
              <a:t>, 2010. 660 s. ISBN 978-80-7261-217-8.</a:t>
            </a:r>
          </a:p>
          <a:p>
            <a:r>
              <a:rPr lang="cs-CZ" sz="1600" i="1" dirty="0"/>
              <a:t>Zákon č. 89/2012 Sb., Občanský zákoník v platném znění</a:t>
            </a:r>
            <a:r>
              <a:rPr lang="cs-CZ" sz="1600" dirty="0"/>
              <a:t>.</a:t>
            </a:r>
          </a:p>
          <a:p>
            <a:r>
              <a:rPr lang="cs-CZ" sz="1600" b="1" i="1" dirty="0"/>
              <a:t>Zákon č. 455/1991 Sb., o živnostenském podnikání v platném znění</a:t>
            </a:r>
            <a:r>
              <a:rPr lang="cs-CZ" sz="1600" b="1" dirty="0"/>
              <a:t>.</a:t>
            </a:r>
          </a:p>
          <a:p>
            <a:r>
              <a:rPr lang="cs-CZ" sz="1600" b="1" i="1" dirty="0"/>
              <a:t>Zákon č. 90/2012 Sb., o obchodních společnostech a družstvech (Zákon o obchodních korporacích) v platném znění</a:t>
            </a:r>
            <a:r>
              <a:rPr lang="cs-CZ" sz="1600" b="1" dirty="0"/>
              <a:t>.</a:t>
            </a:r>
          </a:p>
        </p:txBody>
      </p:sp>
    </p:spTree>
    <p:extLst>
      <p:ext uri="{BB962C8B-B14F-4D97-AF65-F5344CB8AC3E}">
        <p14:creationId xmlns:p14="http://schemas.microsoft.com/office/powerpoint/2010/main" val="1033747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494236" y="1200151"/>
            <a:ext cx="5420915" cy="554831"/>
          </a:xfrm>
        </p:spPr>
        <p:txBody>
          <a:bodyPr/>
          <a:lstStyle/>
          <a:p>
            <a:pPr algn="ctr">
              <a:defRPr/>
            </a:pPr>
            <a:r>
              <a:rPr lang="cs-CZ" sz="2400" b="1" dirty="0">
                <a:solidFill>
                  <a:schemeClr val="bg2">
                    <a:lumMod val="50000"/>
                  </a:schemeClr>
                </a:solidFill>
              </a:rPr>
              <a:t>Schéma všeobecného TPP</a:t>
            </a:r>
          </a:p>
        </p:txBody>
      </p:sp>
      <p:sp>
        <p:nvSpPr>
          <p:cNvPr id="16388" name="Rectangle 3"/>
          <p:cNvSpPr>
            <a:spLocks noGrp="1" noChangeArrowheads="1"/>
          </p:cNvSpPr>
          <p:nvPr>
            <p:ph sz="quarter" idx="1"/>
          </p:nvPr>
        </p:nvSpPr>
        <p:spPr>
          <a:xfrm>
            <a:off x="1601392" y="3052762"/>
            <a:ext cx="5678090" cy="3671888"/>
          </a:xfrm>
        </p:spPr>
        <p:txBody>
          <a:bodyPr rtlCol="0">
            <a:normAutofit/>
          </a:bodyPr>
          <a:lstStyle/>
          <a:p>
            <a:pPr marL="137160" indent="-137160">
              <a:lnSpc>
                <a:spcPct val="90000"/>
              </a:lnSpc>
              <a:buClr>
                <a:schemeClr val="tx1">
                  <a:lumMod val="50000"/>
                  <a:lumOff val="50000"/>
                </a:schemeClr>
              </a:buClr>
              <a:buNone/>
              <a:defRPr/>
            </a:pPr>
            <a:r>
              <a:rPr lang="cs-CZ" sz="1500" dirty="0">
                <a:solidFill>
                  <a:schemeClr val="tx1">
                    <a:lumMod val="85000"/>
                  </a:schemeClr>
                </a:solidFill>
              </a:rPr>
              <a:t>	</a:t>
            </a:r>
          </a:p>
          <a:p>
            <a:pPr marL="137160" indent="-137160">
              <a:lnSpc>
                <a:spcPct val="90000"/>
              </a:lnSpc>
              <a:buClr>
                <a:schemeClr val="tx1">
                  <a:lumMod val="50000"/>
                  <a:lumOff val="50000"/>
                </a:schemeClr>
              </a:buClr>
              <a:buNone/>
              <a:defRPr/>
            </a:pPr>
            <a:endParaRPr lang="cs-CZ" sz="1500" dirty="0">
              <a:solidFill>
                <a:schemeClr val="tx1">
                  <a:lumMod val="85000"/>
                </a:schemeClr>
              </a:solidFill>
            </a:endParaRPr>
          </a:p>
          <a:p>
            <a:pPr marL="137160" indent="-137160">
              <a:lnSpc>
                <a:spcPct val="90000"/>
              </a:lnSpc>
              <a:buClr>
                <a:schemeClr val="tx1">
                  <a:lumMod val="50000"/>
                  <a:lumOff val="50000"/>
                </a:schemeClr>
              </a:buClr>
              <a:buNone/>
              <a:defRPr/>
            </a:pPr>
            <a:endParaRPr lang="cs-CZ" sz="1500" dirty="0">
              <a:solidFill>
                <a:schemeClr val="tx1">
                  <a:lumMod val="85000"/>
                </a:schemeClr>
              </a:solidFill>
            </a:endParaRPr>
          </a:p>
        </p:txBody>
      </p:sp>
      <p:cxnSp>
        <p:nvCxnSpPr>
          <p:cNvPr id="3" name="Přímá spojnice se šipkou 2"/>
          <p:cNvCxnSpPr/>
          <p:nvPr/>
        </p:nvCxnSpPr>
        <p:spPr>
          <a:xfrm>
            <a:off x="2681288" y="3524250"/>
            <a:ext cx="1133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bdélník 3"/>
          <p:cNvSpPr/>
          <p:nvPr/>
        </p:nvSpPr>
        <p:spPr>
          <a:xfrm>
            <a:off x="3761184" y="3214688"/>
            <a:ext cx="1404939" cy="74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PODNIK</a:t>
            </a:r>
          </a:p>
        </p:txBody>
      </p:sp>
      <p:cxnSp>
        <p:nvCxnSpPr>
          <p:cNvPr id="6" name="Přímá spojnice se šipkou 5"/>
          <p:cNvCxnSpPr/>
          <p:nvPr/>
        </p:nvCxnSpPr>
        <p:spPr>
          <a:xfrm>
            <a:off x="5166122" y="3520679"/>
            <a:ext cx="756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346662" y="3368279"/>
            <a:ext cx="1334626" cy="587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VSTUPY</a:t>
            </a:r>
          </a:p>
        </p:txBody>
      </p:sp>
      <p:sp>
        <p:nvSpPr>
          <p:cNvPr id="9" name="Obdélník 8"/>
          <p:cNvSpPr/>
          <p:nvPr/>
        </p:nvSpPr>
        <p:spPr>
          <a:xfrm>
            <a:off x="5816831" y="3052763"/>
            <a:ext cx="1509084" cy="1071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VÝSTUPY</a:t>
            </a:r>
          </a:p>
        </p:txBody>
      </p:sp>
    </p:spTree>
    <p:extLst>
      <p:ext uri="{BB962C8B-B14F-4D97-AF65-F5344CB8AC3E}">
        <p14:creationId xmlns:p14="http://schemas.microsoft.com/office/powerpoint/2010/main" val="3484875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FD73402C-6678-4FC5-B2FB-7B0516025490}"/>
              </a:ext>
            </a:extLst>
          </p:cNvPr>
          <p:cNvSpPr>
            <a:spLocks noGrp="1"/>
          </p:cNvSpPr>
          <p:nvPr>
            <p:ph type="title"/>
          </p:nvPr>
        </p:nvSpPr>
        <p:spPr>
          <a:xfrm>
            <a:off x="1348249" y="686991"/>
            <a:ext cx="6447501" cy="990600"/>
          </a:xfrm>
        </p:spPr>
        <p:txBody>
          <a:bodyPr/>
          <a:lstStyle/>
          <a:p>
            <a:pPr algn="ctr" eaLnBrk="1" hangingPunct="1"/>
            <a:r>
              <a:rPr lang="cs-CZ" altLang="cs-CZ" dirty="0"/>
              <a:t>Efektivnost</a:t>
            </a:r>
          </a:p>
        </p:txBody>
      </p:sp>
      <p:sp>
        <p:nvSpPr>
          <p:cNvPr id="3" name="Zástupný symbol pro obsah 2">
            <a:extLst>
              <a:ext uri="{FF2B5EF4-FFF2-40B4-BE49-F238E27FC236}">
                <a16:creationId xmlns:a16="http://schemas.microsoft.com/office/drawing/2014/main" id="{86049046-7E22-4AB6-A4DF-673CCFB0610C}"/>
              </a:ext>
            </a:extLst>
          </p:cNvPr>
          <p:cNvSpPr>
            <a:spLocks noGrp="1" noRot="1" noChangeAspect="1" noMove="1" noResize="1" noEditPoints="1" noAdjustHandles="1" noChangeArrowheads="1" noChangeShapeType="1" noTextEdit="1"/>
          </p:cNvSpPr>
          <p:nvPr>
            <p:ph idx="1"/>
          </p:nvPr>
        </p:nvSpPr>
        <p:spPr>
          <a:xfrm>
            <a:off x="1539479" y="2327673"/>
            <a:ext cx="6172200" cy="3226594"/>
          </a:xfrm>
          <a:blipFill rotWithShape="1">
            <a:blip r:embed="rId3" cstate="print"/>
            <a:stretch>
              <a:fillRect/>
            </a:stretch>
          </a:blipFill>
        </p:spPr>
        <p:txBody>
          <a:bodyPr rtlCol="0">
            <a:normAutofit/>
          </a:bodyPr>
          <a:lstStyle/>
          <a:p>
            <a:pPr>
              <a:buNone/>
              <a:defRPr/>
            </a:pPr>
            <a:endParaRPr lang="cs-CZ" dirty="0">
              <a:noFill/>
            </a:endParaRPr>
          </a:p>
        </p:txBody>
      </p:sp>
      <p:grpSp>
        <p:nvGrpSpPr>
          <p:cNvPr id="18436" name="Skupina 15">
            <a:extLst>
              <a:ext uri="{FF2B5EF4-FFF2-40B4-BE49-F238E27FC236}">
                <a16:creationId xmlns:a16="http://schemas.microsoft.com/office/drawing/2014/main" id="{74F7FA87-D1A4-4DCA-A65E-D60213E4BCF0}"/>
              </a:ext>
            </a:extLst>
          </p:cNvPr>
          <p:cNvGrpSpPr>
            <a:grpSpLocks/>
          </p:cNvGrpSpPr>
          <p:nvPr/>
        </p:nvGrpSpPr>
        <p:grpSpPr bwMode="auto">
          <a:xfrm>
            <a:off x="1656160" y="3250408"/>
            <a:ext cx="5547122" cy="1831465"/>
            <a:chOff x="539552" y="3741740"/>
            <a:chExt cx="7397189" cy="2441322"/>
          </a:xfrm>
        </p:grpSpPr>
        <p:sp>
          <p:nvSpPr>
            <p:cNvPr id="18437" name="TextovéPole 4">
              <a:extLst>
                <a:ext uri="{FF2B5EF4-FFF2-40B4-BE49-F238E27FC236}">
                  <a16:creationId xmlns:a16="http://schemas.microsoft.com/office/drawing/2014/main" id="{75AC1169-BE2D-410E-9403-463DED9ADD85}"/>
                </a:ext>
              </a:extLst>
            </p:cNvPr>
            <p:cNvSpPr txBox="1">
              <a:spLocks noChangeArrowheads="1"/>
            </p:cNvSpPr>
            <p:nvPr/>
          </p:nvSpPr>
          <p:spPr bwMode="auto">
            <a:xfrm>
              <a:off x="539552" y="5229200"/>
              <a:ext cx="2016224" cy="953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vstupy</a:t>
              </a:r>
            </a:p>
            <a:p>
              <a:pPr algn="ctr" eaLnBrk="1" hangingPunct="1">
                <a:spcBef>
                  <a:spcPct val="0"/>
                </a:spcBef>
                <a:buFontTx/>
                <a:buNone/>
              </a:pPr>
              <a:r>
                <a:rPr lang="cs-CZ" altLang="cs-CZ" sz="1350">
                  <a:latin typeface="Verdana" panose="020B0604030504040204" pitchFamily="34" charset="0"/>
                </a:rPr>
                <a:t>(výrobní faktory)</a:t>
              </a:r>
            </a:p>
          </p:txBody>
        </p:sp>
        <p:sp>
          <p:nvSpPr>
            <p:cNvPr id="18438" name="TextovéPole 5">
              <a:extLst>
                <a:ext uri="{FF2B5EF4-FFF2-40B4-BE49-F238E27FC236}">
                  <a16:creationId xmlns:a16="http://schemas.microsoft.com/office/drawing/2014/main" id="{12A9D819-BD7C-4596-84C1-2B057FE494DF}"/>
                </a:ext>
              </a:extLst>
            </p:cNvPr>
            <p:cNvSpPr txBox="1">
              <a:spLocks noChangeArrowheads="1"/>
            </p:cNvSpPr>
            <p:nvPr/>
          </p:nvSpPr>
          <p:spPr bwMode="auto">
            <a:xfrm>
              <a:off x="3779912" y="5206055"/>
              <a:ext cx="1584176" cy="6769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podnik</a:t>
              </a:r>
            </a:p>
            <a:p>
              <a:pPr algn="ctr" eaLnBrk="1" hangingPunct="1">
                <a:spcBef>
                  <a:spcPct val="0"/>
                </a:spcBef>
                <a:buFontTx/>
                <a:buNone/>
              </a:pPr>
              <a:r>
                <a:rPr lang="cs-CZ" altLang="cs-CZ" sz="1350">
                  <a:latin typeface="Verdana" panose="020B0604030504040204" pitchFamily="34" charset="0"/>
                </a:rPr>
                <a:t>(výroba)</a:t>
              </a:r>
            </a:p>
          </p:txBody>
        </p:sp>
        <p:sp>
          <p:nvSpPr>
            <p:cNvPr id="18439" name="TextovéPole 6">
              <a:extLst>
                <a:ext uri="{FF2B5EF4-FFF2-40B4-BE49-F238E27FC236}">
                  <a16:creationId xmlns:a16="http://schemas.microsoft.com/office/drawing/2014/main" id="{0A044857-C457-4359-A2E0-C53ECBA94B24}"/>
                </a:ext>
              </a:extLst>
            </p:cNvPr>
            <p:cNvSpPr txBox="1">
              <a:spLocks noChangeArrowheads="1"/>
            </p:cNvSpPr>
            <p:nvPr/>
          </p:nvSpPr>
          <p:spPr bwMode="auto">
            <a:xfrm>
              <a:off x="6424573" y="5090700"/>
              <a:ext cx="1512168" cy="9538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výstupy</a:t>
              </a:r>
            </a:p>
            <a:p>
              <a:pPr algn="ctr" eaLnBrk="1" hangingPunct="1">
                <a:spcBef>
                  <a:spcPct val="0"/>
                </a:spcBef>
                <a:buFontTx/>
                <a:buNone/>
              </a:pPr>
              <a:r>
                <a:rPr lang="cs-CZ" altLang="cs-CZ" sz="1350">
                  <a:latin typeface="Verdana" panose="020B0604030504040204" pitchFamily="34" charset="0"/>
                </a:rPr>
                <a:t>(výrobky a služby)</a:t>
              </a:r>
            </a:p>
          </p:txBody>
        </p:sp>
        <p:sp>
          <p:nvSpPr>
            <p:cNvPr id="18440" name="TextovéPole 7">
              <a:extLst>
                <a:ext uri="{FF2B5EF4-FFF2-40B4-BE49-F238E27FC236}">
                  <a16:creationId xmlns:a16="http://schemas.microsoft.com/office/drawing/2014/main" id="{5A4EF5E7-80EF-406C-B8D6-BCEA1CBC82E4}"/>
                </a:ext>
              </a:extLst>
            </p:cNvPr>
            <p:cNvSpPr txBox="1">
              <a:spLocks noChangeArrowheads="1"/>
            </p:cNvSpPr>
            <p:nvPr/>
          </p:nvSpPr>
          <p:spPr bwMode="auto">
            <a:xfrm>
              <a:off x="3856226" y="3741740"/>
              <a:ext cx="1723886" cy="4000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350">
                  <a:latin typeface="Verdana" panose="020B0604030504040204" pitchFamily="34" charset="0"/>
                </a:rPr>
                <a:t>efektivnost</a:t>
              </a:r>
            </a:p>
          </p:txBody>
        </p:sp>
        <p:sp>
          <p:nvSpPr>
            <p:cNvPr id="11" name="Šipka doprava 10">
              <a:extLst>
                <a:ext uri="{FF2B5EF4-FFF2-40B4-BE49-F238E27FC236}">
                  <a16:creationId xmlns:a16="http://schemas.microsoft.com/office/drawing/2014/main" id="{81579F85-C980-416D-9697-478CBC6F20C7}"/>
                </a:ext>
              </a:extLst>
            </p:cNvPr>
            <p:cNvSpPr/>
            <p:nvPr/>
          </p:nvSpPr>
          <p:spPr>
            <a:xfrm>
              <a:off x="2627404" y="5528803"/>
              <a:ext cx="1152685" cy="2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2" name="Šipka doprava 11">
              <a:extLst>
                <a:ext uri="{FF2B5EF4-FFF2-40B4-BE49-F238E27FC236}">
                  <a16:creationId xmlns:a16="http://schemas.microsoft.com/office/drawing/2014/main" id="{69E92B9C-DD06-4100-8BE3-65774C59E107}"/>
                </a:ext>
              </a:extLst>
            </p:cNvPr>
            <p:cNvSpPr/>
            <p:nvPr/>
          </p:nvSpPr>
          <p:spPr>
            <a:xfrm>
              <a:off x="5436082" y="5565307"/>
              <a:ext cx="863720" cy="168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3" name="Šipka ohnutá nahoru 12">
              <a:extLst>
                <a:ext uri="{FF2B5EF4-FFF2-40B4-BE49-F238E27FC236}">
                  <a16:creationId xmlns:a16="http://schemas.microsoft.com/office/drawing/2014/main" id="{FCFF8BE9-6E32-400F-8D15-26FAE965FAB2}"/>
                </a:ext>
              </a:extLst>
            </p:cNvPr>
            <p:cNvSpPr/>
            <p:nvPr/>
          </p:nvSpPr>
          <p:spPr>
            <a:xfrm rot="16200000">
              <a:off x="5922135" y="3557348"/>
              <a:ext cx="1060176" cy="145752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5" name="Šipka ohnutá nahoru 14">
              <a:extLst>
                <a:ext uri="{FF2B5EF4-FFF2-40B4-BE49-F238E27FC236}">
                  <a16:creationId xmlns:a16="http://schemas.microsoft.com/office/drawing/2014/main" id="{71DDE397-9735-475E-BF44-1FEF8DC17E75}"/>
                </a:ext>
              </a:extLst>
            </p:cNvPr>
            <p:cNvSpPr/>
            <p:nvPr/>
          </p:nvSpPr>
          <p:spPr>
            <a:xfrm rot="5400000" flipH="1">
              <a:off x="1738513" y="3535104"/>
              <a:ext cx="1171272" cy="1584545"/>
            </a:xfrm>
            <a:prstGeom prst="bentUpArrow">
              <a:avLst>
                <a:gd name="adj1" fmla="val 1930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880331" y="1275754"/>
            <a:ext cx="6793979" cy="634604"/>
          </a:xfrm>
        </p:spPr>
        <p:txBody>
          <a:bodyPr>
            <a:noAutofit/>
          </a:bodyPr>
          <a:lstStyle/>
          <a:p>
            <a:pPr algn="ctr">
              <a:defRPr/>
            </a:pPr>
            <a:r>
              <a:rPr lang="cs-CZ" sz="1800" b="1" dirty="0">
                <a:solidFill>
                  <a:schemeClr val="accent2">
                    <a:lumMod val="75000"/>
                  </a:schemeClr>
                </a:solidFill>
              </a:rPr>
              <a:t>Schéma všeobecného TPP z hlediska jeho základních činností</a:t>
            </a:r>
          </a:p>
        </p:txBody>
      </p:sp>
      <p:sp>
        <p:nvSpPr>
          <p:cNvPr id="15363" name="Rectangle 3"/>
          <p:cNvSpPr>
            <a:spLocks noGrp="1" noChangeArrowheads="1"/>
          </p:cNvSpPr>
          <p:nvPr>
            <p:ph sz="quarter" idx="1"/>
          </p:nvPr>
        </p:nvSpPr>
        <p:spPr>
          <a:xfrm>
            <a:off x="656493" y="1593056"/>
            <a:ext cx="8323384" cy="4157663"/>
          </a:xfrm>
        </p:spPr>
        <p:txBody>
          <a:bodyPr/>
          <a:lstStyle/>
          <a:p>
            <a:pPr algn="ctr" eaLnBrk="1" hangingPunct="1">
              <a:buFont typeface="Wingdings" panose="05000000000000000000" pitchFamily="2" charset="2"/>
              <a:buNone/>
            </a:pPr>
            <a:endParaRPr lang="cs-CZ" altLang="cs-CZ" b="1" i="1" u="sng" dirty="0"/>
          </a:p>
          <a:p>
            <a:pPr algn="ctr" eaLnBrk="1" hangingPunct="1">
              <a:buFont typeface="Wingdings" panose="05000000000000000000" pitchFamily="2" charset="2"/>
              <a:buNone/>
            </a:pPr>
            <a:endParaRPr lang="cs-CZ" altLang="cs-CZ" b="1" i="1" u="sng" dirty="0"/>
          </a:p>
          <a:p>
            <a:pPr eaLnBrk="1" hangingPunct="1">
              <a:buFont typeface="Wingdings" panose="05000000000000000000" pitchFamily="2" charset="2"/>
              <a:buNone/>
            </a:pPr>
            <a:r>
              <a:rPr lang="cs-CZ" altLang="cs-CZ" b="1" i="1" u="sng" dirty="0"/>
              <a:t>Dodavatelé</a:t>
            </a:r>
            <a:r>
              <a:rPr lang="cs-CZ" altLang="cs-CZ" b="1" i="1" dirty="0"/>
              <a:t>								</a:t>
            </a:r>
            <a:r>
              <a:rPr lang="cs-CZ" altLang="cs-CZ" b="1" i="1" u="sng" dirty="0"/>
              <a:t>Odběratelé</a:t>
            </a:r>
          </a:p>
          <a:p>
            <a:pPr algn="ctr" eaLnBrk="1" hangingPunct="1">
              <a:buFont typeface="Wingdings" panose="05000000000000000000" pitchFamily="2" charset="2"/>
              <a:buNone/>
            </a:pPr>
            <a:endParaRPr lang="cs-CZ" altLang="cs-CZ" b="1" i="1" u="sng" dirty="0"/>
          </a:p>
        </p:txBody>
      </p:sp>
      <p:sp>
        <p:nvSpPr>
          <p:cNvPr id="2" name="Obdélník 1"/>
          <p:cNvSpPr/>
          <p:nvPr/>
        </p:nvSpPr>
        <p:spPr>
          <a:xfrm>
            <a:off x="2505992"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Pořízení</a:t>
            </a:r>
          </a:p>
          <a:p>
            <a:pPr algn="ctr">
              <a:defRPr/>
            </a:pPr>
            <a:r>
              <a:rPr lang="cs-CZ" sz="1350" dirty="0"/>
              <a:t>(zdroje)</a:t>
            </a:r>
          </a:p>
        </p:txBody>
      </p:sp>
      <p:sp>
        <p:nvSpPr>
          <p:cNvPr id="5" name="Obdélník 4"/>
          <p:cNvSpPr/>
          <p:nvPr/>
        </p:nvSpPr>
        <p:spPr>
          <a:xfrm>
            <a:off x="3750194"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Výroba</a:t>
            </a:r>
          </a:p>
        </p:txBody>
      </p:sp>
      <p:sp>
        <p:nvSpPr>
          <p:cNvPr id="6" name="Obdélník 5"/>
          <p:cNvSpPr/>
          <p:nvPr/>
        </p:nvSpPr>
        <p:spPr>
          <a:xfrm>
            <a:off x="5008685"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Odbyt (prodej)</a:t>
            </a:r>
          </a:p>
        </p:txBody>
      </p:sp>
      <p:cxnSp>
        <p:nvCxnSpPr>
          <p:cNvPr id="4" name="Přímá spojnice se šipkou 3"/>
          <p:cNvCxnSpPr/>
          <p:nvPr/>
        </p:nvCxnSpPr>
        <p:spPr>
          <a:xfrm>
            <a:off x="1641598" y="3759446"/>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1641598" y="3893987"/>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1641598" y="4029718"/>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6250507" y="3753493"/>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6250507" y="3893987"/>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6250507" y="4029718"/>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85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97896" y="661555"/>
            <a:ext cx="7355150" cy="634604"/>
          </a:xfrm>
        </p:spPr>
        <p:txBody>
          <a:bodyPr>
            <a:noAutofit/>
          </a:bodyPr>
          <a:lstStyle/>
          <a:p>
            <a:pPr algn="ctr">
              <a:defRPr/>
            </a:pPr>
            <a:r>
              <a:rPr lang="cs-CZ" sz="3200" b="1" dirty="0">
                <a:solidFill>
                  <a:srgbClr val="FF0000"/>
                </a:solidFill>
              </a:rPr>
              <a:t>Vstupy zabezpečované v rámci pořízení</a:t>
            </a:r>
          </a:p>
        </p:txBody>
      </p:sp>
      <p:sp>
        <p:nvSpPr>
          <p:cNvPr id="17411" name="Rectangle 3"/>
          <p:cNvSpPr>
            <a:spLocks noGrp="1" noChangeArrowheads="1"/>
          </p:cNvSpPr>
          <p:nvPr>
            <p:ph sz="quarter" idx="1"/>
          </p:nvPr>
        </p:nvSpPr>
        <p:spPr>
          <a:xfrm>
            <a:off x="771654" y="1335405"/>
            <a:ext cx="7481392" cy="4579645"/>
          </a:xfrm>
        </p:spPr>
        <p:txBody>
          <a:bodyPr>
            <a:normAutofit fontScale="77500" lnSpcReduction="20000"/>
          </a:bodyPr>
          <a:lstStyle/>
          <a:p>
            <a:pPr marL="0" indent="0">
              <a:buNone/>
              <a:defRPr/>
            </a:pPr>
            <a:r>
              <a:rPr lang="cs-CZ" altLang="cs-CZ" b="1" dirty="0">
                <a:solidFill>
                  <a:schemeClr val="accent2">
                    <a:lumMod val="75000"/>
                  </a:schemeClr>
                </a:solidFill>
              </a:rPr>
              <a:t>Interní vstupy:</a:t>
            </a:r>
          </a:p>
          <a:p>
            <a:pPr eaLnBrk="1" hangingPunct="1">
              <a:defRPr/>
            </a:pPr>
            <a:r>
              <a:rPr lang="cs-CZ" altLang="cs-CZ" dirty="0"/>
              <a:t>Stroje, zařízení, nářadí (případně budovy, pozemky)</a:t>
            </a:r>
          </a:p>
          <a:p>
            <a:pPr eaLnBrk="1" hangingPunct="1">
              <a:defRPr/>
            </a:pPr>
            <a:r>
              <a:rPr lang="cs-CZ" altLang="cs-CZ" dirty="0"/>
              <a:t>Materiál (suroviny, základní a pomocný materiál, obaly aj.)</a:t>
            </a:r>
          </a:p>
          <a:p>
            <a:pPr eaLnBrk="1" hangingPunct="1">
              <a:defRPr/>
            </a:pPr>
            <a:r>
              <a:rPr lang="cs-CZ" altLang="cs-CZ" dirty="0"/>
              <a:t>Palivo a energie</a:t>
            </a:r>
          </a:p>
          <a:p>
            <a:pPr eaLnBrk="1" hangingPunct="1">
              <a:defRPr/>
            </a:pPr>
            <a:r>
              <a:rPr lang="cs-CZ" altLang="cs-CZ" dirty="0"/>
              <a:t>Pracovní síla</a:t>
            </a:r>
          </a:p>
          <a:p>
            <a:pPr eaLnBrk="1" hangingPunct="1">
              <a:defRPr/>
            </a:pPr>
            <a:r>
              <a:rPr lang="cs-CZ" altLang="cs-CZ" dirty="0"/>
              <a:t>Nemateriální hodnoty (patenty, licence)</a:t>
            </a:r>
          </a:p>
          <a:p>
            <a:pPr eaLnBrk="1" hangingPunct="1">
              <a:defRPr/>
            </a:pPr>
            <a:r>
              <a:rPr lang="cs-CZ" altLang="cs-CZ" dirty="0"/>
              <a:t>Informace</a:t>
            </a:r>
          </a:p>
          <a:p>
            <a:pPr eaLnBrk="1" hangingPunct="1">
              <a:defRPr/>
            </a:pPr>
            <a:r>
              <a:rPr lang="cs-CZ" altLang="cs-CZ" dirty="0"/>
              <a:t>Peněžní prostředky vlastní nebo formou úvěru</a:t>
            </a:r>
          </a:p>
          <a:p>
            <a:pPr eaLnBrk="1" hangingPunct="1">
              <a:defRPr/>
            </a:pPr>
            <a:endParaRPr lang="cs-CZ" altLang="cs-CZ" dirty="0"/>
          </a:p>
          <a:p>
            <a:pPr marL="0" indent="0">
              <a:buNone/>
              <a:defRPr/>
            </a:pPr>
            <a:r>
              <a:rPr lang="cs-CZ" altLang="cs-CZ" b="1" dirty="0">
                <a:solidFill>
                  <a:schemeClr val="accent2">
                    <a:lumMod val="75000"/>
                  </a:schemeClr>
                </a:solidFill>
              </a:rPr>
              <a:t>Externí vstupy:</a:t>
            </a:r>
          </a:p>
          <a:p>
            <a:pPr eaLnBrk="1" hangingPunct="1">
              <a:defRPr/>
            </a:pPr>
            <a:r>
              <a:rPr lang="cs-CZ" altLang="cs-CZ" dirty="0"/>
              <a:t>Výsledky vědy a výzkumu, průzkumu trhu aj.</a:t>
            </a:r>
          </a:p>
          <a:p>
            <a:pPr marL="0" indent="0">
              <a:buNone/>
              <a:defRPr/>
            </a:pPr>
            <a:endParaRPr lang="cs-CZ" altLang="cs-CZ" dirty="0"/>
          </a:p>
          <a:p>
            <a:pPr marL="0" indent="0">
              <a:buNone/>
              <a:defRPr/>
            </a:pPr>
            <a:endParaRPr lang="cs-CZ" altLang="cs-CZ" b="1" dirty="0"/>
          </a:p>
        </p:txBody>
      </p:sp>
    </p:spTree>
    <p:extLst>
      <p:ext uri="{BB962C8B-B14F-4D97-AF65-F5344CB8AC3E}">
        <p14:creationId xmlns:p14="http://schemas.microsoft.com/office/powerpoint/2010/main" val="1864843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2564904"/>
            <a:ext cx="8229600" cy="1143000"/>
          </a:xfrm>
        </p:spPr>
        <p:txBody>
          <a:bodyPr>
            <a:normAutofit/>
          </a:bodyPr>
          <a:lstStyle/>
          <a:p>
            <a:r>
              <a:rPr lang="cs-CZ" b="1" dirty="0"/>
              <a:t>PODNIKOVÁ EKONOMIKA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3803" y="438411"/>
            <a:ext cx="8229600" cy="1143000"/>
          </a:xfrm>
        </p:spPr>
        <p:txBody>
          <a:bodyPr>
            <a:normAutofit/>
          </a:bodyPr>
          <a:lstStyle/>
          <a:p>
            <a:r>
              <a:rPr lang="cs-CZ" sz="4000" b="1" dirty="0">
                <a:solidFill>
                  <a:srgbClr val="00B050"/>
                </a:solidFill>
              </a:rPr>
              <a:t>OPAKOVÁNÍ: </a:t>
            </a:r>
            <a:r>
              <a:rPr lang="cs-CZ" sz="4000" dirty="0">
                <a:solidFill>
                  <a:schemeClr val="tx1"/>
                </a:solidFill>
              </a:rPr>
              <a:t>Podniková ekonomika</a:t>
            </a:r>
          </a:p>
        </p:txBody>
      </p:sp>
      <p:sp>
        <p:nvSpPr>
          <p:cNvPr id="3" name="Zástupný symbol pro obsah 2"/>
          <p:cNvSpPr>
            <a:spLocks noGrp="1"/>
          </p:cNvSpPr>
          <p:nvPr>
            <p:ph idx="1"/>
          </p:nvPr>
        </p:nvSpPr>
        <p:spPr>
          <a:xfrm>
            <a:off x="457200" y="1581411"/>
            <a:ext cx="8229600" cy="4369013"/>
          </a:xfrm>
        </p:spPr>
        <p:txBody>
          <a:bodyPr>
            <a:normAutofit lnSpcReduction="10000"/>
          </a:bodyPr>
          <a:lstStyle/>
          <a:p>
            <a:pPr algn="just"/>
            <a:r>
              <a:rPr lang="cs-CZ" sz="2400" dirty="0">
                <a:solidFill>
                  <a:schemeClr val="tx1"/>
                </a:solidFill>
                <a:latin typeface="Arial" pitchFamily="34" charset="0"/>
                <a:cs typeface="Arial" pitchFamily="34" charset="0"/>
              </a:rPr>
              <a:t>Zabývá se podnikem, jeho cíli a funkcemi, životními fázemi, organizací, hlavními činnostmi a jejich řízením, zvláštnostmi jednotlivých druhů podniků…</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Čerpá poznatky z obecné ekonomie a řady dalších vědních disciplín.</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 to praktická disciplína pro podnikatele, živnostníky, ekonomy, manažery,…., jak pracovat co nejefektivněji a nejhospodárněji, vytvářet nové hodnoty a obstát v náročném tržním prostředí</a:t>
            </a:r>
            <a:r>
              <a:rPr lang="cs-CZ" sz="2400" dirty="0">
                <a:latin typeface="Arial" pitchFamily="34" charset="0"/>
                <a:cs typeface="Arial" pitchFamily="34" charset="0"/>
              </a:rPr>
              <a:t>.</a:t>
            </a:r>
          </a:p>
        </p:txBody>
      </p:sp>
    </p:spTree>
    <p:extLst>
      <p:ext uri="{BB962C8B-B14F-4D97-AF65-F5344CB8AC3E}">
        <p14:creationId xmlns:p14="http://schemas.microsoft.com/office/powerpoint/2010/main" val="1740086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3529" y="364602"/>
            <a:ext cx="8229600" cy="1143000"/>
          </a:xfrm>
        </p:spPr>
        <p:txBody>
          <a:bodyPr>
            <a:normAutofit/>
          </a:bodyPr>
          <a:lstStyle/>
          <a:p>
            <a:r>
              <a:rPr lang="cs-CZ" sz="4000" b="1" dirty="0">
                <a:solidFill>
                  <a:srgbClr val="D10202"/>
                </a:solidFill>
              </a:rPr>
              <a:t>Podnikání</a:t>
            </a:r>
          </a:p>
        </p:txBody>
      </p:sp>
      <p:sp>
        <p:nvSpPr>
          <p:cNvPr id="3" name="Zástupný symbol pro obsah 2"/>
          <p:cNvSpPr>
            <a:spLocks noGrp="1"/>
          </p:cNvSpPr>
          <p:nvPr>
            <p:ph idx="1"/>
          </p:nvPr>
        </p:nvSpPr>
        <p:spPr>
          <a:xfrm>
            <a:off x="231494" y="1273215"/>
            <a:ext cx="8673670" cy="4852949"/>
          </a:xfrm>
        </p:spPr>
        <p:txBody>
          <a:bodyPr>
            <a:normAutofit/>
          </a:bodyPr>
          <a:lstStyle/>
          <a:p>
            <a:pPr algn="just"/>
            <a:r>
              <a:rPr lang="cs-CZ" sz="2400" b="1" dirty="0">
                <a:solidFill>
                  <a:schemeClr val="tx1"/>
                </a:solidFill>
                <a:latin typeface="Arial" pitchFamily="34" charset="0"/>
                <a:cs typeface="Arial" pitchFamily="34" charset="0"/>
              </a:rPr>
              <a:t>Podnikáním</a:t>
            </a:r>
            <a:r>
              <a:rPr lang="cs-CZ" sz="2400" dirty="0">
                <a:solidFill>
                  <a:schemeClr val="tx1"/>
                </a:solidFill>
                <a:latin typeface="Arial" pitchFamily="34" charset="0"/>
                <a:cs typeface="Arial" pitchFamily="34" charset="0"/>
              </a:rPr>
              <a:t> se rozumí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činnost prováděná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 podnikatelem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a na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za účelem dosažení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 a za podmínek stanovených živnostenským zákonem.</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Rysy podnikání:</a:t>
            </a:r>
          </a:p>
          <a:p>
            <a:pPr lvl="1" algn="just">
              <a:lnSpc>
                <a:spcPct val="90000"/>
              </a:lnSpc>
            </a:pPr>
            <a:r>
              <a:rPr lang="cs-CZ" sz="2400" dirty="0">
                <a:solidFill>
                  <a:schemeClr val="tx1"/>
                </a:solidFill>
                <a:latin typeface="Arial" pitchFamily="34" charset="0"/>
                <a:cs typeface="Arial" pitchFamily="34" charset="0"/>
              </a:rPr>
              <a:t>princip podnikání</a:t>
            </a:r>
          </a:p>
          <a:p>
            <a:pPr lvl="1" algn="just">
              <a:lnSpc>
                <a:spcPct val="90000"/>
              </a:lnSpc>
            </a:pPr>
            <a:r>
              <a:rPr lang="cs-CZ" sz="2400" dirty="0">
                <a:solidFill>
                  <a:schemeClr val="tx1"/>
                </a:solidFill>
                <a:latin typeface="Arial" pitchFamily="34" charset="0"/>
                <a:cs typeface="Arial" pitchFamily="34" charset="0"/>
              </a:rPr>
              <a:t>smysl podnikání</a:t>
            </a:r>
          </a:p>
          <a:p>
            <a:pPr lvl="1" algn="just">
              <a:lnSpc>
                <a:spcPct val="90000"/>
              </a:lnSpc>
            </a:pPr>
            <a:r>
              <a:rPr lang="cs-CZ" sz="2400" dirty="0">
                <a:solidFill>
                  <a:schemeClr val="tx1"/>
                </a:solidFill>
                <a:latin typeface="Arial" pitchFamily="34" charset="0"/>
                <a:cs typeface="Arial" pitchFamily="34" charset="0"/>
              </a:rPr>
              <a:t>společenské poslání podniku,</a:t>
            </a:r>
          </a:p>
          <a:p>
            <a:pPr lvl="1" algn="just">
              <a:lnSpc>
                <a:spcPct val="90000"/>
              </a:lnSpc>
            </a:pPr>
            <a:r>
              <a:rPr lang="cs-CZ" sz="2400" dirty="0">
                <a:solidFill>
                  <a:schemeClr val="tx1"/>
                </a:solidFill>
                <a:latin typeface="Arial" pitchFamily="34" charset="0"/>
                <a:cs typeface="Arial" pitchFamily="34" charset="0"/>
              </a:rPr>
              <a:t>riziko.</a:t>
            </a:r>
          </a:p>
          <a:p>
            <a:pPr marL="57150" indent="0" algn="just">
              <a:lnSpc>
                <a:spcPct val="90000"/>
              </a:lnSpc>
              <a:buNone/>
            </a:pPr>
            <a:endParaRPr lang="cs-CZ" altLang="cs-CZ" b="1" dirty="0"/>
          </a:p>
          <a:p>
            <a:pPr lvl="1" algn="just">
              <a:lnSpc>
                <a:spcPct val="90000"/>
              </a:lnSpc>
            </a:pPr>
            <a:endParaRPr lang="cs-CZ" sz="2400" dirty="0">
              <a:solidFill>
                <a:schemeClr val="tx1"/>
              </a:solidFill>
              <a:latin typeface="Arial" pitchFamily="34" charset="0"/>
              <a:cs typeface="Arial" pitchFamily="34" charset="0"/>
            </a:endParaRPr>
          </a:p>
          <a:p>
            <a:pPr marL="0" indent="0">
              <a:buNone/>
            </a:pPr>
            <a:endParaRPr lang="cs-CZ" sz="2800" dirty="0">
              <a:latin typeface="Times New Roman" pitchFamily="18" charset="0"/>
            </a:endParaRPr>
          </a:p>
          <a:p>
            <a:pPr marL="0" indent="0">
              <a:buNone/>
            </a:pPr>
            <a:endParaRPr lang="cs-CZ" dirty="0"/>
          </a:p>
        </p:txBody>
      </p:sp>
    </p:spTree>
    <p:extLst>
      <p:ext uri="{BB962C8B-B14F-4D97-AF65-F5344CB8AC3E}">
        <p14:creationId xmlns:p14="http://schemas.microsoft.com/office/powerpoint/2010/main" val="4233456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3529" y="364602"/>
            <a:ext cx="8229600" cy="1143000"/>
          </a:xfrm>
        </p:spPr>
        <p:txBody>
          <a:bodyPr>
            <a:normAutofit/>
          </a:bodyPr>
          <a:lstStyle/>
          <a:p>
            <a:r>
              <a:rPr lang="cs-CZ" sz="4000" b="1" dirty="0">
                <a:solidFill>
                  <a:srgbClr val="D10202"/>
                </a:solidFill>
              </a:rPr>
              <a:t>Podnikání</a:t>
            </a:r>
            <a:endParaRPr lang="cs-CZ" sz="4000" dirty="0">
              <a:solidFill>
                <a:schemeClr val="tx1"/>
              </a:solidFill>
            </a:endParaRPr>
          </a:p>
        </p:txBody>
      </p:sp>
      <p:sp>
        <p:nvSpPr>
          <p:cNvPr id="3" name="Zástupný symbol pro obsah 2"/>
          <p:cNvSpPr>
            <a:spLocks noGrp="1"/>
          </p:cNvSpPr>
          <p:nvPr>
            <p:ph idx="1"/>
          </p:nvPr>
        </p:nvSpPr>
        <p:spPr>
          <a:xfrm>
            <a:off x="231494" y="1273215"/>
            <a:ext cx="8673670" cy="4852949"/>
          </a:xfrm>
        </p:spPr>
        <p:txBody>
          <a:bodyPr>
            <a:normAutofit/>
          </a:bodyPr>
          <a:lstStyle/>
          <a:p>
            <a:pPr algn="just"/>
            <a:r>
              <a:rPr lang="cs-CZ" sz="2400" b="1" dirty="0">
                <a:solidFill>
                  <a:schemeClr val="tx1"/>
                </a:solidFill>
                <a:latin typeface="Arial" pitchFamily="34" charset="0"/>
                <a:cs typeface="Arial" pitchFamily="34" charset="0"/>
              </a:rPr>
              <a:t>Podnikáním</a:t>
            </a:r>
            <a:r>
              <a:rPr lang="cs-CZ" sz="2400" dirty="0">
                <a:solidFill>
                  <a:schemeClr val="tx1"/>
                </a:solidFill>
                <a:latin typeface="Arial" pitchFamily="34" charset="0"/>
                <a:cs typeface="Arial" pitchFamily="34" charset="0"/>
              </a:rPr>
              <a:t> se rozumí </a:t>
            </a:r>
            <a:r>
              <a:rPr lang="cs-CZ" sz="2400" i="1" dirty="0">
                <a:solidFill>
                  <a:schemeClr val="tx1"/>
                </a:solidFill>
                <a:latin typeface="Arial" pitchFamily="34" charset="0"/>
                <a:cs typeface="Arial" pitchFamily="34" charset="0"/>
              </a:rPr>
              <a:t>soustavná</a:t>
            </a:r>
            <a:r>
              <a:rPr lang="cs-CZ" sz="2400" dirty="0">
                <a:solidFill>
                  <a:schemeClr val="tx1"/>
                </a:solidFill>
                <a:latin typeface="Arial" pitchFamily="34" charset="0"/>
                <a:cs typeface="Arial" pitchFamily="34" charset="0"/>
              </a:rPr>
              <a:t> činnost prováděná </a:t>
            </a:r>
            <a:r>
              <a:rPr lang="cs-CZ" sz="2400" i="1" dirty="0">
                <a:solidFill>
                  <a:schemeClr val="tx1"/>
                </a:solidFill>
                <a:latin typeface="Arial" pitchFamily="34" charset="0"/>
                <a:cs typeface="Arial" pitchFamily="34" charset="0"/>
              </a:rPr>
              <a:t>samostatně</a:t>
            </a:r>
            <a:r>
              <a:rPr lang="cs-CZ" sz="2400" dirty="0">
                <a:solidFill>
                  <a:schemeClr val="tx1"/>
                </a:solidFill>
                <a:latin typeface="Arial" pitchFamily="34" charset="0"/>
                <a:cs typeface="Arial" pitchFamily="34" charset="0"/>
              </a:rPr>
              <a:t> podnikatelem </a:t>
            </a:r>
            <a:r>
              <a:rPr lang="cs-CZ" sz="2400" i="1" dirty="0">
                <a:solidFill>
                  <a:schemeClr val="tx1"/>
                </a:solidFill>
                <a:latin typeface="Arial" pitchFamily="34" charset="0"/>
                <a:cs typeface="Arial" pitchFamily="34" charset="0"/>
              </a:rPr>
              <a:t>vlastním jménem</a:t>
            </a:r>
            <a:r>
              <a:rPr lang="cs-CZ" sz="2400" dirty="0">
                <a:solidFill>
                  <a:schemeClr val="tx1"/>
                </a:solidFill>
                <a:latin typeface="Arial" pitchFamily="34" charset="0"/>
                <a:cs typeface="Arial" pitchFamily="34" charset="0"/>
              </a:rPr>
              <a:t> a na </a:t>
            </a:r>
            <a:r>
              <a:rPr lang="cs-CZ" sz="2400" i="1" dirty="0">
                <a:solidFill>
                  <a:schemeClr val="tx1"/>
                </a:solidFill>
                <a:latin typeface="Arial" pitchFamily="34" charset="0"/>
                <a:cs typeface="Arial" pitchFamily="34" charset="0"/>
              </a:rPr>
              <a:t>vlastní odpovědnost</a:t>
            </a:r>
            <a:r>
              <a:rPr lang="cs-CZ" sz="2400" dirty="0">
                <a:solidFill>
                  <a:schemeClr val="tx1"/>
                </a:solidFill>
                <a:latin typeface="Arial" pitchFamily="34" charset="0"/>
                <a:cs typeface="Arial" pitchFamily="34" charset="0"/>
              </a:rPr>
              <a:t> za účelem dosažení </a:t>
            </a:r>
            <a:r>
              <a:rPr lang="cs-CZ" sz="2400" i="1" dirty="0">
                <a:solidFill>
                  <a:schemeClr val="tx1"/>
                </a:solidFill>
                <a:latin typeface="Arial" pitchFamily="34" charset="0"/>
                <a:cs typeface="Arial" pitchFamily="34" charset="0"/>
              </a:rPr>
              <a:t>zisku</a:t>
            </a:r>
            <a:r>
              <a:rPr lang="cs-CZ" sz="2400" dirty="0">
                <a:solidFill>
                  <a:schemeClr val="tx1"/>
                </a:solidFill>
                <a:latin typeface="Arial" pitchFamily="34" charset="0"/>
                <a:cs typeface="Arial" pitchFamily="34" charset="0"/>
              </a:rPr>
              <a:t> a za podmínek stanovených živnostenským zákonem.</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Rysy podnikání:</a:t>
            </a:r>
          </a:p>
          <a:p>
            <a:pPr lvl="1" algn="just">
              <a:lnSpc>
                <a:spcPct val="90000"/>
              </a:lnSpc>
            </a:pPr>
            <a:r>
              <a:rPr lang="cs-CZ" sz="2400" dirty="0">
                <a:solidFill>
                  <a:schemeClr val="tx1"/>
                </a:solidFill>
                <a:latin typeface="Arial" pitchFamily="34" charset="0"/>
                <a:cs typeface="Arial" pitchFamily="34" charset="0"/>
              </a:rPr>
              <a:t>princip podnikání (vstupy x výstupy),</a:t>
            </a:r>
          </a:p>
          <a:p>
            <a:pPr lvl="1" algn="just">
              <a:lnSpc>
                <a:spcPct val="90000"/>
              </a:lnSpc>
            </a:pPr>
            <a:r>
              <a:rPr lang="cs-CZ" sz="2400" dirty="0">
                <a:solidFill>
                  <a:schemeClr val="tx1"/>
                </a:solidFill>
                <a:latin typeface="Arial" pitchFamily="34" charset="0"/>
                <a:cs typeface="Arial" pitchFamily="34" charset="0"/>
              </a:rPr>
              <a:t>smysl podnikání (zhodnocení kapitálu VK x CK),</a:t>
            </a:r>
          </a:p>
          <a:p>
            <a:pPr lvl="1" algn="just">
              <a:lnSpc>
                <a:spcPct val="90000"/>
              </a:lnSpc>
            </a:pPr>
            <a:r>
              <a:rPr lang="cs-CZ" sz="2400" dirty="0">
                <a:solidFill>
                  <a:schemeClr val="tx1"/>
                </a:solidFill>
                <a:latin typeface="Arial" pitchFamily="34" charset="0"/>
                <a:cs typeface="Arial" pitchFamily="34" charset="0"/>
              </a:rPr>
              <a:t>společenské poslání podniku,</a:t>
            </a:r>
          </a:p>
          <a:p>
            <a:pPr lvl="1" algn="just">
              <a:lnSpc>
                <a:spcPct val="90000"/>
              </a:lnSpc>
            </a:pPr>
            <a:r>
              <a:rPr lang="cs-CZ" sz="2400" dirty="0">
                <a:solidFill>
                  <a:schemeClr val="tx1"/>
                </a:solidFill>
                <a:latin typeface="Arial" pitchFamily="34" charset="0"/>
                <a:cs typeface="Arial" pitchFamily="34" charset="0"/>
              </a:rPr>
              <a:t>riziko.</a:t>
            </a:r>
          </a:p>
          <a:p>
            <a:pPr marL="57150" indent="0" algn="just">
              <a:lnSpc>
                <a:spcPct val="90000"/>
              </a:lnSpc>
              <a:buNone/>
            </a:pPr>
            <a:endParaRPr lang="cs-CZ" altLang="cs-CZ" b="1" dirty="0"/>
          </a:p>
          <a:p>
            <a:pPr lvl="1" algn="just">
              <a:lnSpc>
                <a:spcPct val="90000"/>
              </a:lnSpc>
            </a:pPr>
            <a:endParaRPr lang="cs-CZ" sz="2400" dirty="0">
              <a:solidFill>
                <a:schemeClr val="tx1"/>
              </a:solidFill>
              <a:latin typeface="Arial" pitchFamily="34" charset="0"/>
              <a:cs typeface="Arial" pitchFamily="34" charset="0"/>
            </a:endParaRPr>
          </a:p>
          <a:p>
            <a:pPr marL="0" indent="0">
              <a:buNone/>
            </a:pPr>
            <a:endParaRPr lang="cs-CZ" sz="2800" dirty="0">
              <a:latin typeface="Times New Roman" pitchFamily="18" charset="0"/>
            </a:endParaRPr>
          </a:p>
          <a:p>
            <a:pPr marL="0" indent="0">
              <a:buNone/>
            </a:pPr>
            <a:endParaRPr lang="cs-CZ" dirty="0"/>
          </a:p>
        </p:txBody>
      </p:sp>
    </p:spTree>
    <p:extLst>
      <p:ext uri="{BB962C8B-B14F-4D97-AF65-F5344CB8AC3E}">
        <p14:creationId xmlns:p14="http://schemas.microsoft.com/office/powerpoint/2010/main" val="2609485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28262"/>
            <a:ext cx="8229600" cy="989375"/>
          </a:xfrm>
        </p:spPr>
        <p:txBody>
          <a:bodyPr/>
          <a:lstStyle/>
          <a:p>
            <a:r>
              <a:rPr lang="cs-CZ" b="1" dirty="0">
                <a:solidFill>
                  <a:srgbClr val="FF0000"/>
                </a:solidFill>
              </a:rPr>
              <a:t>Podnik - definice</a:t>
            </a:r>
          </a:p>
        </p:txBody>
      </p:sp>
      <p:sp>
        <p:nvSpPr>
          <p:cNvPr id="3" name="Zástupný symbol pro obsah 2"/>
          <p:cNvSpPr>
            <a:spLocks noGrp="1"/>
          </p:cNvSpPr>
          <p:nvPr>
            <p:ph idx="1"/>
          </p:nvPr>
        </p:nvSpPr>
        <p:spPr>
          <a:xfrm>
            <a:off x="208344" y="1417638"/>
            <a:ext cx="8478456" cy="4708525"/>
          </a:xfrm>
        </p:spPr>
        <p:txBody>
          <a:bodyPr>
            <a:normAutofit lnSpcReduction="10000"/>
          </a:bodyPr>
          <a:lstStyle/>
          <a:p>
            <a:pPr algn="just">
              <a:lnSpc>
                <a:spcPct val="90000"/>
              </a:lnSpc>
              <a:spcAft>
                <a:spcPct val="30000"/>
              </a:spcAft>
            </a:pPr>
            <a:r>
              <a:rPr lang="cs-CZ" sz="2000" dirty="0" err="1">
                <a:solidFill>
                  <a:schemeClr val="tx1"/>
                </a:solidFill>
                <a:latin typeface="Arial" pitchFamily="34" charset="0"/>
                <a:cs typeface="Arial" pitchFamily="34" charset="0"/>
              </a:rPr>
              <a:t>Wohe</a:t>
            </a:r>
            <a:r>
              <a:rPr lang="cs-CZ" sz="2000" dirty="0">
                <a:solidFill>
                  <a:schemeClr val="tx1"/>
                </a:solidFill>
                <a:latin typeface="Arial" pitchFamily="34" charset="0"/>
                <a:cs typeface="Arial" pitchFamily="34" charset="0"/>
              </a:rPr>
              <a:t>  - </a:t>
            </a:r>
            <a:r>
              <a:rPr lang="cs-CZ" sz="2000" b="1" dirty="0">
                <a:solidFill>
                  <a:schemeClr val="tx1"/>
                </a:solidFill>
                <a:latin typeface="Arial" pitchFamily="34" charset="0"/>
                <a:cs typeface="Arial" pitchFamily="34" charset="0"/>
              </a:rPr>
              <a:t>podnik je kombinace výrobních faktorů</a:t>
            </a:r>
            <a:r>
              <a:rPr lang="cs-CZ" sz="2000" dirty="0">
                <a:solidFill>
                  <a:schemeClr val="tx1"/>
                </a:solidFill>
                <a:latin typeface="Arial" pitchFamily="34" charset="0"/>
                <a:cs typeface="Arial" pitchFamily="34" charset="0"/>
              </a:rPr>
              <a:t>, prostřednictvím které hodlají jeho vlastníci dosáhnout určitých cílů.</a:t>
            </a:r>
          </a:p>
          <a:p>
            <a:pPr algn="just">
              <a:lnSpc>
                <a:spcPct val="90000"/>
              </a:lnSpc>
              <a:spcAft>
                <a:spcPct val="30000"/>
              </a:spcAft>
            </a:pPr>
            <a:r>
              <a:rPr lang="cs-CZ" sz="2000" dirty="0">
                <a:solidFill>
                  <a:schemeClr val="tx1"/>
                </a:solidFill>
                <a:latin typeface="Arial" pitchFamily="34" charset="0"/>
                <a:cs typeface="Arial" pitchFamily="34" charset="0"/>
              </a:rPr>
              <a:t>Synek – </a:t>
            </a:r>
            <a:r>
              <a:rPr lang="cs-CZ" sz="2000" b="1" dirty="0">
                <a:solidFill>
                  <a:schemeClr val="tx1"/>
                </a:solidFill>
                <a:latin typeface="Arial" pitchFamily="34" charset="0"/>
                <a:cs typeface="Arial" pitchFamily="34" charset="0"/>
              </a:rPr>
              <a:t>podnik je ekonomicko-právní subjekt založený na výrobě zboží a poskytování služeb za úplatu.</a:t>
            </a:r>
          </a:p>
          <a:p>
            <a:pPr algn="just">
              <a:lnSpc>
                <a:spcPct val="90000"/>
              </a:lnSpc>
              <a:spcAft>
                <a:spcPct val="30000"/>
              </a:spcAft>
            </a:pPr>
            <a:r>
              <a:rPr lang="cs-CZ" sz="2000" dirty="0">
                <a:solidFill>
                  <a:schemeClr val="tx1"/>
                </a:solidFill>
                <a:latin typeface="Arial" pitchFamily="34" charset="0"/>
                <a:cs typeface="Arial" pitchFamily="34" charset="0"/>
              </a:rPr>
              <a:t>Sedlák – podnik je ekonomicky a právně samostatná jednotka, jejíž základní znaky jsou </a:t>
            </a:r>
            <a:r>
              <a:rPr lang="cs-CZ" sz="2000" b="1" dirty="0">
                <a:solidFill>
                  <a:schemeClr val="tx1"/>
                </a:solidFill>
                <a:latin typeface="Arial" pitchFamily="34" charset="0"/>
                <a:cs typeface="Arial" pitchFamily="34" charset="0"/>
              </a:rPr>
              <a:t>kombinace výrobních faktorů, právní a ekonomická samostatnost.</a:t>
            </a:r>
          </a:p>
          <a:p>
            <a:pPr algn="just">
              <a:lnSpc>
                <a:spcPct val="90000"/>
              </a:lnSpc>
              <a:spcAft>
                <a:spcPct val="30000"/>
              </a:spcAft>
            </a:pPr>
            <a:r>
              <a:rPr lang="cs-CZ" altLang="cs-CZ" sz="2000" b="1" dirty="0">
                <a:latin typeface="Arial" pitchFamily="34" charset="0"/>
                <a:cs typeface="Arial" pitchFamily="34" charset="0"/>
              </a:rPr>
              <a:t>Podnik:</a:t>
            </a:r>
            <a:r>
              <a:rPr lang="cs-CZ" altLang="cs-CZ" sz="2000" dirty="0">
                <a:latin typeface="Arial" pitchFamily="34" charset="0"/>
                <a:cs typeface="Arial" pitchFamily="34" charset="0"/>
              </a:rPr>
              <a:t> </a:t>
            </a:r>
            <a:r>
              <a:rPr lang="cs-CZ" altLang="cs-CZ" sz="2000" b="1" dirty="0">
                <a:latin typeface="Arial" pitchFamily="34" charset="0"/>
                <a:cs typeface="Arial" pitchFamily="34" charset="0"/>
              </a:rPr>
              <a:t>soubor hmotných, osobních a nehmotných složek podnikání. K podniku náleží věci práva a jiné majetkové hodnoty</a:t>
            </a:r>
          </a:p>
          <a:p>
            <a:pPr algn="just">
              <a:lnSpc>
                <a:spcPct val="90000"/>
              </a:lnSpc>
              <a:spcAft>
                <a:spcPct val="30000"/>
              </a:spcAft>
            </a:pPr>
            <a:r>
              <a:rPr lang="cs-CZ" sz="2000" dirty="0">
                <a:solidFill>
                  <a:schemeClr val="tx1"/>
                </a:solidFill>
                <a:latin typeface="Arial" pitchFamily="34" charset="0"/>
                <a:cs typeface="Arial" pitchFamily="34" charset="0"/>
              </a:rPr>
              <a:t>Členění podniků dle sektorů (primární, sekundární, terciární, kvartérní sektor)</a:t>
            </a:r>
          </a:p>
          <a:p>
            <a:pPr algn="just">
              <a:lnSpc>
                <a:spcPct val="90000"/>
              </a:lnSpc>
              <a:spcAft>
                <a:spcPct val="30000"/>
              </a:spcAft>
            </a:pPr>
            <a:r>
              <a:rPr lang="cs-CZ" sz="2000" dirty="0">
                <a:solidFill>
                  <a:schemeClr val="tx1"/>
                </a:solidFill>
                <a:latin typeface="Arial" pitchFamily="34" charset="0"/>
                <a:cs typeface="Arial" pitchFamily="34" charset="0"/>
              </a:rPr>
              <a:t>Pohledy na dění v podniku (hmotně-energetické hledisko, sociální hledisko, komunikační hledisko, hodnotové hledisko)</a:t>
            </a:r>
          </a:p>
          <a:p>
            <a:pPr algn="just">
              <a:lnSpc>
                <a:spcPct val="90000"/>
              </a:lnSpc>
              <a:spcAft>
                <a:spcPct val="30000"/>
              </a:spcAft>
            </a:pPr>
            <a:r>
              <a:rPr lang="cs-CZ" sz="2000" dirty="0">
                <a:solidFill>
                  <a:schemeClr val="tx1"/>
                </a:solidFill>
                <a:latin typeface="Arial" pitchFamily="34" charset="0"/>
                <a:cs typeface="Arial" pitchFamily="34" charset="0"/>
              </a:rPr>
              <a:t>Podnikové funkce</a:t>
            </a:r>
          </a:p>
          <a:p>
            <a:pPr marL="0" indent="0">
              <a:buNone/>
            </a:pPr>
            <a:endParaRPr lang="cs-CZ" dirty="0"/>
          </a:p>
        </p:txBody>
      </p:sp>
    </p:spTree>
    <p:extLst>
      <p:ext uri="{BB962C8B-B14F-4D97-AF65-F5344CB8AC3E}">
        <p14:creationId xmlns:p14="http://schemas.microsoft.com/office/powerpoint/2010/main" val="3012489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b="1" dirty="0">
                <a:solidFill>
                  <a:srgbClr val="FF0000"/>
                </a:solidFill>
              </a:rPr>
              <a:t>Podnik, podnikání</a:t>
            </a:r>
          </a:p>
        </p:txBody>
      </p:sp>
      <p:sp>
        <p:nvSpPr>
          <p:cNvPr id="35843" name="Rectangle 3"/>
          <p:cNvSpPr>
            <a:spLocks noGrp="1" noChangeArrowheads="1"/>
          </p:cNvSpPr>
          <p:nvPr>
            <p:ph idx="1"/>
          </p:nvPr>
        </p:nvSpPr>
        <p:spPr>
          <a:xfrm>
            <a:off x="0" y="1203766"/>
            <a:ext cx="8964613" cy="5465321"/>
          </a:xfrm>
        </p:spPr>
        <p:txBody>
          <a:bodyPr>
            <a:noAutofit/>
          </a:bodyPr>
          <a:lstStyle/>
          <a:p>
            <a:pPr marL="228600" indent="-228600" algn="just" eaLnBrk="1" hangingPunct="1">
              <a:buFont typeface="Wingdings" panose="05000000000000000000" pitchFamily="2" charset="2"/>
              <a:buNone/>
            </a:pPr>
            <a:r>
              <a:rPr lang="cs-CZ" altLang="cs-CZ" sz="1800" dirty="0"/>
              <a:t>	</a:t>
            </a:r>
            <a:r>
              <a:rPr lang="cs-CZ" altLang="cs-CZ" sz="1800" b="1" dirty="0"/>
              <a:t>Hlavní podnikové funkce</a:t>
            </a:r>
            <a:r>
              <a:rPr lang="cs-CZ" altLang="cs-CZ" sz="1800" dirty="0"/>
              <a:t> průmyslového podniku v současné době představují:</a:t>
            </a:r>
            <a:endParaRPr lang="cs-CZ" altLang="cs-CZ" sz="1800" b="1" dirty="0"/>
          </a:p>
          <a:p>
            <a:pPr marL="228600" indent="-228600" algn="just" eaLnBrk="1" hangingPunct="1"/>
            <a:r>
              <a:rPr lang="cs-CZ" altLang="cs-CZ" sz="1800" b="1" dirty="0"/>
              <a:t>prodejní</a:t>
            </a:r>
            <a:r>
              <a:rPr lang="cs-CZ" altLang="cs-CZ" sz="1800" dirty="0"/>
              <a:t> (vyčleněné činnosti související s prodejem výrobků a služeb),</a:t>
            </a:r>
            <a:endParaRPr lang="cs-CZ" altLang="cs-CZ" sz="1800" b="1" dirty="0"/>
          </a:p>
          <a:p>
            <a:pPr marL="228600" indent="-228600" algn="just" eaLnBrk="1" hangingPunct="1"/>
            <a:r>
              <a:rPr lang="cs-CZ" altLang="cs-CZ" sz="1800" b="1" dirty="0"/>
              <a:t>výrobní </a:t>
            </a:r>
            <a:r>
              <a:rPr lang="cs-CZ" altLang="cs-CZ" sz="1800" dirty="0"/>
              <a:t>(zhotovování výrobků; u nevýrobních podniků se tato funkce označuje jako provozní),</a:t>
            </a:r>
            <a:endParaRPr lang="cs-CZ" altLang="cs-CZ" sz="1800" b="1" dirty="0"/>
          </a:p>
          <a:p>
            <a:pPr marL="228600" indent="-228600" algn="just" eaLnBrk="1" hangingPunct="1"/>
            <a:r>
              <a:rPr lang="cs-CZ" altLang="cs-CZ" sz="1800" b="1" dirty="0"/>
              <a:t>zásobovací </a:t>
            </a:r>
            <a:r>
              <a:rPr lang="cs-CZ" altLang="cs-CZ" sz="1800" dirty="0"/>
              <a:t>(pořízení surovin, materiálů, součástí, příjem, skladování, předávání do výroby),</a:t>
            </a:r>
            <a:endParaRPr lang="cs-CZ" altLang="cs-CZ" sz="1800" b="1" dirty="0"/>
          </a:p>
          <a:p>
            <a:pPr marL="228600" indent="-228600" algn="just" eaLnBrk="1" hangingPunct="1"/>
            <a:r>
              <a:rPr lang="cs-CZ" altLang="cs-CZ" sz="1800" b="1" dirty="0"/>
              <a:t>personální </a:t>
            </a:r>
            <a:r>
              <a:rPr lang="cs-CZ" altLang="cs-CZ" sz="1800" dirty="0"/>
              <a:t>(zajištění spolupracovníků, hodnocení spolupracovníků a jeho důsledky včetně růstu jejich kvalifikace, systémy odměňování, pracovní podmínky),</a:t>
            </a:r>
            <a:endParaRPr lang="cs-CZ" altLang="cs-CZ" sz="1800" b="1" dirty="0"/>
          </a:p>
          <a:p>
            <a:pPr marL="228600" indent="-228600" algn="just" eaLnBrk="1" hangingPunct="1"/>
            <a:r>
              <a:rPr lang="cs-CZ" altLang="cs-CZ" sz="1800" b="1" dirty="0"/>
              <a:t>finanční </a:t>
            </a:r>
            <a:r>
              <a:rPr lang="cs-CZ" altLang="cs-CZ" sz="1800" dirty="0"/>
              <a:t>(obstarávání potřebného množství finančních zdrojů, použití finančních zdrojů k obstarání potřebných statků a k úhradě výdajů na činnost podniku, rozdělování zisku, všechny finanční operace při založení podniku, při rozšiřování podniku, při fúzi, sanaci a likvidaci podniku).</a:t>
            </a:r>
            <a:endParaRPr lang="cs-CZ" altLang="cs-CZ" sz="1800" b="1" dirty="0"/>
          </a:p>
          <a:p>
            <a:pPr marL="228600" indent="-228600" algn="just" eaLnBrk="1" hangingPunct="1"/>
            <a:r>
              <a:rPr lang="cs-CZ" altLang="cs-CZ" sz="1800" b="1" dirty="0"/>
              <a:t>vědeckotechnická </a:t>
            </a:r>
            <a:r>
              <a:rPr lang="cs-CZ" altLang="cs-CZ" sz="1800" dirty="0"/>
              <a:t>(příprava a realizace změn technických inovačních faktorů podniku; zejména aplikovaný výzkum, technický vývoj, příprava výroby, realizace výsledků uvedených fází vědeckotechnického pokroku u výrobce nových technických prostředků a u uživatelů),</a:t>
            </a:r>
            <a:endParaRPr lang="cs-CZ" altLang="cs-CZ" sz="1800" b="1" dirty="0"/>
          </a:p>
          <a:p>
            <a:pPr marL="228600" indent="-228600" algn="just" eaLnBrk="1" hangingPunct="1"/>
            <a:r>
              <a:rPr lang="cs-CZ" altLang="cs-CZ" sz="1800" b="1" dirty="0"/>
              <a:t>investiční </a:t>
            </a:r>
            <a:r>
              <a:rPr lang="cs-CZ" altLang="cs-CZ" sz="1800" dirty="0"/>
              <a:t>(zajištění potřebného majetku pro podnikání),</a:t>
            </a:r>
            <a:endParaRPr lang="cs-CZ" altLang="cs-CZ" sz="1800" b="1" dirty="0"/>
          </a:p>
          <a:p>
            <a:pPr marL="228600" indent="-228600" algn="just" eaLnBrk="1" hangingPunct="1"/>
            <a:r>
              <a:rPr lang="cs-CZ" altLang="cs-CZ" sz="1800" b="1" dirty="0"/>
              <a:t>správa </a:t>
            </a:r>
            <a:r>
              <a:rPr lang="cs-CZ" altLang="cs-CZ" sz="1800" dirty="0"/>
              <a:t>(zejména controlling, plánování, účetnictví, statistika, právní činnosti, vnitřní audit aj.).</a:t>
            </a:r>
          </a:p>
        </p:txBody>
      </p:sp>
    </p:spTree>
    <p:extLst>
      <p:ext uri="{BB962C8B-B14F-4D97-AF65-F5344CB8AC3E}">
        <p14:creationId xmlns:p14="http://schemas.microsoft.com/office/powerpoint/2010/main" val="38131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26"/>
            <a:ext cx="8229600" cy="1143000"/>
          </a:xfrm>
        </p:spPr>
        <p:txBody>
          <a:bodyPr/>
          <a:lstStyle/>
          <a:p>
            <a:r>
              <a:rPr lang="cs-CZ" b="1" dirty="0">
                <a:solidFill>
                  <a:srgbClr val="FF0000"/>
                </a:solidFill>
              </a:rPr>
              <a:t>Požadavky na zápočet</a:t>
            </a:r>
          </a:p>
        </p:txBody>
      </p:sp>
      <p:sp>
        <p:nvSpPr>
          <p:cNvPr id="3" name="Zástupný symbol pro obsah 2"/>
          <p:cNvSpPr>
            <a:spLocks noGrp="1"/>
          </p:cNvSpPr>
          <p:nvPr>
            <p:ph idx="1"/>
          </p:nvPr>
        </p:nvSpPr>
        <p:spPr>
          <a:xfrm>
            <a:off x="304800" y="1600200"/>
            <a:ext cx="8839200" cy="4724400"/>
          </a:xfrm>
        </p:spPr>
        <p:txBody>
          <a:bodyPr>
            <a:normAutofit/>
          </a:bodyPr>
          <a:lstStyle/>
          <a:p>
            <a:r>
              <a:rPr lang="cs-CZ" dirty="0"/>
              <a:t>Seminární práce 	</a:t>
            </a:r>
            <a:r>
              <a:rPr lang="cs-CZ"/>
              <a:t>	</a:t>
            </a:r>
            <a:r>
              <a:rPr lang="cs-CZ" dirty="0"/>
              <a:t>	 	</a:t>
            </a:r>
          </a:p>
          <a:p>
            <a:r>
              <a:rPr lang="cs-CZ" dirty="0"/>
              <a:t>Zápočtová práce….		(úspěšnost min. 60%)</a:t>
            </a:r>
          </a:p>
        </p:txBody>
      </p:sp>
    </p:spTree>
    <p:extLst>
      <p:ext uri="{BB962C8B-B14F-4D97-AF65-F5344CB8AC3E}">
        <p14:creationId xmlns:p14="http://schemas.microsoft.com/office/powerpoint/2010/main" val="1808942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31787" y="448258"/>
            <a:ext cx="8229600" cy="1143000"/>
          </a:xfrm>
        </p:spPr>
        <p:txBody>
          <a:bodyPr/>
          <a:lstStyle/>
          <a:p>
            <a:pPr eaLnBrk="1" hangingPunct="1"/>
            <a:r>
              <a:rPr lang="cs-CZ" altLang="cs-CZ" b="1" dirty="0">
                <a:solidFill>
                  <a:srgbClr val="FF0000"/>
                </a:solidFill>
              </a:rPr>
              <a:t>Podnik, podnikání</a:t>
            </a:r>
          </a:p>
        </p:txBody>
      </p:sp>
      <p:sp>
        <p:nvSpPr>
          <p:cNvPr id="36867" name="Rectangle 3"/>
          <p:cNvSpPr>
            <a:spLocks noGrp="1" noChangeArrowheads="1"/>
          </p:cNvSpPr>
          <p:nvPr>
            <p:ph idx="4294967295"/>
          </p:nvPr>
        </p:nvSpPr>
        <p:spPr>
          <a:xfrm>
            <a:off x="0" y="1417638"/>
            <a:ext cx="8893175" cy="5949950"/>
          </a:xfrm>
        </p:spPr>
        <p:txBody>
          <a:bodyPr/>
          <a:lstStyle/>
          <a:p>
            <a:pPr eaLnBrk="1" hangingPunct="1">
              <a:lnSpc>
                <a:spcPct val="90000"/>
              </a:lnSpc>
              <a:buFont typeface="Wingdings" panose="05000000000000000000" pitchFamily="2" charset="2"/>
              <a:buNone/>
            </a:pPr>
            <a:r>
              <a:rPr lang="cs-CZ" altLang="cs-CZ" sz="1800" dirty="0"/>
              <a:t>	Každá výrobně organizační jednotka, které vystupuje jako podnik, má charakteristické znaky, pomocí kterých se odlišuje od ostatních organizačních jednotek. Jedná se o následující </a:t>
            </a:r>
            <a:r>
              <a:rPr lang="cs-CZ" altLang="cs-CZ" sz="1800" b="1" dirty="0"/>
              <a:t>základní rozlišovací znaky podniku</a:t>
            </a:r>
            <a:r>
              <a:rPr lang="cs-CZ" altLang="cs-CZ" sz="1800" dirty="0"/>
              <a:t>:</a:t>
            </a:r>
            <a:endParaRPr lang="cs-CZ" altLang="cs-CZ" sz="1800" b="1" dirty="0"/>
          </a:p>
          <a:p>
            <a:pPr eaLnBrk="1" hangingPunct="1">
              <a:lnSpc>
                <a:spcPct val="90000"/>
              </a:lnSpc>
            </a:pPr>
            <a:r>
              <a:rPr lang="cs-CZ" altLang="cs-CZ" sz="1800" b="1" dirty="0"/>
              <a:t>Právní subjektivita</a:t>
            </a:r>
            <a:r>
              <a:rPr lang="cs-CZ" altLang="cs-CZ" sz="1800" dirty="0"/>
              <a:t> - vymezuje pravomoci podnikatelských subjektů v právních vztazích. Jejími nositeli jsou fyzické i právnické osoby. Podnik vystupuje v právních vztazích svým jménem a nese plnou zodpovědnost z těchto vztahů vyplývající.</a:t>
            </a:r>
            <a:endParaRPr lang="cs-CZ" altLang="cs-CZ" sz="1800" b="1" dirty="0"/>
          </a:p>
          <a:p>
            <a:pPr eaLnBrk="1" hangingPunct="1">
              <a:lnSpc>
                <a:spcPct val="90000"/>
              </a:lnSpc>
            </a:pPr>
            <a:r>
              <a:rPr lang="cs-CZ" altLang="cs-CZ" sz="1800" b="1" dirty="0"/>
              <a:t>Majetková samostatnost -</a:t>
            </a:r>
            <a:r>
              <a:rPr lang="cs-CZ" altLang="cs-CZ" sz="1800" dirty="0"/>
              <a:t> majetková samostatnost určuje vlastnický vztah k požadovanému majetku pro podnikání.</a:t>
            </a:r>
            <a:endParaRPr lang="cs-CZ" altLang="cs-CZ" sz="1800" b="1" dirty="0"/>
          </a:p>
          <a:p>
            <a:pPr eaLnBrk="1" hangingPunct="1">
              <a:lnSpc>
                <a:spcPct val="90000"/>
              </a:lnSpc>
            </a:pPr>
            <a:r>
              <a:rPr lang="cs-CZ" altLang="cs-CZ" sz="1800" b="1" dirty="0"/>
              <a:t>Majetková zodpovědnost</a:t>
            </a:r>
            <a:r>
              <a:rPr lang="cs-CZ" altLang="cs-CZ" sz="1800" dirty="0"/>
              <a:t> - majetková zodpovědnost vyjadřuje právní zodpovědnost za hospodaření s vlastním nebo pronajatým majetkem. Tento znak vymezuje nositele zodpovědnosti za hospodaření s majetkem organizace.</a:t>
            </a:r>
            <a:endParaRPr lang="cs-CZ" altLang="cs-CZ" sz="1800" b="1" dirty="0"/>
          </a:p>
          <a:p>
            <a:pPr eaLnBrk="1" hangingPunct="1">
              <a:lnSpc>
                <a:spcPct val="90000"/>
              </a:lnSpc>
            </a:pPr>
            <a:r>
              <a:rPr lang="cs-CZ" altLang="cs-CZ" sz="1800" b="1" dirty="0"/>
              <a:t>Ekonomická samostatnost -</a:t>
            </a:r>
            <a:r>
              <a:rPr lang="cs-CZ" altLang="cs-CZ" sz="1800" dirty="0"/>
              <a:t> její podstatou je efektivní zhodnocování zdrojů za účelem dosažení optimálních výstupů.</a:t>
            </a:r>
            <a:endParaRPr lang="cs-CZ" altLang="cs-CZ" sz="1800" b="1" dirty="0"/>
          </a:p>
          <a:p>
            <a:pPr eaLnBrk="1" hangingPunct="1">
              <a:lnSpc>
                <a:spcPct val="90000"/>
              </a:lnSpc>
            </a:pPr>
            <a:r>
              <a:rPr lang="cs-CZ" altLang="cs-CZ" sz="1800" b="1" dirty="0"/>
              <a:t>Zápis do obchodního rejstříku -</a:t>
            </a:r>
            <a:r>
              <a:rPr lang="cs-CZ" altLang="cs-CZ" sz="1800" dirty="0"/>
              <a:t> hospodářská organizace musí být zaregistrována v obchodním rejstříku nebo na jiném ze zákona vyplývajícím registračním místě.</a:t>
            </a:r>
            <a:endParaRPr lang="cs-CZ" altLang="cs-CZ" sz="1800" b="1" dirty="0"/>
          </a:p>
          <a:p>
            <a:pPr eaLnBrk="1" hangingPunct="1">
              <a:lnSpc>
                <a:spcPct val="90000"/>
              </a:lnSpc>
            </a:pPr>
            <a:r>
              <a:rPr lang="cs-CZ" altLang="cs-CZ" sz="1800" b="1" dirty="0"/>
              <a:t>Organizační celistvost a jednotně vedená účetní evidence</a:t>
            </a:r>
            <a:r>
              <a:rPr lang="cs-CZ" altLang="cs-CZ" sz="1800" dirty="0"/>
              <a:t>.</a:t>
            </a:r>
            <a:endParaRPr lang="cs-CZ" altLang="cs-CZ" sz="1800" b="1" dirty="0"/>
          </a:p>
          <a:p>
            <a:pPr eaLnBrk="1" hangingPunct="1">
              <a:lnSpc>
                <a:spcPct val="90000"/>
              </a:lnSpc>
            </a:pPr>
            <a:r>
              <a:rPr lang="cs-CZ" altLang="cs-CZ" sz="1800" b="1" dirty="0"/>
              <a:t>Jiné znaky</a:t>
            </a:r>
            <a:r>
              <a:rPr lang="cs-CZ" altLang="cs-CZ" sz="1800" dirty="0"/>
              <a:t>.</a:t>
            </a:r>
          </a:p>
          <a:p>
            <a:pPr algn="just" eaLnBrk="1" hangingPunct="1">
              <a:lnSpc>
                <a:spcPct val="90000"/>
              </a:lnSpc>
            </a:pPr>
            <a:endParaRPr lang="cs-CZ" altLang="cs-CZ" sz="1800" dirty="0"/>
          </a:p>
        </p:txBody>
      </p:sp>
    </p:spTree>
    <p:extLst>
      <p:ext uri="{BB962C8B-B14F-4D97-AF65-F5344CB8AC3E}">
        <p14:creationId xmlns:p14="http://schemas.microsoft.com/office/powerpoint/2010/main" val="280042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cs-CZ" altLang="cs-CZ" sz="3200" b="1" dirty="0">
                <a:solidFill>
                  <a:srgbClr val="FF0000"/>
                </a:solidFill>
              </a:rPr>
              <a:t>Mýty o podnikání</a:t>
            </a:r>
          </a:p>
        </p:txBody>
      </p:sp>
      <p:sp>
        <p:nvSpPr>
          <p:cNvPr id="37891" name="Rectangle 3"/>
          <p:cNvSpPr>
            <a:spLocks noGrp="1" noChangeArrowheads="1"/>
          </p:cNvSpPr>
          <p:nvPr>
            <p:ph type="body" idx="1"/>
          </p:nvPr>
        </p:nvSpPr>
        <p:spPr/>
        <p:txBody>
          <a:bodyPr>
            <a:normAutofit fontScale="92500" lnSpcReduction="10000"/>
          </a:bodyPr>
          <a:lstStyle/>
          <a:p>
            <a:pPr>
              <a:lnSpc>
                <a:spcPct val="90000"/>
              </a:lnSpc>
            </a:pPr>
            <a:r>
              <a:rPr lang="cs-CZ" altLang="cs-CZ" b="1" dirty="0"/>
              <a:t>Člověk se podnikatelem musí narodit</a:t>
            </a:r>
          </a:p>
          <a:p>
            <a:pPr>
              <a:lnSpc>
                <a:spcPct val="90000"/>
              </a:lnSpc>
            </a:pPr>
            <a:endParaRPr lang="cs-CZ" altLang="cs-CZ" b="1" dirty="0"/>
          </a:p>
          <a:p>
            <a:pPr>
              <a:lnSpc>
                <a:spcPct val="90000"/>
              </a:lnSpc>
            </a:pPr>
            <a:r>
              <a:rPr lang="cs-CZ" altLang="cs-CZ" b="1" dirty="0"/>
              <a:t>Většina nových firem zbankrotuje</a:t>
            </a:r>
          </a:p>
          <a:p>
            <a:pPr>
              <a:lnSpc>
                <a:spcPct val="90000"/>
              </a:lnSpc>
            </a:pPr>
            <a:endParaRPr lang="cs-CZ" altLang="cs-CZ" b="1" dirty="0"/>
          </a:p>
          <a:p>
            <a:pPr>
              <a:lnSpc>
                <a:spcPct val="90000"/>
              </a:lnSpc>
            </a:pPr>
            <a:r>
              <a:rPr lang="cs-CZ" altLang="cs-CZ" b="1" dirty="0"/>
              <a:t>Podnikatel je svým vlastním pánem</a:t>
            </a:r>
          </a:p>
          <a:p>
            <a:pPr>
              <a:lnSpc>
                <a:spcPct val="90000"/>
              </a:lnSpc>
            </a:pPr>
            <a:endParaRPr lang="cs-CZ" altLang="cs-CZ" b="1" dirty="0"/>
          </a:p>
          <a:p>
            <a:pPr>
              <a:lnSpc>
                <a:spcPct val="90000"/>
              </a:lnSpc>
            </a:pPr>
            <a:r>
              <a:rPr lang="cs-CZ" altLang="cs-CZ" b="1" dirty="0"/>
              <a:t>Kdo je úspěšný v zaměstnání, bude úspěšný i v podnikání</a:t>
            </a:r>
          </a:p>
          <a:p>
            <a:pPr>
              <a:lnSpc>
                <a:spcPct val="90000"/>
              </a:lnSpc>
            </a:pPr>
            <a:endParaRPr lang="cs-CZ" altLang="cs-CZ" b="1" dirty="0"/>
          </a:p>
          <a:p>
            <a:pPr>
              <a:lnSpc>
                <a:spcPct val="90000"/>
              </a:lnSpc>
            </a:pPr>
            <a:r>
              <a:rPr lang="cs-CZ" altLang="cs-CZ" b="1" dirty="0"/>
              <a:t>Vždycky si mohu založit svou vlastní firmu</a:t>
            </a:r>
          </a:p>
          <a:p>
            <a:pPr>
              <a:lnSpc>
                <a:spcPct val="90000"/>
              </a:lnSpc>
            </a:pPr>
            <a:endParaRPr lang="cs-CZ" altLang="cs-CZ" b="1" dirty="0"/>
          </a:p>
        </p:txBody>
      </p:sp>
    </p:spTree>
    <p:extLst>
      <p:ext uri="{BB962C8B-B14F-4D97-AF65-F5344CB8AC3E}">
        <p14:creationId xmlns:p14="http://schemas.microsoft.com/office/powerpoint/2010/main" val="2100450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cs-CZ" altLang="cs-CZ" b="1" dirty="0">
                <a:solidFill>
                  <a:srgbClr val="FF0000"/>
                </a:solidFill>
              </a:rPr>
              <a:t>Klasifikace podniků</a:t>
            </a:r>
          </a:p>
        </p:txBody>
      </p:sp>
      <p:sp>
        <p:nvSpPr>
          <p:cNvPr id="45059" name="Rectangle 3"/>
          <p:cNvSpPr>
            <a:spLocks noGrp="1" noChangeArrowheads="1"/>
          </p:cNvSpPr>
          <p:nvPr>
            <p:ph type="body" idx="1"/>
          </p:nvPr>
        </p:nvSpPr>
        <p:spPr>
          <a:xfrm>
            <a:off x="179387" y="1417638"/>
            <a:ext cx="8507413" cy="5688013"/>
          </a:xfrm>
        </p:spPr>
        <p:txBody>
          <a:bodyPr>
            <a:normAutofit/>
          </a:bodyPr>
          <a:lstStyle/>
          <a:p>
            <a:pPr marL="533400" indent="-533400">
              <a:lnSpc>
                <a:spcPct val="90000"/>
              </a:lnSpc>
              <a:buFont typeface="Wingdings" panose="05000000000000000000" pitchFamily="2" charset="2"/>
              <a:buNone/>
            </a:pPr>
            <a:r>
              <a:rPr lang="cs-CZ" altLang="cs-CZ" sz="2200" b="1" dirty="0"/>
              <a:t>Členění dle:</a:t>
            </a:r>
          </a:p>
          <a:p>
            <a:pPr marL="914400" lvl="1" indent="-457200">
              <a:lnSpc>
                <a:spcPct val="90000"/>
              </a:lnSpc>
            </a:pPr>
            <a:r>
              <a:rPr lang="cs-CZ" altLang="cs-CZ" sz="2200" b="1" dirty="0"/>
              <a:t>hospodářských odvětví </a:t>
            </a:r>
          </a:p>
          <a:p>
            <a:pPr marL="914400" lvl="1" indent="-457200">
              <a:lnSpc>
                <a:spcPct val="90000"/>
              </a:lnSpc>
            </a:pPr>
            <a:r>
              <a:rPr lang="cs-CZ" altLang="cs-CZ" sz="2200" b="1" dirty="0"/>
              <a:t>sektorů</a:t>
            </a:r>
          </a:p>
          <a:p>
            <a:pPr marL="914400" lvl="1" indent="-457200">
              <a:lnSpc>
                <a:spcPct val="90000"/>
              </a:lnSpc>
            </a:pPr>
            <a:r>
              <a:rPr lang="cs-CZ" altLang="cs-CZ" sz="2200" b="1" dirty="0"/>
              <a:t>druhů výkonů</a:t>
            </a:r>
          </a:p>
          <a:p>
            <a:pPr marL="914400" lvl="1" indent="-457200">
              <a:lnSpc>
                <a:spcPct val="90000"/>
              </a:lnSpc>
            </a:pPr>
            <a:r>
              <a:rPr lang="cs-CZ" altLang="cs-CZ" sz="2200" b="1" dirty="0"/>
              <a:t>způsobu zhotovování výkonů</a:t>
            </a:r>
          </a:p>
          <a:p>
            <a:pPr marL="914400" lvl="1" indent="-457200">
              <a:lnSpc>
                <a:spcPct val="90000"/>
              </a:lnSpc>
            </a:pPr>
            <a:r>
              <a:rPr lang="cs-CZ" altLang="cs-CZ" sz="2200" b="1" dirty="0"/>
              <a:t>převládajícího výrobního faktoru</a:t>
            </a:r>
          </a:p>
          <a:p>
            <a:pPr marL="914400" lvl="1" indent="-457200">
              <a:lnSpc>
                <a:spcPct val="90000"/>
              </a:lnSpc>
            </a:pPr>
            <a:r>
              <a:rPr lang="cs-CZ" altLang="cs-CZ" sz="2200" b="1" dirty="0"/>
              <a:t>velikosti podniku</a:t>
            </a:r>
          </a:p>
          <a:p>
            <a:pPr marL="914400" lvl="1" indent="-457200">
              <a:lnSpc>
                <a:spcPct val="90000"/>
              </a:lnSpc>
            </a:pPr>
            <a:r>
              <a:rPr lang="cs-CZ" altLang="cs-CZ" sz="2200" b="1" dirty="0"/>
              <a:t>závislosti na stanovišti</a:t>
            </a:r>
          </a:p>
          <a:p>
            <a:pPr marL="914400" lvl="1" indent="-457200">
              <a:lnSpc>
                <a:spcPct val="90000"/>
              </a:lnSpc>
            </a:pPr>
            <a:r>
              <a:rPr lang="cs-CZ" altLang="cs-CZ" sz="2200" b="1" dirty="0"/>
              <a:t>pohyblivosti</a:t>
            </a:r>
          </a:p>
          <a:p>
            <a:pPr marL="914400" lvl="1" indent="-457200">
              <a:lnSpc>
                <a:spcPct val="90000"/>
              </a:lnSpc>
            </a:pPr>
            <a:r>
              <a:rPr lang="cs-CZ" altLang="cs-CZ" sz="2200" b="1" dirty="0"/>
              <a:t>vlastnictví</a:t>
            </a:r>
          </a:p>
          <a:p>
            <a:pPr marL="914400" lvl="1" indent="-457200">
              <a:lnSpc>
                <a:spcPct val="90000"/>
              </a:lnSpc>
            </a:pPr>
            <a:r>
              <a:rPr lang="cs-CZ" altLang="cs-CZ" sz="2200" b="1" dirty="0"/>
              <a:t>členění podle právní formy </a:t>
            </a:r>
          </a:p>
          <a:p>
            <a:pPr marL="914400" lvl="1" indent="-457200">
              <a:lnSpc>
                <a:spcPct val="90000"/>
              </a:lnSpc>
            </a:pPr>
            <a:r>
              <a:rPr lang="cs-CZ" altLang="cs-CZ" sz="2200" b="1" dirty="0"/>
              <a:t>zisku</a:t>
            </a:r>
          </a:p>
          <a:p>
            <a:pPr marL="914400" lvl="1" indent="-457200">
              <a:lnSpc>
                <a:spcPct val="90000"/>
              </a:lnSpc>
            </a:pPr>
            <a:r>
              <a:rPr lang="cs-CZ" altLang="cs-CZ" sz="2200" b="1" dirty="0"/>
              <a:t>působnosti</a:t>
            </a:r>
          </a:p>
          <a:p>
            <a:pPr marL="914400" lvl="1" indent="-457200">
              <a:lnSpc>
                <a:spcPct val="90000"/>
              </a:lnSpc>
            </a:pPr>
            <a:endParaRPr lang="cs-CZ" altLang="cs-CZ" sz="2200" b="1" dirty="0"/>
          </a:p>
          <a:p>
            <a:pPr marL="533400" indent="-533400">
              <a:lnSpc>
                <a:spcPct val="90000"/>
              </a:lnSpc>
            </a:pPr>
            <a:endParaRPr lang="cs-CZ" altLang="cs-CZ" sz="2200" dirty="0"/>
          </a:p>
        </p:txBody>
      </p:sp>
    </p:spTree>
    <p:extLst>
      <p:ext uri="{BB962C8B-B14F-4D97-AF65-F5344CB8AC3E}">
        <p14:creationId xmlns:p14="http://schemas.microsoft.com/office/powerpoint/2010/main" val="3880872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656602"/>
            <a:ext cx="8229600" cy="1143000"/>
          </a:xfrm>
        </p:spPr>
        <p:txBody>
          <a:bodyPr/>
          <a:lstStyle/>
          <a:p>
            <a:pPr eaLnBrk="1" hangingPunct="1"/>
            <a:r>
              <a:rPr lang="cs-CZ" altLang="cs-CZ" b="1" dirty="0">
                <a:solidFill>
                  <a:srgbClr val="FF0000"/>
                </a:solidFill>
              </a:rPr>
              <a:t>Klasifikace podniků</a:t>
            </a:r>
          </a:p>
        </p:txBody>
      </p:sp>
      <p:sp>
        <p:nvSpPr>
          <p:cNvPr id="46083" name="Rectangle 3"/>
          <p:cNvSpPr>
            <a:spLocks noGrp="1" noChangeArrowheads="1"/>
          </p:cNvSpPr>
          <p:nvPr>
            <p:ph idx="4294967295"/>
          </p:nvPr>
        </p:nvSpPr>
        <p:spPr>
          <a:xfrm>
            <a:off x="347241" y="1516284"/>
            <a:ext cx="8796759" cy="5341716"/>
          </a:xfrm>
        </p:spPr>
        <p:txBody>
          <a:bodyPr/>
          <a:lstStyle/>
          <a:p>
            <a:pPr marL="533400" indent="-533400" algn="ctr">
              <a:buFont typeface="Wingdings" panose="05000000000000000000" pitchFamily="2" charset="2"/>
              <a:buNone/>
            </a:pPr>
            <a:endParaRPr lang="cs-CZ" altLang="cs-CZ" sz="2000" b="1" dirty="0">
              <a:solidFill>
                <a:schemeClr val="bg1"/>
              </a:solidFill>
            </a:endParaRPr>
          </a:p>
          <a:p>
            <a:pPr marL="533400" indent="-533400" algn="just">
              <a:buFontTx/>
              <a:buAutoNum type="arabicPeriod"/>
            </a:pPr>
            <a:r>
              <a:rPr lang="cs-CZ" altLang="cs-CZ" sz="2000" b="1" dirty="0"/>
              <a:t>Podle hospodářských odvětví (zaměření předmětu činnosti)</a:t>
            </a:r>
          </a:p>
          <a:p>
            <a:pPr marL="533400" lvl="1" indent="-533400" algn="just">
              <a:buClr>
                <a:schemeClr val="bg2"/>
              </a:buClr>
              <a:buFont typeface="Wingdings" panose="05000000000000000000" pitchFamily="2" charset="2"/>
              <a:buChar char="Ø"/>
            </a:pPr>
            <a:r>
              <a:rPr lang="cs-CZ" altLang="cs-CZ" sz="2000" dirty="0"/>
              <a:t>Výrobní - průmyslové, zemědělské, stavební</a:t>
            </a:r>
          </a:p>
          <a:p>
            <a:pPr marL="533400" indent="-533400" algn="just">
              <a:buFont typeface="Wingdings" panose="05000000000000000000" pitchFamily="2" charset="2"/>
              <a:buChar char="Ø"/>
            </a:pPr>
            <a:r>
              <a:rPr lang="cs-CZ" altLang="cs-CZ" sz="2000" dirty="0"/>
              <a:t>obchodní</a:t>
            </a:r>
          </a:p>
          <a:p>
            <a:pPr marL="533400" indent="-533400" algn="just">
              <a:buFont typeface="Wingdings" panose="05000000000000000000" pitchFamily="2" charset="2"/>
              <a:buChar char="Ø"/>
            </a:pPr>
            <a:r>
              <a:rPr lang="cs-CZ" altLang="cs-CZ" sz="2000" dirty="0"/>
              <a:t>Bankovní (peněžní ústavy)</a:t>
            </a:r>
          </a:p>
          <a:p>
            <a:pPr marL="533400" indent="-533400" algn="just">
              <a:buFont typeface="Wingdings" panose="05000000000000000000" pitchFamily="2" charset="2"/>
              <a:buChar char="Ø"/>
            </a:pPr>
            <a:r>
              <a:rPr lang="cs-CZ" altLang="cs-CZ" sz="2000" dirty="0"/>
              <a:t>pojišťovací</a:t>
            </a:r>
          </a:p>
          <a:p>
            <a:pPr marL="533400" lvl="1" indent="-533400" algn="just">
              <a:buClr>
                <a:schemeClr val="bg2"/>
              </a:buClr>
              <a:buFont typeface="Wingdings" panose="05000000000000000000" pitchFamily="2" charset="2"/>
              <a:buChar char="Ø"/>
            </a:pPr>
            <a:r>
              <a:rPr lang="cs-CZ" altLang="cs-CZ" sz="2000" dirty="0"/>
              <a:t>komunikační</a:t>
            </a:r>
          </a:p>
          <a:p>
            <a:pPr marL="533400" indent="-533400" algn="just">
              <a:buFont typeface="Wingdings" panose="05000000000000000000" pitchFamily="2" charset="2"/>
              <a:buChar char="Ø"/>
            </a:pPr>
            <a:r>
              <a:rPr lang="cs-CZ" altLang="cs-CZ" sz="2000" dirty="0"/>
              <a:t>dopravní</a:t>
            </a:r>
          </a:p>
          <a:p>
            <a:pPr marL="533400" indent="-533400" algn="just">
              <a:buFont typeface="Wingdings" panose="05000000000000000000" pitchFamily="2" charset="2"/>
              <a:buChar char="Ø"/>
            </a:pPr>
            <a:r>
              <a:rPr lang="cs-CZ" altLang="cs-CZ" sz="2000" dirty="0"/>
              <a:t>ostatní podniky poskytující služby</a:t>
            </a:r>
          </a:p>
          <a:p>
            <a:pPr marL="533400" indent="-533400" algn="just">
              <a:buFont typeface="Wingdings" panose="05000000000000000000" pitchFamily="2" charset="2"/>
              <a:buNone/>
            </a:pPr>
            <a:endParaRPr lang="cs-CZ" altLang="cs-CZ" sz="2000" b="1" dirty="0"/>
          </a:p>
        </p:txBody>
      </p:sp>
    </p:spTree>
    <p:extLst>
      <p:ext uri="{BB962C8B-B14F-4D97-AF65-F5344CB8AC3E}">
        <p14:creationId xmlns:p14="http://schemas.microsoft.com/office/powerpoint/2010/main" val="784235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4294967295"/>
          </p:nvPr>
        </p:nvSpPr>
        <p:spPr>
          <a:xfrm>
            <a:off x="179389" y="1377387"/>
            <a:ext cx="8964612" cy="5480613"/>
          </a:xfrm>
        </p:spPr>
        <p:txBody>
          <a:bodyPr/>
          <a:lstStyle/>
          <a:p>
            <a:pPr marL="457200" indent="-457200">
              <a:buFont typeface="Garamond" panose="02020404030301010803" pitchFamily="18" charset="0"/>
              <a:buAutoNum type="arabicPeriod" startAt="2"/>
            </a:pPr>
            <a:r>
              <a:rPr lang="cs-CZ" altLang="cs-CZ" sz="1800" b="1" dirty="0"/>
              <a:t>Podle sektorů – primární, sekundární, terciální, kvartérní sektor</a:t>
            </a:r>
          </a:p>
          <a:p>
            <a:pPr marL="457200" indent="-457200"/>
            <a:r>
              <a:rPr lang="cs-CZ" altLang="cs-CZ" sz="1800" b="1" dirty="0"/>
              <a:t>Primární</a:t>
            </a:r>
            <a:r>
              <a:rPr lang="cs-CZ" altLang="cs-CZ" sz="1800" dirty="0"/>
              <a:t> - sektor prvovýroby (zpracování surovin, lesnictví, zemědělství, těžba surovin atp.) Většina produktů od tohoto sektoru je považováno za suroviny pro jiné průmysly</a:t>
            </a:r>
          </a:p>
          <a:p>
            <a:pPr marL="457200" indent="-457200"/>
            <a:r>
              <a:rPr lang="cs-CZ" altLang="cs-CZ" sz="1800" b="1" dirty="0"/>
              <a:t>Sekundární</a:t>
            </a:r>
            <a:r>
              <a:rPr lang="cs-CZ" altLang="cs-CZ" sz="1800" dirty="0"/>
              <a:t> - představuje sektor zpracovatelského průmyslu (zpracování polotovarů, stavební výroba, výroba elektřiny atp.)</a:t>
            </a:r>
          </a:p>
          <a:p>
            <a:pPr marL="457200" indent="-457200"/>
            <a:r>
              <a:rPr lang="cs-CZ" altLang="cs-CZ" sz="1800" b="1" dirty="0"/>
              <a:t>Terciální</a:t>
            </a:r>
            <a:r>
              <a:rPr lang="cs-CZ" altLang="cs-CZ" sz="1800" dirty="0"/>
              <a:t> – sektor služeb</a:t>
            </a:r>
          </a:p>
          <a:p>
            <a:pPr marL="457200" indent="-457200"/>
            <a:r>
              <a:rPr lang="cs-CZ" altLang="cs-CZ" sz="1800" b="1" dirty="0"/>
              <a:t>Kvartérní</a:t>
            </a:r>
            <a:r>
              <a:rPr lang="cs-CZ" altLang="cs-CZ" sz="1800" dirty="0"/>
              <a:t> - sektor ekonomiky, který zahrnuje nevýrobní činnosti poskytované za úplatu. Tyto činnosti společně s terciérem označujeme jako </a:t>
            </a:r>
            <a:r>
              <a:rPr lang="cs-CZ" altLang="cs-CZ" sz="1800" b="1" dirty="0"/>
              <a:t>Intelektualizované služby – </a:t>
            </a:r>
            <a:r>
              <a:rPr lang="cs-CZ" altLang="cs-CZ" sz="1800" b="1" dirty="0" err="1"/>
              <a:t>Knowledge</a:t>
            </a:r>
            <a:r>
              <a:rPr lang="cs-CZ" altLang="cs-CZ" sz="1800" b="1" dirty="0"/>
              <a:t> </a:t>
            </a:r>
            <a:r>
              <a:rPr lang="cs-CZ" altLang="cs-CZ" sz="1800" b="1" dirty="0" err="1"/>
              <a:t>Intensive</a:t>
            </a:r>
            <a:r>
              <a:rPr lang="cs-CZ" altLang="cs-CZ" sz="1800" b="1" dirty="0"/>
              <a:t> </a:t>
            </a:r>
            <a:r>
              <a:rPr lang="cs-CZ" altLang="cs-CZ" sz="1800" b="1" dirty="0" err="1"/>
              <a:t>Services</a:t>
            </a:r>
            <a:r>
              <a:rPr lang="cs-CZ" altLang="cs-CZ" sz="1800" b="1" dirty="0"/>
              <a:t> (KIS)</a:t>
            </a:r>
            <a:r>
              <a:rPr lang="cs-CZ" altLang="cs-CZ" sz="1800" dirty="0"/>
              <a:t>. Do kvartéru řadíme:</a:t>
            </a:r>
          </a:p>
          <a:p>
            <a:pPr lvl="1"/>
            <a:r>
              <a:rPr lang="cs-CZ" altLang="cs-CZ" sz="1400" b="1" dirty="0"/>
              <a:t>školství</a:t>
            </a:r>
            <a:r>
              <a:rPr lang="cs-CZ" altLang="cs-CZ" sz="1400" dirty="0"/>
              <a:t> (především vysoké),</a:t>
            </a:r>
          </a:p>
          <a:p>
            <a:pPr lvl="1"/>
            <a:r>
              <a:rPr lang="cs-CZ" altLang="cs-CZ" sz="1400" b="1" dirty="0"/>
              <a:t>vědu, výzkum a vývoj,</a:t>
            </a:r>
          </a:p>
          <a:p>
            <a:pPr lvl="1"/>
            <a:r>
              <a:rPr lang="cs-CZ" altLang="cs-CZ" sz="1400" b="1" dirty="0"/>
              <a:t>řízení konzultačních, informačních  a komunikačních služeb, </a:t>
            </a:r>
          </a:p>
          <a:p>
            <a:pPr lvl="1"/>
            <a:r>
              <a:rPr lang="cs-CZ" altLang="cs-CZ" sz="1400" b="1" dirty="0"/>
              <a:t>řízení služeb v oblasti lidských zdrojů a zaměstnanosti, </a:t>
            </a:r>
          </a:p>
          <a:p>
            <a:pPr lvl="1"/>
            <a:r>
              <a:rPr lang="cs-CZ" altLang="cs-CZ" sz="1400" b="1" dirty="0"/>
              <a:t>právní služby, účetní, finanční a marketingové služby atd.</a:t>
            </a:r>
            <a:endParaRPr lang="cs-CZ" altLang="cs-CZ" sz="1400" dirty="0"/>
          </a:p>
        </p:txBody>
      </p:sp>
      <p:sp>
        <p:nvSpPr>
          <p:cNvPr id="47109" name="Rectangle 2"/>
          <p:cNvSpPr>
            <a:spLocks noChangeArrowheads="1"/>
          </p:cNvSpPr>
          <p:nvPr/>
        </p:nvSpPr>
        <p:spPr bwMode="auto">
          <a:xfrm>
            <a:off x="484981" y="674688"/>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mj-lt"/>
              </a:rPr>
              <a:t>Klasifikace podniků</a:t>
            </a:r>
          </a:p>
        </p:txBody>
      </p:sp>
    </p:spTree>
    <p:extLst>
      <p:ext uri="{BB962C8B-B14F-4D97-AF65-F5344CB8AC3E}">
        <p14:creationId xmlns:p14="http://schemas.microsoft.com/office/powerpoint/2010/main" val="4068127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99" y="692150"/>
            <a:ext cx="9821862"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ChangeArrowheads="1"/>
          </p:cNvSpPr>
          <p:nvPr/>
        </p:nvSpPr>
        <p:spPr bwMode="auto">
          <a:xfrm>
            <a:off x="1857275" y="277934"/>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Garamond" panose="02020404030301010803" pitchFamily="18" charset="0"/>
              </a:rPr>
              <a:t>Klasifikace podniků</a:t>
            </a:r>
          </a:p>
        </p:txBody>
      </p:sp>
    </p:spTree>
    <p:extLst>
      <p:ext uri="{BB962C8B-B14F-4D97-AF65-F5344CB8AC3E}">
        <p14:creationId xmlns:p14="http://schemas.microsoft.com/office/powerpoint/2010/main" val="240994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68313" y="504825"/>
            <a:ext cx="8229600" cy="331788"/>
          </a:xfrm>
          <a:solidFill>
            <a:srgbClr val="FFFFFF">
              <a:alpha val="0"/>
            </a:srgbClr>
          </a:solidFill>
        </p:spPr>
        <p:txBody>
          <a:bodyPr>
            <a:normAutofit fontScale="90000"/>
          </a:bodyPr>
          <a:lstStyle/>
          <a:p>
            <a:r>
              <a:rPr lang="cs-CZ" altLang="cs-CZ" sz="2600" b="1" dirty="0">
                <a:solidFill>
                  <a:srgbClr val="FF0000"/>
                </a:solidFill>
                <a:latin typeface="Berlin CE"/>
              </a:rPr>
              <a:t>Podíl zaměstnaných ve </a:t>
            </a:r>
            <a:r>
              <a:rPr lang="cs-CZ" altLang="cs-CZ" sz="2400" b="1" dirty="0" err="1">
                <a:solidFill>
                  <a:srgbClr val="FF0000"/>
                </a:solidFill>
                <a:latin typeface="Berlin CE"/>
              </a:rPr>
              <a:t>vybr</a:t>
            </a:r>
            <a:r>
              <a:rPr lang="cs-CZ" altLang="cs-CZ" sz="2600" b="1" dirty="0">
                <a:solidFill>
                  <a:srgbClr val="FF0000"/>
                </a:solidFill>
                <a:latin typeface="Berlin CE"/>
              </a:rPr>
              <a:t>. sektorech v roce 2002</a:t>
            </a:r>
          </a:p>
        </p:txBody>
      </p:sp>
      <p:sp>
        <p:nvSpPr>
          <p:cNvPr id="49155" name="Text Box 4"/>
          <p:cNvSpPr txBox="1">
            <a:spLocks noChangeArrowheads="1"/>
          </p:cNvSpPr>
          <p:nvPr/>
        </p:nvSpPr>
        <p:spPr bwMode="auto">
          <a:xfrm>
            <a:off x="592138" y="1597025"/>
            <a:ext cx="1841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2800"/>
          </a:p>
          <a:p>
            <a:pPr eaLnBrk="1" hangingPunct="1"/>
            <a:endParaRPr lang="cs-CZ" altLang="cs-CZ" sz="2800"/>
          </a:p>
          <a:p>
            <a:pPr eaLnBrk="1" hangingPunct="1"/>
            <a:endParaRPr lang="cs-CZ" altLang="cs-CZ" sz="2800"/>
          </a:p>
          <a:p>
            <a:pPr eaLnBrk="1" hangingPunct="1">
              <a:spcBef>
                <a:spcPct val="20000"/>
              </a:spcBef>
            </a:pPr>
            <a:endParaRPr lang="cs-CZ" altLang="cs-CZ" sz="2800"/>
          </a:p>
        </p:txBody>
      </p:sp>
      <p:pic>
        <p:nvPicPr>
          <p:cNvPr id="491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52" y="1006475"/>
            <a:ext cx="9586912"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114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4294967295"/>
          </p:nvPr>
        </p:nvSpPr>
        <p:spPr>
          <a:xfrm>
            <a:off x="107950" y="1365813"/>
            <a:ext cx="8785225" cy="5746830"/>
          </a:xfrm>
        </p:spPr>
        <p:txBody>
          <a:bodyPr/>
          <a:lstStyle/>
          <a:p>
            <a:pPr marL="609600" indent="-609600" algn="ctr">
              <a:buFont typeface="Wingdings" panose="05000000000000000000" pitchFamily="2" charset="2"/>
              <a:buNone/>
            </a:pPr>
            <a:r>
              <a:rPr lang="cs-CZ" altLang="cs-CZ" sz="3000" b="1" dirty="0"/>
              <a:t>Odvětvová klasifikace CZ-NACE </a:t>
            </a:r>
          </a:p>
          <a:p>
            <a:pPr marL="609600" indent="-609600" algn="just">
              <a:buFont typeface="Wingdings" panose="05000000000000000000" pitchFamily="2" charset="2"/>
              <a:buNone/>
            </a:pPr>
            <a:endParaRPr lang="cs-CZ" altLang="cs-CZ" sz="1600" dirty="0"/>
          </a:p>
          <a:p>
            <a:pPr marL="609600" indent="-609600" algn="just"/>
            <a:r>
              <a:rPr lang="cs-CZ" altLang="cs-CZ" sz="1800" dirty="0"/>
              <a:t>Byla vypracována podle mezinárodní statistické klasifikace ekonomických činností, v souladu s nařízením Evropského parlamentu a Rady (ES) č. 1393/2006 ze dne 20. prosince 2006, kterým se zavádí </a:t>
            </a:r>
          </a:p>
          <a:p>
            <a:pPr marL="609600" indent="-609600" algn="just"/>
            <a:r>
              <a:rPr lang="cs-CZ" altLang="cs-CZ" sz="1800" b="1" dirty="0"/>
              <a:t>Statistická klasifikace ekonomických činností </a:t>
            </a:r>
            <a:r>
              <a:rPr lang="cs-CZ" altLang="cs-CZ" sz="1800" dirty="0"/>
              <a:t>NACE Revize 2 a kterým se mění nařízeni Rady (EHS) Č. 3037/90 a některá nařízeni </a:t>
            </a:r>
            <a:r>
              <a:rPr lang="cs-CZ" altLang="cs-CZ" sz="1800" dirty="0" err="1"/>
              <a:t>ESo</a:t>
            </a:r>
            <a:r>
              <a:rPr lang="cs-CZ" altLang="cs-CZ" sz="1800" dirty="0"/>
              <a:t> specifických statistických oblastech.</a:t>
            </a:r>
          </a:p>
          <a:p>
            <a:pPr marL="609600" indent="-609600" algn="just"/>
            <a:r>
              <a:rPr lang="cs-CZ" altLang="cs-CZ" sz="1800" dirty="0"/>
              <a:t>Klasifikace CZ-NACE zohledňuje technologický rozvoj a strukturální změny hospodářství za posledních I5 let, je relevantnější s ohledem na hospodářskou realitu a lépe srovnatelná s jinými mezinárodními klasifikacemi.</a:t>
            </a:r>
          </a:p>
          <a:p>
            <a:pPr marL="609600" indent="-609600" algn="just"/>
            <a:r>
              <a:rPr lang="cs-CZ" altLang="cs-CZ" sz="1800" dirty="0"/>
              <a:t>Klasifikace ekonomických činnosti (CZ-NACE) nahrazuje Odvětvovou klasifikaci ekonomických činnosti (OKEČ), vydanou sdělením Českého statistického úřadu ze dne I8. prosince 2003 Č. 486/2003 Sb. a aktualizovanou sdělením Č. 311/2005 Sb.</a:t>
            </a:r>
          </a:p>
          <a:p>
            <a:pPr marL="609600" indent="-609600" algn="just">
              <a:buFont typeface="Wingdings" panose="05000000000000000000" pitchFamily="2" charset="2"/>
              <a:buNone/>
            </a:pPr>
            <a:endParaRPr lang="cs-CZ" altLang="cs-CZ" sz="1600" dirty="0"/>
          </a:p>
        </p:txBody>
      </p:sp>
      <p:sp>
        <p:nvSpPr>
          <p:cNvPr id="50181" name="Rectangle 2"/>
          <p:cNvSpPr>
            <a:spLocks noChangeArrowheads="1"/>
          </p:cNvSpPr>
          <p:nvPr/>
        </p:nvSpPr>
        <p:spPr bwMode="auto">
          <a:xfrm>
            <a:off x="468313" y="666470"/>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Garamond" panose="02020404030301010803" pitchFamily="18" charset="0"/>
              </a:rPr>
              <a:t>Klasifikace podniků</a:t>
            </a:r>
          </a:p>
        </p:txBody>
      </p:sp>
    </p:spTree>
    <p:extLst>
      <p:ext uri="{BB962C8B-B14F-4D97-AF65-F5344CB8AC3E}">
        <p14:creationId xmlns:p14="http://schemas.microsoft.com/office/powerpoint/2010/main" val="1247791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2656390" y="0"/>
            <a:ext cx="8229600" cy="1143000"/>
          </a:xfrm>
        </p:spPr>
        <p:txBody>
          <a:bodyPr/>
          <a:lstStyle/>
          <a:p>
            <a:pPr eaLnBrk="1" hangingPunct="1"/>
            <a:r>
              <a:rPr lang="cs-CZ" altLang="cs-CZ" b="1" dirty="0">
                <a:solidFill>
                  <a:srgbClr val="FF0000"/>
                </a:solidFill>
              </a:rPr>
              <a:t>Typologie podniku</a:t>
            </a:r>
          </a:p>
        </p:txBody>
      </p:sp>
      <p:sp>
        <p:nvSpPr>
          <p:cNvPr id="9219" name="Rectangle 3"/>
          <p:cNvSpPr>
            <a:spLocks noGrp="1" noChangeArrowheads="1"/>
          </p:cNvSpPr>
          <p:nvPr>
            <p:ph idx="4294967295"/>
          </p:nvPr>
        </p:nvSpPr>
        <p:spPr>
          <a:xfrm>
            <a:off x="0" y="954651"/>
            <a:ext cx="9144000" cy="5440362"/>
          </a:xfrm>
        </p:spPr>
        <p:txBody>
          <a:bodyPr/>
          <a:lstStyle/>
          <a:p>
            <a:pPr marL="609600" indent="-609600" algn="just">
              <a:buFont typeface="Wingdings" panose="05000000000000000000" pitchFamily="2" charset="2"/>
              <a:buAutoNum type="arabicPeriod" startAt="3"/>
              <a:defRPr/>
            </a:pPr>
            <a:r>
              <a:rPr lang="cs-CZ" sz="1800" b="1" dirty="0">
                <a:effectLst>
                  <a:outerShdw blurRad="38100" dist="38100" dir="2700000" algn="tl">
                    <a:srgbClr val="C0C0C0"/>
                  </a:outerShdw>
                </a:effectLst>
              </a:rPr>
              <a:t>Podle druhů výkonů</a:t>
            </a:r>
          </a:p>
          <a:p>
            <a:pPr marL="609600" indent="-609600">
              <a:defRPr/>
            </a:pPr>
            <a:r>
              <a:rPr lang="cs-CZ" sz="1800" b="1" i="1" dirty="0"/>
              <a:t>podniky produkující hmotné výkony</a:t>
            </a:r>
            <a:r>
              <a:rPr lang="cs-CZ" sz="1800" dirty="0"/>
              <a:t> </a:t>
            </a:r>
          </a:p>
          <a:p>
            <a:pPr marL="914400" lvl="1" indent="-457200">
              <a:defRPr/>
            </a:pPr>
            <a:r>
              <a:rPr lang="cs-CZ" sz="1800" dirty="0"/>
              <a:t>(převážně průmyslové a řemeslné podniky),  podle druhu výkonů lze dále členit na </a:t>
            </a:r>
            <a:r>
              <a:rPr lang="cs-CZ" sz="1800" i="1" dirty="0"/>
              <a:t>těžební podniky</a:t>
            </a:r>
            <a:r>
              <a:rPr lang="cs-CZ" sz="1800" dirty="0"/>
              <a:t> (např. doly), </a:t>
            </a:r>
            <a:r>
              <a:rPr lang="cs-CZ" sz="1800" i="1" dirty="0"/>
              <a:t>podniky vyrábějící výrobní prostředky</a:t>
            </a:r>
            <a:r>
              <a:rPr lang="cs-CZ" sz="1800" dirty="0"/>
              <a:t> (např. strojírenské továrny) a </a:t>
            </a:r>
            <a:r>
              <a:rPr lang="cs-CZ" sz="1800" i="1" dirty="0"/>
              <a:t>podniky vyrábějící spotřební statky</a:t>
            </a:r>
            <a:r>
              <a:rPr lang="cs-CZ" sz="1800" dirty="0"/>
              <a:t> (např. podnik na výrobu obuvi)</a:t>
            </a:r>
          </a:p>
          <a:p>
            <a:pPr marL="914400" lvl="1" indent="-457200">
              <a:defRPr/>
            </a:pPr>
            <a:r>
              <a:rPr lang="cs-CZ" sz="1800" dirty="0"/>
              <a:t>V členění podniků vyrábějících hmotné  výkony se může pokračovat podle různých hledisek  např. podle technologií (doly, hutní průmysl), podle převládající suroviny (dřevoprůmysl, papírenský průmysl, gumárenský průmysl, atd.) anebo opět podle druhu výkonů (výroba nástrojů, automobilů atd.).</a:t>
            </a:r>
          </a:p>
          <a:p>
            <a:pPr marL="609600" indent="-609600" algn="just">
              <a:buFont typeface="Wingdings" panose="05000000000000000000" pitchFamily="2" charset="2"/>
              <a:buChar char="q"/>
              <a:defRPr/>
            </a:pPr>
            <a:r>
              <a:rPr lang="cs-CZ" sz="1800" b="1" i="1" dirty="0"/>
              <a:t>podniky poskytující služby </a:t>
            </a:r>
          </a:p>
          <a:p>
            <a:pPr marL="914400" lvl="1" indent="-457200">
              <a:defRPr/>
            </a:pPr>
            <a:r>
              <a:rPr lang="cs-CZ" sz="1800" dirty="0"/>
              <a:t>Obchodní, bankovní, pojišťovací, dopravní, ostatní</a:t>
            </a:r>
            <a:endParaRPr lang="cs-CZ" sz="1800" b="1" dirty="0"/>
          </a:p>
          <a:p>
            <a:pPr marL="609600" indent="-609600" algn="just">
              <a:buFont typeface="Wingdings" panose="05000000000000000000" pitchFamily="2" charset="2"/>
              <a:buNone/>
              <a:defRPr/>
            </a:pPr>
            <a:endParaRPr lang="cs-CZ" sz="1800" b="1" dirty="0"/>
          </a:p>
          <a:p>
            <a:pPr marL="609600" indent="-609600" algn="just">
              <a:buFont typeface="Wingdings" panose="05000000000000000000" pitchFamily="2" charset="2"/>
              <a:buAutoNum type="arabicPeriod" startAt="4"/>
              <a:defRPr/>
            </a:pPr>
            <a:r>
              <a:rPr lang="cs-CZ" sz="1800" b="1" dirty="0"/>
              <a:t>Podle způsobu zhotovování výkonů</a:t>
            </a:r>
          </a:p>
          <a:p>
            <a:pPr marL="609600" indent="-609600" algn="just">
              <a:buFont typeface="Wingdings" panose="05000000000000000000" pitchFamily="2" charset="2"/>
              <a:buChar char="Ø"/>
              <a:defRPr/>
            </a:pPr>
            <a:r>
              <a:rPr lang="cs-CZ" sz="1800" dirty="0"/>
              <a:t>podle výrobních principů (kusová výroba, sériová, hromadná atd.)</a:t>
            </a:r>
          </a:p>
          <a:p>
            <a:pPr marL="609600" indent="-609600" algn="just">
              <a:buFont typeface="Wingdings" panose="05000000000000000000" pitchFamily="2" charset="2"/>
              <a:buChar char="Ø"/>
              <a:defRPr/>
            </a:pPr>
            <a:r>
              <a:rPr lang="cs-CZ" sz="1800" dirty="0"/>
              <a:t>podle výrobních způsobů - rukodílná výroba, strojní výroba technologicky specializovaná, proudová výroba s volným a vázaným rytmem (jakým způsobem jsou uspořádaná výrobní pracoviště atd.)</a:t>
            </a:r>
          </a:p>
          <a:p>
            <a:pPr marL="609600" indent="-609600" algn="just">
              <a:buFont typeface="Wingdings" panose="05000000000000000000" pitchFamily="2" charset="2"/>
              <a:buNone/>
              <a:defRPr/>
            </a:pPr>
            <a:endParaRPr lang="cs-CZ" sz="1600" dirty="0"/>
          </a:p>
        </p:txBody>
      </p:sp>
    </p:spTree>
    <p:extLst>
      <p:ext uri="{BB962C8B-B14F-4D97-AF65-F5344CB8AC3E}">
        <p14:creationId xmlns:p14="http://schemas.microsoft.com/office/powerpoint/2010/main" val="3877545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a:t>
            </a:r>
          </a:p>
        </p:txBody>
      </p:sp>
      <p:sp>
        <p:nvSpPr>
          <p:cNvPr id="3" name="Zástupný symbol pro obsah 2"/>
          <p:cNvSpPr>
            <a:spLocks noGrp="1"/>
          </p:cNvSpPr>
          <p:nvPr>
            <p:ph idx="1"/>
          </p:nvPr>
        </p:nvSpPr>
        <p:spPr/>
        <p:txBody>
          <a:bodyPr/>
          <a:lstStyle/>
          <a:p>
            <a:pPr marL="0" indent="0">
              <a:buNone/>
            </a:pPr>
            <a:r>
              <a:rPr lang="cs-CZ" b="1" dirty="0"/>
              <a:t>Práce s internetem: </a:t>
            </a:r>
          </a:p>
          <a:p>
            <a:pPr marL="514350" indent="-514350">
              <a:buFont typeface="+mj-lt"/>
              <a:buAutoNum type="arabicPeriod"/>
            </a:pPr>
            <a:r>
              <a:rPr lang="cs-CZ" dirty="0"/>
              <a:t>Najděte na internetu seznam největších firem, seřaďte jej dle různých hledisek a sledujte, které firmy jsou top (na světě, USA, Evropě)</a:t>
            </a:r>
          </a:p>
          <a:p>
            <a:pPr marL="514350" indent="-514350">
              <a:buFont typeface="+mj-lt"/>
              <a:buAutoNum type="arabicPeriod"/>
            </a:pPr>
            <a:r>
              <a:rPr lang="cs-CZ" dirty="0"/>
              <a:t>Najděte žebříček Czech Top 100 a s tímto žebříčkem pracujte</a:t>
            </a:r>
          </a:p>
          <a:p>
            <a:pPr marL="0" indent="0">
              <a:buNone/>
            </a:pPr>
            <a:endParaRPr lang="cs-CZ" dirty="0"/>
          </a:p>
        </p:txBody>
      </p:sp>
    </p:spTree>
    <p:extLst>
      <p:ext uri="{BB962C8B-B14F-4D97-AF65-F5344CB8AC3E}">
        <p14:creationId xmlns:p14="http://schemas.microsoft.com/office/powerpoint/2010/main" val="398855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85000" lnSpcReduction="20000"/>
          </a:bodyPr>
          <a:lstStyle/>
          <a:p>
            <a:r>
              <a:rPr lang="cs-CZ" dirty="0"/>
              <a:t>Esej (literární rešerše) na téma: </a:t>
            </a:r>
          </a:p>
          <a:p>
            <a:pPr marL="0" indent="0" algn="ctr">
              <a:buNone/>
            </a:pPr>
            <a:r>
              <a:rPr lang="cs-CZ" b="1" dirty="0"/>
              <a:t>1)</a:t>
            </a:r>
            <a:r>
              <a:rPr lang="cs-CZ" dirty="0"/>
              <a:t> </a:t>
            </a:r>
            <a:r>
              <a:rPr lang="cs-CZ" b="1" dirty="0" err="1"/>
              <a:t>Cost</a:t>
            </a:r>
            <a:r>
              <a:rPr lang="cs-CZ" b="1" dirty="0"/>
              <a:t> </a:t>
            </a:r>
            <a:r>
              <a:rPr lang="cs-CZ" b="1" dirty="0" err="1"/>
              <a:t>behaviour</a:t>
            </a:r>
            <a:r>
              <a:rPr lang="cs-CZ" b="1" dirty="0"/>
              <a:t> (chování nákladů)</a:t>
            </a:r>
          </a:p>
          <a:p>
            <a:r>
              <a:rPr lang="cs-CZ" dirty="0"/>
              <a:t>Pouze z anglických zdrojů – bude použito min. 5 anglických titulů, z toho min. 3 </a:t>
            </a:r>
            <a:r>
              <a:rPr lang="cs-CZ" dirty="0" err="1"/>
              <a:t>journály</a:t>
            </a:r>
            <a:r>
              <a:rPr lang="cs-CZ" dirty="0"/>
              <a:t> (články ne starší než 15 let) – z databází veřejně přístupných-především Google </a:t>
            </a:r>
            <a:r>
              <a:rPr lang="cs-CZ" dirty="0" err="1"/>
              <a:t>Schollar</a:t>
            </a:r>
            <a:r>
              <a:rPr lang="cs-CZ" dirty="0"/>
              <a:t>, nebo také placených – SCOPUS, Web of Science (autor Novák NE!). Využijte klíčové slova jako: </a:t>
            </a:r>
            <a:r>
              <a:rPr lang="cs-CZ" dirty="0" err="1"/>
              <a:t>mixed</a:t>
            </a:r>
            <a:r>
              <a:rPr lang="cs-CZ" dirty="0"/>
              <a:t> </a:t>
            </a:r>
            <a:r>
              <a:rPr lang="cs-CZ" dirty="0" err="1"/>
              <a:t>costs</a:t>
            </a:r>
            <a:r>
              <a:rPr lang="cs-CZ" dirty="0"/>
              <a:t>, </a:t>
            </a:r>
            <a:r>
              <a:rPr lang="cs-CZ" dirty="0" err="1"/>
              <a:t>semi-variable</a:t>
            </a:r>
            <a:r>
              <a:rPr lang="cs-CZ" dirty="0"/>
              <a:t> </a:t>
            </a:r>
            <a:r>
              <a:rPr lang="cs-CZ" dirty="0" err="1"/>
              <a:t>cost</a:t>
            </a:r>
            <a:r>
              <a:rPr lang="cs-CZ" dirty="0"/>
              <a:t>, </a:t>
            </a:r>
            <a:r>
              <a:rPr lang="cs-CZ" dirty="0" err="1"/>
              <a:t>semi-fixed</a:t>
            </a:r>
            <a:r>
              <a:rPr lang="cs-CZ" dirty="0"/>
              <a:t> </a:t>
            </a:r>
            <a:r>
              <a:rPr lang="cs-CZ" dirty="0" err="1"/>
              <a:t>cost</a:t>
            </a:r>
            <a:r>
              <a:rPr lang="cs-CZ" dirty="0"/>
              <a:t>, </a:t>
            </a:r>
            <a:r>
              <a:rPr lang="cs-CZ" dirty="0" err="1"/>
              <a:t>sticky</a:t>
            </a:r>
            <a:r>
              <a:rPr lang="cs-CZ" dirty="0"/>
              <a:t> </a:t>
            </a:r>
            <a:r>
              <a:rPr lang="cs-CZ" dirty="0" err="1"/>
              <a:t>cost</a:t>
            </a:r>
            <a:r>
              <a:rPr lang="cs-CZ" dirty="0"/>
              <a:t>, </a:t>
            </a:r>
            <a:r>
              <a:rPr lang="cs-CZ" dirty="0" err="1"/>
              <a:t>mixed</a:t>
            </a:r>
            <a:r>
              <a:rPr lang="cs-CZ" dirty="0"/>
              <a:t> </a:t>
            </a:r>
            <a:r>
              <a:rPr lang="cs-CZ" dirty="0" err="1"/>
              <a:t>costs</a:t>
            </a:r>
            <a:r>
              <a:rPr lang="cs-CZ" dirty="0"/>
              <a:t>, </a:t>
            </a:r>
            <a:r>
              <a:rPr lang="cs-CZ" dirty="0" err="1"/>
              <a:t>relevant</a:t>
            </a:r>
            <a:r>
              <a:rPr lang="cs-CZ" dirty="0"/>
              <a:t> and </a:t>
            </a:r>
            <a:r>
              <a:rPr lang="cs-CZ" dirty="0" err="1"/>
              <a:t>irelevent</a:t>
            </a:r>
            <a:r>
              <a:rPr lang="cs-CZ" dirty="0"/>
              <a:t> </a:t>
            </a:r>
            <a:r>
              <a:rPr lang="cs-CZ" dirty="0" err="1"/>
              <a:t>costs</a:t>
            </a:r>
            <a:r>
              <a:rPr lang="cs-CZ" dirty="0"/>
              <a:t>, </a:t>
            </a:r>
            <a:r>
              <a:rPr lang="cs-CZ" dirty="0" err="1"/>
              <a:t>sunk</a:t>
            </a:r>
            <a:r>
              <a:rPr lang="cs-CZ" dirty="0"/>
              <a:t> </a:t>
            </a:r>
            <a:r>
              <a:rPr lang="cs-CZ" dirty="0" err="1"/>
              <a:t>costs</a:t>
            </a:r>
            <a:r>
              <a:rPr lang="cs-CZ" dirty="0"/>
              <a:t>, </a:t>
            </a:r>
            <a:r>
              <a:rPr lang="cs-CZ" dirty="0" err="1"/>
              <a:t>differetinal</a:t>
            </a:r>
            <a:r>
              <a:rPr lang="cs-CZ" dirty="0"/>
              <a:t> </a:t>
            </a:r>
            <a:r>
              <a:rPr lang="cs-CZ" dirty="0" err="1"/>
              <a:t>costs</a:t>
            </a:r>
            <a:r>
              <a:rPr lang="cs-CZ" dirty="0"/>
              <a:t>, </a:t>
            </a:r>
            <a:r>
              <a:rPr lang="cs-CZ" dirty="0" err="1"/>
              <a:t>incremental</a:t>
            </a:r>
            <a:r>
              <a:rPr lang="cs-CZ" dirty="0"/>
              <a:t> </a:t>
            </a:r>
            <a:r>
              <a:rPr lang="cs-CZ" dirty="0" err="1"/>
              <a:t>costs</a:t>
            </a:r>
            <a:r>
              <a:rPr lang="cs-CZ" dirty="0"/>
              <a:t> atd. Vyhněte se klasické teorii o fixních a variabilních nákladech!</a:t>
            </a:r>
          </a:p>
          <a:p>
            <a:r>
              <a:rPr lang="cs-CZ" dirty="0"/>
              <a:t>Je možné zpracovat anglicky či česky – vše bude citováno dle normy – nepřijímám Google </a:t>
            </a:r>
            <a:r>
              <a:rPr lang="cs-CZ" dirty="0" err="1"/>
              <a:t>translate</a:t>
            </a:r>
            <a:r>
              <a:rPr lang="cs-CZ" dirty="0"/>
              <a:t>!</a:t>
            </a:r>
          </a:p>
          <a:p>
            <a:endParaRPr lang="cs-CZ" dirty="0"/>
          </a:p>
        </p:txBody>
      </p:sp>
    </p:spTree>
    <p:extLst>
      <p:ext uri="{BB962C8B-B14F-4D97-AF65-F5344CB8AC3E}">
        <p14:creationId xmlns:p14="http://schemas.microsoft.com/office/powerpoint/2010/main" val="475802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39762" y="601884"/>
            <a:ext cx="8229600" cy="765175"/>
          </a:xfrm>
          <a:solidFill>
            <a:srgbClr val="FFFFFF">
              <a:alpha val="0"/>
            </a:srgbClr>
          </a:solidFill>
        </p:spPr>
        <p:txBody>
          <a:bodyPr/>
          <a:lstStyle/>
          <a:p>
            <a:r>
              <a:rPr lang="cs-CZ" altLang="cs-CZ" b="1" dirty="0">
                <a:solidFill>
                  <a:srgbClr val="FF0000"/>
                </a:solidFill>
              </a:rPr>
              <a:t>Definice výrobku, služeb</a:t>
            </a:r>
          </a:p>
        </p:txBody>
      </p:sp>
      <p:sp>
        <p:nvSpPr>
          <p:cNvPr id="52227" name="Text Box 4"/>
          <p:cNvSpPr txBox="1">
            <a:spLocks noChangeArrowheads="1"/>
          </p:cNvSpPr>
          <p:nvPr/>
        </p:nvSpPr>
        <p:spPr bwMode="auto">
          <a:xfrm>
            <a:off x="592138" y="1620838"/>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2600"/>
          </a:p>
        </p:txBody>
      </p:sp>
      <p:pic>
        <p:nvPicPr>
          <p:cNvPr id="52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7" y="1620838"/>
            <a:ext cx="842962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05520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cs-CZ" altLang="cs-CZ" b="1" dirty="0">
                <a:solidFill>
                  <a:srgbClr val="FF0000"/>
                </a:solidFill>
              </a:rPr>
              <a:t>Typologie podniku</a:t>
            </a:r>
          </a:p>
        </p:txBody>
      </p:sp>
      <p:sp>
        <p:nvSpPr>
          <p:cNvPr id="53251" name="Rectangle 3"/>
          <p:cNvSpPr>
            <a:spLocks noGrp="1" noChangeArrowheads="1"/>
          </p:cNvSpPr>
          <p:nvPr>
            <p:ph idx="4294967295"/>
          </p:nvPr>
        </p:nvSpPr>
        <p:spPr>
          <a:xfrm>
            <a:off x="125412" y="1417638"/>
            <a:ext cx="8893175" cy="6021387"/>
          </a:xfrm>
        </p:spPr>
        <p:txBody>
          <a:bodyPr/>
          <a:lstStyle/>
          <a:p>
            <a:pPr marL="533400" indent="-533400">
              <a:buFont typeface="Wingdings" panose="05000000000000000000" pitchFamily="2" charset="2"/>
              <a:buAutoNum type="arabicPeriod" startAt="5"/>
            </a:pPr>
            <a:r>
              <a:rPr lang="cs-CZ" altLang="cs-CZ" sz="2400" b="1" dirty="0"/>
              <a:t>Podle převládajícího výrobního faktoru</a:t>
            </a:r>
          </a:p>
          <a:p>
            <a:pPr marL="533400" indent="-533400">
              <a:buFont typeface="Wingdings" panose="05000000000000000000" pitchFamily="2" charset="2"/>
              <a:buChar char="Ø"/>
            </a:pPr>
            <a:r>
              <a:rPr lang="cs-CZ" altLang="cs-CZ" sz="2400" b="1" dirty="0"/>
              <a:t>pracovně intenzivní </a:t>
            </a:r>
            <a:r>
              <a:rPr lang="cs-CZ" altLang="cs-CZ" sz="2400" dirty="0"/>
              <a:t>– převládá lidský faktor, vysoký podíl mzdových nákladů</a:t>
            </a:r>
          </a:p>
          <a:p>
            <a:pPr marL="533400" indent="-533400">
              <a:buFont typeface="Wingdings" panose="05000000000000000000" pitchFamily="2" charset="2"/>
              <a:buChar char="Ø"/>
            </a:pPr>
            <a:r>
              <a:rPr lang="cs-CZ" altLang="cs-CZ" sz="2400" b="1" dirty="0"/>
              <a:t>Kapitálově (investičně) náročné </a:t>
            </a:r>
            <a:r>
              <a:rPr lang="cs-CZ" altLang="cs-CZ" sz="2400" dirty="0"/>
              <a:t>– velký podíl mechanizace, automatizace, robotizace, velké množství strojů a zařízení (DHM), který váže kapitál </a:t>
            </a:r>
          </a:p>
          <a:p>
            <a:pPr marL="533400" indent="-533400">
              <a:buFont typeface="Wingdings" panose="05000000000000000000" pitchFamily="2" charset="2"/>
              <a:buChar char="Ø"/>
            </a:pPr>
            <a:r>
              <a:rPr lang="cs-CZ" altLang="cs-CZ" sz="2400" b="1" dirty="0"/>
              <a:t>materiálově intenzivní </a:t>
            </a:r>
            <a:r>
              <a:rPr lang="cs-CZ" altLang="cs-CZ" sz="2400" dirty="0"/>
              <a:t>– základem výroby jsou suroviny, které tvoří velkou část nákladů</a:t>
            </a:r>
          </a:p>
          <a:p>
            <a:pPr marL="533400" indent="-533400" algn="just">
              <a:buFont typeface="Wingdings" panose="05000000000000000000" pitchFamily="2" charset="2"/>
              <a:buNone/>
            </a:pPr>
            <a:endParaRPr lang="cs-CZ" altLang="cs-CZ" sz="2400" dirty="0"/>
          </a:p>
        </p:txBody>
      </p:sp>
    </p:spTree>
    <p:extLst>
      <p:ext uri="{BB962C8B-B14F-4D97-AF65-F5344CB8AC3E}">
        <p14:creationId xmlns:p14="http://schemas.microsoft.com/office/powerpoint/2010/main" val="790562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025570" y="-153625"/>
            <a:ext cx="8229600" cy="1143000"/>
          </a:xfrm>
        </p:spPr>
        <p:txBody>
          <a:bodyPr/>
          <a:lstStyle/>
          <a:p>
            <a:pPr eaLnBrk="1" hangingPunct="1"/>
            <a:r>
              <a:rPr lang="cs-CZ" altLang="cs-CZ" b="1" dirty="0">
                <a:solidFill>
                  <a:srgbClr val="FF0000"/>
                </a:solidFill>
              </a:rPr>
              <a:t>Typologie podniku</a:t>
            </a:r>
          </a:p>
        </p:txBody>
      </p:sp>
      <p:sp>
        <p:nvSpPr>
          <p:cNvPr id="9219" name="Rectangle 3"/>
          <p:cNvSpPr>
            <a:spLocks noGrp="1" noChangeArrowheads="1"/>
          </p:cNvSpPr>
          <p:nvPr>
            <p:ph idx="4294967295"/>
          </p:nvPr>
        </p:nvSpPr>
        <p:spPr>
          <a:xfrm>
            <a:off x="115748" y="833377"/>
            <a:ext cx="9028252" cy="5474826"/>
          </a:xfrm>
        </p:spPr>
        <p:txBody>
          <a:bodyPr>
            <a:normAutofit/>
          </a:bodyPr>
          <a:lstStyle/>
          <a:p>
            <a:pPr marL="609600" indent="-609600">
              <a:lnSpc>
                <a:spcPct val="80000"/>
              </a:lnSpc>
              <a:buFont typeface="Garamond" pitchFamily="18" charset="0"/>
              <a:buAutoNum type="arabicPeriod" startAt="6"/>
              <a:defRPr/>
            </a:pPr>
            <a:r>
              <a:rPr lang="cs-CZ" sz="1800" b="1" dirty="0">
                <a:solidFill>
                  <a:srgbClr val="FF3300"/>
                </a:solidFill>
                <a:effectLst>
                  <a:outerShdw blurRad="38100" dist="38100" dir="2700000" algn="tl">
                    <a:srgbClr val="C0C0C0"/>
                  </a:outerShdw>
                </a:effectLst>
              </a:rPr>
              <a:t>hledisko velikosti</a:t>
            </a:r>
            <a:r>
              <a:rPr lang="cs-CZ" sz="1800" b="1" dirty="0"/>
              <a:t> - </a:t>
            </a:r>
            <a:r>
              <a:rPr lang="cs-CZ" sz="1800" dirty="0"/>
              <a:t>hlavním hlediskem členění podniku pro potřeby řízení a statistických ukazatelů je počet zaměstnanců.</a:t>
            </a:r>
          </a:p>
          <a:p>
            <a:pPr marL="609600" indent="-609600">
              <a:lnSpc>
                <a:spcPct val="80000"/>
              </a:lnSpc>
              <a:buFont typeface="Wingdings" panose="05000000000000000000" pitchFamily="2" charset="2"/>
              <a:buNone/>
              <a:defRPr/>
            </a:pPr>
            <a:endParaRPr lang="cs-CZ" sz="1800" dirty="0"/>
          </a:p>
          <a:p>
            <a:pPr marL="609600" indent="-609600">
              <a:lnSpc>
                <a:spcPct val="80000"/>
              </a:lnSpc>
              <a:defRPr/>
            </a:pPr>
            <a:r>
              <a:rPr lang="cs-CZ" sz="1800" b="1" dirty="0"/>
              <a:t>Statistické pojetí – statistický úřad EU od roku 1997</a:t>
            </a:r>
          </a:p>
          <a:p>
            <a:pPr marL="990600" lvl="1" indent="-533400">
              <a:lnSpc>
                <a:spcPct val="80000"/>
              </a:lnSpc>
              <a:defRPr/>
            </a:pPr>
            <a:r>
              <a:rPr lang="cs-CZ" sz="1800" dirty="0"/>
              <a:t>malé - do 20 zaměstnanců</a:t>
            </a:r>
          </a:p>
          <a:p>
            <a:pPr marL="990600" lvl="1" indent="-533400">
              <a:lnSpc>
                <a:spcPct val="80000"/>
              </a:lnSpc>
              <a:defRPr/>
            </a:pPr>
            <a:r>
              <a:rPr lang="cs-CZ" sz="1800" dirty="0"/>
              <a:t>střední – do 100 zaměstnanců </a:t>
            </a:r>
          </a:p>
          <a:p>
            <a:pPr marL="990600" lvl="1" indent="-533400">
              <a:lnSpc>
                <a:spcPct val="80000"/>
              </a:lnSpc>
              <a:defRPr/>
            </a:pPr>
            <a:r>
              <a:rPr lang="cs-CZ" sz="1800" dirty="0"/>
              <a:t>velké – 100 a více zaměstnanců</a:t>
            </a:r>
          </a:p>
          <a:p>
            <a:pPr marL="609600" indent="-609600">
              <a:lnSpc>
                <a:spcPct val="80000"/>
              </a:lnSpc>
              <a:defRPr/>
            </a:pPr>
            <a:endParaRPr lang="cs-CZ" sz="1800" b="1" dirty="0"/>
          </a:p>
          <a:p>
            <a:pPr marL="609600" indent="-609600">
              <a:lnSpc>
                <a:spcPct val="80000"/>
              </a:lnSpc>
              <a:defRPr/>
            </a:pPr>
            <a:r>
              <a:rPr lang="cs-CZ" sz="2200" b="1" dirty="0">
                <a:solidFill>
                  <a:srgbClr val="C00000"/>
                </a:solidFill>
              </a:rPr>
              <a:t>N</a:t>
            </a:r>
            <a:r>
              <a:rPr lang="de-DE" sz="2200" b="1" dirty="0" err="1">
                <a:solidFill>
                  <a:srgbClr val="C00000"/>
                </a:solidFill>
              </a:rPr>
              <a:t>ařízení</a:t>
            </a:r>
            <a:r>
              <a:rPr lang="de-DE" sz="2200" b="1" dirty="0">
                <a:solidFill>
                  <a:srgbClr val="C00000"/>
                </a:solidFill>
              </a:rPr>
              <a:t> </a:t>
            </a:r>
            <a:r>
              <a:rPr lang="de-DE" sz="2200" b="1" dirty="0" err="1">
                <a:solidFill>
                  <a:srgbClr val="C00000"/>
                </a:solidFill>
              </a:rPr>
              <a:t>Komise</a:t>
            </a:r>
            <a:r>
              <a:rPr lang="de-DE" sz="2200" b="1" dirty="0">
                <a:solidFill>
                  <a:srgbClr val="C00000"/>
                </a:solidFill>
              </a:rPr>
              <a:t> (ES) č. 800/2008</a:t>
            </a:r>
            <a:endParaRPr lang="cs-CZ" sz="2200" b="1" dirty="0">
              <a:solidFill>
                <a:srgbClr val="C00000"/>
              </a:solidFill>
            </a:endParaRPr>
          </a:p>
          <a:p>
            <a:pPr marL="990600" lvl="1" indent="-533400">
              <a:lnSpc>
                <a:spcPct val="80000"/>
              </a:lnSpc>
              <a:defRPr/>
            </a:pPr>
            <a:r>
              <a:rPr lang="cs-CZ" sz="2200" b="1" dirty="0" err="1"/>
              <a:t>mikropodniky</a:t>
            </a:r>
            <a:r>
              <a:rPr lang="cs-CZ" sz="2200" b="1" dirty="0"/>
              <a:t> – do 10 </a:t>
            </a:r>
            <a:r>
              <a:rPr lang="cs-CZ" sz="2200" b="1" dirty="0" err="1"/>
              <a:t>zam</a:t>
            </a:r>
            <a:r>
              <a:rPr lang="cs-CZ" sz="2200" b="1" dirty="0"/>
              <a:t>., roční obrat a aktiva do 2 mil. EUR</a:t>
            </a:r>
          </a:p>
          <a:p>
            <a:pPr marL="990600" lvl="1" indent="-533400">
              <a:lnSpc>
                <a:spcPct val="80000"/>
              </a:lnSpc>
              <a:defRPr/>
            </a:pPr>
            <a:r>
              <a:rPr lang="cs-CZ" sz="2200" b="1" dirty="0"/>
              <a:t>malé podniky – do 50 </a:t>
            </a:r>
            <a:r>
              <a:rPr lang="cs-CZ" sz="2200" b="1" dirty="0" err="1"/>
              <a:t>zam</a:t>
            </a:r>
            <a:r>
              <a:rPr lang="cs-CZ" sz="2200" b="1" dirty="0"/>
              <a:t>., roční obrat a aktiva do 10 mil. EUR</a:t>
            </a:r>
          </a:p>
          <a:p>
            <a:pPr marL="990600" lvl="1" indent="-533400">
              <a:lnSpc>
                <a:spcPct val="80000"/>
              </a:lnSpc>
              <a:defRPr/>
            </a:pPr>
            <a:r>
              <a:rPr lang="cs-CZ" sz="2200" b="1" dirty="0"/>
              <a:t>střední podniky – do 250 </a:t>
            </a:r>
            <a:r>
              <a:rPr lang="cs-CZ" sz="2200" b="1" dirty="0" err="1"/>
              <a:t>zam</a:t>
            </a:r>
            <a:r>
              <a:rPr lang="cs-CZ" sz="2200" b="1" dirty="0"/>
              <a:t>.,roční obrat do 50 mil. EUR, aktiva do 43 mil EUR</a:t>
            </a:r>
          </a:p>
          <a:p>
            <a:pPr marL="990600" lvl="1" indent="-533400">
              <a:lnSpc>
                <a:spcPct val="80000"/>
              </a:lnSpc>
              <a:defRPr/>
            </a:pPr>
            <a:r>
              <a:rPr lang="cs-CZ" sz="2200" b="1" dirty="0"/>
              <a:t>velký podnik – překračuje uvedené limity</a:t>
            </a:r>
          </a:p>
          <a:p>
            <a:pPr marL="990600" lvl="1" indent="-533400">
              <a:lnSpc>
                <a:spcPct val="80000"/>
              </a:lnSpc>
              <a:defRPr/>
            </a:pPr>
            <a:endParaRPr lang="cs-CZ" sz="1800" dirty="0"/>
          </a:p>
          <a:p>
            <a:pPr marL="609600" indent="-609600">
              <a:buFont typeface="Garamond" pitchFamily="18" charset="0"/>
              <a:buAutoNum type="arabicPeriod" startAt="7"/>
              <a:defRPr/>
            </a:pPr>
            <a:r>
              <a:rPr lang="cs-CZ" sz="1800" b="1" dirty="0"/>
              <a:t>závislost na stanovišti </a:t>
            </a:r>
            <a:r>
              <a:rPr lang="cs-CZ" sz="1800" dirty="0"/>
              <a:t>(podniky závislé na surovině, energii, pracovní sílo, odbytu)</a:t>
            </a:r>
          </a:p>
          <a:p>
            <a:pPr marL="609600" indent="-609600">
              <a:buFont typeface="Garamond" pitchFamily="18" charset="0"/>
              <a:buAutoNum type="arabicPeriod" startAt="7"/>
              <a:defRPr/>
            </a:pPr>
            <a:r>
              <a:rPr lang="cs-CZ" sz="1800" b="1" dirty="0"/>
              <a:t>pohyblivost</a:t>
            </a:r>
            <a:r>
              <a:rPr lang="cs-CZ" sz="1800" dirty="0"/>
              <a:t> (podniky zcela nebo zčásti vázané na stanoviště, cestující podniky)</a:t>
            </a:r>
          </a:p>
          <a:p>
            <a:pPr marL="990600" lvl="1" indent="-533400">
              <a:lnSpc>
                <a:spcPct val="80000"/>
              </a:lnSpc>
              <a:defRPr/>
            </a:pPr>
            <a:endParaRPr lang="cs-CZ" sz="1800" dirty="0"/>
          </a:p>
          <a:p>
            <a:pPr marL="609600" indent="-609600" algn="just">
              <a:buFont typeface="Wingdings" panose="05000000000000000000" pitchFamily="2" charset="2"/>
              <a:buNone/>
              <a:defRPr/>
            </a:pPr>
            <a:endParaRPr lang="cs-CZ" sz="1800" dirty="0"/>
          </a:p>
        </p:txBody>
      </p:sp>
    </p:spTree>
    <p:extLst>
      <p:ext uri="{BB962C8B-B14F-4D97-AF65-F5344CB8AC3E}">
        <p14:creationId xmlns:p14="http://schemas.microsoft.com/office/powerpoint/2010/main" val="3252293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552218" y="-84177"/>
            <a:ext cx="8229600" cy="1143000"/>
          </a:xfrm>
        </p:spPr>
        <p:txBody>
          <a:bodyPr/>
          <a:lstStyle/>
          <a:p>
            <a:pPr eaLnBrk="1" hangingPunct="1"/>
            <a:r>
              <a:rPr lang="cs-CZ" altLang="cs-CZ" b="1" dirty="0">
                <a:solidFill>
                  <a:srgbClr val="FF0000"/>
                </a:solidFill>
              </a:rPr>
              <a:t>Typologie podniku</a:t>
            </a:r>
          </a:p>
        </p:txBody>
      </p:sp>
      <p:sp>
        <p:nvSpPr>
          <p:cNvPr id="55299" name="Rectangle 3"/>
          <p:cNvSpPr>
            <a:spLocks noGrp="1" noChangeArrowheads="1"/>
          </p:cNvSpPr>
          <p:nvPr>
            <p:ph idx="4294967295"/>
          </p:nvPr>
        </p:nvSpPr>
        <p:spPr>
          <a:xfrm>
            <a:off x="1" y="778738"/>
            <a:ext cx="9144000" cy="6443863"/>
          </a:xfrm>
        </p:spPr>
        <p:txBody>
          <a:bodyPr>
            <a:normAutofit/>
          </a:bodyPr>
          <a:lstStyle/>
          <a:p>
            <a:pPr marL="533400" indent="-533400">
              <a:lnSpc>
                <a:spcPct val="90000"/>
              </a:lnSpc>
              <a:buFont typeface="Garamond" panose="02020404030301010803" pitchFamily="18" charset="0"/>
              <a:buAutoNum type="arabicPeriod" startAt="9"/>
            </a:pPr>
            <a:r>
              <a:rPr lang="cs-CZ" altLang="cs-CZ" sz="1800" b="1" dirty="0"/>
              <a:t>hledisko vlastnictví</a:t>
            </a:r>
            <a:endParaRPr lang="cs-CZ" altLang="cs-CZ" sz="1800" dirty="0"/>
          </a:p>
          <a:p>
            <a:pPr marL="990600" lvl="1" indent="-533400">
              <a:lnSpc>
                <a:spcPct val="90000"/>
              </a:lnSpc>
            </a:pPr>
            <a:r>
              <a:rPr lang="cs-CZ" altLang="cs-CZ" sz="1800" b="1" u="sng" dirty="0"/>
              <a:t>Soukromé</a:t>
            </a:r>
            <a:r>
              <a:rPr lang="cs-CZ" altLang="cs-CZ" sz="1800" dirty="0"/>
              <a:t> – majetek je vlastnictvím soukromé osoby (právnické i fyzické), která jej vkládá do podnikatelské činnosti.</a:t>
            </a:r>
          </a:p>
          <a:p>
            <a:pPr marL="990600" lvl="1" indent="-533400">
              <a:lnSpc>
                <a:spcPct val="90000"/>
              </a:lnSpc>
            </a:pPr>
            <a:r>
              <a:rPr lang="cs-CZ" altLang="cs-CZ" sz="1800" b="1" u="sng" dirty="0"/>
              <a:t>Státní</a:t>
            </a:r>
            <a:r>
              <a:rPr lang="cs-CZ" altLang="cs-CZ" sz="1800" dirty="0"/>
              <a:t> – majetek je zde vlastnictvím státu, který jej svěřuje do užívání státního podniku. Mezi státní organizace patří organizace hospodářské, organizace rozpočtové (např. školství, zdravotnictví) a organizace příspěvkové. </a:t>
            </a:r>
          </a:p>
          <a:p>
            <a:pPr marL="990600" lvl="1" indent="-533400">
              <a:lnSpc>
                <a:spcPct val="90000"/>
              </a:lnSpc>
            </a:pPr>
            <a:r>
              <a:rPr lang="cs-CZ" altLang="cs-CZ" sz="1800" b="1" u="sng" dirty="0"/>
              <a:t>Podniky smíšené</a:t>
            </a:r>
            <a:r>
              <a:rPr lang="cs-CZ" altLang="cs-CZ" sz="1800" b="1" dirty="0"/>
              <a:t> </a:t>
            </a:r>
            <a:r>
              <a:rPr lang="cs-CZ" altLang="cs-CZ" sz="1800" dirty="0"/>
              <a:t>– zvláštní forma vlastnictví, která vznikne například smlouvou mezi právnickou osobou se sídlem v ČR a zahraničním partnerem.</a:t>
            </a:r>
          </a:p>
          <a:p>
            <a:pPr marL="990600" lvl="1" indent="-533400">
              <a:lnSpc>
                <a:spcPct val="90000"/>
              </a:lnSpc>
            </a:pPr>
            <a:r>
              <a:rPr lang="cs-CZ" altLang="cs-CZ" sz="1800" b="1" u="sng" dirty="0"/>
              <a:t>Podniky jiné</a:t>
            </a:r>
            <a:r>
              <a:rPr lang="cs-CZ" altLang="cs-CZ" sz="1800" b="1" dirty="0"/>
              <a:t> </a:t>
            </a:r>
            <a:r>
              <a:rPr lang="cs-CZ" altLang="cs-CZ" sz="1800" dirty="0"/>
              <a:t>– např. církevní.</a:t>
            </a:r>
            <a:endParaRPr lang="cs-CZ" altLang="cs-CZ" sz="1800" b="1" dirty="0"/>
          </a:p>
          <a:p>
            <a:pPr marL="533400" indent="-533400">
              <a:lnSpc>
                <a:spcPct val="90000"/>
              </a:lnSpc>
              <a:buFont typeface="Garamond" panose="02020404030301010803" pitchFamily="18" charset="0"/>
              <a:buAutoNum type="arabicPeriod" startAt="10"/>
            </a:pPr>
            <a:r>
              <a:rPr lang="cs-CZ" altLang="cs-CZ" sz="1800" b="1" dirty="0"/>
              <a:t>Hledisko právní formy </a:t>
            </a:r>
          </a:p>
          <a:p>
            <a:pPr marL="990600" lvl="1" indent="-533400">
              <a:lnSpc>
                <a:spcPct val="90000"/>
              </a:lnSpc>
              <a:buSzPct val="125000"/>
              <a:buFont typeface="Wingdings" panose="05000000000000000000" pitchFamily="2" charset="2"/>
              <a:buChar char="§"/>
            </a:pPr>
            <a:r>
              <a:rPr lang="cs-CZ" altLang="cs-CZ" sz="1800" dirty="0"/>
              <a:t>FO, PO (osobní, kapitálové, družstva, neziskové organizace atd.)</a:t>
            </a:r>
          </a:p>
          <a:p>
            <a:pPr marL="533400" indent="-533400">
              <a:lnSpc>
                <a:spcPct val="90000"/>
              </a:lnSpc>
              <a:buFont typeface="Garamond" panose="02020404030301010803" pitchFamily="18" charset="0"/>
              <a:buAutoNum type="arabicPeriod" startAt="10"/>
            </a:pPr>
            <a:r>
              <a:rPr lang="cs-CZ" altLang="cs-CZ" sz="1800" b="1" dirty="0"/>
              <a:t>hledisko zisku</a:t>
            </a:r>
            <a:endParaRPr lang="cs-CZ" altLang="cs-CZ" sz="1800" dirty="0"/>
          </a:p>
          <a:p>
            <a:pPr marL="990600" lvl="1" indent="-533400">
              <a:lnSpc>
                <a:spcPct val="90000"/>
              </a:lnSpc>
            </a:pPr>
            <a:r>
              <a:rPr lang="cs-CZ" altLang="cs-CZ" sz="1800" dirty="0"/>
              <a:t>ziskové</a:t>
            </a:r>
          </a:p>
          <a:p>
            <a:pPr marL="990600" lvl="1" indent="-533400">
              <a:lnSpc>
                <a:spcPct val="90000"/>
              </a:lnSpc>
            </a:pPr>
            <a:r>
              <a:rPr lang="cs-CZ" altLang="cs-CZ" sz="1800" dirty="0"/>
              <a:t>Neziskové</a:t>
            </a:r>
            <a:endParaRPr lang="cs-CZ" altLang="cs-CZ" sz="1800" b="1" dirty="0">
              <a:solidFill>
                <a:srgbClr val="FF3300"/>
              </a:solidFill>
            </a:endParaRPr>
          </a:p>
          <a:p>
            <a:pPr marL="533400" indent="-533400">
              <a:lnSpc>
                <a:spcPct val="90000"/>
              </a:lnSpc>
              <a:buFont typeface="Garamond" panose="02020404030301010803" pitchFamily="18" charset="0"/>
              <a:buAutoNum type="arabicPeriod" startAt="12"/>
            </a:pPr>
            <a:r>
              <a:rPr lang="cs-CZ" altLang="cs-CZ" sz="1800" b="1" dirty="0"/>
              <a:t>hledisko rozsahu působnosti</a:t>
            </a:r>
            <a:endParaRPr lang="cs-CZ" altLang="cs-CZ" sz="1800" dirty="0"/>
          </a:p>
          <a:p>
            <a:pPr marL="990600" lvl="1" indent="-533400">
              <a:lnSpc>
                <a:spcPct val="90000"/>
              </a:lnSpc>
            </a:pPr>
            <a:r>
              <a:rPr lang="cs-CZ" altLang="cs-CZ" sz="1800" dirty="0"/>
              <a:t>obecní (místní) – vodárny, městská doprava, atd.,</a:t>
            </a:r>
          </a:p>
          <a:p>
            <a:pPr marL="990600" lvl="1" indent="-533400">
              <a:lnSpc>
                <a:spcPct val="90000"/>
              </a:lnSpc>
            </a:pPr>
            <a:r>
              <a:rPr lang="cs-CZ" altLang="cs-CZ" sz="1800" dirty="0"/>
              <a:t>regionální (oblastní) – stavební podniky, tisk, atd.,</a:t>
            </a:r>
          </a:p>
          <a:p>
            <a:pPr marL="990600" lvl="1" indent="-533400">
              <a:lnSpc>
                <a:spcPct val="90000"/>
              </a:lnSpc>
            </a:pPr>
            <a:r>
              <a:rPr lang="cs-CZ" altLang="cs-CZ" sz="1800" dirty="0"/>
              <a:t>republikové (celostátní) – banky, pojišťovny, železnice, atd.,</a:t>
            </a:r>
          </a:p>
          <a:p>
            <a:pPr marL="990600" lvl="1" indent="-533400">
              <a:lnSpc>
                <a:spcPct val="90000"/>
              </a:lnSpc>
            </a:pPr>
            <a:r>
              <a:rPr lang="cs-CZ" altLang="cs-CZ" sz="1800" dirty="0"/>
              <a:t>nadnárodní (mezinárodní) – ropovod, podniky se zahraniční majetkovou účastí, atd.</a:t>
            </a:r>
          </a:p>
        </p:txBody>
      </p:sp>
    </p:spTree>
    <p:extLst>
      <p:ext uri="{BB962C8B-B14F-4D97-AF65-F5344CB8AC3E}">
        <p14:creationId xmlns:p14="http://schemas.microsoft.com/office/powerpoint/2010/main" val="396522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800661" y="732434"/>
            <a:ext cx="7772230" cy="1042974"/>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cs-CZ" sz="3200" b="1" dirty="0">
                <a:gradFill>
                  <a:gsLst>
                    <a:gs pos="0">
                      <a:schemeClr val="tx1">
                        <a:lumMod val="50000"/>
                      </a:schemeClr>
                    </a:gs>
                    <a:gs pos="61000">
                      <a:schemeClr val="tx1"/>
                    </a:gs>
                  </a:gsLst>
                  <a:lin ang="5400000" scaled="0"/>
                </a:gradFill>
              </a:rPr>
              <a:t>Největší firmy (Svět, USA, Evropa, CZ)</a:t>
            </a:r>
          </a:p>
        </p:txBody>
      </p:sp>
      <p:sp>
        <p:nvSpPr>
          <p:cNvPr id="4" name="Zástupný symbol pro obsah 3"/>
          <p:cNvSpPr>
            <a:spLocks noGrp="1"/>
          </p:cNvSpPr>
          <p:nvPr>
            <p:ph idx="1"/>
          </p:nvPr>
        </p:nvSpPr>
        <p:spPr>
          <a:xfrm>
            <a:off x="457200" y="1775408"/>
            <a:ext cx="8229600" cy="4525963"/>
          </a:xfrm>
        </p:spPr>
        <p:txBody>
          <a:bodyPr/>
          <a:lstStyle/>
          <a:p>
            <a:r>
              <a:rPr lang="cs-CZ" dirty="0"/>
              <a:t>Úkol:</a:t>
            </a:r>
          </a:p>
          <a:p>
            <a:r>
              <a:rPr lang="cs-CZ" dirty="0"/>
              <a:t>Sledujte, jak se mění pořadí firem.. Srovnejte v jednotlivých letech!</a:t>
            </a:r>
          </a:p>
        </p:txBody>
      </p:sp>
    </p:spTree>
    <p:extLst>
      <p:ext uri="{BB962C8B-B14F-4D97-AF65-F5344CB8AC3E}">
        <p14:creationId xmlns:p14="http://schemas.microsoft.com/office/powerpoint/2010/main" val="2234620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406961" y="-140677"/>
            <a:ext cx="7772230" cy="1042974"/>
          </a:xfrm>
          <a:solidFill>
            <a:schemeClr val="bg1"/>
          </a:solidFill>
        </p:spPr>
        <p:txBody>
          <a:bodyPr vert="horz" lIns="91440" tIns="45720" rIns="91440" bIns="45720" rtlCol="0"/>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55</a:t>
            </a:fld>
            <a:endParaRPr lang="cs-CZ" altLang="cs-CZ" sz="1000" b="1">
              <a:latin typeface="Verdana" panose="020B0604030504040204" pitchFamily="34" charset="0"/>
            </a:endParaRPr>
          </a:p>
        </p:txBody>
      </p:sp>
      <p:graphicFrame>
        <p:nvGraphicFramePr>
          <p:cNvPr id="4" name="Tabulka 3"/>
          <p:cNvGraphicFramePr>
            <a:graphicFrameLocks noGrp="1"/>
          </p:cNvGraphicFramePr>
          <p:nvPr/>
        </p:nvGraphicFramePr>
        <p:xfrm>
          <a:off x="3176" y="697157"/>
          <a:ext cx="9140824" cy="6283992"/>
        </p:xfrm>
        <a:graphic>
          <a:graphicData uri="http://schemas.openxmlformats.org/drawingml/2006/table">
            <a:tbl>
              <a:tblPr firstRow="1" bandRow="1">
                <a:tableStyleId>{5C22544A-7EE6-4342-B048-85BDC9FD1C3A}</a:tableStyleId>
              </a:tblPr>
              <a:tblGrid>
                <a:gridCol w="1305832">
                  <a:extLst>
                    <a:ext uri="{9D8B030D-6E8A-4147-A177-3AD203B41FA5}">
                      <a16:colId xmlns:a16="http://schemas.microsoft.com/office/drawing/2014/main" val="20000"/>
                    </a:ext>
                  </a:extLst>
                </a:gridCol>
                <a:gridCol w="1305832">
                  <a:extLst>
                    <a:ext uri="{9D8B030D-6E8A-4147-A177-3AD203B41FA5}">
                      <a16:colId xmlns:a16="http://schemas.microsoft.com/office/drawing/2014/main" val="20001"/>
                    </a:ext>
                  </a:extLst>
                </a:gridCol>
                <a:gridCol w="1305832">
                  <a:extLst>
                    <a:ext uri="{9D8B030D-6E8A-4147-A177-3AD203B41FA5}">
                      <a16:colId xmlns:a16="http://schemas.microsoft.com/office/drawing/2014/main" val="20002"/>
                    </a:ext>
                  </a:extLst>
                </a:gridCol>
                <a:gridCol w="1305832">
                  <a:extLst>
                    <a:ext uri="{9D8B030D-6E8A-4147-A177-3AD203B41FA5}">
                      <a16:colId xmlns:a16="http://schemas.microsoft.com/office/drawing/2014/main" val="20003"/>
                    </a:ext>
                  </a:extLst>
                </a:gridCol>
                <a:gridCol w="1305832">
                  <a:extLst>
                    <a:ext uri="{9D8B030D-6E8A-4147-A177-3AD203B41FA5}">
                      <a16:colId xmlns:a16="http://schemas.microsoft.com/office/drawing/2014/main" val="20004"/>
                    </a:ext>
                  </a:extLst>
                </a:gridCol>
                <a:gridCol w="1305832">
                  <a:extLst>
                    <a:ext uri="{9D8B030D-6E8A-4147-A177-3AD203B41FA5}">
                      <a16:colId xmlns:a16="http://schemas.microsoft.com/office/drawing/2014/main" val="20005"/>
                    </a:ext>
                  </a:extLst>
                </a:gridCol>
                <a:gridCol w="1305832">
                  <a:extLst>
                    <a:ext uri="{9D8B030D-6E8A-4147-A177-3AD203B41FA5}">
                      <a16:colId xmlns:a16="http://schemas.microsoft.com/office/drawing/2014/main" val="20006"/>
                    </a:ext>
                  </a:extLst>
                </a:gridCol>
              </a:tblGrid>
              <a:tr h="753146">
                <a:tc>
                  <a:txBody>
                    <a:bodyPr/>
                    <a:lstStyle/>
                    <a:p>
                      <a:pPr algn="ctr" fontAlgn="ctr"/>
                      <a:r>
                        <a:rPr lang="cs-CZ" sz="1800" b="1" i="0" u="none" strike="noStrike" dirty="0">
                          <a:solidFill>
                            <a:srgbClr val="000000"/>
                          </a:solidFill>
                          <a:effectLst/>
                          <a:latin typeface="Times New Roman" panose="02020603050405020304" pitchFamily="18" charset="0"/>
                        </a:rPr>
                        <a:t>Rank</a:t>
                      </a:r>
                    </a:p>
                  </a:txBody>
                  <a:tcPr marL="9525" marR="9525" marT="9526" marB="0" anchor="ctr"/>
                </a:tc>
                <a:tc>
                  <a:txBody>
                    <a:bodyPr/>
                    <a:lstStyle/>
                    <a:p>
                      <a:pPr algn="ctr" fontAlgn="ctr"/>
                      <a:r>
                        <a:rPr lang="cs-CZ" sz="1800" b="1" i="0" u="none" strike="noStrike" dirty="0" err="1">
                          <a:solidFill>
                            <a:srgbClr val="000000"/>
                          </a:solidFill>
                          <a:effectLst/>
                          <a:latin typeface="Times New Roman" panose="02020603050405020304" pitchFamily="18" charset="0"/>
                        </a:rPr>
                        <a:t>Company</a:t>
                      </a:r>
                      <a:endParaRPr lang="cs-CZ" sz="1800" b="1"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800" b="1" i="0" u="none" strike="noStrike" dirty="0" err="1">
                          <a:solidFill>
                            <a:srgbClr val="000000"/>
                          </a:solidFill>
                          <a:effectLst/>
                          <a:latin typeface="Times New Roman" panose="02020603050405020304" pitchFamily="18" charset="0"/>
                        </a:rPr>
                        <a:t>Revenues</a:t>
                      </a:r>
                      <a:br>
                        <a:rPr lang="cs-CZ" sz="1800" b="1" i="0" u="none" strike="noStrike" dirty="0">
                          <a:solidFill>
                            <a:srgbClr val="000000"/>
                          </a:solidFill>
                          <a:effectLst/>
                          <a:latin typeface="Times New Roman" panose="02020603050405020304" pitchFamily="18" charset="0"/>
                        </a:rPr>
                      </a:br>
                      <a:r>
                        <a:rPr lang="cs-CZ" sz="1800" b="1" i="0" u="none" strike="noStrike" dirty="0">
                          <a:solidFill>
                            <a:srgbClr val="000000"/>
                          </a:solidFill>
                          <a:effectLst/>
                          <a:latin typeface="Times New Roman" panose="02020603050405020304" pitchFamily="18" charset="0"/>
                        </a:rPr>
                        <a:t>($ </a:t>
                      </a:r>
                      <a:r>
                        <a:rPr lang="cs-CZ" sz="1800" b="1" i="0" u="none" strike="noStrike" dirty="0" err="1">
                          <a:solidFill>
                            <a:srgbClr val="000000"/>
                          </a:solidFill>
                          <a:effectLst/>
                          <a:latin typeface="Times New Roman" panose="02020603050405020304" pitchFamily="18" charset="0"/>
                        </a:rPr>
                        <a:t>millions</a:t>
                      </a:r>
                      <a:r>
                        <a:rPr lang="cs-CZ" sz="1800" b="1" i="0" u="none" strike="noStrike" dirty="0">
                          <a:solidFill>
                            <a:srgbClr val="000000"/>
                          </a:solidFill>
                          <a:effectLst/>
                          <a:latin typeface="Times New Roman" panose="02020603050405020304" pitchFamily="18" charset="0"/>
                        </a:rPr>
                        <a:t>)</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Profits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millions)</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Assets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millions)</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Employees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(full time equivalent)</a:t>
                      </a:r>
                    </a:p>
                  </a:txBody>
                  <a:tcPr marL="9525" marR="9525" marT="9526" marB="0" anchor="ctr"/>
                </a:tc>
                <a:tc>
                  <a:txBody>
                    <a:bodyPr/>
                    <a:lstStyle/>
                    <a:p>
                      <a:pPr algn="ctr" fontAlgn="ctr"/>
                      <a:r>
                        <a:rPr lang="cs-CZ" sz="1800" b="1" i="0" u="none" strike="noStrike" dirty="0">
                          <a:solidFill>
                            <a:srgbClr val="000000"/>
                          </a:solidFill>
                          <a:effectLst/>
                          <a:latin typeface="Times New Roman" panose="02020603050405020304" pitchFamily="18" charset="0"/>
                        </a:rPr>
                        <a:t>Market Cap</a:t>
                      </a:r>
                      <a:br>
                        <a:rPr lang="cs-CZ" sz="1800" b="1" i="0" u="none" strike="noStrike" dirty="0">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billions</a:t>
                      </a:r>
                      <a:r>
                        <a:rPr lang="cs-CZ" sz="1800" b="1"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0"/>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1</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Walmart</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485 651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16 363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203 706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2 200 000</a:t>
                      </a:r>
                    </a:p>
                  </a:txBody>
                  <a:tcPr marL="9525" marR="9525" marT="9526" marB="0" anchor="ctr"/>
                </a:tc>
                <a:tc>
                  <a:txBody>
                    <a:bodyPr/>
                    <a:lstStyle/>
                    <a:p>
                      <a:pPr algn="r" fontAlgn="ctr"/>
                      <a:r>
                        <a:rPr lang="cs-CZ" sz="1800" b="0" i="0" u="none" strike="noStrike">
                          <a:solidFill>
                            <a:srgbClr val="151515"/>
                          </a:solidFill>
                          <a:effectLst/>
                          <a:latin typeface="Times New Roman" panose="02020603050405020304" pitchFamily="18" charset="0"/>
                        </a:rPr>
                        <a:t>206.08</a:t>
                      </a:r>
                    </a:p>
                  </a:txBody>
                  <a:tcPr marL="9525" marR="9525" marT="9526" marB="0" anchor="ctr"/>
                </a:tc>
                <a:extLst>
                  <a:ext uri="{0D108BD9-81ED-4DB2-BD59-A6C34878D82A}">
                    <a16:rowId xmlns:a16="http://schemas.microsoft.com/office/drawing/2014/main" val="10001"/>
                  </a:ext>
                </a:extLst>
              </a:tr>
              <a:tr h="506382">
                <a:tc>
                  <a:txBody>
                    <a:bodyPr/>
                    <a:lstStyle/>
                    <a:p>
                      <a:pPr algn="ctr" fontAlgn="ctr"/>
                      <a:r>
                        <a:rPr lang="cs-CZ" sz="1800" b="0" i="0" u="none" strike="noStrike" dirty="0">
                          <a:solidFill>
                            <a:srgbClr val="000000"/>
                          </a:solidFill>
                          <a:effectLst/>
                          <a:latin typeface="Times New Roman" panose="02020603050405020304" pitchFamily="18" charset="0"/>
                        </a:rPr>
                        <a:t>2</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Sinopec</a:t>
                      </a:r>
                      <a:r>
                        <a:rPr lang="cs-CZ" sz="1800" b="0" i="0" u="none" strike="noStrike" dirty="0">
                          <a:solidFill>
                            <a:srgbClr val="000000"/>
                          </a:solidFill>
                          <a:effectLst/>
                          <a:latin typeface="Times New Roman" panose="02020603050405020304" pitchFamily="18" charset="0"/>
                        </a:rPr>
                        <a:t> Group</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446 811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5 177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359 182</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897 488</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2"/>
                  </a:ext>
                </a:extLst>
              </a:tr>
              <a:tr h="506382">
                <a:tc>
                  <a:txBody>
                    <a:bodyPr/>
                    <a:lstStyle/>
                    <a:p>
                      <a:pPr algn="ctr" fontAlgn="ctr"/>
                      <a:r>
                        <a:rPr lang="cs-CZ" sz="1800" b="0" i="0" u="none" strike="noStrike" dirty="0">
                          <a:solidFill>
                            <a:srgbClr val="000000"/>
                          </a:solidFill>
                          <a:effectLst/>
                          <a:latin typeface="Times New Roman" panose="02020603050405020304" pitchFamily="18" charset="0"/>
                        </a:rPr>
                        <a:t>3</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Royal</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Dutch</a:t>
                      </a:r>
                      <a:r>
                        <a:rPr lang="cs-CZ" sz="1800" b="0" i="0" u="none" strike="noStrike" dirty="0">
                          <a:solidFill>
                            <a:srgbClr val="000000"/>
                          </a:solidFill>
                          <a:effectLst/>
                          <a:latin typeface="Times New Roman" panose="02020603050405020304" pitchFamily="18" charset="0"/>
                        </a:rPr>
                        <a:t> Shell</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431 344</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14 874</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353 116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94 000</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3"/>
                  </a:ext>
                </a:extLst>
              </a:tr>
              <a:tr h="470216">
                <a:tc>
                  <a:txBody>
                    <a:bodyPr/>
                    <a:lstStyle/>
                    <a:p>
                      <a:pPr algn="ctr" fontAlgn="ctr"/>
                      <a:r>
                        <a:rPr lang="cs-CZ" sz="1800" b="0" i="0" u="none" strike="noStrike" dirty="0">
                          <a:solidFill>
                            <a:srgbClr val="000000"/>
                          </a:solidFill>
                          <a:effectLst/>
                          <a:latin typeface="Times New Roman" panose="02020603050405020304" pitchFamily="18" charset="0"/>
                        </a:rPr>
                        <a:t>4</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China</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National</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Petroleum</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428 620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16 359</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634 811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1 636 532</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4"/>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5</a:t>
                      </a:r>
                    </a:p>
                  </a:txBody>
                  <a:tcPr marL="9525" marR="9525" marT="9526" marB="0" anchor="ctr"/>
                </a:tc>
                <a:tc>
                  <a:txBody>
                    <a:bodyPr/>
                    <a:lstStyle/>
                    <a:p>
                      <a:pPr algn="l" fontAlgn="b"/>
                      <a:r>
                        <a:rPr lang="cs-CZ" sz="1800" b="0" i="0" u="none" strike="noStrike">
                          <a:solidFill>
                            <a:srgbClr val="000000"/>
                          </a:solidFill>
                          <a:effectLst/>
                          <a:latin typeface="Times New Roman" panose="02020603050405020304" pitchFamily="18" charset="0"/>
                        </a:rPr>
                        <a:t>Exxon Mobil</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382 597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32 520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349 493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83 700</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302.24</a:t>
                      </a:r>
                    </a:p>
                  </a:txBody>
                  <a:tcPr marL="9525" marR="9525" marT="9526" marB="0" anchor="ctr"/>
                </a:tc>
                <a:extLst>
                  <a:ext uri="{0D108BD9-81ED-4DB2-BD59-A6C34878D82A}">
                    <a16:rowId xmlns:a16="http://schemas.microsoft.com/office/drawing/2014/main" val="10005"/>
                  </a:ext>
                </a:extLst>
              </a:tr>
              <a:tr h="500384">
                <a:tc>
                  <a:txBody>
                    <a:bodyPr/>
                    <a:lstStyle/>
                    <a:p>
                      <a:pPr algn="ctr" fontAlgn="ctr"/>
                      <a:r>
                        <a:rPr lang="cs-CZ" sz="1800" b="0" i="0" u="none" strike="noStrike">
                          <a:solidFill>
                            <a:srgbClr val="000000"/>
                          </a:solidFill>
                          <a:effectLst/>
                          <a:latin typeface="Times New Roman" panose="02020603050405020304" pitchFamily="18" charset="0"/>
                        </a:rPr>
                        <a:t>6</a:t>
                      </a:r>
                    </a:p>
                  </a:txBody>
                  <a:tcPr marL="9525" marR="9525" marT="9526" marB="0" anchor="ctr"/>
                </a:tc>
                <a:tc>
                  <a:txBody>
                    <a:bodyPr/>
                    <a:lstStyle/>
                    <a:p>
                      <a:pPr algn="l" fontAlgn="b"/>
                      <a:r>
                        <a:rPr lang="cs-CZ" sz="1800" b="0" i="0" u="none" strike="noStrike">
                          <a:solidFill>
                            <a:srgbClr val="000000"/>
                          </a:solidFill>
                          <a:effectLst/>
                          <a:latin typeface="Times New Roman" panose="02020603050405020304" pitchFamily="18" charset="0"/>
                        </a:rPr>
                        <a:t>BP</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358 678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3 780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284 305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84 500</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93.52</a:t>
                      </a:r>
                    </a:p>
                  </a:txBody>
                  <a:tcPr marL="9525" marR="9525" marT="9526" marB="0" anchor="ctr"/>
                </a:tc>
                <a:extLst>
                  <a:ext uri="{0D108BD9-81ED-4DB2-BD59-A6C34878D82A}">
                    <a16:rowId xmlns:a16="http://schemas.microsoft.com/office/drawing/2014/main" val="10006"/>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7</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State</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Grid</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339 426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9 796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466 298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921 964</a:t>
                      </a:r>
                    </a:p>
                  </a:txBody>
                  <a:tcPr marL="9525" marR="9525" marT="9526" marB="0" anchor="ctr"/>
                </a:tc>
                <a:tc>
                  <a:txBody>
                    <a:bodyPr/>
                    <a:lstStyle/>
                    <a:p>
                      <a:pPr algn="r" fontAlgn="ctr"/>
                      <a:r>
                        <a:rPr lang="cs-CZ" sz="1800" b="0"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7"/>
                  </a:ext>
                </a:extLst>
              </a:tr>
              <a:tr h="500384">
                <a:tc>
                  <a:txBody>
                    <a:bodyPr/>
                    <a:lstStyle/>
                    <a:p>
                      <a:pPr algn="ctr" fontAlgn="ctr"/>
                      <a:r>
                        <a:rPr lang="cs-CZ" sz="1800" b="0" i="0" u="none" strike="noStrike">
                          <a:solidFill>
                            <a:srgbClr val="000000"/>
                          </a:solidFill>
                          <a:effectLst/>
                          <a:latin typeface="Times New Roman" panose="02020603050405020304" pitchFamily="18" charset="0"/>
                        </a:rPr>
                        <a:t>8</a:t>
                      </a:r>
                    </a:p>
                  </a:txBody>
                  <a:tcPr marL="9525" marR="9525" marT="9526" marB="0" anchor="ctr"/>
                </a:tc>
                <a:tc>
                  <a:txBody>
                    <a:bodyPr/>
                    <a:lstStyle/>
                    <a:p>
                      <a:pPr algn="l" fontAlgn="b"/>
                      <a:r>
                        <a:rPr lang="cs-CZ" sz="1800" b="0" i="0" u="none" strike="noStrike" dirty="0">
                          <a:solidFill>
                            <a:srgbClr val="000000"/>
                          </a:solidFill>
                          <a:effectLst/>
                          <a:latin typeface="Times New Roman" panose="02020603050405020304" pitchFamily="18" charset="0"/>
                        </a:rPr>
                        <a:t>Volkswagen</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268 566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14 571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424 935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592 586</a:t>
                      </a:r>
                    </a:p>
                  </a:txBody>
                  <a:tcPr marL="9525" marR="9525" marT="9526" marB="0" anchor="ctr"/>
                </a:tc>
                <a:tc>
                  <a:txBody>
                    <a:bodyPr/>
                    <a:lstStyle/>
                    <a:p>
                      <a:pPr algn="r" fontAlgn="ctr"/>
                      <a:r>
                        <a:rPr lang="cs-CZ" sz="1800" b="0"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8"/>
                  </a:ext>
                </a:extLst>
              </a:tr>
              <a:tr h="500384">
                <a:tc>
                  <a:txBody>
                    <a:bodyPr/>
                    <a:lstStyle/>
                    <a:p>
                      <a:pPr algn="ctr" fontAlgn="ctr"/>
                      <a:r>
                        <a:rPr lang="cs-CZ" sz="1800" b="0" i="0" u="none" strike="noStrike">
                          <a:solidFill>
                            <a:srgbClr val="000000"/>
                          </a:solidFill>
                          <a:effectLst/>
                          <a:latin typeface="Times New Roman" panose="02020603050405020304" pitchFamily="18" charset="0"/>
                        </a:rPr>
                        <a:t>9</a:t>
                      </a:r>
                    </a:p>
                  </a:txBody>
                  <a:tcPr marL="9525" marR="9525" marT="9526" marB="0" anchor="ctr"/>
                </a:tc>
                <a:tc>
                  <a:txBody>
                    <a:bodyPr/>
                    <a:lstStyle/>
                    <a:p>
                      <a:pPr algn="l" fontAlgn="b"/>
                      <a:r>
                        <a:rPr lang="cs-CZ" sz="1800" b="0" i="0" u="none" strike="noStrike" dirty="0">
                          <a:solidFill>
                            <a:srgbClr val="000000"/>
                          </a:solidFill>
                          <a:effectLst/>
                          <a:latin typeface="Times New Roman" panose="02020603050405020304" pitchFamily="18" charset="0"/>
                        </a:rPr>
                        <a:t>Toyota Motor </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247 702</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19 766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398 047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344 109</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198.84</a:t>
                      </a:r>
                    </a:p>
                  </a:txBody>
                  <a:tcPr marL="9525" marR="9525" marT="9526" marB="0" anchor="ctr"/>
                </a:tc>
                <a:extLst>
                  <a:ext uri="{0D108BD9-81ED-4DB2-BD59-A6C34878D82A}">
                    <a16:rowId xmlns:a16="http://schemas.microsoft.com/office/drawing/2014/main" val="10009"/>
                  </a:ext>
                </a:extLst>
              </a:tr>
              <a:tr h="500384">
                <a:tc>
                  <a:txBody>
                    <a:bodyPr/>
                    <a:lstStyle/>
                    <a:p>
                      <a:pPr algn="ctr" fontAlgn="ctr"/>
                      <a:r>
                        <a:rPr lang="cs-CZ" sz="1800" b="0" i="0" u="none" strike="noStrike">
                          <a:solidFill>
                            <a:srgbClr val="000000"/>
                          </a:solidFill>
                          <a:effectLst/>
                          <a:latin typeface="Times New Roman" panose="02020603050405020304" pitchFamily="18" charset="0"/>
                        </a:rPr>
                        <a:t>10</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Glencore</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221 073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2 308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152 205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106 831</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25.62</a:t>
                      </a:r>
                    </a:p>
                  </a:txBody>
                  <a:tcPr marL="9525" marR="9525" marT="9526"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62604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31031"/>
            <a:ext cx="9144000" cy="716768"/>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8195" name="Zástupný symbol pro obsah 2"/>
          <p:cNvSpPr>
            <a:spLocks noGrp="1"/>
          </p:cNvSpPr>
          <p:nvPr>
            <p:ph idx="1"/>
          </p:nvPr>
        </p:nvSpPr>
        <p:spPr/>
        <p:txBody>
          <a:bodyPr/>
          <a:lstStyle/>
          <a:p>
            <a:endParaRPr lang="sk-SK" altLang="sk-SK"/>
          </a:p>
        </p:txBody>
      </p:sp>
      <p:pic>
        <p:nvPicPr>
          <p:cNvPr id="8196" name="Obrázek 3"/>
          <p:cNvPicPr>
            <a:picLocks noChangeAspect="1" noChangeArrowheads="1"/>
          </p:cNvPicPr>
          <p:nvPr/>
        </p:nvPicPr>
        <p:blipFill>
          <a:blip r:embed="rId3">
            <a:extLst>
              <a:ext uri="{28A0092B-C50C-407E-A947-70E740481C1C}">
                <a14:useLocalDpi xmlns:a14="http://schemas.microsoft.com/office/drawing/2010/main" val="0"/>
              </a:ext>
            </a:extLst>
          </a:blip>
          <a:srcRect l="4298" t="23853" r="27173" b="27069"/>
          <a:stretch>
            <a:fillRect/>
          </a:stretch>
        </p:blipFill>
        <p:spPr bwMode="auto">
          <a:xfrm>
            <a:off x="0" y="1025525"/>
            <a:ext cx="91440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370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533570" y="-305777"/>
            <a:ext cx="7772230" cy="1042974"/>
          </a:xfrm>
          <a:solidFill>
            <a:schemeClr val="bg1"/>
          </a:solidFill>
        </p:spPr>
        <p:txBody>
          <a:bodyPr vert="horz" lIns="91440" tIns="45720" rIns="91440" bIns="45720" rtlCol="0"/>
          <a:lstStyle/>
          <a:p>
            <a:pPr>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2019 (B </a:t>
            </a:r>
            <a:r>
              <a:rPr lang="cs-CZ" sz="3200" dirty="0"/>
              <a:t>$)</a:t>
            </a:r>
            <a:endParaRPr lang="cs-CZ" sz="3200" b="1" dirty="0">
              <a:gradFill>
                <a:gsLst>
                  <a:gs pos="0">
                    <a:schemeClr val="tx1">
                      <a:lumMod val="50000"/>
                    </a:schemeClr>
                  </a:gs>
                  <a:gs pos="61000">
                    <a:schemeClr val="tx1"/>
                  </a:gs>
                </a:gsLst>
                <a:lin ang="5400000" scaled="0"/>
              </a:gradFill>
              <a:effectLst/>
            </a:endParaRP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57</a:t>
            </a:fld>
            <a:endParaRPr lang="cs-CZ" altLang="cs-CZ" sz="1000" b="1">
              <a:latin typeface="Verdana" panose="020B0604030504040204" pitchFamily="34" charset="0"/>
            </a:endParaRPr>
          </a:p>
        </p:txBody>
      </p:sp>
      <p:graphicFrame>
        <p:nvGraphicFramePr>
          <p:cNvPr id="6" name="Tabulka 5"/>
          <p:cNvGraphicFramePr>
            <a:graphicFrameLocks noGrp="1"/>
          </p:cNvGraphicFramePr>
          <p:nvPr/>
        </p:nvGraphicFramePr>
        <p:xfrm>
          <a:off x="2" y="546092"/>
          <a:ext cx="9143999" cy="6311901"/>
        </p:xfrm>
        <a:graphic>
          <a:graphicData uri="http://schemas.openxmlformats.org/drawingml/2006/table">
            <a:tbl>
              <a:tblPr>
                <a:tableStyleId>{5C22544A-7EE6-4342-B048-85BDC9FD1C3A}</a:tableStyleId>
              </a:tblPr>
              <a:tblGrid>
                <a:gridCol w="333163">
                  <a:extLst>
                    <a:ext uri="{9D8B030D-6E8A-4147-A177-3AD203B41FA5}">
                      <a16:colId xmlns:a16="http://schemas.microsoft.com/office/drawing/2014/main" val="2268053898"/>
                    </a:ext>
                  </a:extLst>
                </a:gridCol>
                <a:gridCol w="1007310">
                  <a:extLst>
                    <a:ext uri="{9D8B030D-6E8A-4147-A177-3AD203B41FA5}">
                      <a16:colId xmlns:a16="http://schemas.microsoft.com/office/drawing/2014/main" val="3825403133"/>
                    </a:ext>
                  </a:extLst>
                </a:gridCol>
                <a:gridCol w="2796768">
                  <a:extLst>
                    <a:ext uri="{9D8B030D-6E8A-4147-A177-3AD203B41FA5}">
                      <a16:colId xmlns:a16="http://schemas.microsoft.com/office/drawing/2014/main" val="2349880412"/>
                    </a:ext>
                  </a:extLst>
                </a:gridCol>
                <a:gridCol w="861162">
                  <a:extLst>
                    <a:ext uri="{9D8B030D-6E8A-4147-A177-3AD203B41FA5}">
                      <a16:colId xmlns:a16="http://schemas.microsoft.com/office/drawing/2014/main" val="2550079330"/>
                    </a:ext>
                  </a:extLst>
                </a:gridCol>
                <a:gridCol w="1261702">
                  <a:extLst>
                    <a:ext uri="{9D8B030D-6E8A-4147-A177-3AD203B41FA5}">
                      <a16:colId xmlns:a16="http://schemas.microsoft.com/office/drawing/2014/main" val="2767114792"/>
                    </a:ext>
                  </a:extLst>
                </a:gridCol>
                <a:gridCol w="961298">
                  <a:extLst>
                    <a:ext uri="{9D8B030D-6E8A-4147-A177-3AD203B41FA5}">
                      <a16:colId xmlns:a16="http://schemas.microsoft.com/office/drawing/2014/main" val="1208296822"/>
                    </a:ext>
                  </a:extLst>
                </a:gridCol>
                <a:gridCol w="961298">
                  <a:extLst>
                    <a:ext uri="{9D8B030D-6E8A-4147-A177-3AD203B41FA5}">
                      <a16:colId xmlns:a16="http://schemas.microsoft.com/office/drawing/2014/main" val="2817371272"/>
                    </a:ext>
                  </a:extLst>
                </a:gridCol>
                <a:gridCol w="961298">
                  <a:extLst>
                    <a:ext uri="{9D8B030D-6E8A-4147-A177-3AD203B41FA5}">
                      <a16:colId xmlns:a16="http://schemas.microsoft.com/office/drawing/2014/main" val="271065362"/>
                    </a:ext>
                  </a:extLst>
                </a:gridCol>
              </a:tblGrid>
              <a:tr h="540876">
                <a:tc>
                  <a:txBody>
                    <a:bodyPr/>
                    <a:lstStyle/>
                    <a:p>
                      <a:pPr algn="l" fontAlgn="b"/>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Rank</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Company</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dirty="0">
                          <a:effectLst/>
                        </a:rPr>
                        <a:t>Sales </a:t>
                      </a:r>
                      <a:endParaRPr lang="cs-CZ" sz="17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Profits</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Assets</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Market Value</a:t>
                      </a:r>
                      <a:endParaRPr lang="cs-CZ" sz="1700" b="1"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592254"/>
                  </a:ext>
                </a:extLst>
              </a:tr>
              <a:tr h="275271">
                <a:tc>
                  <a:txBody>
                    <a:bodyPr/>
                    <a:lstStyle/>
                    <a:p>
                      <a:pPr algn="r" fontAlgn="b"/>
                      <a:r>
                        <a:rPr lang="cs-CZ" sz="1700" u="none" strike="noStrike">
                          <a:effectLst/>
                        </a:rPr>
                        <a:t>1</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#29</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3"/>
                        </a:rPr>
                        <a:t>Walmart</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514.4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296.1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324078907"/>
                  </a:ext>
                </a:extLst>
              </a:tr>
              <a:tr h="275271">
                <a:tc>
                  <a:txBody>
                    <a:bodyPr/>
                    <a:lstStyle/>
                    <a:p>
                      <a:pPr algn="r" fontAlgn="b"/>
                      <a:r>
                        <a:rPr lang="cs-CZ" sz="1700" u="none" strike="noStrike">
                          <a:effectLst/>
                        </a:rPr>
                        <a:t>2</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4"/>
                        </a:rPr>
                        <a:t>Sinopec</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233</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105.6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549776654"/>
                  </a:ext>
                </a:extLst>
              </a:tr>
              <a:tr h="275271">
                <a:tc>
                  <a:txBody>
                    <a:bodyPr/>
                    <a:lstStyle/>
                    <a:p>
                      <a:pPr algn="r" fontAlgn="b"/>
                      <a:r>
                        <a:rPr lang="cs-CZ" sz="1700" u="none" strike="noStrike">
                          <a:effectLst/>
                        </a:rPr>
                        <a:t>3</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#9</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5"/>
                        </a:rPr>
                        <a:t>Royal Dutch Shell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Neth.</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382.6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264.9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872797191"/>
                  </a:ext>
                </a:extLst>
              </a:tr>
              <a:tr h="275271">
                <a:tc>
                  <a:txBody>
                    <a:bodyPr/>
                    <a:lstStyle/>
                    <a:p>
                      <a:pPr algn="r" fontAlgn="b"/>
                      <a:r>
                        <a:rPr lang="cs-CZ" sz="1700" u="none" strike="noStrike">
                          <a:effectLst/>
                        </a:rPr>
                        <a:t>4</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#22</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6"/>
                        </a:rPr>
                        <a:t>PetroChina</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322.8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354.3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198.7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016953975"/>
                  </a:ext>
                </a:extLst>
              </a:tr>
              <a:tr h="275271">
                <a:tc>
                  <a:txBody>
                    <a:bodyPr/>
                    <a:lstStyle/>
                    <a:p>
                      <a:pPr algn="r" fontAlgn="b"/>
                      <a:r>
                        <a:rPr lang="cs-CZ" sz="1700" u="none" strike="noStrike">
                          <a:effectLst/>
                        </a:rPr>
                        <a:t>5</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7"/>
                        </a:rPr>
                        <a:t>BP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UK</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299.1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282.2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149.5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396546258"/>
                  </a:ext>
                </a:extLst>
              </a:tr>
              <a:tr h="275271">
                <a:tc>
                  <a:txBody>
                    <a:bodyPr/>
                    <a:lstStyle/>
                    <a:p>
                      <a:pPr algn="r" fontAlgn="b"/>
                      <a:r>
                        <a:rPr lang="cs-CZ" sz="1700" u="none" strike="noStrike">
                          <a:effectLst/>
                        </a:rPr>
                        <a:t>6</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8"/>
                        </a:rPr>
                        <a:t>ExxonMobil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279.2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20.8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346.2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343.4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246948914"/>
                  </a:ext>
                </a:extLst>
              </a:tr>
              <a:tr h="275271">
                <a:tc>
                  <a:txBody>
                    <a:bodyPr/>
                    <a:lstStyle/>
                    <a:p>
                      <a:pPr algn="r" fontAlgn="b"/>
                      <a:r>
                        <a:rPr lang="cs-CZ" sz="1700" u="none" strike="noStrike">
                          <a:effectLst/>
                        </a:rPr>
                        <a:t>7</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9"/>
                        </a:rPr>
                        <a:t>Volkswagen Group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SRN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278.2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14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553.5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92</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357491197"/>
                  </a:ext>
                </a:extLst>
              </a:tr>
              <a:tr h="275271">
                <a:tc>
                  <a:txBody>
                    <a:bodyPr/>
                    <a:lstStyle/>
                    <a:p>
                      <a:pPr algn="r" fontAlgn="b"/>
                      <a:r>
                        <a:rPr lang="cs-CZ" sz="1700" u="none" strike="noStrike">
                          <a:effectLst/>
                        </a:rPr>
                        <a:t>8</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0"/>
                        </a:rPr>
                        <a:t>Toyota Motor</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Japan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272.1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465.6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176.6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852550684"/>
                  </a:ext>
                </a:extLst>
              </a:tr>
              <a:tr h="275271">
                <a:tc>
                  <a:txBody>
                    <a:bodyPr/>
                    <a:lstStyle/>
                    <a:p>
                      <a:pPr algn="r" fontAlgn="b"/>
                      <a:r>
                        <a:rPr lang="cs-CZ" sz="1700" u="none" strike="noStrike">
                          <a:effectLst/>
                        </a:rPr>
                        <a:t>9</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#6</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1"/>
                        </a:rPr>
                        <a:t>Apple</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261.7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59.4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373.7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961.3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687802353"/>
                  </a:ext>
                </a:extLst>
              </a:tr>
              <a:tr h="275271">
                <a:tc>
                  <a:txBody>
                    <a:bodyPr/>
                    <a:lstStyle/>
                    <a:p>
                      <a:pPr algn="r" fontAlgn="b"/>
                      <a:r>
                        <a:rPr lang="cs-CZ" sz="1700" u="none" strike="noStrike">
                          <a:effectLst/>
                        </a:rPr>
                        <a:t>10</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#26</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2"/>
                        </a:rPr>
                        <a:t>Berkshire Hathaway</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247.8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707.8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516.4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209093053"/>
                  </a:ext>
                </a:extLst>
              </a:tr>
              <a:tr h="275271">
                <a:tc>
                  <a:txBody>
                    <a:bodyPr/>
                    <a:lstStyle/>
                    <a:p>
                      <a:pPr algn="r" fontAlgn="b"/>
                      <a:r>
                        <a:rPr lang="cs-CZ" sz="1700" u="none" strike="noStrike">
                          <a:effectLst/>
                        </a:rPr>
                        <a:t>11</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3"/>
                        </a:rPr>
                        <a:t>Amazon</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232.9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10.1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162.6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916.1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464381"/>
                  </a:ext>
                </a:extLst>
              </a:tr>
              <a:tr h="275271">
                <a:tc>
                  <a:txBody>
                    <a:bodyPr/>
                    <a:lstStyle/>
                    <a:p>
                      <a:pPr algn="r" fontAlgn="b"/>
                      <a:r>
                        <a:rPr lang="cs-CZ" sz="1700" u="none" strike="noStrike">
                          <a:effectLst/>
                        </a:rPr>
                        <a:t>12</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#32</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4"/>
                        </a:rPr>
                        <a:t>UnitedHealth Group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161.2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212.8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079566682"/>
                  </a:ext>
                </a:extLst>
              </a:tr>
              <a:tr h="275271">
                <a:tc>
                  <a:txBody>
                    <a:bodyPr/>
                    <a:lstStyle/>
                    <a:p>
                      <a:pPr algn="r" fontAlgn="b"/>
                      <a:r>
                        <a:rPr lang="cs-CZ" sz="1700" u="none" strike="noStrike">
                          <a:effectLst/>
                        </a:rPr>
                        <a:t>13</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#13</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5"/>
                        </a:rPr>
                        <a:t>Samsung Electronics</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 Korea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221.5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304.1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272.4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452228009"/>
                  </a:ext>
                </a:extLst>
              </a:tr>
              <a:tr h="275271">
                <a:tc>
                  <a:txBody>
                    <a:bodyPr/>
                    <a:lstStyle/>
                    <a:p>
                      <a:pPr algn="r" fontAlgn="b"/>
                      <a:r>
                        <a:rPr lang="cs-CZ" sz="1700" u="none" strike="noStrike">
                          <a:effectLst/>
                        </a:rPr>
                        <a:t>14</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#107</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6"/>
                        </a:rPr>
                        <a:t>Glencore International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SUI</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128.7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60.5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583265553"/>
                  </a:ext>
                </a:extLst>
              </a:tr>
              <a:tr h="275271">
                <a:tc>
                  <a:txBody>
                    <a:bodyPr/>
                    <a:lstStyle/>
                    <a:p>
                      <a:pPr algn="r" fontAlgn="b"/>
                      <a:r>
                        <a:rPr lang="cs-CZ" sz="1700" u="none" strike="noStrike">
                          <a:effectLst/>
                        </a:rPr>
                        <a:t>15</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#580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7"/>
                        </a:rPr>
                        <a:t>McKesson</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213.5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-316 M</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61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530743526"/>
                  </a:ext>
                </a:extLst>
              </a:tr>
              <a:tr h="275271">
                <a:tc>
                  <a:txBody>
                    <a:bodyPr/>
                    <a:lstStyle/>
                    <a:p>
                      <a:pPr algn="r" fontAlgn="b"/>
                      <a:r>
                        <a:rPr lang="cs-CZ" sz="1700" u="none" strike="noStrike">
                          <a:effectLst/>
                        </a:rPr>
                        <a:t>16</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#37</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8"/>
                        </a:rPr>
                        <a:t>Daimler</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SRN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197.4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8.6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321.9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71.3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256279226"/>
                  </a:ext>
                </a:extLst>
              </a:tr>
              <a:tr h="275271">
                <a:tc>
                  <a:txBody>
                    <a:bodyPr/>
                    <a:lstStyle/>
                    <a:p>
                      <a:pPr algn="r" fontAlgn="b"/>
                      <a:r>
                        <a:rPr lang="cs-CZ" sz="1700" u="none" strike="noStrike">
                          <a:effectLst/>
                        </a:rPr>
                        <a:t>17</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#410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9"/>
                        </a:rPr>
                        <a:t>CVS Health</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194.1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-598 M</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198.2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68.3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4106325161"/>
                  </a:ext>
                </a:extLst>
              </a:tr>
              <a:tr h="275271">
                <a:tc>
                  <a:txBody>
                    <a:bodyPr/>
                    <a:lstStyle/>
                    <a:p>
                      <a:pPr algn="r" fontAlgn="b"/>
                      <a:r>
                        <a:rPr lang="cs-CZ" sz="1700" u="none" strike="noStrike">
                          <a:effectLst/>
                        </a:rPr>
                        <a:t>18</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0"/>
                        </a:rPr>
                        <a:t>Total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France</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184.2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256.8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149.5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569803712"/>
                  </a:ext>
                </a:extLst>
              </a:tr>
              <a:tr h="540876">
                <a:tc>
                  <a:txBody>
                    <a:bodyPr/>
                    <a:lstStyle/>
                    <a:p>
                      <a:pPr algn="r" fontAlgn="b"/>
                      <a:r>
                        <a:rPr lang="cs-CZ" sz="1700" u="none" strike="noStrike">
                          <a:effectLst/>
                        </a:rPr>
                        <a:t>19</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#80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1"/>
                        </a:rPr>
                        <a:t>China State Construction Engineering</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178.8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41</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878511739"/>
                  </a:ext>
                </a:extLst>
              </a:tr>
              <a:tr h="275271">
                <a:tc>
                  <a:txBody>
                    <a:bodyPr/>
                    <a:lstStyle/>
                    <a:p>
                      <a:pPr algn="r" fontAlgn="b"/>
                      <a:r>
                        <a:rPr lang="cs-CZ" sz="1700" u="none" strike="noStrike">
                          <a:effectLst/>
                        </a:rPr>
                        <a:t>20</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2"/>
                        </a:rPr>
                        <a:t>ICBC</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175.9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45.2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4,034.5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dirty="0">
                          <a:effectLst/>
                        </a:rPr>
                        <a:t> 305.1  </a:t>
                      </a:r>
                      <a:endParaRPr lang="cs-CZ" sz="1700" b="0" i="0" u="none" strike="noStrike" dirty="0">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519636641"/>
                  </a:ext>
                </a:extLst>
              </a:tr>
            </a:tbl>
          </a:graphicData>
        </a:graphic>
      </p:graphicFrame>
    </p:spTree>
    <p:extLst>
      <p:ext uri="{BB962C8B-B14F-4D97-AF65-F5344CB8AC3E}">
        <p14:creationId xmlns:p14="http://schemas.microsoft.com/office/powerpoint/2010/main" val="1979088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533570" y="-216687"/>
            <a:ext cx="8317822" cy="1042974"/>
          </a:xfrm>
          <a:solidFill>
            <a:schemeClr val="bg1"/>
          </a:solidFill>
        </p:spPr>
        <p:txBody>
          <a:bodyPr vert="horz" lIns="91440" tIns="45720" rIns="91440" bIns="45720" rtlCol="0"/>
          <a:lstStyle/>
          <a:p>
            <a:pPr>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2021 (M </a:t>
            </a:r>
            <a:r>
              <a:rPr lang="cs-CZ" sz="3200" dirty="0"/>
              <a:t>$)</a:t>
            </a:r>
            <a:endParaRPr lang="cs-CZ" sz="3200" b="1" dirty="0">
              <a:gradFill>
                <a:gsLst>
                  <a:gs pos="0">
                    <a:schemeClr val="tx1">
                      <a:lumMod val="50000"/>
                    </a:schemeClr>
                  </a:gs>
                  <a:gs pos="61000">
                    <a:schemeClr val="tx1"/>
                  </a:gs>
                </a:gsLst>
                <a:lin ang="5400000" scaled="0"/>
              </a:gradFill>
              <a:effectLst/>
            </a:endParaRP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58</a:t>
            </a:fld>
            <a:endParaRPr lang="cs-CZ" altLang="cs-CZ" sz="1000" b="1">
              <a:latin typeface="Verdana" panose="020B0604030504040204" pitchFamily="34" charset="0"/>
            </a:endParaRPr>
          </a:p>
        </p:txBody>
      </p:sp>
      <p:graphicFrame>
        <p:nvGraphicFramePr>
          <p:cNvPr id="6" name="Tabulka 5"/>
          <p:cNvGraphicFramePr>
            <a:graphicFrameLocks noGrp="1"/>
          </p:cNvGraphicFramePr>
          <p:nvPr/>
        </p:nvGraphicFramePr>
        <p:xfrm>
          <a:off x="2" y="546093"/>
          <a:ext cx="9022078" cy="6196082"/>
        </p:xfrm>
        <a:graphic>
          <a:graphicData uri="http://schemas.openxmlformats.org/drawingml/2006/table">
            <a:tbl>
              <a:tblPr>
                <a:tableStyleId>{5C22544A-7EE6-4342-B048-85BDC9FD1C3A}</a:tableStyleId>
              </a:tblPr>
              <a:tblGrid>
                <a:gridCol w="416238">
                  <a:extLst>
                    <a:ext uri="{9D8B030D-6E8A-4147-A177-3AD203B41FA5}">
                      <a16:colId xmlns:a16="http://schemas.microsoft.com/office/drawing/2014/main" val="2268053898"/>
                    </a:ext>
                  </a:extLst>
                </a:gridCol>
                <a:gridCol w="1258485">
                  <a:extLst>
                    <a:ext uri="{9D8B030D-6E8A-4147-A177-3AD203B41FA5}">
                      <a16:colId xmlns:a16="http://schemas.microsoft.com/office/drawing/2014/main" val="3825403133"/>
                    </a:ext>
                  </a:extLst>
                </a:gridCol>
                <a:gridCol w="3494149">
                  <a:extLst>
                    <a:ext uri="{9D8B030D-6E8A-4147-A177-3AD203B41FA5}">
                      <a16:colId xmlns:a16="http://schemas.microsoft.com/office/drawing/2014/main" val="2349880412"/>
                    </a:ext>
                  </a:extLst>
                </a:gridCol>
                <a:gridCol w="1075895">
                  <a:extLst>
                    <a:ext uri="{9D8B030D-6E8A-4147-A177-3AD203B41FA5}">
                      <a16:colId xmlns:a16="http://schemas.microsoft.com/office/drawing/2014/main" val="2550079330"/>
                    </a:ext>
                  </a:extLst>
                </a:gridCol>
                <a:gridCol w="1576311">
                  <a:extLst>
                    <a:ext uri="{9D8B030D-6E8A-4147-A177-3AD203B41FA5}">
                      <a16:colId xmlns:a16="http://schemas.microsoft.com/office/drawing/2014/main" val="2767114792"/>
                    </a:ext>
                  </a:extLst>
                </a:gridCol>
                <a:gridCol w="1201000">
                  <a:extLst>
                    <a:ext uri="{9D8B030D-6E8A-4147-A177-3AD203B41FA5}">
                      <a16:colId xmlns:a16="http://schemas.microsoft.com/office/drawing/2014/main" val="1208296822"/>
                    </a:ext>
                  </a:extLst>
                </a:gridCol>
              </a:tblGrid>
              <a:tr h="530951">
                <a:tc>
                  <a:txBody>
                    <a:bodyPr/>
                    <a:lstStyle/>
                    <a:p>
                      <a:pPr algn="l" fontAlgn="b"/>
                      <a:endParaRPr lang="cs-CZ" sz="1600" b="0" i="0" u="none" strike="noStrike" dirty="0">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u="none" strike="noStrike" dirty="0" err="1">
                          <a:effectLst/>
                        </a:rPr>
                        <a:t>Prev</a:t>
                      </a:r>
                      <a:r>
                        <a:rPr lang="cs-CZ" sz="1600" u="none" strike="noStrike" dirty="0">
                          <a:effectLst/>
                        </a:rPr>
                        <a:t>. rank</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dirty="0" err="1">
                          <a:effectLst/>
                        </a:rPr>
                        <a:t>Company</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endParaRPr lang="cs-CZ" sz="16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dirty="0">
                          <a:effectLst/>
                        </a:rPr>
                        <a:t>Sales </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a:effectLst/>
                        </a:rPr>
                        <a:t>Profits</a:t>
                      </a:r>
                      <a:endParaRPr lang="cs-CZ" sz="1600" b="1"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592254"/>
                  </a:ext>
                </a:extLst>
              </a:tr>
              <a:tr h="270220">
                <a:tc>
                  <a:txBody>
                    <a:bodyPr/>
                    <a:lstStyle/>
                    <a:p>
                      <a:pPr algn="r" fontAlgn="b"/>
                      <a:r>
                        <a:rPr lang="cs-CZ" sz="1600" u="none" strike="noStrike">
                          <a:effectLst/>
                        </a:rPr>
                        <a:t>1</a:t>
                      </a:r>
                      <a:endParaRPr lang="cs-CZ" sz="1600" b="0" i="0" u="none" strike="noStrike" dirty="0">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l" fontAlgn="ctr"/>
                      <a:r>
                        <a:rPr lang="cs-CZ" sz="1600" b="0" i="0" u="none" strike="noStrike" dirty="0" err="1">
                          <a:solidFill>
                            <a:srgbClr val="000000"/>
                          </a:solidFill>
                          <a:effectLst/>
                          <a:latin typeface="Calibri" panose="020F0502020204030204" pitchFamily="34" charset="0"/>
                        </a:rPr>
                        <a:t>Walmart</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$559 151</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$13 510 </a:t>
                      </a:r>
                    </a:p>
                  </a:txBody>
                  <a:tcPr marL="9525" marR="9525" marT="9525" marB="0" anchor="ctr"/>
                </a:tc>
                <a:extLst>
                  <a:ext uri="{0D108BD9-81ED-4DB2-BD59-A6C34878D82A}">
                    <a16:rowId xmlns:a16="http://schemas.microsoft.com/office/drawing/2014/main" val="2324078907"/>
                  </a:ext>
                </a:extLst>
              </a:tr>
              <a:tr h="270220">
                <a:tc>
                  <a:txBody>
                    <a:bodyPr/>
                    <a:lstStyle/>
                    <a:p>
                      <a:pPr algn="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State Grid</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$386 618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$5 580 </a:t>
                      </a:r>
                    </a:p>
                  </a:txBody>
                  <a:tcPr marL="9525" marR="9525" marT="9525" marB="0" anchor="ctr"/>
                </a:tc>
                <a:extLst>
                  <a:ext uri="{0D108BD9-81ED-4DB2-BD59-A6C34878D82A}">
                    <a16:rowId xmlns:a16="http://schemas.microsoft.com/office/drawing/2014/main" val="2549776654"/>
                  </a:ext>
                </a:extLst>
              </a:tr>
              <a:tr h="270220">
                <a:tc>
                  <a:txBody>
                    <a:bodyPr/>
                    <a:lstStyle/>
                    <a:p>
                      <a:pPr algn="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9</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Amazon</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$386 064</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$21 331 </a:t>
                      </a:r>
                    </a:p>
                  </a:txBody>
                  <a:tcPr marL="9525" marR="9525" marT="9525" marB="0" anchor="ctr"/>
                </a:tc>
                <a:extLst>
                  <a:ext uri="{0D108BD9-81ED-4DB2-BD59-A6C34878D82A}">
                    <a16:rowId xmlns:a16="http://schemas.microsoft.com/office/drawing/2014/main" val="1872797191"/>
                  </a:ext>
                </a:extLst>
              </a:tr>
              <a:tr h="270220">
                <a:tc>
                  <a:txBody>
                    <a:bodyPr/>
                    <a:lstStyle/>
                    <a:p>
                      <a:pPr algn="r" fontAlgn="b"/>
                      <a:r>
                        <a:rPr lang="cs-CZ" sz="1600" u="none" strike="noStrike">
                          <a:effectLst/>
                        </a:rPr>
                        <a:t>4</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4</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China National Petroleum</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$283 958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$4 575 </a:t>
                      </a:r>
                    </a:p>
                  </a:txBody>
                  <a:tcPr marL="9525" marR="9525" marT="9525" marB="0" anchor="ctr"/>
                </a:tc>
                <a:extLst>
                  <a:ext uri="{0D108BD9-81ED-4DB2-BD59-A6C34878D82A}">
                    <a16:rowId xmlns:a16="http://schemas.microsoft.com/office/drawing/2014/main" val="1016953975"/>
                  </a:ext>
                </a:extLst>
              </a:tr>
              <a:tr h="270220">
                <a:tc>
                  <a:txBody>
                    <a:bodyPr/>
                    <a:lstStyle/>
                    <a:p>
                      <a:pPr algn="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Sinopec Group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$283 728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$6 205 </a:t>
                      </a:r>
                    </a:p>
                  </a:txBody>
                  <a:tcPr marL="9525" marR="9525" marT="9525" marB="0" anchor="ctr"/>
                </a:tc>
                <a:extLst>
                  <a:ext uri="{0D108BD9-81ED-4DB2-BD59-A6C34878D82A}">
                    <a16:rowId xmlns:a16="http://schemas.microsoft.com/office/drawing/2014/main" val="2396546258"/>
                  </a:ext>
                </a:extLst>
              </a:tr>
              <a:tr h="270220">
                <a:tc>
                  <a:txBody>
                    <a:bodyPr/>
                    <a:lstStyle/>
                    <a:p>
                      <a:pPr algn="r" fontAlgn="b"/>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12</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Apple</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$274 515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$57 411 </a:t>
                      </a:r>
                    </a:p>
                  </a:txBody>
                  <a:tcPr marL="9525" marR="9525" marT="9525" marB="0" anchor="ctr"/>
                </a:tc>
                <a:extLst>
                  <a:ext uri="{0D108BD9-81ED-4DB2-BD59-A6C34878D82A}">
                    <a16:rowId xmlns:a16="http://schemas.microsoft.com/office/drawing/2014/main" val="1246948914"/>
                  </a:ext>
                </a:extLst>
              </a:tr>
              <a:tr h="270220">
                <a:tc>
                  <a:txBody>
                    <a:bodyPr/>
                    <a:lstStyle/>
                    <a:p>
                      <a:pPr algn="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CVS Health</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$268 706</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$7 179 </a:t>
                      </a:r>
                    </a:p>
                  </a:txBody>
                  <a:tcPr marL="9525" marR="9525" marT="9525" marB="0" anchor="ctr"/>
                </a:tc>
                <a:extLst>
                  <a:ext uri="{0D108BD9-81ED-4DB2-BD59-A6C34878D82A}">
                    <a16:rowId xmlns:a16="http://schemas.microsoft.com/office/drawing/2014/main" val="3357491197"/>
                  </a:ext>
                </a:extLst>
              </a:tr>
              <a:tr h="270220">
                <a:tc>
                  <a:txBody>
                    <a:bodyPr/>
                    <a:lstStyle/>
                    <a:p>
                      <a:pPr algn="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15</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UnitedHealth Group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$257 141</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$15 403 </a:t>
                      </a:r>
                    </a:p>
                  </a:txBody>
                  <a:tcPr marL="9525" marR="9525" marT="9525" marB="0" anchor="ctr"/>
                </a:tc>
                <a:extLst>
                  <a:ext uri="{0D108BD9-81ED-4DB2-BD59-A6C34878D82A}">
                    <a16:rowId xmlns:a16="http://schemas.microsoft.com/office/drawing/2014/main" val="1852550684"/>
                  </a:ext>
                </a:extLst>
              </a:tr>
              <a:tr h="270220">
                <a:tc>
                  <a:txBody>
                    <a:bodyPr/>
                    <a:lstStyle/>
                    <a:p>
                      <a:pPr algn="r" fontAlgn="b"/>
                      <a:r>
                        <a:rPr lang="cs-CZ" sz="1600" u="none" strike="noStrike">
                          <a:effectLst/>
                        </a:rPr>
                        <a:t>9</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10</a:t>
                      </a:r>
                    </a:p>
                  </a:txBody>
                  <a:tcPr marL="9525" marR="9525" marT="9525" marB="0" anchor="ctr"/>
                </a:tc>
                <a:tc>
                  <a:txBody>
                    <a:bodyPr/>
                    <a:lstStyle/>
                    <a:p>
                      <a:pPr algn="l" fontAlgn="ctr"/>
                      <a:r>
                        <a:rPr lang="cs-CZ" sz="1600" b="0" i="0" u="none" strike="noStrike" dirty="0">
                          <a:solidFill>
                            <a:srgbClr val="000000"/>
                          </a:solidFill>
                          <a:effectLst/>
                          <a:latin typeface="Calibri" panose="020F0502020204030204" pitchFamily="34" charset="0"/>
                        </a:rPr>
                        <a:t>Toyota Motor</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Japan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$256 722</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$21 180 </a:t>
                      </a:r>
                    </a:p>
                  </a:txBody>
                  <a:tcPr marL="9525" marR="9525" marT="9525" marB="0" anchor="ctr"/>
                </a:tc>
                <a:extLst>
                  <a:ext uri="{0D108BD9-81ED-4DB2-BD59-A6C34878D82A}">
                    <a16:rowId xmlns:a16="http://schemas.microsoft.com/office/drawing/2014/main" val="3687802353"/>
                  </a:ext>
                </a:extLst>
              </a:tr>
              <a:tr h="270220">
                <a:tc>
                  <a:txBody>
                    <a:bodyPr/>
                    <a:lstStyle/>
                    <a:p>
                      <a:pPr algn="r" fontAlgn="b"/>
                      <a:r>
                        <a:rPr lang="cs-CZ" sz="1600" u="none" strike="noStrike">
                          <a:effectLst/>
                        </a:rPr>
                        <a:t>10</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7</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Volkswagen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Germany</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$253 965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$10 104 </a:t>
                      </a:r>
                    </a:p>
                  </a:txBody>
                  <a:tcPr marL="9525" marR="9525" marT="9525" marB="0" anchor="ctr"/>
                </a:tc>
                <a:extLst>
                  <a:ext uri="{0D108BD9-81ED-4DB2-BD59-A6C34878D82A}">
                    <a16:rowId xmlns:a16="http://schemas.microsoft.com/office/drawing/2014/main" val="3209093053"/>
                  </a:ext>
                </a:extLst>
              </a:tr>
              <a:tr h="270220">
                <a:tc>
                  <a:txBody>
                    <a:bodyPr/>
                    <a:lstStyle/>
                    <a:p>
                      <a:pPr algn="r" fontAlgn="b"/>
                      <a:r>
                        <a:rPr lang="cs-CZ" sz="1600" u="none" strike="noStrike">
                          <a:effectLst/>
                        </a:rPr>
                        <a:t>11</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14</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Berkshire Hathaway</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$245 510</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$42 521 </a:t>
                      </a:r>
                    </a:p>
                  </a:txBody>
                  <a:tcPr marL="9525" marR="9525" marT="9525" marB="0" anchor="ctr"/>
                </a:tc>
                <a:extLst>
                  <a:ext uri="{0D108BD9-81ED-4DB2-BD59-A6C34878D82A}">
                    <a16:rowId xmlns:a16="http://schemas.microsoft.com/office/drawing/2014/main" val="3483464381"/>
                  </a:ext>
                </a:extLst>
              </a:tr>
              <a:tr h="270220">
                <a:tc>
                  <a:txBody>
                    <a:bodyPr/>
                    <a:lstStyle/>
                    <a:p>
                      <a:pPr algn="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16</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McKesson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$238 228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-$4 539 </a:t>
                      </a:r>
                    </a:p>
                  </a:txBody>
                  <a:tcPr marL="9525" marR="9525" marT="9525" marB="0" anchor="ctr"/>
                </a:tc>
                <a:extLst>
                  <a:ext uri="{0D108BD9-81ED-4DB2-BD59-A6C34878D82A}">
                    <a16:rowId xmlns:a16="http://schemas.microsoft.com/office/drawing/2014/main" val="3079566682"/>
                  </a:ext>
                </a:extLst>
              </a:tr>
              <a:tr h="270220">
                <a:tc>
                  <a:txBody>
                    <a:bodyPr/>
                    <a:lstStyle/>
                    <a:p>
                      <a:pPr algn="r" fontAlgn="b"/>
                      <a:r>
                        <a:rPr lang="cs-CZ" sz="1600" u="none" strike="noStrike">
                          <a:effectLst/>
                        </a:rPr>
                        <a:t>13</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18</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China State Construction Engineering</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$234 425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$3 578 </a:t>
                      </a:r>
                    </a:p>
                  </a:txBody>
                  <a:tcPr marL="9525" marR="9525" marT="9525" marB="0" anchor="ctr"/>
                </a:tc>
                <a:extLst>
                  <a:ext uri="{0D108BD9-81ED-4DB2-BD59-A6C34878D82A}">
                    <a16:rowId xmlns:a16="http://schemas.microsoft.com/office/drawing/2014/main" val="1452228009"/>
                  </a:ext>
                </a:extLst>
              </a:tr>
              <a:tr h="270220">
                <a:tc>
                  <a:txBody>
                    <a:bodyPr/>
                    <a:lstStyle/>
                    <a:p>
                      <a:pPr algn="r" fontAlgn="b"/>
                      <a:r>
                        <a:rPr lang="cs-CZ" sz="1600" u="none" strike="noStrike">
                          <a:effectLst/>
                        </a:rPr>
                        <a:t>14</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6</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Saudi Aramco</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Saudi Arabia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$229 766</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$49 287 </a:t>
                      </a:r>
                    </a:p>
                  </a:txBody>
                  <a:tcPr marL="9525" marR="9525" marT="9525" marB="0" anchor="ctr"/>
                </a:tc>
                <a:extLst>
                  <a:ext uri="{0D108BD9-81ED-4DB2-BD59-A6C34878D82A}">
                    <a16:rowId xmlns:a16="http://schemas.microsoft.com/office/drawing/2014/main" val="1583265553"/>
                  </a:ext>
                </a:extLst>
              </a:tr>
              <a:tr h="270220">
                <a:tc>
                  <a:txBody>
                    <a:bodyPr/>
                    <a:lstStyle/>
                    <a:p>
                      <a:pPr algn="r" fontAlgn="b"/>
                      <a:r>
                        <a:rPr lang="cs-CZ" sz="1600" u="none" strike="noStrike">
                          <a:effectLst/>
                        </a:rPr>
                        <a:t>15</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19</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Samsung Electronics</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South Korea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$200 734</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$22 116 </a:t>
                      </a:r>
                    </a:p>
                  </a:txBody>
                  <a:tcPr marL="9525" marR="9525" marT="9525" marB="0" anchor="ctr"/>
                </a:tc>
                <a:extLst>
                  <a:ext uri="{0D108BD9-81ED-4DB2-BD59-A6C34878D82A}">
                    <a16:rowId xmlns:a16="http://schemas.microsoft.com/office/drawing/2014/main" val="530743526"/>
                  </a:ext>
                </a:extLst>
              </a:tr>
              <a:tr h="270220">
                <a:tc>
                  <a:txBody>
                    <a:bodyPr/>
                    <a:lstStyle/>
                    <a:p>
                      <a:pPr algn="r" fontAlgn="b"/>
                      <a:r>
                        <a:rPr lang="cs-CZ" sz="1600" u="none" strike="noStrike">
                          <a:effectLst/>
                        </a:rPr>
                        <a:t>16</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21</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Ping An Insurance</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$191 509</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$20 739 </a:t>
                      </a:r>
                    </a:p>
                  </a:txBody>
                  <a:tcPr marL="9525" marR="9525" marT="9525" marB="0" anchor="ctr"/>
                </a:tc>
                <a:extLst>
                  <a:ext uri="{0D108BD9-81ED-4DB2-BD59-A6C34878D82A}">
                    <a16:rowId xmlns:a16="http://schemas.microsoft.com/office/drawing/2014/main" val="1256279226"/>
                  </a:ext>
                </a:extLst>
              </a:tr>
              <a:tr h="270220">
                <a:tc>
                  <a:txBody>
                    <a:bodyPr/>
                    <a:lstStyle/>
                    <a:p>
                      <a:pPr algn="r" fontAlgn="b"/>
                      <a:r>
                        <a:rPr lang="cs-CZ" sz="1600" u="none" strike="noStrike">
                          <a:effectLst/>
                        </a:rPr>
                        <a:t>17</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AmerisourceBergen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$189 894</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-$3 409 </a:t>
                      </a:r>
                    </a:p>
                  </a:txBody>
                  <a:tcPr marL="9525" marR="9525" marT="9525" marB="0" anchor="ctr"/>
                </a:tc>
                <a:extLst>
                  <a:ext uri="{0D108BD9-81ED-4DB2-BD59-A6C34878D82A}">
                    <a16:rowId xmlns:a16="http://schemas.microsoft.com/office/drawing/2014/main" val="4106325161"/>
                  </a:ext>
                </a:extLst>
              </a:tr>
              <a:tr h="270220">
                <a:tc>
                  <a:txBody>
                    <a:bodyPr/>
                    <a:lstStyle/>
                    <a:p>
                      <a:pPr algn="r" fontAlgn="b"/>
                      <a:r>
                        <a:rPr lang="cs-CZ" sz="1600" u="none" strike="noStrike">
                          <a:effectLst/>
                        </a:rPr>
                        <a:t>18</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8</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BP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Britain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$183 500</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-$20 305 </a:t>
                      </a:r>
                    </a:p>
                  </a:txBody>
                  <a:tcPr marL="9525" marR="9525" marT="9525" marB="0" anchor="ctr"/>
                </a:tc>
                <a:extLst>
                  <a:ext uri="{0D108BD9-81ED-4DB2-BD59-A6C34878D82A}">
                    <a16:rowId xmlns:a16="http://schemas.microsoft.com/office/drawing/2014/main" val="1569803712"/>
                  </a:ext>
                </a:extLst>
              </a:tr>
              <a:tr h="530951">
                <a:tc>
                  <a:txBody>
                    <a:bodyPr/>
                    <a:lstStyle/>
                    <a:p>
                      <a:pPr algn="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5</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Royal Dutch Shell</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Netherlands</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$183 195</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-$21 680 </a:t>
                      </a:r>
                    </a:p>
                  </a:txBody>
                  <a:tcPr marL="9525" marR="9525" marT="9525" marB="0" anchor="ctr"/>
                </a:tc>
                <a:extLst>
                  <a:ext uri="{0D108BD9-81ED-4DB2-BD59-A6C34878D82A}">
                    <a16:rowId xmlns:a16="http://schemas.microsoft.com/office/drawing/2014/main" val="878511739"/>
                  </a:ext>
                </a:extLst>
              </a:tr>
              <a:tr h="270220">
                <a:tc>
                  <a:txBody>
                    <a:bodyPr/>
                    <a:lstStyle/>
                    <a:p>
                      <a:pPr algn="r" fontAlgn="b"/>
                      <a:r>
                        <a:rPr lang="cs-CZ" sz="1600" u="none" strike="noStrike">
                          <a:effectLst/>
                        </a:rPr>
                        <a:t>20</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l" fontAlgn="ctr"/>
                      <a:r>
                        <a:rPr lang="en-US" sz="1600" b="0" i="0" u="none" strike="noStrike">
                          <a:solidFill>
                            <a:srgbClr val="000000"/>
                          </a:solidFill>
                          <a:effectLst/>
                          <a:latin typeface="Calibri" panose="020F0502020204030204" pitchFamily="34" charset="0"/>
                        </a:rPr>
                        <a:t>Industrial &amp; Commercial Bank of China</a:t>
                      </a:r>
                    </a:p>
                  </a:txBody>
                  <a:tcPr marL="9525" marR="9525" marT="9525" marB="0" anchor="ctr"/>
                </a:tc>
                <a:tc>
                  <a:txBody>
                    <a:bodyPr/>
                    <a:lstStyle/>
                    <a:p>
                      <a:pPr algn="ctr" fontAlgn="ctr"/>
                      <a:r>
                        <a:rPr lang="cs-CZ" sz="1600" b="0" i="0" u="none" strike="noStrike" dirty="0" err="1">
                          <a:solidFill>
                            <a:srgbClr val="000000"/>
                          </a:solidFill>
                          <a:effectLst/>
                          <a:latin typeface="Calibri" panose="020F0502020204030204" pitchFamily="34" charset="0"/>
                        </a:rPr>
                        <a:t>China</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$182 794</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$45 783 </a:t>
                      </a:r>
                    </a:p>
                  </a:txBody>
                  <a:tcPr marL="9525" marR="9525" marT="9525" marB="0" anchor="ctr"/>
                </a:tc>
                <a:extLst>
                  <a:ext uri="{0D108BD9-81ED-4DB2-BD59-A6C34878D82A}">
                    <a16:rowId xmlns:a16="http://schemas.microsoft.com/office/drawing/2014/main" val="519636641"/>
                  </a:ext>
                </a:extLst>
              </a:tr>
            </a:tbl>
          </a:graphicData>
        </a:graphic>
      </p:graphicFrame>
    </p:spTree>
    <p:extLst>
      <p:ext uri="{BB962C8B-B14F-4D97-AF65-F5344CB8AC3E}">
        <p14:creationId xmlns:p14="http://schemas.microsoft.com/office/powerpoint/2010/main" val="644663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3950" y="457200"/>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9219" name="Zástupný symbol pro obsah 2"/>
          <p:cNvSpPr>
            <a:spLocks noGrp="1"/>
          </p:cNvSpPr>
          <p:nvPr>
            <p:ph idx="1"/>
          </p:nvPr>
        </p:nvSpPr>
        <p:spPr/>
        <p:txBody>
          <a:bodyPr/>
          <a:lstStyle/>
          <a:p>
            <a:endParaRPr lang="sk-SK" altLang="sk-SK"/>
          </a:p>
        </p:txBody>
      </p:sp>
      <p:pic>
        <p:nvPicPr>
          <p:cNvPr id="9220" name="Obrázek 3"/>
          <p:cNvPicPr>
            <a:picLocks noChangeAspect="1" noChangeArrowheads="1"/>
          </p:cNvPicPr>
          <p:nvPr/>
        </p:nvPicPr>
        <p:blipFill>
          <a:blip r:embed="rId3">
            <a:extLst>
              <a:ext uri="{28A0092B-C50C-407E-A947-70E740481C1C}">
                <a14:useLocalDpi xmlns:a14="http://schemas.microsoft.com/office/drawing/2010/main" val="0"/>
              </a:ext>
            </a:extLst>
          </a:blip>
          <a:srcRect l="333" t="6075" r="26961" b="30409"/>
          <a:stretch>
            <a:fillRect/>
          </a:stretch>
        </p:blipFill>
        <p:spPr bwMode="auto">
          <a:xfrm>
            <a:off x="0" y="1341438"/>
            <a:ext cx="910907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388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77500" lnSpcReduction="20000"/>
          </a:bodyPr>
          <a:lstStyle/>
          <a:p>
            <a:pPr marL="0" indent="0">
              <a:buNone/>
            </a:pPr>
            <a:r>
              <a:rPr lang="cs-CZ" dirty="0"/>
              <a:t>nebo</a:t>
            </a:r>
          </a:p>
          <a:p>
            <a:pPr marL="0" lvl="0" indent="0">
              <a:buNone/>
            </a:pPr>
            <a:r>
              <a:rPr lang="cs-CZ" b="1" dirty="0"/>
              <a:t>2) Ekonomické aspekty v začátcích podnikání (Ekonomická analýza firmy, ve které pracujete)</a:t>
            </a:r>
          </a:p>
          <a:p>
            <a:pPr lvl="0"/>
            <a:r>
              <a:rPr lang="cs-CZ" dirty="0"/>
              <a:t>Ekonomická efektivnost podnikání (náklady, výnosy, VH)</a:t>
            </a:r>
          </a:p>
          <a:p>
            <a:pPr lvl="0"/>
            <a:r>
              <a:rPr lang="cs-CZ" dirty="0"/>
              <a:t>Finanční řízení malého podniku</a:t>
            </a:r>
          </a:p>
          <a:p>
            <a:pPr lvl="0"/>
            <a:r>
              <a:rPr lang="cs-CZ" dirty="0"/>
              <a:t>Finanční plán začínajícího podnikatele</a:t>
            </a:r>
          </a:p>
          <a:p>
            <a:pPr lvl="0"/>
            <a:r>
              <a:rPr lang="cs-CZ" dirty="0"/>
              <a:t>Zdroje finančních prostředků</a:t>
            </a:r>
          </a:p>
          <a:p>
            <a:pPr lvl="0"/>
            <a:r>
              <a:rPr lang="cs-CZ" dirty="0"/>
              <a:t>Standardní vs. alternativní financování</a:t>
            </a:r>
          </a:p>
          <a:p>
            <a:pPr lvl="0"/>
            <a:r>
              <a:rPr lang="cs-CZ" dirty="0"/>
              <a:t>Atd.</a:t>
            </a:r>
          </a:p>
          <a:p>
            <a:pPr lvl="0"/>
            <a:r>
              <a:rPr lang="cs-CZ" dirty="0"/>
              <a:t>kombinace esej + analýza (teorie : praxe 50:50)</a:t>
            </a:r>
          </a:p>
          <a:p>
            <a:pPr lvl="0"/>
            <a:r>
              <a:rPr lang="cs-CZ" dirty="0"/>
              <a:t>Uvedené body jsou </a:t>
            </a:r>
            <a:r>
              <a:rPr lang="cs-CZ" b="1" dirty="0"/>
              <a:t>pouze příkladem (inspirací)</a:t>
            </a:r>
            <a:r>
              <a:rPr lang="cs-CZ" dirty="0"/>
              <a:t> toho, co je možné v rámci tématu zpracovávat, nejedná se o předepsanou a neměnnou strukturu!!!</a:t>
            </a:r>
          </a:p>
          <a:p>
            <a:pPr marL="0" indent="0">
              <a:buNone/>
            </a:pPr>
            <a:endParaRPr lang="cs-CZ" dirty="0"/>
          </a:p>
        </p:txBody>
      </p:sp>
    </p:spTree>
    <p:extLst>
      <p:ext uri="{BB962C8B-B14F-4D97-AF65-F5344CB8AC3E}">
        <p14:creationId xmlns:p14="http://schemas.microsoft.com/office/powerpoint/2010/main" val="976772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3950" y="457200"/>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2019</a:t>
            </a:r>
          </a:p>
        </p:txBody>
      </p:sp>
      <p:sp>
        <p:nvSpPr>
          <p:cNvPr id="9219" name="Zástupný symbol pro obsah 2"/>
          <p:cNvSpPr>
            <a:spLocks noGrp="1"/>
          </p:cNvSpPr>
          <p:nvPr>
            <p:ph idx="1"/>
          </p:nvPr>
        </p:nvSpPr>
        <p:spPr/>
        <p:txBody>
          <a:bodyPr/>
          <a:lstStyle/>
          <a:p>
            <a:endParaRPr lang="sk-SK" altLang="sk-SK"/>
          </a:p>
        </p:txBody>
      </p:sp>
      <p:pic>
        <p:nvPicPr>
          <p:cNvPr id="9220" name="Obrázek 3"/>
          <p:cNvPicPr>
            <a:picLocks noChangeAspect="1" noChangeArrowheads="1"/>
          </p:cNvPicPr>
          <p:nvPr/>
        </p:nvPicPr>
        <p:blipFill>
          <a:blip r:embed="rId3">
            <a:extLst>
              <a:ext uri="{28A0092B-C50C-407E-A947-70E740481C1C}">
                <a14:useLocalDpi xmlns:a14="http://schemas.microsoft.com/office/drawing/2010/main" val="0"/>
              </a:ext>
            </a:extLst>
          </a:blip>
          <a:srcRect l="333" t="6075" r="26961" b="30409"/>
          <a:stretch>
            <a:fillRect/>
          </a:stretch>
        </p:blipFill>
        <p:spPr bwMode="auto">
          <a:xfrm>
            <a:off x="0" y="1341438"/>
            <a:ext cx="910907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af 4"/>
          <p:cNvGraphicFramePr>
            <a:graphicFrameLocks/>
          </p:cNvGraphicFramePr>
          <p:nvPr/>
        </p:nvGraphicFramePr>
        <p:xfrm>
          <a:off x="0" y="2144712"/>
          <a:ext cx="9109075" cy="4713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7909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B7838-EC98-4A26-9CF2-E2C1FF75038C}"/>
              </a:ext>
            </a:extLst>
          </p:cNvPr>
          <p:cNvSpPr>
            <a:spLocks noGrp="1"/>
          </p:cNvSpPr>
          <p:nvPr>
            <p:ph type="title"/>
          </p:nvPr>
        </p:nvSpPr>
        <p:spPr>
          <a:xfrm>
            <a:off x="-109728" y="274638"/>
            <a:ext cx="9253728" cy="1143000"/>
          </a:xfrm>
        </p:spPr>
        <p:txBody>
          <a:bodyPr>
            <a:normAutofit fontScale="90000"/>
          </a:bodyPr>
          <a:lstStyle/>
          <a:p>
            <a:r>
              <a:rPr lang="cs-CZ" b="1" dirty="0"/>
              <a:t>Největší firmy dle tržní kapitalizace 2021</a:t>
            </a:r>
          </a:p>
        </p:txBody>
      </p:sp>
      <p:pic>
        <p:nvPicPr>
          <p:cNvPr id="4" name="Obrázek 3">
            <a:extLst>
              <a:ext uri="{FF2B5EF4-FFF2-40B4-BE49-F238E27FC236}">
                <a16:creationId xmlns:a16="http://schemas.microsoft.com/office/drawing/2014/main" id="{CDC6AAB2-DB9B-4CF9-8E08-A9EA4CD97D31}"/>
              </a:ext>
            </a:extLst>
          </p:cNvPr>
          <p:cNvPicPr>
            <a:picLocks noChangeAspect="1"/>
          </p:cNvPicPr>
          <p:nvPr/>
        </p:nvPicPr>
        <p:blipFill>
          <a:blip r:embed="rId2"/>
          <a:stretch>
            <a:fillRect/>
          </a:stretch>
        </p:blipFill>
        <p:spPr>
          <a:xfrm>
            <a:off x="0" y="1168704"/>
            <a:ext cx="9144000" cy="5356041"/>
          </a:xfrm>
          <a:prstGeom prst="rect">
            <a:avLst/>
          </a:prstGeom>
        </p:spPr>
      </p:pic>
    </p:spTree>
    <p:extLst>
      <p:ext uri="{BB962C8B-B14F-4D97-AF65-F5344CB8AC3E}">
        <p14:creationId xmlns:p14="http://schemas.microsoft.com/office/powerpoint/2010/main" val="3136749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8316416"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V jakých zemích největší firmy světa sídlí?</a:t>
            </a:r>
          </a:p>
        </p:txBody>
      </p:sp>
      <p:pic>
        <p:nvPicPr>
          <p:cNvPr id="10243" name="Obrázek 3" descr="global 2000 d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1013"/>
            <a:ext cx="9144000"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5275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3418" y="972698"/>
            <a:ext cx="7489825" cy="2808287"/>
          </a:xfrm>
        </p:spPr>
        <p:txBody>
          <a:bodyPr>
            <a:normAutofit fontScale="77500" lnSpcReduction="20000"/>
          </a:bodyPr>
          <a:lstStyle/>
          <a:p>
            <a:pPr marL="82550" indent="0">
              <a:buFont typeface="Wingdings 2" panose="05020102010507070707" pitchFamily="18" charset="2"/>
              <a:buNone/>
              <a:defRPr/>
            </a:pPr>
            <a:endParaRPr lang="cs-CZ" sz="1800" dirty="0"/>
          </a:p>
          <a:p>
            <a:pPr>
              <a:defRPr/>
            </a:pPr>
            <a:r>
              <a:rPr lang="cs-CZ" sz="1900"/>
              <a:t>Global </a:t>
            </a:r>
            <a:r>
              <a:rPr lang="cs-CZ" sz="1900" dirty="0"/>
              <a:t>2015: </a:t>
            </a:r>
            <a:r>
              <a:rPr lang="cs-CZ" sz="1900" dirty="0" err="1"/>
              <a:t>Trends</a:t>
            </a:r>
            <a:r>
              <a:rPr lang="cs-CZ" sz="1900" dirty="0"/>
              <a:t> </a:t>
            </a:r>
            <a:r>
              <a:rPr lang="cs-CZ" sz="1900" dirty="0" err="1"/>
              <a:t>of</a:t>
            </a:r>
            <a:r>
              <a:rPr lang="cs-CZ" sz="1900" dirty="0"/>
              <a:t> 2015</a:t>
            </a:r>
          </a:p>
          <a:p>
            <a:pPr marL="82550" indent="0">
              <a:buFont typeface="Wingdings 2" panose="05020102010507070707" pitchFamily="18" charset="2"/>
              <a:buNone/>
              <a:defRPr/>
            </a:pPr>
            <a:r>
              <a:rPr lang="cs-CZ" sz="1900" u="sng" dirty="0">
                <a:hlinkClick r:id="rId3"/>
              </a:rPr>
              <a:t>http</a:t>
            </a:r>
            <a:r>
              <a:rPr lang="cs-CZ" sz="1900" u="sng">
                <a:hlinkClick r:id="rId3"/>
              </a:rPr>
              <a:t>://www.forbes.com/video/4219050995001</a:t>
            </a:r>
            <a:r>
              <a:rPr lang="cs-CZ" sz="1900" u="sng" dirty="0">
                <a:hlinkClick r:id="rId3"/>
              </a:rPr>
              <a:t>/</a:t>
            </a:r>
            <a:endParaRPr lang="cs-CZ" sz="1900" u="sng" dirty="0"/>
          </a:p>
          <a:p>
            <a:pPr marL="82550" indent="0">
              <a:buFont typeface="Wingdings 2" panose="05020102010507070707" pitchFamily="18" charset="2"/>
              <a:buNone/>
              <a:defRPr/>
            </a:pPr>
            <a:endParaRPr lang="cs-CZ" sz="1900" dirty="0"/>
          </a:p>
          <a:p>
            <a:pPr>
              <a:defRPr/>
            </a:pPr>
            <a:r>
              <a:rPr lang="cs-CZ" sz="1900"/>
              <a:t>Forbes Global </a:t>
            </a:r>
            <a:r>
              <a:rPr lang="cs-CZ" sz="1900" dirty="0"/>
              <a:t>2000: </a:t>
            </a:r>
            <a:r>
              <a:rPr lang="cs-CZ" sz="1900" dirty="0" err="1"/>
              <a:t>Movers</a:t>
            </a:r>
            <a:r>
              <a:rPr lang="cs-CZ" sz="1900" dirty="0"/>
              <a:t> and </a:t>
            </a:r>
            <a:r>
              <a:rPr lang="cs-CZ" sz="1900" dirty="0" err="1"/>
              <a:t>Shakers</a:t>
            </a:r>
            <a:endParaRPr lang="cs-CZ" sz="1900" dirty="0"/>
          </a:p>
          <a:p>
            <a:pPr marL="82550" indent="0">
              <a:buFont typeface="Wingdings 2" panose="05020102010507070707" pitchFamily="18" charset="2"/>
              <a:buNone/>
              <a:defRPr/>
            </a:pPr>
            <a:r>
              <a:rPr lang="cs-CZ" sz="1900" u="sng" dirty="0">
                <a:hlinkClick r:id="rId4"/>
              </a:rPr>
              <a:t>https</a:t>
            </a:r>
            <a:r>
              <a:rPr lang="cs-CZ" sz="1900" u="sng">
                <a:hlinkClick r:id="rId4"/>
              </a:rPr>
              <a:t>://www.youtube.com/watch?v=VsTS8f8Cymg</a:t>
            </a:r>
            <a:endParaRPr lang="cs-CZ" sz="1900" u="sng" dirty="0"/>
          </a:p>
          <a:p>
            <a:pPr marL="82550" indent="0">
              <a:buFont typeface="Wingdings 2" panose="05020102010507070707" pitchFamily="18" charset="2"/>
              <a:buNone/>
              <a:defRPr/>
            </a:pPr>
            <a:endParaRPr lang="cs-CZ" sz="1900" dirty="0"/>
          </a:p>
          <a:p>
            <a:pPr>
              <a:defRPr/>
            </a:pPr>
            <a:r>
              <a:rPr lang="cs-CZ" sz="1900" dirty="0" err="1"/>
              <a:t>Four</a:t>
            </a:r>
            <a:r>
              <a:rPr lang="cs-CZ" sz="1900" dirty="0"/>
              <a:t> </a:t>
            </a:r>
            <a:r>
              <a:rPr lang="cs-CZ" sz="1900" err="1"/>
              <a:t>Chinese</a:t>
            </a:r>
            <a:r>
              <a:rPr lang="cs-CZ" sz="1900"/>
              <a:t> Banks Top Forbes Global </a:t>
            </a:r>
            <a:r>
              <a:rPr lang="cs-CZ" sz="1900" dirty="0"/>
              <a:t>2000</a:t>
            </a:r>
          </a:p>
          <a:p>
            <a:pPr marL="82550" indent="0">
              <a:buFont typeface="Wingdings 2" panose="05020102010507070707" pitchFamily="18" charset="2"/>
              <a:buNone/>
              <a:defRPr/>
            </a:pPr>
            <a:r>
              <a:rPr lang="cs-CZ" sz="1900" u="sng" dirty="0">
                <a:hlinkClick r:id="rId5"/>
              </a:rPr>
              <a:t>https</a:t>
            </a:r>
            <a:r>
              <a:rPr lang="cs-CZ" sz="1900" u="sng">
                <a:hlinkClick r:id="rId5"/>
              </a:rPr>
              <a:t>://www.youtube.com/watch?v=2ClmlnqdPnY</a:t>
            </a:r>
            <a:endParaRPr lang="cs-CZ" sz="1900" u="sng" dirty="0"/>
          </a:p>
          <a:p>
            <a:pPr marL="82550" indent="0">
              <a:buFont typeface="Wingdings 2" panose="05020102010507070707" pitchFamily="18" charset="2"/>
              <a:buNone/>
              <a:defRPr/>
            </a:pPr>
            <a:endParaRPr lang="cs-CZ" sz="1900" dirty="0"/>
          </a:p>
          <a:p>
            <a:pPr>
              <a:defRPr/>
            </a:pPr>
            <a:r>
              <a:rPr lang="cs-CZ" sz="1900" dirty="0" err="1"/>
              <a:t>How</a:t>
            </a:r>
            <a:r>
              <a:rPr lang="cs-CZ" sz="1900" dirty="0"/>
              <a:t> </a:t>
            </a:r>
            <a:r>
              <a:rPr lang="cs-CZ" sz="1900"/>
              <a:t>to Become </a:t>
            </a:r>
            <a:r>
              <a:rPr lang="cs-CZ" sz="1900" dirty="0" err="1"/>
              <a:t>the</a:t>
            </a:r>
            <a:r>
              <a:rPr lang="cs-CZ" sz="1900" dirty="0"/>
              <a:t> </a:t>
            </a:r>
            <a:r>
              <a:rPr lang="cs-CZ" sz="1900" dirty="0" err="1"/>
              <a:t>World's</a:t>
            </a:r>
            <a:r>
              <a:rPr lang="cs-CZ" sz="1900" dirty="0"/>
              <a:t> Most </a:t>
            </a:r>
            <a:r>
              <a:rPr lang="cs-CZ" sz="1900" dirty="0" err="1"/>
              <a:t>Admired</a:t>
            </a:r>
            <a:r>
              <a:rPr lang="cs-CZ" sz="1900" dirty="0"/>
              <a:t> </a:t>
            </a:r>
            <a:r>
              <a:rPr lang="cs-CZ" sz="1900" dirty="0" err="1"/>
              <a:t>Company</a:t>
            </a:r>
            <a:endParaRPr lang="cs-CZ" sz="1900" dirty="0"/>
          </a:p>
          <a:p>
            <a:pPr marL="82550" indent="0">
              <a:buFont typeface="Wingdings 2" panose="05020102010507070707" pitchFamily="18" charset="2"/>
              <a:buNone/>
              <a:defRPr/>
            </a:pPr>
            <a:r>
              <a:rPr lang="cs-CZ" sz="1900" u="sng" dirty="0">
                <a:hlinkClick r:id="rId6"/>
              </a:rPr>
              <a:t>http</a:t>
            </a:r>
            <a:r>
              <a:rPr lang="cs-CZ" sz="1900" u="sng">
                <a:hlinkClick r:id="rId6"/>
              </a:rPr>
              <a:t>://fortune.com/video/2015/02/19/how-to-become-the-worlds-most-admired-company</a:t>
            </a:r>
            <a:r>
              <a:rPr lang="cs-CZ" sz="1900" u="sng" dirty="0">
                <a:hlinkClick r:id="rId6"/>
              </a:rPr>
              <a:t>/</a:t>
            </a:r>
            <a:endParaRPr lang="cs-CZ" sz="1900" u="sng" dirty="0"/>
          </a:p>
        </p:txBody>
      </p:sp>
      <p:pic>
        <p:nvPicPr>
          <p:cNvPr id="11267" name="Obrázek 3" descr="http://www.forbes.cz/wp-content/uploads/2015/06/global-20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4292600"/>
            <a:ext cx="777716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439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14016" y="216694"/>
            <a:ext cx="74993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USA pro rok 2015</a:t>
            </a:r>
          </a:p>
        </p:txBody>
      </p:sp>
      <p:sp>
        <p:nvSpPr>
          <p:cNvPr id="12291" name="Zástupný symbol pro obsah 2"/>
          <p:cNvSpPr>
            <a:spLocks noGrp="1"/>
          </p:cNvSpPr>
          <p:nvPr>
            <p:ph idx="1"/>
          </p:nvPr>
        </p:nvSpPr>
        <p:spPr/>
        <p:txBody>
          <a:bodyPr/>
          <a:lstStyle/>
          <a:p>
            <a:endParaRPr lang="sk-SK" altLang="sk-SK"/>
          </a:p>
        </p:txBody>
      </p:sp>
      <p:graphicFrame>
        <p:nvGraphicFramePr>
          <p:cNvPr id="4" name="Tabulka 3"/>
          <p:cNvGraphicFramePr>
            <a:graphicFrameLocks noGrp="1"/>
          </p:cNvGraphicFramePr>
          <p:nvPr/>
        </p:nvGraphicFramePr>
        <p:xfrm>
          <a:off x="0" y="1119188"/>
          <a:ext cx="9140824" cy="5765804"/>
        </p:xfrm>
        <a:graphic>
          <a:graphicData uri="http://schemas.openxmlformats.org/drawingml/2006/table">
            <a:tbl>
              <a:tblPr firstRow="1" bandRow="1">
                <a:tableStyleId>{F5AB1C69-6EDB-4FF4-983F-18BD219EF322}</a:tableStyleId>
              </a:tblPr>
              <a:tblGrid>
                <a:gridCol w="1305832">
                  <a:extLst>
                    <a:ext uri="{9D8B030D-6E8A-4147-A177-3AD203B41FA5}">
                      <a16:colId xmlns:a16="http://schemas.microsoft.com/office/drawing/2014/main" val="20000"/>
                    </a:ext>
                  </a:extLst>
                </a:gridCol>
                <a:gridCol w="1305832">
                  <a:extLst>
                    <a:ext uri="{9D8B030D-6E8A-4147-A177-3AD203B41FA5}">
                      <a16:colId xmlns:a16="http://schemas.microsoft.com/office/drawing/2014/main" val="20001"/>
                    </a:ext>
                  </a:extLst>
                </a:gridCol>
                <a:gridCol w="1305832">
                  <a:extLst>
                    <a:ext uri="{9D8B030D-6E8A-4147-A177-3AD203B41FA5}">
                      <a16:colId xmlns:a16="http://schemas.microsoft.com/office/drawing/2014/main" val="20002"/>
                    </a:ext>
                  </a:extLst>
                </a:gridCol>
                <a:gridCol w="1305832">
                  <a:extLst>
                    <a:ext uri="{9D8B030D-6E8A-4147-A177-3AD203B41FA5}">
                      <a16:colId xmlns:a16="http://schemas.microsoft.com/office/drawing/2014/main" val="20003"/>
                    </a:ext>
                  </a:extLst>
                </a:gridCol>
                <a:gridCol w="1305832">
                  <a:extLst>
                    <a:ext uri="{9D8B030D-6E8A-4147-A177-3AD203B41FA5}">
                      <a16:colId xmlns:a16="http://schemas.microsoft.com/office/drawing/2014/main" val="20004"/>
                    </a:ext>
                  </a:extLst>
                </a:gridCol>
                <a:gridCol w="1305832">
                  <a:extLst>
                    <a:ext uri="{9D8B030D-6E8A-4147-A177-3AD203B41FA5}">
                      <a16:colId xmlns:a16="http://schemas.microsoft.com/office/drawing/2014/main" val="20005"/>
                    </a:ext>
                  </a:extLst>
                </a:gridCol>
                <a:gridCol w="1305832">
                  <a:extLst>
                    <a:ext uri="{9D8B030D-6E8A-4147-A177-3AD203B41FA5}">
                      <a16:colId xmlns:a16="http://schemas.microsoft.com/office/drawing/2014/main" val="20006"/>
                    </a:ext>
                  </a:extLst>
                </a:gridCol>
              </a:tblGrid>
              <a:tr h="753146">
                <a:tc>
                  <a:txBody>
                    <a:bodyPr/>
                    <a:lstStyle/>
                    <a:p>
                      <a:pPr algn="ctr" fontAlgn="ctr"/>
                      <a:r>
                        <a:rPr lang="cs-CZ" sz="1600" u="none" strike="noStrike" dirty="0">
                          <a:effectLst/>
                        </a:rPr>
                        <a:t>Rank</a:t>
                      </a:r>
                      <a:endParaRPr lang="cs-CZ" sz="1600" b="1"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Company</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Revenues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Profits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Assets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Employees</a:t>
                      </a:r>
                      <a:br>
                        <a:rPr lang="cs-CZ" sz="1600" u="none" strike="noStrike">
                          <a:effectLst/>
                        </a:rPr>
                      </a:br>
                      <a:r>
                        <a:rPr lang="cs-CZ" sz="1600" u="none" strike="noStrike">
                          <a:effectLst/>
                        </a:rPr>
                        <a:t>(full time equivalent)</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dirty="0">
                          <a:effectLst/>
                        </a:rPr>
                        <a:t>Market Cap</a:t>
                      </a:r>
                      <a:br>
                        <a:rPr lang="cs-CZ" sz="1600" u="none" strike="noStrike" dirty="0">
                          <a:effectLst/>
                        </a:rPr>
                      </a:br>
                      <a:r>
                        <a:rPr lang="cs-CZ" sz="1600" u="none" strike="noStrike">
                          <a:effectLst/>
                        </a:rPr>
                        <a:t>($ billions</a:t>
                      </a:r>
                      <a:r>
                        <a:rPr lang="cs-CZ" sz="1600" u="none" strike="noStrike" dirty="0">
                          <a:effectLst/>
                        </a:rPr>
                        <a:t>)</a:t>
                      </a:r>
                      <a:endParaRPr lang="cs-CZ" sz="1600" b="1" i="0" u="none" strike="noStrike" dirty="0">
                        <a:solidFill>
                          <a:srgbClr val="000000"/>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0"/>
                  </a:ext>
                </a:extLst>
              </a:tr>
              <a:tr h="500384">
                <a:tc>
                  <a:txBody>
                    <a:bodyPr/>
                    <a:lstStyle/>
                    <a:p>
                      <a:pPr algn="ctr" fontAlgn="ctr"/>
                      <a:r>
                        <a:rPr lang="cs-CZ" sz="1600" u="none" strike="noStrike">
                          <a:effectLst/>
                        </a:rPr>
                        <a:t>1</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Walmart</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485 651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16 363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203 706</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2 200 000</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206.08</a:t>
                      </a:r>
                      <a:endParaRPr lang="cs-CZ" sz="1600" b="0" i="0" u="none" strike="noStrike">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1"/>
                  </a:ext>
                </a:extLst>
              </a:tr>
              <a:tr h="506382">
                <a:tc>
                  <a:txBody>
                    <a:bodyPr/>
                    <a:lstStyle/>
                    <a:p>
                      <a:pPr algn="ctr" fontAlgn="ctr"/>
                      <a:r>
                        <a:rPr lang="cs-CZ" sz="1600" u="none" strike="noStrike">
                          <a:effectLst/>
                        </a:rPr>
                        <a:t>2</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Exxon Mobil</a:t>
                      </a:r>
                      <a:endParaRPr lang="cs-CZ" sz="16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382 597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32 520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349 493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83 700</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302.24</a:t>
                      </a:r>
                      <a:endParaRPr lang="cs-CZ" sz="1600" b="0" i="0" u="none" strike="noStrike">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2"/>
                  </a:ext>
                </a:extLst>
              </a:tr>
              <a:tr h="506382">
                <a:tc>
                  <a:txBody>
                    <a:bodyPr/>
                    <a:lstStyle/>
                    <a:p>
                      <a:pPr algn="ctr" fontAlgn="ctr"/>
                      <a:r>
                        <a:rPr lang="cs-CZ" sz="1600" u="none" strike="noStrike">
                          <a:effectLst/>
                        </a:rPr>
                        <a:t>3</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Chevron</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203 784</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19 241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266 026</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64 700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145.12</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3"/>
                  </a:ext>
                </a:extLst>
              </a:tr>
              <a:tr h="470216">
                <a:tc>
                  <a:txBody>
                    <a:bodyPr/>
                    <a:lstStyle/>
                    <a:p>
                      <a:pPr algn="ctr" fontAlgn="ctr"/>
                      <a:r>
                        <a:rPr lang="cs-CZ" sz="1600" u="none" strike="noStrike">
                          <a:effectLst/>
                        </a:rPr>
                        <a:t>4</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Berkshire </a:t>
                      </a:r>
                      <a:r>
                        <a:rPr lang="cs-CZ" sz="1600" u="none" strike="noStrike" dirty="0">
                          <a:effectLst/>
                        </a:rPr>
                        <a:t>Hathaway</a:t>
                      </a:r>
                      <a:endParaRPr lang="cs-CZ" sz="16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194 673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19 872</a:t>
                      </a:r>
                      <a:endParaRPr lang="cs-CZ" sz="1600" b="0" i="0" u="none" strike="noStrike">
                        <a:solidFill>
                          <a:srgbClr val="151515"/>
                        </a:solidFill>
                        <a:effectLst/>
                        <a:latin typeface="Times New Roman" panose="02020603050405020304" pitchFamily="18" charset="0"/>
                      </a:endParaRPr>
                    </a:p>
                  </a:txBody>
                  <a:tcPr marL="9525" marR="85724" marT="9526" marB="0" anchor="ctr"/>
                </a:tc>
                <a:tc>
                  <a:txBody>
                    <a:bodyPr/>
                    <a:lstStyle/>
                    <a:p>
                      <a:pPr algn="r" fontAlgn="ctr"/>
                      <a:r>
                        <a:rPr lang="cs-CZ" sz="1600" u="none" strike="noStrike">
                          <a:effectLst/>
                        </a:rPr>
                        <a:t>526 186</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316 000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a:t>
                      </a:r>
                      <a:endParaRPr lang="cs-CZ" sz="1600" b="0" i="0" u="none" strike="noStrike" dirty="0">
                        <a:solidFill>
                          <a:srgbClr val="000000"/>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4"/>
                  </a:ext>
                </a:extLst>
              </a:tr>
              <a:tr h="500384">
                <a:tc>
                  <a:txBody>
                    <a:bodyPr/>
                    <a:lstStyle/>
                    <a:p>
                      <a:pPr algn="ctr" fontAlgn="ctr"/>
                      <a:r>
                        <a:rPr lang="cs-CZ" sz="1600" u="none" strike="noStrike">
                          <a:effectLst/>
                        </a:rPr>
                        <a:t>5</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Apple</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182 795</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39 510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231 839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97 200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657.58</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5"/>
                  </a:ext>
                </a:extLst>
              </a:tr>
              <a:tr h="500384">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McKesson</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181 241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1 476</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53 870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70 400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46.58</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6"/>
                  </a:ext>
                </a:extLst>
              </a:tr>
              <a:tr h="500384">
                <a:tc>
                  <a:txBody>
                    <a:bodyPr/>
                    <a:lstStyle/>
                    <a:p>
                      <a:pPr algn="ctr" fontAlgn="ctr"/>
                      <a:r>
                        <a:rPr lang="cs-CZ" sz="1600" u="none" strike="noStrike">
                          <a:effectLst/>
                        </a:rPr>
                        <a:t>7</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General Motors</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155 929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3 949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177 677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216 000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48.66</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7"/>
                  </a:ext>
                </a:extLst>
              </a:tr>
              <a:tr h="500384">
                <a:tc>
                  <a:txBody>
                    <a:bodyPr/>
                    <a:lstStyle/>
                    <a:p>
                      <a:pPr algn="ctr" fontAlgn="ctr"/>
                      <a:r>
                        <a:rPr lang="cs-CZ" sz="1600" u="none" strike="noStrike">
                          <a:effectLst/>
                        </a:rPr>
                        <a:t>8</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Phillips 66</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149 434</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4 762</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48 741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42.61</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8"/>
                  </a:ext>
                </a:extLst>
              </a:tr>
              <a:tr h="500384">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General Electric</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148 321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15 233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648 349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305 000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255.44</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9"/>
                  </a:ext>
                </a:extLst>
              </a:tr>
              <a:tr h="500384">
                <a:tc>
                  <a:txBody>
                    <a:bodyPr/>
                    <a:lstStyle/>
                    <a:p>
                      <a:pPr algn="ctr" fontAlgn="ctr"/>
                      <a:r>
                        <a:rPr lang="cs-CZ" sz="1600" u="none" strike="noStrike">
                          <a:effectLst/>
                        </a:rPr>
                        <a:t>10</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Ford Motor</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144 077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3 187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208 527</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187 000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53.70</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128300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2550" y="242094"/>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USA pro rok 2015</a:t>
            </a:r>
          </a:p>
        </p:txBody>
      </p:sp>
      <p:sp>
        <p:nvSpPr>
          <p:cNvPr id="13315" name="Zástupný symbol pro obsah 2"/>
          <p:cNvSpPr>
            <a:spLocks noGrp="1"/>
          </p:cNvSpPr>
          <p:nvPr>
            <p:ph idx="1"/>
          </p:nvPr>
        </p:nvSpPr>
        <p:spPr/>
        <p:txBody>
          <a:bodyPr/>
          <a:lstStyle/>
          <a:p>
            <a:endParaRPr lang="sk-SK" altLang="sk-SK"/>
          </a:p>
        </p:txBody>
      </p:sp>
      <p:pic>
        <p:nvPicPr>
          <p:cNvPr id="13316" name="Obrázek 3"/>
          <p:cNvPicPr>
            <a:picLocks noChangeAspect="1" noChangeArrowheads="1"/>
          </p:cNvPicPr>
          <p:nvPr/>
        </p:nvPicPr>
        <p:blipFill>
          <a:blip r:embed="rId3">
            <a:extLst>
              <a:ext uri="{28A0092B-C50C-407E-A947-70E740481C1C}">
                <a14:useLocalDpi xmlns:a14="http://schemas.microsoft.com/office/drawing/2010/main" val="0"/>
              </a:ext>
            </a:extLst>
          </a:blip>
          <a:srcRect l="4134" t="22942" r="26059" b="15816"/>
          <a:stretch>
            <a:fillRect/>
          </a:stretch>
        </p:blipFill>
        <p:spPr bwMode="auto">
          <a:xfrm>
            <a:off x="9525" y="1169988"/>
            <a:ext cx="91440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2210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07144"/>
            <a:ext cx="7890842" cy="1301006"/>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Evropě v roce 2015</a:t>
            </a:r>
          </a:p>
        </p:txBody>
      </p:sp>
      <p:pic>
        <p:nvPicPr>
          <p:cNvPr id="15363" name="Obrázek 3"/>
          <p:cNvPicPr>
            <a:picLocks noChangeAspect="1" noChangeArrowheads="1"/>
          </p:cNvPicPr>
          <p:nvPr/>
        </p:nvPicPr>
        <p:blipFill>
          <a:blip r:embed="rId3">
            <a:extLst>
              <a:ext uri="{28A0092B-C50C-407E-A947-70E740481C1C}">
                <a14:useLocalDpi xmlns:a14="http://schemas.microsoft.com/office/drawing/2010/main" val="0"/>
              </a:ext>
            </a:extLst>
          </a:blip>
          <a:srcRect l="4449" t="23044" r="26521" b="18855"/>
          <a:stretch>
            <a:fillRect/>
          </a:stretch>
        </p:blipFill>
        <p:spPr bwMode="auto">
          <a:xfrm>
            <a:off x="0" y="170815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388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519402" y="769291"/>
            <a:ext cx="8208962" cy="622323"/>
          </a:xfrm>
        </p:spPr>
        <p:txBody>
          <a:bodyPr vert="horz" lIns="91440" tIns="45720" rIns="91440" bIns="45720" rtlCol="0">
            <a:normAutofit fontScale="90000"/>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ve střední Evropě pro rok 2015</a:t>
            </a:r>
            <a:br>
              <a:rPr lang="cs-CZ" sz="3200" b="1" dirty="0">
                <a:gradFill>
                  <a:gsLst>
                    <a:gs pos="0">
                      <a:schemeClr val="tx1">
                        <a:lumMod val="50000"/>
                      </a:schemeClr>
                    </a:gs>
                    <a:gs pos="61000">
                      <a:schemeClr val="tx1"/>
                    </a:gs>
                  </a:gsLst>
                  <a:lin ang="5400000" scaled="0"/>
                </a:gradFill>
                <a:effectLst/>
              </a:rPr>
            </a:br>
            <a:endParaRPr lang="cs-CZ" sz="3200" b="1" dirty="0">
              <a:gradFill>
                <a:gsLst>
                  <a:gs pos="0">
                    <a:schemeClr val="tx1">
                      <a:lumMod val="50000"/>
                    </a:schemeClr>
                  </a:gs>
                  <a:gs pos="61000">
                    <a:schemeClr val="tx1"/>
                  </a:gs>
                </a:gsLst>
                <a:lin ang="5400000" scaled="0"/>
              </a:gradFill>
              <a:effectLst/>
            </a:endParaRPr>
          </a:p>
        </p:txBody>
      </p:sp>
      <p:sp>
        <p:nvSpPr>
          <p:cNvPr id="14339"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7B7C7422-6CC7-42F0-A1C8-1F8DC27CA00E}" type="slidenum">
              <a:rPr lang="cs-CZ" altLang="cs-CZ" sz="1000" b="1">
                <a:latin typeface="Verdana" panose="020B0604030504040204" pitchFamily="34" charset="0"/>
              </a:rPr>
              <a:pPr algn="ctr" eaLnBrk="1" hangingPunct="1">
                <a:spcBef>
                  <a:spcPct val="0"/>
                </a:spcBef>
                <a:buClrTx/>
                <a:buSzTx/>
                <a:buFontTx/>
                <a:buNone/>
              </a:pPr>
              <a:t>67</a:t>
            </a:fld>
            <a:endParaRPr lang="cs-CZ" altLang="cs-CZ" sz="1000" b="1">
              <a:latin typeface="Verdana" panose="020B0604030504040204" pitchFamily="34" charset="0"/>
            </a:endParaRPr>
          </a:p>
        </p:txBody>
      </p:sp>
      <p:pic>
        <p:nvPicPr>
          <p:cNvPr id="2" name="Obrázek 1"/>
          <p:cNvPicPr>
            <a:picLocks noChangeAspect="1"/>
          </p:cNvPicPr>
          <p:nvPr/>
        </p:nvPicPr>
        <p:blipFill>
          <a:blip r:embed="rId3"/>
          <a:stretch>
            <a:fillRect/>
          </a:stretch>
        </p:blipFill>
        <p:spPr>
          <a:xfrm>
            <a:off x="519402" y="995915"/>
            <a:ext cx="7519698" cy="5800584"/>
          </a:xfrm>
          <a:prstGeom prst="rect">
            <a:avLst/>
          </a:prstGeom>
        </p:spPr>
      </p:pic>
    </p:spTree>
    <p:extLst>
      <p:ext uri="{BB962C8B-B14F-4D97-AF65-F5344CB8AC3E}">
        <p14:creationId xmlns:p14="http://schemas.microsoft.com/office/powerpoint/2010/main" val="11608258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519402" y="769291"/>
            <a:ext cx="8208962" cy="622323"/>
          </a:xfrm>
        </p:spPr>
        <p:txBody>
          <a:bodyPr vert="horz" lIns="91440" tIns="45720" rIns="91440" bIns="45720" rtlCol="0">
            <a:normAutofit fontScale="90000"/>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ve střední Evropě pro rok 2015</a:t>
            </a:r>
            <a:br>
              <a:rPr lang="cs-CZ" sz="3200" b="1" dirty="0">
                <a:gradFill>
                  <a:gsLst>
                    <a:gs pos="0">
                      <a:schemeClr val="tx1">
                        <a:lumMod val="50000"/>
                      </a:schemeClr>
                    </a:gs>
                    <a:gs pos="61000">
                      <a:schemeClr val="tx1"/>
                    </a:gs>
                  </a:gsLst>
                  <a:lin ang="5400000" scaled="0"/>
                </a:gradFill>
                <a:effectLst/>
              </a:rPr>
            </a:br>
            <a:r>
              <a:rPr lang="cs-CZ" sz="3200" b="1">
                <a:gradFill>
                  <a:gsLst>
                    <a:gs pos="0">
                      <a:schemeClr val="tx1">
                        <a:lumMod val="50000"/>
                      </a:schemeClr>
                    </a:gs>
                    <a:gs pos="61000">
                      <a:schemeClr val="tx1"/>
                    </a:gs>
                  </a:gsLst>
                  <a:lin ang="5400000" scaled="0"/>
                </a:gradFill>
              </a:rPr>
              <a:t>odvětví výrobní, těžba </a:t>
            </a:r>
            <a:r>
              <a:rPr lang="cs-CZ" sz="3200" b="1" dirty="0">
                <a:gradFill>
                  <a:gsLst>
                    <a:gs pos="0">
                      <a:schemeClr val="tx1">
                        <a:lumMod val="50000"/>
                      </a:schemeClr>
                    </a:gs>
                    <a:gs pos="61000">
                      <a:schemeClr val="tx1"/>
                    </a:gs>
                  </a:gsLst>
                  <a:lin ang="5400000" scaled="0"/>
                </a:gradFill>
              </a:rPr>
              <a:t>a zpracování ropy</a:t>
            </a:r>
            <a:endParaRPr lang="cs-CZ" sz="3200" b="1" dirty="0">
              <a:gradFill>
                <a:gsLst>
                  <a:gs pos="0">
                    <a:schemeClr val="tx1">
                      <a:lumMod val="50000"/>
                    </a:schemeClr>
                  </a:gs>
                  <a:gs pos="61000">
                    <a:schemeClr val="tx1"/>
                  </a:gs>
                </a:gsLst>
                <a:lin ang="5400000" scaled="0"/>
              </a:gradFill>
              <a:effectLst/>
            </a:endParaRPr>
          </a:p>
        </p:txBody>
      </p:sp>
      <p:sp>
        <p:nvSpPr>
          <p:cNvPr id="14339"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7B7C7422-6CC7-42F0-A1C8-1F8DC27CA00E}" type="slidenum">
              <a:rPr lang="cs-CZ" altLang="cs-CZ" sz="1000" b="1">
                <a:latin typeface="Verdana" panose="020B0604030504040204" pitchFamily="34" charset="0"/>
              </a:rPr>
              <a:pPr algn="ctr" eaLnBrk="1" hangingPunct="1">
                <a:spcBef>
                  <a:spcPct val="0"/>
                </a:spcBef>
                <a:buClrTx/>
                <a:buSzTx/>
                <a:buFontTx/>
                <a:buNone/>
              </a:pPr>
              <a:t>68</a:t>
            </a:fld>
            <a:endParaRPr lang="cs-CZ" altLang="cs-CZ" sz="1000" b="1">
              <a:latin typeface="Verdana" panose="020B0604030504040204" pitchFamily="34" charset="0"/>
            </a:endParaRPr>
          </a:p>
        </p:txBody>
      </p:sp>
      <p:pic>
        <p:nvPicPr>
          <p:cNvPr id="14340" name="Picture 78"/>
          <p:cNvPicPr>
            <a:picLocks noChangeAspect="1" noChangeArrowheads="1"/>
          </p:cNvPicPr>
          <p:nvPr/>
        </p:nvPicPr>
        <p:blipFill>
          <a:blip r:embed="rId3">
            <a:extLst>
              <a:ext uri="{28A0092B-C50C-407E-A947-70E740481C1C}">
                <a14:useLocalDpi xmlns:a14="http://schemas.microsoft.com/office/drawing/2010/main" val="0"/>
              </a:ext>
            </a:extLst>
          </a:blip>
          <a:srcRect l="57391" t="21236" r="26727" b="51208"/>
          <a:stretch>
            <a:fillRect/>
          </a:stretch>
        </p:blipFill>
        <p:spPr bwMode="auto">
          <a:xfrm>
            <a:off x="519402" y="1638761"/>
            <a:ext cx="7786398" cy="447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0499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3384" y="443451"/>
            <a:ext cx="8229600" cy="1143000"/>
          </a:xfrm>
        </p:spPr>
        <p:txBody>
          <a:bodyPr>
            <a:noAutofit/>
          </a:bodyPr>
          <a:lstStyle/>
          <a:p>
            <a:r>
              <a:rPr lang="en-US" sz="3200" b="1" dirty="0"/>
              <a:t>Top 10 in Manufacturing within Central Europe - 2014 </a:t>
            </a:r>
            <a:r>
              <a:rPr lang="cs-CZ" sz="3200" b="1" dirty="0"/>
              <a:t>i</a:t>
            </a:r>
            <a:r>
              <a:rPr lang="en-US" sz="3200" dirty="0"/>
              <a:t>n EUR million)</a:t>
            </a:r>
            <a:endParaRPr lang="cs-CZ" sz="3200" dirty="0"/>
          </a:p>
        </p:txBody>
      </p:sp>
      <p:pic>
        <p:nvPicPr>
          <p:cNvPr id="5" name="Obrázek 4"/>
          <p:cNvPicPr>
            <a:picLocks noChangeAspect="1"/>
          </p:cNvPicPr>
          <p:nvPr/>
        </p:nvPicPr>
        <p:blipFill>
          <a:blip r:embed="rId2"/>
          <a:stretch>
            <a:fillRect/>
          </a:stretch>
        </p:blipFill>
        <p:spPr>
          <a:xfrm>
            <a:off x="0" y="1417639"/>
            <a:ext cx="9144000" cy="4586052"/>
          </a:xfrm>
          <a:prstGeom prst="rect">
            <a:avLst/>
          </a:prstGeom>
        </p:spPr>
      </p:pic>
    </p:spTree>
    <p:extLst>
      <p:ext uri="{BB962C8B-B14F-4D97-AF65-F5344CB8AC3E}">
        <p14:creationId xmlns:p14="http://schemas.microsoft.com/office/powerpoint/2010/main" val="290598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62500" lnSpcReduction="20000"/>
          </a:bodyPr>
          <a:lstStyle/>
          <a:p>
            <a:pPr marL="0" indent="0">
              <a:buNone/>
            </a:pPr>
            <a:r>
              <a:rPr lang="cs-CZ" dirty="0"/>
              <a:t>nebo</a:t>
            </a:r>
          </a:p>
          <a:p>
            <a:pPr marL="0" lvl="0" indent="0">
              <a:buNone/>
            </a:pPr>
            <a:r>
              <a:rPr lang="cs-CZ" b="1" dirty="0"/>
              <a:t>3) Analýza rodinného podnikání</a:t>
            </a:r>
          </a:p>
          <a:p>
            <a:r>
              <a:rPr lang="cs-CZ" dirty="0"/>
              <a:t>Statistická analýza oblasti rodinného podnikání v ČR (SR)</a:t>
            </a:r>
          </a:p>
          <a:p>
            <a:pPr lvl="0"/>
            <a:r>
              <a:rPr lang="cs-CZ" dirty="0"/>
              <a:t>Srovnání podnikatelských aspektů a rozdílů podnikání rodinné firmy vs. standardní firma</a:t>
            </a:r>
          </a:p>
          <a:p>
            <a:pPr lvl="0"/>
            <a:r>
              <a:rPr lang="cs-CZ" dirty="0"/>
              <a:t>Ekonomické rozhodování rodinného byznysu</a:t>
            </a:r>
          </a:p>
          <a:p>
            <a:pPr lvl="0"/>
            <a:r>
              <a:rPr lang="cs-CZ" dirty="0"/>
              <a:t>Rozvoj rodinné firmy vs. rozdělování zisku a vyplácení podílů</a:t>
            </a:r>
          </a:p>
          <a:p>
            <a:pPr lvl="0"/>
            <a:r>
              <a:rPr lang="cs-CZ" dirty="0"/>
              <a:t>Vztah rodiče (jako zakladatele a budovatelé byznysu) vs. děti jako dědici rodinné firmy </a:t>
            </a:r>
          </a:p>
          <a:p>
            <a:pPr lvl="0"/>
            <a:r>
              <a:rPr lang="cs-CZ" dirty="0"/>
              <a:t>Vyberte si rodinnou firmu (firmy) a analyzujte chování firmy při změně vlastnictví z rodičů na děti..</a:t>
            </a:r>
          </a:p>
          <a:p>
            <a:pPr lvl="0"/>
            <a:r>
              <a:rPr lang="cs-CZ" dirty="0"/>
              <a:t>Atd.</a:t>
            </a:r>
          </a:p>
          <a:p>
            <a:pPr lvl="0">
              <a:buFont typeface="Wingdings" panose="05000000000000000000" pitchFamily="2" charset="2"/>
              <a:buChar char="Ø"/>
            </a:pPr>
            <a:r>
              <a:rPr lang="cs-CZ" dirty="0"/>
              <a:t>kombinace esej + analýza (teorie : praxe 50:50)</a:t>
            </a:r>
          </a:p>
          <a:p>
            <a:pPr>
              <a:buFont typeface="Wingdings" panose="05000000000000000000" pitchFamily="2" charset="2"/>
              <a:buChar char="Ø"/>
            </a:pPr>
            <a:r>
              <a:rPr lang="cs-CZ" dirty="0"/>
              <a:t>Uvedené body jsou </a:t>
            </a:r>
            <a:r>
              <a:rPr lang="cs-CZ" b="1" dirty="0"/>
              <a:t>pouze příkladem (inspirací) </a:t>
            </a:r>
            <a:r>
              <a:rPr lang="cs-CZ" dirty="0"/>
              <a:t>toho, co je možné v rámci tématu zpracovávat, nejedná se o předepsanou a neměnnou strukturu!!!</a:t>
            </a:r>
          </a:p>
          <a:p>
            <a:pPr marL="0" indent="0">
              <a:buNone/>
            </a:pPr>
            <a:endParaRPr lang="cs-CZ" dirty="0"/>
          </a:p>
        </p:txBody>
      </p:sp>
    </p:spTree>
    <p:extLst>
      <p:ext uri="{BB962C8B-B14F-4D97-AF65-F5344CB8AC3E}">
        <p14:creationId xmlns:p14="http://schemas.microsoft.com/office/powerpoint/2010/main" val="886638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899592" y="822318"/>
            <a:ext cx="8001056" cy="714381"/>
          </a:xfrm>
        </p:spPr>
        <p:txBody>
          <a:bodyPr vert="horz" lIns="91440" tIns="45720" rIns="91440" bIns="45720" rtlCol="0">
            <a:noAutofit/>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sp>
        <p:nvSpPr>
          <p:cNvPr id="16387" name="Zástupný symbol pro číslo snímku 6"/>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2F9F4D56-60F5-4A3D-87BB-C75395C32196}" type="slidenum">
              <a:rPr lang="cs-CZ" altLang="cs-CZ" sz="1000" b="1">
                <a:latin typeface="Verdana" panose="020B0604030504040204" pitchFamily="34" charset="0"/>
              </a:rPr>
              <a:pPr algn="ctr" eaLnBrk="1" hangingPunct="1">
                <a:spcBef>
                  <a:spcPct val="0"/>
                </a:spcBef>
                <a:buClrTx/>
                <a:buSzTx/>
                <a:buFontTx/>
                <a:buNone/>
              </a:pPr>
              <a:t>70</a:t>
            </a:fld>
            <a:endParaRPr lang="cs-CZ" altLang="cs-CZ" sz="1000" b="1">
              <a:latin typeface="Verdana" panose="020B0604030504040204" pitchFamily="34" charset="0"/>
            </a:endParaRPr>
          </a:p>
        </p:txBody>
      </p:sp>
      <p:graphicFrame>
        <p:nvGraphicFramePr>
          <p:cNvPr id="2" name="Tabulka 1"/>
          <p:cNvGraphicFramePr>
            <a:graphicFrameLocks noGrp="1"/>
          </p:cNvGraphicFramePr>
          <p:nvPr/>
        </p:nvGraphicFramePr>
        <p:xfrm>
          <a:off x="689697" y="1615786"/>
          <a:ext cx="7956549" cy="4991381"/>
        </p:xfrm>
        <a:graphic>
          <a:graphicData uri="http://schemas.openxmlformats.org/drawingml/2006/table">
            <a:tbl>
              <a:tblPr firstRow="1" bandRow="1">
                <a:tableStyleId>{3B4B98B0-60AC-42C2-AFA5-B58CD77FA1E5}</a:tableStyleId>
              </a:tblPr>
              <a:tblGrid>
                <a:gridCol w="2025368">
                  <a:extLst>
                    <a:ext uri="{9D8B030D-6E8A-4147-A177-3AD203B41FA5}">
                      <a16:colId xmlns:a16="http://schemas.microsoft.com/office/drawing/2014/main" val="20000"/>
                    </a:ext>
                  </a:extLst>
                </a:gridCol>
                <a:gridCol w="3278998">
                  <a:extLst>
                    <a:ext uri="{9D8B030D-6E8A-4147-A177-3AD203B41FA5}">
                      <a16:colId xmlns:a16="http://schemas.microsoft.com/office/drawing/2014/main" val="20001"/>
                    </a:ext>
                  </a:extLst>
                </a:gridCol>
                <a:gridCol w="2652183">
                  <a:extLst>
                    <a:ext uri="{9D8B030D-6E8A-4147-A177-3AD203B41FA5}">
                      <a16:colId xmlns:a16="http://schemas.microsoft.com/office/drawing/2014/main" val="20002"/>
                    </a:ext>
                  </a:extLst>
                </a:gridCol>
              </a:tblGrid>
              <a:tr h="429612">
                <a:tc>
                  <a:txBody>
                    <a:bodyPr/>
                    <a:lstStyle/>
                    <a:p>
                      <a:pPr algn="ctr" fontAlgn="ctr"/>
                      <a:r>
                        <a:rPr lang="cs-CZ" sz="1200" u="none" strike="noStrike" dirty="0">
                          <a:effectLst/>
                        </a:rPr>
                        <a:t>Umístění</a:t>
                      </a:r>
                      <a:endParaRPr lang="cs-CZ" sz="12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200" u="none" strike="noStrike" dirty="0">
                          <a:effectLst/>
                        </a:rPr>
                        <a:t>Společnost</a:t>
                      </a:r>
                      <a:endParaRPr lang="cs-CZ" sz="12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200" u="none" strike="noStrike">
                          <a:effectLst/>
                        </a:rPr>
                        <a:t>Tržby</a:t>
                      </a:r>
                      <a:br>
                        <a:rPr lang="cs-CZ" sz="1200" u="none" strike="noStrike" dirty="0">
                          <a:effectLst/>
                        </a:rPr>
                      </a:br>
                      <a:r>
                        <a:rPr lang="cs-CZ" sz="1200" u="none" strike="noStrike" dirty="0">
                          <a:effectLst/>
                        </a:rPr>
                        <a:t>(mld. Kč)</a:t>
                      </a:r>
                      <a:endParaRPr lang="cs-CZ" sz="1200" b="1"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2400" u="none" strike="noStrike" dirty="0">
                          <a:effectLst/>
                        </a:rPr>
                        <a:t>1</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Škoda Auto</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299,3</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2400" u="none" strike="noStrike">
                          <a:effectLst/>
                        </a:rPr>
                        <a:t>2</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ČEZ</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a:effectLst/>
                        </a:rPr>
                        <a:t>200,9</a:t>
                      </a:r>
                      <a:endParaRPr lang="cs-CZ" sz="24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2400" u="none" strike="noStrike">
                          <a:effectLst/>
                        </a:rPr>
                        <a:t>3</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Agrofert</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166,8</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2400" u="none" strike="noStrike">
                          <a:effectLst/>
                        </a:rPr>
                        <a:t>4</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RWE Supply &amp; Trading CZ</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146,1</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2400" u="none" strike="noStrike">
                          <a:effectLst/>
                        </a:rPr>
                        <a:t>5</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Unipetrol</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124,2</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2400" u="none" strike="noStrike">
                          <a:effectLst/>
                        </a:rPr>
                        <a:t>6</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Foxconn CZ</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119,6</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2400" u="none" strike="noStrike">
                          <a:effectLst/>
                        </a:rPr>
                        <a:t>7</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Energetický a průmyslový holding</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100,9</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2400" u="none" strike="noStrike">
                          <a:effectLst/>
                        </a:rPr>
                        <a:t>8</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ČEPRO</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93,1</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2400" u="none" strike="noStrike">
                          <a:effectLst/>
                        </a:rPr>
                        <a:t>9</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Moravia Steel</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59,5</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2400" u="none" strike="noStrike">
                          <a:effectLst/>
                        </a:rPr>
                        <a:t>10</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err="1">
                          <a:effectLst/>
                        </a:rPr>
                        <a:t>Eni</a:t>
                      </a:r>
                      <a:r>
                        <a:rPr lang="cs-CZ" sz="2400" u="none" strike="noStrike" dirty="0">
                          <a:effectLst/>
                        </a:rPr>
                        <a:t> </a:t>
                      </a:r>
                      <a:r>
                        <a:rPr lang="cs-CZ" sz="2400" u="none" strike="noStrike">
                          <a:effectLst/>
                        </a:rPr>
                        <a:t>Česká republika</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50,8</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46034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0" y="4132"/>
            <a:ext cx="9284676" cy="714381"/>
          </a:xfrm>
          <a:solidFill>
            <a:schemeClr val="bg1"/>
          </a:solidFill>
        </p:spPr>
        <p:txBody>
          <a:bodyPr vert="horz" lIns="91440" tIns="45720" rIns="91440" bIns="45720" rtlCol="0">
            <a:noAutofit/>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České republiky 2018</a:t>
            </a:r>
          </a:p>
        </p:txBody>
      </p:sp>
      <p:sp>
        <p:nvSpPr>
          <p:cNvPr id="16387" name="Zástupný symbol pro číslo snímku 6"/>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2F9F4D56-60F5-4A3D-87BB-C75395C32196}" type="slidenum">
              <a:rPr lang="cs-CZ" altLang="cs-CZ" sz="1000" b="1">
                <a:latin typeface="Verdana" panose="020B0604030504040204" pitchFamily="34" charset="0"/>
              </a:rPr>
              <a:pPr algn="ctr" eaLnBrk="1" hangingPunct="1">
                <a:spcBef>
                  <a:spcPct val="0"/>
                </a:spcBef>
                <a:buClrTx/>
                <a:buSzTx/>
                <a:buFontTx/>
                <a:buNone/>
              </a:pPr>
              <a:t>71</a:t>
            </a:fld>
            <a:endParaRPr lang="cs-CZ" altLang="cs-CZ" sz="1000" b="1">
              <a:latin typeface="Verdana" panose="020B0604030504040204" pitchFamily="34" charset="0"/>
            </a:endParaRPr>
          </a:p>
        </p:txBody>
      </p:sp>
      <p:graphicFrame>
        <p:nvGraphicFramePr>
          <p:cNvPr id="3" name="Tabulka 2"/>
          <p:cNvGraphicFramePr>
            <a:graphicFrameLocks noGrp="1"/>
          </p:cNvGraphicFramePr>
          <p:nvPr/>
        </p:nvGraphicFramePr>
        <p:xfrm>
          <a:off x="2" y="604740"/>
          <a:ext cx="9284674" cy="6786926"/>
        </p:xfrm>
        <a:graphic>
          <a:graphicData uri="http://schemas.openxmlformats.org/drawingml/2006/table">
            <a:tbl>
              <a:tblPr/>
              <a:tblGrid>
                <a:gridCol w="675247">
                  <a:extLst>
                    <a:ext uri="{9D8B030D-6E8A-4147-A177-3AD203B41FA5}">
                      <a16:colId xmlns:a16="http://schemas.microsoft.com/office/drawing/2014/main" val="2236881497"/>
                    </a:ext>
                  </a:extLst>
                </a:gridCol>
                <a:gridCol w="3995225">
                  <a:extLst>
                    <a:ext uri="{9D8B030D-6E8A-4147-A177-3AD203B41FA5}">
                      <a16:colId xmlns:a16="http://schemas.microsoft.com/office/drawing/2014/main" val="2664060437"/>
                    </a:ext>
                  </a:extLst>
                </a:gridCol>
                <a:gridCol w="1223889">
                  <a:extLst>
                    <a:ext uri="{9D8B030D-6E8A-4147-A177-3AD203B41FA5}">
                      <a16:colId xmlns:a16="http://schemas.microsoft.com/office/drawing/2014/main" val="2820524925"/>
                    </a:ext>
                  </a:extLst>
                </a:gridCol>
                <a:gridCol w="745588">
                  <a:extLst>
                    <a:ext uri="{9D8B030D-6E8A-4147-A177-3AD203B41FA5}">
                      <a16:colId xmlns:a16="http://schemas.microsoft.com/office/drawing/2014/main" val="3384833925"/>
                    </a:ext>
                  </a:extLst>
                </a:gridCol>
                <a:gridCol w="1083212">
                  <a:extLst>
                    <a:ext uri="{9D8B030D-6E8A-4147-A177-3AD203B41FA5}">
                      <a16:colId xmlns:a16="http://schemas.microsoft.com/office/drawing/2014/main" val="175319510"/>
                    </a:ext>
                  </a:extLst>
                </a:gridCol>
                <a:gridCol w="773723">
                  <a:extLst>
                    <a:ext uri="{9D8B030D-6E8A-4147-A177-3AD203B41FA5}">
                      <a16:colId xmlns:a16="http://schemas.microsoft.com/office/drawing/2014/main" val="232813803"/>
                    </a:ext>
                  </a:extLst>
                </a:gridCol>
                <a:gridCol w="787790">
                  <a:extLst>
                    <a:ext uri="{9D8B030D-6E8A-4147-A177-3AD203B41FA5}">
                      <a16:colId xmlns:a16="http://schemas.microsoft.com/office/drawing/2014/main" val="3522504346"/>
                    </a:ext>
                  </a:extLst>
                </a:gridCol>
              </a:tblGrid>
              <a:tr h="97811">
                <a:tc>
                  <a:txBody>
                    <a:bodyPr/>
                    <a:lstStyle/>
                    <a:p>
                      <a:r>
                        <a:rPr lang="cs-CZ" sz="1800" dirty="0"/>
                        <a:t>2018</a:t>
                      </a:r>
                    </a:p>
                  </a:txBody>
                  <a:tcPr marL="23573" marR="23573" marT="11786" marB="11786" anchor="ctr">
                    <a:lnL>
                      <a:noFill/>
                    </a:lnL>
                    <a:lnR>
                      <a:noFill/>
                    </a:lnR>
                    <a:lnT>
                      <a:noFill/>
                    </a:lnT>
                    <a:lnB>
                      <a:noFill/>
                    </a:lnB>
                    <a:solidFill>
                      <a:schemeClr val="bg1"/>
                    </a:solidFill>
                  </a:tcPr>
                </a:tc>
                <a:tc>
                  <a:txBody>
                    <a:bodyPr/>
                    <a:lstStyle/>
                    <a:p>
                      <a:r>
                        <a:rPr lang="cs-CZ" sz="1800"/>
                        <a:t>All Stars</a:t>
                      </a:r>
                    </a:p>
                  </a:txBody>
                  <a:tcPr marL="23573" marR="23573" marT="11786" marB="11786" anchor="ctr">
                    <a:lnL>
                      <a:noFill/>
                    </a:lnL>
                    <a:lnR>
                      <a:noFill/>
                    </a:lnR>
                    <a:lnT>
                      <a:noFill/>
                    </a:lnT>
                    <a:lnB>
                      <a:noFill/>
                    </a:lnB>
                    <a:solidFill>
                      <a:schemeClr val="bg1"/>
                    </a:solidFill>
                  </a:tcPr>
                </a:tc>
                <a:tc>
                  <a:txBody>
                    <a:bodyPr/>
                    <a:lstStyle/>
                    <a:p>
                      <a:r>
                        <a:rPr lang="cs-CZ" sz="1800" b="1" dirty="0"/>
                        <a:t>Tržby (2018)</a:t>
                      </a:r>
                    </a:p>
                  </a:txBody>
                  <a:tcPr marL="23573" marR="23573" marT="11786" marB="11786" anchor="ctr">
                    <a:lnL>
                      <a:noFill/>
                    </a:lnL>
                    <a:lnR>
                      <a:noFill/>
                    </a:lnR>
                    <a:lnT>
                      <a:noFill/>
                    </a:lnT>
                    <a:lnB>
                      <a:noFill/>
                    </a:lnB>
                    <a:solidFill>
                      <a:schemeClr val="bg1"/>
                    </a:solidFill>
                  </a:tcPr>
                </a:tc>
                <a:tc>
                  <a:txBody>
                    <a:bodyPr/>
                    <a:lstStyle/>
                    <a:p>
                      <a:r>
                        <a:rPr lang="cs-CZ" sz="1800" dirty="0"/>
                        <a:t>2017</a:t>
                      </a:r>
                    </a:p>
                  </a:txBody>
                  <a:tcPr marL="23573" marR="23573" marT="11786" marB="11786" anchor="ctr">
                    <a:lnL>
                      <a:noFill/>
                    </a:lnL>
                    <a:lnR>
                      <a:noFill/>
                    </a:lnR>
                    <a:lnT>
                      <a:noFill/>
                    </a:lnT>
                    <a:lnB>
                      <a:noFill/>
                    </a:lnB>
                    <a:solidFill>
                      <a:schemeClr val="bg1"/>
                    </a:solidFill>
                  </a:tcPr>
                </a:tc>
                <a:tc>
                  <a:txBody>
                    <a:bodyPr/>
                    <a:lstStyle/>
                    <a:p>
                      <a:r>
                        <a:rPr lang="cs-CZ" sz="1800"/>
                        <a:t>2016</a:t>
                      </a:r>
                    </a:p>
                  </a:txBody>
                  <a:tcPr marL="23573" marR="23573" marT="11786" marB="11786" anchor="ctr">
                    <a:lnL>
                      <a:noFill/>
                    </a:lnL>
                    <a:lnR>
                      <a:noFill/>
                    </a:lnR>
                    <a:lnT>
                      <a:noFill/>
                    </a:lnT>
                    <a:lnB>
                      <a:noFill/>
                    </a:lnB>
                    <a:solidFill>
                      <a:schemeClr val="bg1"/>
                    </a:solidFill>
                  </a:tcPr>
                </a:tc>
                <a:tc>
                  <a:txBody>
                    <a:bodyPr/>
                    <a:lstStyle/>
                    <a:p>
                      <a:r>
                        <a:rPr lang="cs-CZ" sz="1800"/>
                        <a:t>2015</a:t>
                      </a:r>
                    </a:p>
                  </a:txBody>
                  <a:tcPr marL="23573" marR="23573" marT="11786" marB="11786" anchor="ctr">
                    <a:lnL>
                      <a:noFill/>
                    </a:lnL>
                    <a:lnR>
                      <a:noFill/>
                    </a:lnR>
                    <a:lnT>
                      <a:noFill/>
                    </a:lnT>
                    <a:lnB>
                      <a:noFill/>
                    </a:lnB>
                    <a:solidFill>
                      <a:schemeClr val="bg1"/>
                    </a:solidFill>
                  </a:tcPr>
                </a:tc>
                <a:tc>
                  <a:txBody>
                    <a:bodyPr/>
                    <a:lstStyle/>
                    <a:p>
                      <a:r>
                        <a:rPr lang="cs-CZ" sz="1800"/>
                        <a:t>2014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919648060"/>
                  </a:ext>
                </a:extLst>
              </a:tr>
              <a:tr h="172512">
                <a:tc>
                  <a:txBody>
                    <a:bodyPr/>
                    <a:lstStyle/>
                    <a:p>
                      <a:r>
                        <a:rPr lang="cs-CZ" sz="1800"/>
                        <a:t>1</a:t>
                      </a:r>
                    </a:p>
                  </a:txBody>
                  <a:tcPr marL="23573" marR="23573" marT="11786" marB="11786" anchor="ctr">
                    <a:lnL>
                      <a:noFill/>
                    </a:lnL>
                    <a:lnR>
                      <a:noFill/>
                    </a:lnR>
                    <a:lnT>
                      <a:noFill/>
                    </a:lnT>
                    <a:lnB>
                      <a:noFill/>
                    </a:lnB>
                    <a:solidFill>
                      <a:schemeClr val="bg1"/>
                    </a:solidFill>
                  </a:tcPr>
                </a:tc>
                <a:tc>
                  <a:txBody>
                    <a:bodyPr/>
                    <a:lstStyle/>
                    <a:p>
                      <a:r>
                        <a:rPr lang="cs-CZ" sz="1800" dirty="0"/>
                        <a:t>ŠKODA AUTO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407</a:t>
                      </a:r>
                    </a:p>
                  </a:txBody>
                  <a:tcPr marL="9525" marR="9525" marT="9525" marB="0" anchor="ctr">
                    <a:lnL>
                      <a:noFill/>
                    </a:lnL>
                    <a:lnR>
                      <a:noFill/>
                    </a:lnR>
                    <a:lnT>
                      <a:noFill/>
                    </a:lnT>
                    <a:lnB>
                      <a:noFill/>
                    </a:lnB>
                    <a:solidFill>
                      <a:schemeClr val="bg1"/>
                    </a:solidFill>
                  </a:tcPr>
                </a:tc>
                <a:tc>
                  <a:txBody>
                    <a:bodyPr/>
                    <a:lstStyle/>
                    <a:p>
                      <a:pPr algn="ctr"/>
                      <a:r>
                        <a:rPr lang="cs-CZ" sz="1800" dirty="0"/>
                        <a:t>1</a:t>
                      </a:r>
                    </a:p>
                  </a:txBody>
                  <a:tcPr marL="23573" marR="23573" marT="11786" marB="11786" anchor="ctr">
                    <a:lnL>
                      <a:noFill/>
                    </a:lnL>
                    <a:lnR>
                      <a:noFill/>
                    </a:lnR>
                    <a:lnT>
                      <a:noFill/>
                    </a:lnT>
                    <a:lnB>
                      <a:noFill/>
                    </a:lnB>
                    <a:solidFill>
                      <a:schemeClr val="bg1"/>
                    </a:solidFill>
                  </a:tcPr>
                </a:tc>
                <a:tc>
                  <a:txBody>
                    <a:bodyPr/>
                    <a:lstStyle/>
                    <a:p>
                      <a:pPr algn="ctr"/>
                      <a:r>
                        <a:rPr lang="cs-CZ" sz="1800" dirty="0"/>
                        <a:t>1</a:t>
                      </a:r>
                    </a:p>
                  </a:txBody>
                  <a:tcPr marL="23573" marR="23573" marT="11786" marB="11786" anchor="ctr">
                    <a:lnL>
                      <a:noFill/>
                    </a:lnL>
                    <a:lnR>
                      <a:noFill/>
                    </a:lnR>
                    <a:lnT>
                      <a:noFill/>
                    </a:lnT>
                    <a:lnB>
                      <a:noFill/>
                    </a:lnB>
                    <a:solidFill>
                      <a:schemeClr val="bg1"/>
                    </a:solidFill>
                  </a:tcPr>
                </a:tc>
                <a:tc>
                  <a:txBody>
                    <a:bodyPr/>
                    <a:lstStyle/>
                    <a:p>
                      <a:pPr algn="ctr"/>
                      <a:r>
                        <a:rPr lang="cs-CZ" sz="1800"/>
                        <a:t>1</a:t>
                      </a:r>
                    </a:p>
                  </a:txBody>
                  <a:tcPr marL="23573" marR="23573" marT="11786" marB="11786" anchor="ctr">
                    <a:lnL>
                      <a:noFill/>
                    </a:lnL>
                    <a:lnR>
                      <a:noFill/>
                    </a:lnR>
                    <a:lnT>
                      <a:noFill/>
                    </a:lnT>
                    <a:lnB>
                      <a:noFill/>
                    </a:lnB>
                    <a:solidFill>
                      <a:schemeClr val="bg1"/>
                    </a:solidFill>
                  </a:tcPr>
                </a:tc>
                <a:tc>
                  <a:txBody>
                    <a:bodyPr/>
                    <a:lstStyle/>
                    <a:p>
                      <a:pPr algn="ctr"/>
                      <a:r>
                        <a:rPr lang="cs-CZ" sz="1800"/>
                        <a:t>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001729142"/>
                  </a:ext>
                </a:extLst>
              </a:tr>
              <a:tr h="172512">
                <a:tc>
                  <a:txBody>
                    <a:bodyPr/>
                    <a:lstStyle/>
                    <a:p>
                      <a:r>
                        <a:rPr lang="cs-CZ" sz="1800"/>
                        <a:t>2</a:t>
                      </a:r>
                    </a:p>
                  </a:txBody>
                  <a:tcPr marL="23573" marR="23573" marT="11786" marB="11786" anchor="ctr">
                    <a:lnL>
                      <a:noFill/>
                    </a:lnL>
                    <a:lnR>
                      <a:noFill/>
                    </a:lnR>
                    <a:lnT>
                      <a:noFill/>
                    </a:lnT>
                    <a:lnB>
                      <a:noFill/>
                    </a:lnB>
                    <a:solidFill>
                      <a:schemeClr val="bg1"/>
                    </a:solidFill>
                  </a:tcPr>
                </a:tc>
                <a:tc>
                  <a:txBody>
                    <a:bodyPr/>
                    <a:lstStyle/>
                    <a:p>
                      <a:r>
                        <a:rPr lang="cs-CZ" sz="1800"/>
                        <a:t>ČEZ,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202</a:t>
                      </a:r>
                    </a:p>
                  </a:txBody>
                  <a:tcPr marL="9525" marR="9525" marT="9525" marB="0"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165987809"/>
                  </a:ext>
                </a:extLst>
              </a:tr>
              <a:tr h="172512">
                <a:tc>
                  <a:txBody>
                    <a:bodyPr/>
                    <a:lstStyle/>
                    <a:p>
                      <a:r>
                        <a:rPr lang="cs-CZ" sz="1800"/>
                        <a:t>3</a:t>
                      </a:r>
                    </a:p>
                  </a:txBody>
                  <a:tcPr marL="23573" marR="23573" marT="11786" marB="11786" anchor="ctr">
                    <a:lnL>
                      <a:noFill/>
                    </a:lnL>
                    <a:lnR>
                      <a:noFill/>
                    </a:lnR>
                    <a:lnT>
                      <a:noFill/>
                    </a:lnT>
                    <a:lnB>
                      <a:noFill/>
                    </a:lnB>
                    <a:solidFill>
                      <a:schemeClr val="bg1"/>
                    </a:solidFill>
                  </a:tcPr>
                </a:tc>
                <a:tc>
                  <a:txBody>
                    <a:bodyPr/>
                    <a:lstStyle/>
                    <a:p>
                      <a:r>
                        <a:rPr lang="cs-CZ" sz="1800" dirty="0"/>
                        <a:t>AGROFERT,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155</a:t>
                      </a:r>
                    </a:p>
                  </a:txBody>
                  <a:tcPr marL="9525" marR="9525" marT="9525" marB="0" anchor="ctr">
                    <a:lnL>
                      <a:noFill/>
                    </a:lnL>
                    <a:lnR>
                      <a:noFill/>
                    </a:lnR>
                    <a:lnT>
                      <a:noFill/>
                    </a:lnT>
                    <a:lnB>
                      <a:noFill/>
                    </a:lnB>
                    <a:solidFill>
                      <a:schemeClr val="bg1"/>
                    </a:solidFill>
                  </a:tcPr>
                </a:tc>
                <a:tc>
                  <a:txBody>
                    <a:bodyPr/>
                    <a:lstStyle/>
                    <a:p>
                      <a:pPr algn="ctr"/>
                      <a:r>
                        <a:rPr lang="cs-CZ" sz="1800"/>
                        <a:t>3</a:t>
                      </a:r>
                    </a:p>
                  </a:txBody>
                  <a:tcPr marL="23573" marR="23573" marT="11786" marB="11786" anchor="ctr">
                    <a:lnL>
                      <a:noFill/>
                    </a:lnL>
                    <a:lnR>
                      <a:noFill/>
                    </a:lnR>
                    <a:lnT>
                      <a:noFill/>
                    </a:lnT>
                    <a:lnB>
                      <a:noFill/>
                    </a:lnB>
                    <a:solidFill>
                      <a:schemeClr val="bg1"/>
                    </a:solidFill>
                  </a:tcPr>
                </a:tc>
                <a:tc>
                  <a:txBody>
                    <a:bodyPr/>
                    <a:lstStyle/>
                    <a:p>
                      <a:pPr algn="ctr"/>
                      <a:r>
                        <a:rPr lang="cs-CZ" sz="1800"/>
                        <a:t>3</a:t>
                      </a:r>
                    </a:p>
                  </a:txBody>
                  <a:tcPr marL="23573" marR="23573" marT="11786" marB="11786" anchor="ctr">
                    <a:lnL>
                      <a:noFill/>
                    </a:lnL>
                    <a:lnR>
                      <a:noFill/>
                    </a:lnR>
                    <a:lnT>
                      <a:noFill/>
                    </a:lnT>
                    <a:lnB>
                      <a:noFill/>
                    </a:lnB>
                    <a:solidFill>
                      <a:schemeClr val="bg1"/>
                    </a:solidFill>
                  </a:tcPr>
                </a:tc>
                <a:tc>
                  <a:txBody>
                    <a:bodyPr/>
                    <a:lstStyle/>
                    <a:p>
                      <a:pPr algn="ctr"/>
                      <a:r>
                        <a:rPr lang="cs-CZ" sz="1800" dirty="0"/>
                        <a:t>3</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930119165"/>
                  </a:ext>
                </a:extLst>
              </a:tr>
              <a:tr h="471319">
                <a:tc>
                  <a:txBody>
                    <a:bodyPr/>
                    <a:lstStyle/>
                    <a:p>
                      <a:r>
                        <a:rPr lang="cs-CZ" sz="1800"/>
                        <a:t>4</a:t>
                      </a:r>
                    </a:p>
                  </a:txBody>
                  <a:tcPr marL="23573" marR="23573" marT="11786" marB="11786" anchor="ctr">
                    <a:lnL>
                      <a:noFill/>
                    </a:lnL>
                    <a:lnR>
                      <a:noFill/>
                    </a:lnR>
                    <a:lnT>
                      <a:noFill/>
                    </a:lnT>
                    <a:lnB>
                      <a:noFill/>
                    </a:lnB>
                    <a:solidFill>
                      <a:schemeClr val="bg1"/>
                    </a:solidFill>
                  </a:tcPr>
                </a:tc>
                <a:tc>
                  <a:txBody>
                    <a:bodyPr/>
                    <a:lstStyle/>
                    <a:p>
                      <a:r>
                        <a:rPr lang="cs-CZ" sz="1800"/>
                        <a:t>Energetický a průmyslový holding,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153</a:t>
                      </a:r>
                    </a:p>
                  </a:txBody>
                  <a:tcPr marL="9525" marR="9525" marT="9525" marB="0" anchor="ctr">
                    <a:lnL>
                      <a:noFill/>
                    </a:lnL>
                    <a:lnR>
                      <a:noFill/>
                    </a:lnR>
                    <a:lnT>
                      <a:noFill/>
                    </a:lnT>
                    <a:lnB>
                      <a:noFill/>
                    </a:lnB>
                    <a:solidFill>
                      <a:schemeClr val="bg1"/>
                    </a:solidFill>
                  </a:tcPr>
                </a:tc>
                <a:tc>
                  <a:txBody>
                    <a:bodyPr/>
                    <a:lstStyle/>
                    <a:p>
                      <a:pPr algn="ctr"/>
                      <a:r>
                        <a:rPr lang="cs-CZ" sz="1800" dirty="0"/>
                        <a:t>4</a:t>
                      </a:r>
                    </a:p>
                  </a:txBody>
                  <a:tcPr marL="23573" marR="23573" marT="11786" marB="11786" anchor="ctr">
                    <a:lnL>
                      <a:noFill/>
                    </a:lnL>
                    <a:lnR>
                      <a:noFill/>
                    </a:lnR>
                    <a:lnT>
                      <a:noFill/>
                    </a:lnT>
                    <a:lnB>
                      <a:noFill/>
                    </a:lnB>
                    <a:solidFill>
                      <a:schemeClr val="bg1"/>
                    </a:solidFill>
                  </a:tcPr>
                </a:tc>
                <a:tc>
                  <a:txBody>
                    <a:bodyPr/>
                    <a:lstStyle/>
                    <a:p>
                      <a:pPr algn="ctr"/>
                      <a:r>
                        <a:rPr lang="cs-CZ" sz="1800"/>
                        <a:t>6</a:t>
                      </a:r>
                    </a:p>
                  </a:txBody>
                  <a:tcPr marL="23573" marR="23573" marT="11786" marB="11786" anchor="ctr">
                    <a:lnL>
                      <a:noFill/>
                    </a:lnL>
                    <a:lnR>
                      <a:noFill/>
                    </a:lnR>
                    <a:lnT>
                      <a:noFill/>
                    </a:lnT>
                    <a:lnB>
                      <a:noFill/>
                    </a:lnB>
                    <a:solidFill>
                      <a:schemeClr val="bg1"/>
                    </a:solidFill>
                  </a:tcPr>
                </a:tc>
                <a:tc>
                  <a:txBody>
                    <a:bodyPr/>
                    <a:lstStyle/>
                    <a:p>
                      <a:pPr algn="ctr"/>
                      <a:r>
                        <a:rPr lang="cs-CZ" sz="1800" dirty="0"/>
                        <a:t>7</a:t>
                      </a:r>
                    </a:p>
                  </a:txBody>
                  <a:tcPr marL="23573" marR="23573" marT="11786" marB="11786" anchor="ctr">
                    <a:lnL>
                      <a:noFill/>
                    </a:lnL>
                    <a:lnR>
                      <a:noFill/>
                    </a:lnR>
                    <a:lnT>
                      <a:noFill/>
                    </a:lnT>
                    <a:lnB>
                      <a:noFill/>
                    </a:lnB>
                    <a:solidFill>
                      <a:schemeClr val="bg1"/>
                    </a:solidFill>
                  </a:tcPr>
                </a:tc>
                <a:tc>
                  <a:txBody>
                    <a:bodyPr/>
                    <a:lstStyle/>
                    <a:p>
                      <a:pPr algn="ctr"/>
                      <a:r>
                        <a:rPr lang="cs-CZ" sz="1800"/>
                        <a:t>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637771342"/>
                  </a:ext>
                </a:extLst>
              </a:tr>
              <a:tr h="172512">
                <a:tc>
                  <a:txBody>
                    <a:bodyPr/>
                    <a:lstStyle/>
                    <a:p>
                      <a:r>
                        <a:rPr lang="cs-CZ" sz="1800"/>
                        <a:t>5</a:t>
                      </a:r>
                    </a:p>
                  </a:txBody>
                  <a:tcPr marL="23573" marR="23573" marT="11786" marB="11786" anchor="ctr">
                    <a:lnL>
                      <a:noFill/>
                    </a:lnL>
                    <a:lnR>
                      <a:noFill/>
                    </a:lnR>
                    <a:lnT>
                      <a:noFill/>
                    </a:lnT>
                    <a:lnB>
                      <a:noFill/>
                    </a:lnB>
                    <a:solidFill>
                      <a:schemeClr val="bg1"/>
                    </a:solidFill>
                  </a:tcPr>
                </a:tc>
                <a:tc>
                  <a:txBody>
                    <a:bodyPr/>
                    <a:lstStyle/>
                    <a:p>
                      <a:r>
                        <a:rPr lang="cs-CZ" sz="1800"/>
                        <a:t>UNIPETROL,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119</a:t>
                      </a:r>
                    </a:p>
                  </a:txBody>
                  <a:tcPr marL="9525" marR="9525" marT="9525" marB="0" anchor="ctr">
                    <a:lnL>
                      <a:noFill/>
                    </a:lnL>
                    <a:lnR>
                      <a:noFill/>
                    </a:lnR>
                    <a:lnT>
                      <a:noFill/>
                    </a:lnT>
                    <a:lnB>
                      <a:noFill/>
                    </a:lnB>
                    <a:solidFill>
                      <a:schemeClr val="bg1"/>
                    </a:solidFill>
                  </a:tcPr>
                </a:tc>
                <a:tc>
                  <a:txBody>
                    <a:bodyPr/>
                    <a:lstStyle/>
                    <a:p>
                      <a:pPr algn="ctr"/>
                      <a:r>
                        <a:rPr lang="cs-CZ" sz="1800" dirty="0"/>
                        <a:t>6</a:t>
                      </a:r>
                    </a:p>
                  </a:txBody>
                  <a:tcPr marL="23573" marR="23573" marT="11786" marB="11786" anchor="ctr">
                    <a:lnL>
                      <a:noFill/>
                    </a:lnL>
                    <a:lnR>
                      <a:noFill/>
                    </a:lnR>
                    <a:lnT>
                      <a:noFill/>
                    </a:lnT>
                    <a:lnB>
                      <a:noFill/>
                    </a:lnB>
                    <a:solidFill>
                      <a:schemeClr val="bg1"/>
                    </a:solidFill>
                  </a:tcPr>
                </a:tc>
                <a:tc>
                  <a:txBody>
                    <a:bodyPr/>
                    <a:lstStyle/>
                    <a:p>
                      <a:pPr algn="ctr"/>
                      <a:r>
                        <a:rPr lang="cs-CZ" sz="1800"/>
                        <a:t>7</a:t>
                      </a:r>
                    </a:p>
                  </a:txBody>
                  <a:tcPr marL="23573" marR="23573" marT="11786" marB="11786" anchor="ctr">
                    <a:lnL>
                      <a:noFill/>
                    </a:lnL>
                    <a:lnR>
                      <a:noFill/>
                    </a:lnR>
                    <a:lnT>
                      <a:noFill/>
                    </a:lnT>
                    <a:lnB>
                      <a:noFill/>
                    </a:lnB>
                    <a:solidFill>
                      <a:schemeClr val="bg1"/>
                    </a:solidFill>
                  </a:tcPr>
                </a:tc>
                <a:tc>
                  <a:txBody>
                    <a:bodyPr/>
                    <a:lstStyle/>
                    <a:p>
                      <a:pPr algn="ctr"/>
                      <a:r>
                        <a:rPr lang="cs-CZ" sz="1800"/>
                        <a:t>5</a:t>
                      </a:r>
                    </a:p>
                  </a:txBody>
                  <a:tcPr marL="23573" marR="23573" marT="11786" marB="11786" anchor="ctr">
                    <a:lnL>
                      <a:noFill/>
                    </a:lnL>
                    <a:lnR>
                      <a:noFill/>
                    </a:lnR>
                    <a:lnT>
                      <a:noFill/>
                    </a:lnT>
                    <a:lnB>
                      <a:noFill/>
                    </a:lnB>
                    <a:solidFill>
                      <a:schemeClr val="bg1"/>
                    </a:solidFill>
                  </a:tcPr>
                </a:tc>
                <a:tc>
                  <a:txBody>
                    <a:bodyPr/>
                    <a:lstStyle/>
                    <a:p>
                      <a:pPr algn="ctr"/>
                      <a:r>
                        <a:rPr lang="cs-CZ" sz="1800" dirty="0"/>
                        <a:t>5</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903797770"/>
                  </a:ext>
                </a:extLst>
              </a:tr>
              <a:tr h="247214">
                <a:tc>
                  <a:txBody>
                    <a:bodyPr/>
                    <a:lstStyle/>
                    <a:p>
                      <a:r>
                        <a:rPr lang="cs-CZ" sz="1800"/>
                        <a:t>6</a:t>
                      </a:r>
                    </a:p>
                  </a:txBody>
                  <a:tcPr marL="23573" marR="23573" marT="11786" marB="11786" anchor="ctr">
                    <a:lnL>
                      <a:noFill/>
                    </a:lnL>
                    <a:lnR>
                      <a:noFill/>
                    </a:lnR>
                    <a:lnT>
                      <a:noFill/>
                    </a:lnT>
                    <a:lnB>
                      <a:noFill/>
                    </a:lnB>
                    <a:solidFill>
                      <a:schemeClr val="bg1"/>
                    </a:solidFill>
                  </a:tcPr>
                </a:tc>
                <a:tc>
                  <a:txBody>
                    <a:bodyPr/>
                    <a:lstStyle/>
                    <a:p>
                      <a:r>
                        <a:rPr lang="cs-CZ" sz="1800"/>
                        <a:t>FOXCONN CZ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104</a:t>
                      </a:r>
                    </a:p>
                  </a:txBody>
                  <a:tcPr marL="9525" marR="9525" marT="9525" marB="0" anchor="ctr">
                    <a:lnL>
                      <a:noFill/>
                    </a:lnL>
                    <a:lnR>
                      <a:noFill/>
                    </a:lnR>
                    <a:lnT>
                      <a:noFill/>
                    </a:lnT>
                    <a:lnB>
                      <a:noFill/>
                    </a:lnB>
                    <a:solidFill>
                      <a:schemeClr val="bg1"/>
                    </a:solidFill>
                  </a:tcPr>
                </a:tc>
                <a:tc>
                  <a:txBody>
                    <a:bodyPr/>
                    <a:lstStyle/>
                    <a:p>
                      <a:pPr algn="ctr"/>
                      <a:r>
                        <a:rPr lang="cs-CZ" sz="1800" dirty="0"/>
                        <a:t>5</a:t>
                      </a:r>
                    </a:p>
                  </a:txBody>
                  <a:tcPr marL="23573" marR="23573" marT="11786" marB="11786" anchor="ctr">
                    <a:lnL>
                      <a:noFill/>
                    </a:lnL>
                    <a:lnR>
                      <a:noFill/>
                    </a:lnR>
                    <a:lnT>
                      <a:noFill/>
                    </a:lnT>
                    <a:lnB>
                      <a:noFill/>
                    </a:lnB>
                    <a:solidFill>
                      <a:schemeClr val="bg1"/>
                    </a:solidFill>
                  </a:tcPr>
                </a:tc>
                <a:tc>
                  <a:txBody>
                    <a:bodyPr/>
                    <a:lstStyle/>
                    <a:p>
                      <a:pPr algn="ctr"/>
                      <a:r>
                        <a:rPr lang="cs-CZ" sz="1800"/>
                        <a:t>5</a:t>
                      </a:r>
                    </a:p>
                  </a:txBody>
                  <a:tcPr marL="23573" marR="23573" marT="11786" marB="11786" anchor="ctr">
                    <a:lnL>
                      <a:noFill/>
                    </a:lnL>
                    <a:lnR>
                      <a:noFill/>
                    </a:lnR>
                    <a:lnT>
                      <a:noFill/>
                    </a:lnT>
                    <a:lnB>
                      <a:noFill/>
                    </a:lnB>
                    <a:solidFill>
                      <a:schemeClr val="bg1"/>
                    </a:solidFill>
                  </a:tcPr>
                </a:tc>
                <a:tc>
                  <a:txBody>
                    <a:bodyPr/>
                    <a:lstStyle/>
                    <a:p>
                      <a:pPr algn="ctr"/>
                      <a:r>
                        <a:rPr lang="cs-CZ" sz="1800"/>
                        <a:t>6</a:t>
                      </a:r>
                    </a:p>
                  </a:txBody>
                  <a:tcPr marL="23573" marR="23573" marT="11786" marB="11786" anchor="ctr">
                    <a:lnL>
                      <a:noFill/>
                    </a:lnL>
                    <a:lnR>
                      <a:noFill/>
                    </a:lnR>
                    <a:lnT>
                      <a:noFill/>
                    </a:lnT>
                    <a:lnB>
                      <a:noFill/>
                    </a:lnB>
                    <a:solidFill>
                      <a:schemeClr val="bg1"/>
                    </a:solidFill>
                  </a:tcPr>
                </a:tc>
                <a:tc>
                  <a:txBody>
                    <a:bodyPr/>
                    <a:lstStyle/>
                    <a:p>
                      <a:pPr algn="ctr"/>
                      <a:r>
                        <a:rPr lang="cs-CZ" sz="1800" dirty="0"/>
                        <a:t>6</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05682761"/>
                  </a:ext>
                </a:extLst>
              </a:tr>
              <a:tr h="172512">
                <a:tc>
                  <a:txBody>
                    <a:bodyPr/>
                    <a:lstStyle/>
                    <a:p>
                      <a:r>
                        <a:rPr lang="cs-CZ" sz="1800"/>
                        <a:t>7</a:t>
                      </a:r>
                    </a:p>
                  </a:txBody>
                  <a:tcPr marL="23573" marR="23573" marT="11786" marB="11786" anchor="ctr">
                    <a:lnL>
                      <a:noFill/>
                    </a:lnL>
                    <a:lnR>
                      <a:noFill/>
                    </a:lnR>
                    <a:lnT>
                      <a:noFill/>
                    </a:lnT>
                    <a:lnB>
                      <a:noFill/>
                    </a:lnB>
                    <a:solidFill>
                      <a:schemeClr val="bg1"/>
                    </a:solidFill>
                  </a:tcPr>
                </a:tc>
                <a:tc>
                  <a:txBody>
                    <a:bodyPr/>
                    <a:lstStyle/>
                    <a:p>
                      <a:r>
                        <a:rPr lang="cs-CZ" sz="1800"/>
                        <a:t>MORAVIA STEEL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57</a:t>
                      </a:r>
                    </a:p>
                  </a:txBody>
                  <a:tcPr marL="9525" marR="9525" marT="9525" marB="0"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9</a:t>
                      </a:r>
                    </a:p>
                  </a:txBody>
                  <a:tcPr marL="23573" marR="23573" marT="11786" marB="11786" anchor="ctr">
                    <a:lnL>
                      <a:noFill/>
                    </a:lnL>
                    <a:lnR>
                      <a:noFill/>
                    </a:lnR>
                    <a:lnT>
                      <a:noFill/>
                    </a:lnT>
                    <a:lnB>
                      <a:noFill/>
                    </a:lnB>
                    <a:solidFill>
                      <a:schemeClr val="bg1"/>
                    </a:solidFill>
                  </a:tcPr>
                </a:tc>
                <a:tc>
                  <a:txBody>
                    <a:bodyPr/>
                    <a:lstStyle/>
                    <a:p>
                      <a:pPr algn="ctr"/>
                      <a:r>
                        <a:rPr lang="cs-CZ" sz="1800" dirty="0"/>
                        <a:t>9</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580049031"/>
                  </a:ext>
                </a:extLst>
              </a:tr>
              <a:tr h="172512">
                <a:tc>
                  <a:txBody>
                    <a:bodyPr/>
                    <a:lstStyle/>
                    <a:p>
                      <a:r>
                        <a:rPr lang="cs-CZ" sz="1800"/>
                        <a:t>8</a:t>
                      </a:r>
                    </a:p>
                  </a:txBody>
                  <a:tcPr marL="23573" marR="23573" marT="11786" marB="11786" anchor="ctr">
                    <a:lnL>
                      <a:noFill/>
                    </a:lnL>
                    <a:lnR>
                      <a:noFill/>
                    </a:lnR>
                    <a:lnT>
                      <a:noFill/>
                    </a:lnT>
                    <a:lnB>
                      <a:noFill/>
                    </a:lnB>
                    <a:solidFill>
                      <a:schemeClr val="bg1"/>
                    </a:solidFill>
                  </a:tcPr>
                </a:tc>
                <a:tc>
                  <a:txBody>
                    <a:bodyPr/>
                    <a:lstStyle/>
                    <a:p>
                      <a:r>
                        <a:rPr lang="cs-CZ" sz="1800"/>
                        <a:t>BOSCH </a:t>
                      </a:r>
                      <a:r>
                        <a:rPr lang="cs-CZ" sz="1800" dirty="0"/>
                        <a:t>Group ČR</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52</a:t>
                      </a:r>
                    </a:p>
                  </a:txBody>
                  <a:tcPr marL="9525" marR="9525" marT="9525" marB="0" anchor="ctr">
                    <a:lnL>
                      <a:noFill/>
                    </a:lnL>
                    <a:lnR>
                      <a:noFill/>
                    </a:lnR>
                    <a:lnT>
                      <a:noFill/>
                    </a:lnT>
                    <a:lnB>
                      <a:noFill/>
                    </a:lnB>
                    <a:solidFill>
                      <a:schemeClr val="bg1"/>
                    </a:solidFill>
                  </a:tcPr>
                </a:tc>
                <a:tc>
                  <a:txBody>
                    <a:bodyPr/>
                    <a:lstStyle/>
                    <a:p>
                      <a:pPr algn="ctr"/>
                      <a:r>
                        <a:rPr lang="cs-CZ" sz="1800" dirty="0"/>
                        <a:t>9</a:t>
                      </a:r>
                    </a:p>
                  </a:txBody>
                  <a:tcPr marL="23573" marR="23573" marT="11786" marB="11786" anchor="ctr">
                    <a:lnL>
                      <a:noFill/>
                    </a:lnL>
                    <a:lnR>
                      <a:noFill/>
                    </a:lnR>
                    <a:lnT>
                      <a:noFill/>
                    </a:lnT>
                    <a:lnB>
                      <a:noFill/>
                    </a:lnB>
                    <a:solidFill>
                      <a:schemeClr val="bg1"/>
                    </a:solidFill>
                  </a:tcPr>
                </a:tc>
                <a:tc>
                  <a:txBody>
                    <a:bodyPr/>
                    <a:lstStyle/>
                    <a:p>
                      <a:pPr algn="ctr"/>
                      <a:r>
                        <a:rPr lang="cs-CZ" sz="1800"/>
                        <a:t>8</a:t>
                      </a:r>
                    </a:p>
                  </a:txBody>
                  <a:tcPr marL="23573" marR="23573" marT="11786" marB="11786" anchor="ctr">
                    <a:lnL>
                      <a:noFill/>
                    </a:lnL>
                    <a:lnR>
                      <a:noFill/>
                    </a:lnR>
                    <a:lnT>
                      <a:noFill/>
                    </a:lnT>
                    <a:lnB>
                      <a:noFill/>
                    </a:lnB>
                    <a:solidFill>
                      <a:schemeClr val="bg1"/>
                    </a:solidFill>
                  </a:tcPr>
                </a:tc>
                <a:tc>
                  <a:txBody>
                    <a:bodyPr/>
                    <a:lstStyle/>
                    <a:p>
                      <a:pPr algn="ctr"/>
                      <a:r>
                        <a:rPr lang="cs-CZ" sz="1800"/>
                        <a:t>12</a:t>
                      </a:r>
                    </a:p>
                  </a:txBody>
                  <a:tcPr marL="23573" marR="23573" marT="11786" marB="11786" anchor="ctr">
                    <a:lnL>
                      <a:noFill/>
                    </a:lnL>
                    <a:lnR>
                      <a:noFill/>
                    </a:lnR>
                    <a:lnT>
                      <a:noFill/>
                    </a:lnT>
                    <a:lnB>
                      <a:noFill/>
                    </a:lnB>
                    <a:solidFill>
                      <a:schemeClr val="bg1"/>
                    </a:solidFill>
                  </a:tcPr>
                </a:tc>
                <a:tc>
                  <a:txBody>
                    <a:bodyPr/>
                    <a:lstStyle/>
                    <a:p>
                      <a:pPr algn="ctr"/>
                      <a:r>
                        <a:rPr lang="cs-CZ" sz="1800" dirty="0"/>
                        <a:t>14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665792713"/>
                  </a:ext>
                </a:extLst>
              </a:tr>
              <a:tr h="172512">
                <a:tc>
                  <a:txBody>
                    <a:bodyPr/>
                    <a:lstStyle/>
                    <a:p>
                      <a:r>
                        <a:rPr lang="cs-CZ" sz="1800"/>
                        <a:t>9</a:t>
                      </a:r>
                    </a:p>
                  </a:txBody>
                  <a:tcPr marL="23573" marR="23573" marT="11786" marB="11786" anchor="ctr">
                    <a:lnL>
                      <a:noFill/>
                    </a:lnL>
                    <a:lnR>
                      <a:noFill/>
                    </a:lnR>
                    <a:lnT>
                      <a:noFill/>
                    </a:lnT>
                    <a:lnB>
                      <a:noFill/>
                    </a:lnB>
                    <a:solidFill>
                      <a:schemeClr val="bg1"/>
                    </a:solidFill>
                  </a:tcPr>
                </a:tc>
                <a:tc>
                  <a:txBody>
                    <a:bodyPr/>
                    <a:lstStyle/>
                    <a:p>
                      <a:r>
                        <a:rPr lang="cs-CZ" sz="1800"/>
                        <a:t>ČEPRO,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48</a:t>
                      </a:r>
                    </a:p>
                  </a:txBody>
                  <a:tcPr marL="9525" marR="9525" marT="9525" marB="0" anchor="ctr">
                    <a:lnL>
                      <a:noFill/>
                    </a:lnL>
                    <a:lnR>
                      <a:noFill/>
                    </a:lnR>
                    <a:lnT>
                      <a:noFill/>
                    </a:lnT>
                    <a:lnB>
                      <a:noFill/>
                    </a:lnB>
                    <a:solidFill>
                      <a:schemeClr val="bg1"/>
                    </a:solidFill>
                  </a:tcPr>
                </a:tc>
                <a:tc>
                  <a:txBody>
                    <a:bodyPr/>
                    <a:lstStyle/>
                    <a:p>
                      <a:pPr algn="ctr"/>
                      <a:r>
                        <a:rPr lang="cs-CZ" sz="1800"/>
                        <a:t>10</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8</a:t>
                      </a:r>
                    </a:p>
                  </a:txBody>
                  <a:tcPr marL="23573" marR="23573" marT="11786" marB="11786" anchor="ctr">
                    <a:lnL>
                      <a:noFill/>
                    </a:lnL>
                    <a:lnR>
                      <a:noFill/>
                    </a:lnR>
                    <a:lnT>
                      <a:noFill/>
                    </a:lnT>
                    <a:lnB>
                      <a:noFill/>
                    </a:lnB>
                    <a:solidFill>
                      <a:schemeClr val="bg1"/>
                    </a:solidFill>
                  </a:tcPr>
                </a:tc>
                <a:tc>
                  <a:txBody>
                    <a:bodyPr/>
                    <a:lstStyle/>
                    <a:p>
                      <a:pPr algn="ctr"/>
                      <a:r>
                        <a:rPr lang="cs-CZ" sz="1800" dirty="0"/>
                        <a:t>8</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58153116"/>
                  </a:ext>
                </a:extLst>
              </a:tr>
              <a:tr h="321915">
                <a:tc>
                  <a:txBody>
                    <a:bodyPr/>
                    <a:lstStyle/>
                    <a:p>
                      <a:r>
                        <a:rPr lang="cs-CZ" sz="1800"/>
                        <a:t>10</a:t>
                      </a:r>
                    </a:p>
                  </a:txBody>
                  <a:tcPr marL="23573" marR="23573" marT="11786" marB="11786" anchor="ctr">
                    <a:lnL>
                      <a:noFill/>
                    </a:lnL>
                    <a:lnR>
                      <a:noFill/>
                    </a:lnR>
                    <a:lnT>
                      <a:noFill/>
                    </a:lnT>
                    <a:lnB>
                      <a:noFill/>
                    </a:lnB>
                    <a:solidFill>
                      <a:schemeClr val="bg1"/>
                    </a:solidFill>
                  </a:tcPr>
                </a:tc>
                <a:tc>
                  <a:txBody>
                    <a:bodyPr/>
                    <a:lstStyle/>
                    <a:p>
                      <a:r>
                        <a:rPr lang="cs-CZ" sz="1800" dirty="0"/>
                        <a:t>MOL </a:t>
                      </a:r>
                      <a:r>
                        <a:rPr lang="cs-CZ" sz="1800"/>
                        <a:t>Česká republika</a:t>
                      </a:r>
                      <a:r>
                        <a:rPr lang="cs-CZ" sz="1800" dirty="0"/>
                        <a:t>,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46</a:t>
                      </a:r>
                    </a:p>
                  </a:txBody>
                  <a:tcPr marL="9525" marR="9525" marT="9525" marB="0" anchor="ctr">
                    <a:lnL>
                      <a:noFill/>
                    </a:lnL>
                    <a:lnR>
                      <a:noFill/>
                    </a:lnR>
                    <a:lnT>
                      <a:noFill/>
                    </a:lnT>
                    <a:lnB>
                      <a:noFill/>
                    </a:lnB>
                    <a:solidFill>
                      <a:schemeClr val="bg1"/>
                    </a:solidFill>
                  </a:tcPr>
                </a:tc>
                <a:tc>
                  <a:txBody>
                    <a:bodyPr/>
                    <a:lstStyle/>
                    <a:p>
                      <a:pPr algn="ctr"/>
                      <a:r>
                        <a:rPr lang="cs-CZ" sz="1800"/>
                        <a:t>13</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199632986"/>
                  </a:ext>
                </a:extLst>
              </a:tr>
              <a:tr h="321915">
                <a:tc>
                  <a:txBody>
                    <a:bodyPr/>
                    <a:lstStyle/>
                    <a:p>
                      <a:r>
                        <a:rPr lang="cs-CZ" sz="1800"/>
                        <a:t>11</a:t>
                      </a:r>
                    </a:p>
                  </a:txBody>
                  <a:tcPr marL="23573" marR="23573" marT="11786" marB="11786" anchor="ctr">
                    <a:lnL>
                      <a:noFill/>
                    </a:lnL>
                    <a:lnR>
                      <a:noFill/>
                    </a:lnR>
                    <a:lnT>
                      <a:noFill/>
                    </a:lnT>
                    <a:lnB>
                      <a:noFill/>
                    </a:lnB>
                    <a:solidFill>
                      <a:schemeClr val="bg1"/>
                    </a:solidFill>
                  </a:tcPr>
                </a:tc>
                <a:tc>
                  <a:txBody>
                    <a:bodyPr/>
                    <a:lstStyle/>
                    <a:p>
                      <a:r>
                        <a:rPr lang="cs-CZ" sz="1800" dirty="0" err="1"/>
                        <a:t>innogy</a:t>
                      </a:r>
                      <a:r>
                        <a:rPr lang="cs-CZ" sz="1800" dirty="0"/>
                        <a:t> </a:t>
                      </a:r>
                      <a:r>
                        <a:rPr lang="cs-CZ" sz="1800"/>
                        <a:t>Česká republika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43</a:t>
                      </a:r>
                    </a:p>
                  </a:txBody>
                  <a:tcPr marL="9525" marR="9525" marT="9525" marB="0"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tc>
                  <a:txBody>
                    <a:bodyPr/>
                    <a:lstStyle/>
                    <a:p>
                      <a:pPr algn="ctr"/>
                      <a:r>
                        <a:rPr lang="cs-CZ" sz="1800" dirty="0"/>
                        <a:t>3</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057720442"/>
                  </a:ext>
                </a:extLst>
              </a:tr>
              <a:tr h="247214">
                <a:tc>
                  <a:txBody>
                    <a:bodyPr/>
                    <a:lstStyle/>
                    <a:p>
                      <a:r>
                        <a:rPr lang="cs-CZ" sz="1800"/>
                        <a:t>12</a:t>
                      </a:r>
                    </a:p>
                  </a:txBody>
                  <a:tcPr marL="23573" marR="23573" marT="11786" marB="11786" anchor="ctr">
                    <a:lnL>
                      <a:noFill/>
                    </a:lnL>
                    <a:lnR>
                      <a:noFill/>
                    </a:lnR>
                    <a:lnT>
                      <a:noFill/>
                    </a:lnT>
                    <a:lnB>
                      <a:noFill/>
                    </a:lnB>
                    <a:solidFill>
                      <a:schemeClr val="bg1"/>
                    </a:solidFill>
                  </a:tcPr>
                </a:tc>
                <a:tc>
                  <a:txBody>
                    <a:bodyPr/>
                    <a:lstStyle/>
                    <a:p>
                      <a:r>
                        <a:rPr lang="cs-CZ" sz="1800" dirty="0"/>
                        <a:t>O2 </a:t>
                      </a:r>
                      <a:r>
                        <a:rPr lang="cs-CZ" sz="1800"/>
                        <a:t>Czech Republic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38</a:t>
                      </a:r>
                    </a:p>
                  </a:txBody>
                  <a:tcPr marL="9525" marR="9525" marT="9525" marB="0" anchor="ctr">
                    <a:lnL>
                      <a:noFill/>
                    </a:lnL>
                    <a:lnR>
                      <a:noFill/>
                    </a:lnR>
                    <a:lnT>
                      <a:noFill/>
                    </a:lnT>
                    <a:lnB>
                      <a:noFill/>
                    </a:lnB>
                    <a:solidFill>
                      <a:schemeClr val="bg1"/>
                    </a:solidFill>
                  </a:tcPr>
                </a:tc>
                <a:tc>
                  <a:txBody>
                    <a:bodyPr/>
                    <a:lstStyle/>
                    <a:p>
                      <a:pPr algn="ctr"/>
                      <a:r>
                        <a:rPr lang="cs-CZ" sz="1800"/>
                        <a:t>16</a:t>
                      </a:r>
                    </a:p>
                  </a:txBody>
                  <a:tcPr marL="23573" marR="23573" marT="11786" marB="11786"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dirty="0"/>
                        <a:t>11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113307811"/>
                  </a:ext>
                </a:extLst>
              </a:tr>
              <a:tr h="172512">
                <a:tc>
                  <a:txBody>
                    <a:bodyPr/>
                    <a:lstStyle/>
                    <a:p>
                      <a:r>
                        <a:rPr lang="cs-CZ" sz="1800"/>
                        <a:t>13</a:t>
                      </a:r>
                    </a:p>
                  </a:txBody>
                  <a:tcPr marL="23573" marR="23573" marT="11786" marB="11786" anchor="ctr">
                    <a:lnL>
                      <a:noFill/>
                    </a:lnL>
                    <a:lnR>
                      <a:noFill/>
                    </a:lnR>
                    <a:lnT>
                      <a:noFill/>
                    </a:lnT>
                    <a:lnB>
                      <a:noFill/>
                    </a:lnB>
                    <a:solidFill>
                      <a:schemeClr val="bg1"/>
                    </a:solidFill>
                  </a:tcPr>
                </a:tc>
                <a:tc>
                  <a:txBody>
                    <a:bodyPr/>
                    <a:lstStyle/>
                    <a:p>
                      <a:r>
                        <a:rPr lang="cs-CZ" sz="1800" dirty="0"/>
                        <a:t>GECO,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34</a:t>
                      </a:r>
                    </a:p>
                  </a:txBody>
                  <a:tcPr marL="9525" marR="9525" marT="9525" marB="0" anchor="ctr">
                    <a:lnL>
                      <a:noFill/>
                    </a:lnL>
                    <a:lnR>
                      <a:noFill/>
                    </a:lnR>
                    <a:lnT>
                      <a:noFill/>
                    </a:lnT>
                    <a:lnB>
                      <a:noFill/>
                    </a:lnB>
                    <a:solidFill>
                      <a:schemeClr val="bg1"/>
                    </a:solidFill>
                  </a:tcPr>
                </a:tc>
                <a:tc>
                  <a:txBody>
                    <a:bodyPr/>
                    <a:lstStyle/>
                    <a:p>
                      <a:pPr algn="ctr"/>
                      <a:r>
                        <a:rPr lang="cs-CZ" sz="1800"/>
                        <a:t>15</a:t>
                      </a:r>
                    </a:p>
                  </a:txBody>
                  <a:tcPr marL="23573" marR="23573" marT="11786" marB="11786" anchor="ctr">
                    <a:lnL>
                      <a:noFill/>
                    </a:lnL>
                    <a:lnR>
                      <a:noFill/>
                    </a:lnR>
                    <a:lnT>
                      <a:noFill/>
                    </a:lnT>
                    <a:lnB>
                      <a:noFill/>
                    </a:lnB>
                    <a:solidFill>
                      <a:schemeClr val="bg1"/>
                    </a:solidFill>
                  </a:tcPr>
                </a:tc>
                <a:tc>
                  <a:txBody>
                    <a:bodyPr/>
                    <a:lstStyle/>
                    <a:p>
                      <a:pPr algn="ctr"/>
                      <a:r>
                        <a:rPr lang="cs-CZ" sz="1800"/>
                        <a:t>15</a:t>
                      </a:r>
                    </a:p>
                  </a:txBody>
                  <a:tcPr marL="23573" marR="23573" marT="11786" marB="11786" anchor="ctr">
                    <a:lnL>
                      <a:noFill/>
                    </a:lnL>
                    <a:lnR>
                      <a:noFill/>
                    </a:lnR>
                    <a:lnT>
                      <a:noFill/>
                    </a:lnT>
                    <a:lnB>
                      <a:noFill/>
                    </a:lnB>
                    <a:solidFill>
                      <a:schemeClr val="bg1"/>
                    </a:solidFill>
                  </a:tcPr>
                </a:tc>
                <a:tc>
                  <a:txBody>
                    <a:bodyPr/>
                    <a:lstStyle/>
                    <a:p>
                      <a:pPr algn="ctr"/>
                      <a:r>
                        <a:rPr lang="cs-CZ" sz="1800"/>
                        <a:t>23</a:t>
                      </a:r>
                    </a:p>
                  </a:txBody>
                  <a:tcPr marL="23573" marR="23573" marT="11786" marB="11786" anchor="ctr">
                    <a:lnL>
                      <a:noFill/>
                    </a:lnL>
                    <a:lnR>
                      <a:noFill/>
                    </a:lnR>
                    <a:lnT>
                      <a:noFill/>
                    </a:lnT>
                    <a:lnB>
                      <a:noFill/>
                    </a:lnB>
                    <a:solidFill>
                      <a:schemeClr val="bg1"/>
                    </a:solidFill>
                  </a:tcPr>
                </a:tc>
                <a:tc>
                  <a:txBody>
                    <a:bodyPr/>
                    <a:lstStyle/>
                    <a:p>
                      <a:pPr algn="ctr"/>
                      <a:r>
                        <a:rPr lang="cs-CZ" sz="1800" dirty="0"/>
                        <a:t>30</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39766812"/>
                  </a:ext>
                </a:extLst>
              </a:tr>
              <a:tr h="172512">
                <a:tc>
                  <a:txBody>
                    <a:bodyPr/>
                    <a:lstStyle/>
                    <a:p>
                      <a:r>
                        <a:rPr lang="cs-CZ" sz="1800"/>
                        <a:t>14</a:t>
                      </a:r>
                    </a:p>
                  </a:txBody>
                  <a:tcPr marL="23573" marR="23573" marT="11786" marB="11786" anchor="ctr">
                    <a:lnL>
                      <a:noFill/>
                    </a:lnL>
                    <a:lnR>
                      <a:noFill/>
                    </a:lnR>
                    <a:lnT>
                      <a:noFill/>
                    </a:lnT>
                    <a:lnB>
                      <a:noFill/>
                    </a:lnB>
                    <a:solidFill>
                      <a:schemeClr val="bg1"/>
                    </a:solidFill>
                  </a:tcPr>
                </a:tc>
                <a:tc>
                  <a:txBody>
                    <a:bodyPr/>
                    <a:lstStyle/>
                    <a:p>
                      <a:r>
                        <a:rPr lang="cs-CZ" sz="1800" dirty="0"/>
                        <a:t>Metrostav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31</a:t>
                      </a:r>
                    </a:p>
                  </a:txBody>
                  <a:tcPr marL="9525" marR="9525" marT="9525" marB="0" anchor="ctr">
                    <a:lnL>
                      <a:noFill/>
                    </a:lnL>
                    <a:lnR>
                      <a:noFill/>
                    </a:lnR>
                    <a:lnT>
                      <a:noFill/>
                    </a:lnT>
                    <a:lnB>
                      <a:noFill/>
                    </a:lnB>
                    <a:solidFill>
                      <a:schemeClr val="bg1"/>
                    </a:solidFill>
                  </a:tcPr>
                </a:tc>
                <a:tc>
                  <a:txBody>
                    <a:bodyPr/>
                    <a:lstStyle/>
                    <a:p>
                      <a:pPr algn="ctr"/>
                      <a:r>
                        <a:rPr lang="cs-CZ" sz="1800"/>
                        <a:t>18</a:t>
                      </a:r>
                    </a:p>
                  </a:txBody>
                  <a:tcPr marL="23573" marR="23573" marT="11786" marB="11786" anchor="ctr">
                    <a:lnL>
                      <a:noFill/>
                    </a:lnL>
                    <a:lnR>
                      <a:noFill/>
                    </a:lnR>
                    <a:lnT>
                      <a:noFill/>
                    </a:lnT>
                    <a:lnB>
                      <a:noFill/>
                    </a:lnB>
                    <a:solidFill>
                      <a:schemeClr val="bg1"/>
                    </a:solidFill>
                  </a:tcPr>
                </a:tc>
                <a:tc>
                  <a:txBody>
                    <a:bodyPr/>
                    <a:lstStyle/>
                    <a:p>
                      <a:pPr algn="ctr"/>
                      <a:r>
                        <a:rPr lang="cs-CZ" sz="1800"/>
                        <a:t>13</a:t>
                      </a:r>
                    </a:p>
                  </a:txBody>
                  <a:tcPr marL="23573" marR="23573" marT="11786" marB="11786"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dirty="0"/>
                        <a:t>19</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566639621"/>
                  </a:ext>
                </a:extLst>
              </a:tr>
              <a:tr h="321915">
                <a:tc>
                  <a:txBody>
                    <a:bodyPr/>
                    <a:lstStyle/>
                    <a:p>
                      <a:r>
                        <a:rPr lang="cs-CZ" sz="1800"/>
                        <a:t>15</a:t>
                      </a:r>
                    </a:p>
                  </a:txBody>
                  <a:tcPr marL="23573" marR="23573" marT="11786" marB="11786" anchor="ctr">
                    <a:lnL>
                      <a:noFill/>
                    </a:lnL>
                    <a:lnR>
                      <a:noFill/>
                    </a:lnR>
                    <a:lnT>
                      <a:noFill/>
                    </a:lnT>
                    <a:lnB>
                      <a:noFill/>
                    </a:lnB>
                    <a:solidFill>
                      <a:schemeClr val="bg1"/>
                    </a:solidFill>
                  </a:tcPr>
                </a:tc>
                <a:tc>
                  <a:txBody>
                    <a:bodyPr/>
                    <a:lstStyle/>
                    <a:p>
                      <a:r>
                        <a:rPr lang="cs-CZ" sz="1800" dirty="0"/>
                        <a:t>VEOLIA </a:t>
                      </a:r>
                      <a:r>
                        <a:rPr lang="cs-CZ" sz="1800"/>
                        <a:t>ČESKÁ REPUBLIKA</a:t>
                      </a:r>
                      <a:r>
                        <a:rPr lang="cs-CZ" sz="1800" dirty="0"/>
                        <a:t>,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30</a:t>
                      </a:r>
                    </a:p>
                  </a:txBody>
                  <a:tcPr marL="9525" marR="9525" marT="9525" marB="0" anchor="ctr">
                    <a:lnL>
                      <a:noFill/>
                    </a:lnL>
                    <a:lnR>
                      <a:noFill/>
                    </a:lnR>
                    <a:lnT>
                      <a:noFill/>
                    </a:lnT>
                    <a:lnB>
                      <a:noFill/>
                    </a:lnB>
                    <a:solidFill>
                      <a:schemeClr val="bg1"/>
                    </a:solidFill>
                  </a:tcPr>
                </a:tc>
                <a:tc>
                  <a:txBody>
                    <a:bodyPr/>
                    <a:lstStyle/>
                    <a:p>
                      <a:pPr algn="ctr"/>
                      <a:r>
                        <a:rPr lang="cs-CZ" sz="1800"/>
                        <a:t>19</a:t>
                      </a:r>
                    </a:p>
                  </a:txBody>
                  <a:tcPr marL="23573" marR="23573" marT="11786" marB="11786" anchor="ctr">
                    <a:lnL>
                      <a:noFill/>
                    </a:lnL>
                    <a:lnR>
                      <a:noFill/>
                    </a:lnR>
                    <a:lnT>
                      <a:noFill/>
                    </a:lnT>
                    <a:lnB>
                      <a:noFill/>
                    </a:lnB>
                    <a:solidFill>
                      <a:schemeClr val="bg1"/>
                    </a:solidFill>
                  </a:tcPr>
                </a:tc>
                <a:tc>
                  <a:txBody>
                    <a:bodyPr/>
                    <a:lstStyle/>
                    <a:p>
                      <a:pPr algn="ctr"/>
                      <a:r>
                        <a:rPr lang="cs-CZ" sz="1800" dirty="0"/>
                        <a:t>17</a:t>
                      </a:r>
                    </a:p>
                  </a:txBody>
                  <a:tcPr marL="23573" marR="23573" marT="11786" marB="11786" anchor="ctr">
                    <a:lnL>
                      <a:noFill/>
                    </a:lnL>
                    <a:lnR>
                      <a:noFill/>
                    </a:lnR>
                    <a:lnT>
                      <a:noFill/>
                    </a:lnT>
                    <a:lnB>
                      <a:noFill/>
                    </a:lnB>
                    <a:solidFill>
                      <a:schemeClr val="bg1"/>
                    </a:solidFill>
                  </a:tcPr>
                </a:tc>
                <a:tc>
                  <a:txBody>
                    <a:bodyPr/>
                    <a:lstStyle/>
                    <a:p>
                      <a:pPr algn="ctr"/>
                      <a:r>
                        <a:rPr lang="cs-CZ" sz="1800"/>
                        <a:t>2234</a:t>
                      </a:r>
                    </a:p>
                  </a:txBody>
                  <a:tcPr marL="23573" marR="23573" marT="11786" marB="11786" anchor="ctr">
                    <a:lnL>
                      <a:noFill/>
                    </a:lnL>
                    <a:lnR>
                      <a:noFill/>
                    </a:lnR>
                    <a:lnT>
                      <a:noFill/>
                    </a:lnT>
                    <a:lnB>
                      <a:noFill/>
                    </a:lnB>
                    <a:solidFill>
                      <a:schemeClr val="bg1"/>
                    </a:solidFill>
                  </a:tcPr>
                </a:tc>
                <a:tc>
                  <a:txBody>
                    <a:bodyPr/>
                    <a:lstStyle/>
                    <a:p>
                      <a:pPr algn="ctr"/>
                      <a:r>
                        <a:rPr lang="cs-CZ" sz="1800" dirty="0"/>
                        <a:t>32</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248058210"/>
                  </a:ext>
                </a:extLst>
              </a:tr>
              <a:tr h="321915">
                <a:tc>
                  <a:txBody>
                    <a:bodyPr/>
                    <a:lstStyle/>
                    <a:p>
                      <a:r>
                        <a:rPr lang="cs-CZ" sz="1800"/>
                        <a:t>16</a:t>
                      </a:r>
                    </a:p>
                  </a:txBody>
                  <a:tcPr marL="23573" marR="23573" marT="11786" marB="11786" anchor="ctr">
                    <a:lnL>
                      <a:noFill/>
                    </a:lnL>
                    <a:lnR>
                      <a:noFill/>
                    </a:lnR>
                    <a:lnT>
                      <a:noFill/>
                    </a:lnT>
                    <a:lnB>
                      <a:noFill/>
                    </a:lnB>
                    <a:solidFill>
                      <a:schemeClr val="bg1"/>
                    </a:solidFill>
                  </a:tcPr>
                </a:tc>
                <a:tc>
                  <a:txBody>
                    <a:bodyPr/>
                    <a:lstStyle/>
                    <a:p>
                      <a:r>
                        <a:rPr lang="cs-CZ" sz="1800" dirty="0"/>
                        <a:t>Porsche </a:t>
                      </a:r>
                      <a:r>
                        <a:rPr lang="cs-CZ" sz="1800"/>
                        <a:t>Česká republika </a:t>
                      </a:r>
                      <a:r>
                        <a:rPr lang="cs-CZ" sz="1800" dirty="0"/>
                        <a:t>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29</a:t>
                      </a:r>
                    </a:p>
                  </a:txBody>
                  <a:tcPr marL="9525" marR="9525" marT="9525" marB="0" anchor="ctr">
                    <a:lnL>
                      <a:noFill/>
                    </a:lnL>
                    <a:lnR>
                      <a:noFill/>
                    </a:lnR>
                    <a:lnT>
                      <a:noFill/>
                    </a:lnT>
                    <a:lnB>
                      <a:noFill/>
                    </a:lnB>
                    <a:solidFill>
                      <a:schemeClr val="bg1"/>
                    </a:solidFill>
                  </a:tcPr>
                </a:tc>
                <a:tc>
                  <a:txBody>
                    <a:bodyPr/>
                    <a:lstStyle/>
                    <a:p>
                      <a:pPr algn="ctr"/>
                      <a:r>
                        <a:rPr lang="cs-CZ" sz="1800"/>
                        <a:t>17</a:t>
                      </a:r>
                    </a:p>
                  </a:txBody>
                  <a:tcPr marL="23573" marR="23573" marT="11786" marB="11786" anchor="ctr">
                    <a:lnL>
                      <a:noFill/>
                    </a:lnL>
                    <a:lnR>
                      <a:noFill/>
                    </a:lnR>
                    <a:lnT>
                      <a:noFill/>
                    </a:lnT>
                    <a:lnB>
                      <a:noFill/>
                    </a:lnB>
                    <a:solidFill>
                      <a:schemeClr val="bg1"/>
                    </a:solidFill>
                  </a:tcPr>
                </a:tc>
                <a:tc>
                  <a:txBody>
                    <a:bodyPr/>
                    <a:lstStyle/>
                    <a:p>
                      <a:pPr algn="ctr"/>
                      <a:r>
                        <a:rPr lang="cs-CZ" sz="1800"/>
                        <a:t>18</a:t>
                      </a:r>
                    </a:p>
                  </a:txBody>
                  <a:tcPr marL="23573" marR="23573" marT="11786" marB="11786" anchor="ctr">
                    <a:lnL>
                      <a:noFill/>
                    </a:lnL>
                    <a:lnR>
                      <a:noFill/>
                    </a:lnR>
                    <a:lnT>
                      <a:noFill/>
                    </a:lnT>
                    <a:lnB>
                      <a:noFill/>
                    </a:lnB>
                    <a:solidFill>
                      <a:schemeClr val="bg1"/>
                    </a:solidFill>
                  </a:tcPr>
                </a:tc>
                <a:tc>
                  <a:txBody>
                    <a:bodyPr/>
                    <a:lstStyle/>
                    <a:p>
                      <a:pPr algn="ctr"/>
                      <a:r>
                        <a:rPr lang="cs-CZ" sz="1800"/>
                        <a:t>33</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116816035"/>
                  </a:ext>
                </a:extLst>
              </a:tr>
              <a:tr h="321915">
                <a:tc>
                  <a:txBody>
                    <a:bodyPr/>
                    <a:lstStyle/>
                    <a:p>
                      <a:r>
                        <a:rPr lang="cs-CZ" sz="1800"/>
                        <a:t>17</a:t>
                      </a:r>
                    </a:p>
                  </a:txBody>
                  <a:tcPr marL="23573" marR="23573" marT="11786" marB="11786" anchor="ctr">
                    <a:lnL>
                      <a:noFill/>
                    </a:lnL>
                    <a:lnR>
                      <a:noFill/>
                    </a:lnR>
                    <a:lnT>
                      <a:noFill/>
                    </a:lnT>
                    <a:lnB>
                      <a:noFill/>
                    </a:lnB>
                    <a:solidFill>
                      <a:schemeClr val="bg1"/>
                    </a:solidFill>
                  </a:tcPr>
                </a:tc>
                <a:tc>
                  <a:txBody>
                    <a:bodyPr/>
                    <a:lstStyle/>
                    <a:p>
                      <a:r>
                        <a:rPr lang="en-US" sz="1800"/>
                        <a:t>MAKRO Cash &amp; Carry ČR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29</a:t>
                      </a:r>
                    </a:p>
                  </a:txBody>
                  <a:tcPr marL="9525" marR="9525" marT="9525" marB="0"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16</a:t>
                      </a:r>
                    </a:p>
                  </a:txBody>
                  <a:tcPr marL="23573" marR="23573" marT="11786" marB="11786" anchor="ctr">
                    <a:lnL>
                      <a:noFill/>
                    </a:lnL>
                    <a:lnR>
                      <a:noFill/>
                    </a:lnR>
                    <a:lnT>
                      <a:noFill/>
                    </a:lnT>
                    <a:lnB>
                      <a:noFill/>
                    </a:lnB>
                    <a:solidFill>
                      <a:schemeClr val="bg1"/>
                    </a:solidFill>
                  </a:tcPr>
                </a:tc>
                <a:tc>
                  <a:txBody>
                    <a:bodyPr/>
                    <a:lstStyle/>
                    <a:p>
                      <a:pPr algn="ctr"/>
                      <a:r>
                        <a:rPr lang="cs-CZ" sz="1800"/>
                        <a:t>21</a:t>
                      </a:r>
                    </a:p>
                  </a:txBody>
                  <a:tcPr marL="23573" marR="23573" marT="11786" marB="11786" anchor="ctr">
                    <a:lnL>
                      <a:noFill/>
                    </a:lnL>
                    <a:lnR>
                      <a:noFill/>
                    </a:lnR>
                    <a:lnT>
                      <a:noFill/>
                    </a:lnT>
                    <a:lnB>
                      <a:noFill/>
                    </a:lnB>
                    <a:solidFill>
                      <a:schemeClr val="bg1"/>
                    </a:solidFill>
                  </a:tcPr>
                </a:tc>
                <a:tc>
                  <a:txBody>
                    <a:bodyPr/>
                    <a:lstStyle/>
                    <a:p>
                      <a:pPr algn="ctr"/>
                      <a:r>
                        <a:rPr lang="cs-CZ" sz="1800" dirty="0"/>
                        <a:t>21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24230804"/>
                  </a:ext>
                </a:extLst>
              </a:tr>
              <a:tr h="321915">
                <a:tc>
                  <a:txBody>
                    <a:bodyPr/>
                    <a:lstStyle/>
                    <a:p>
                      <a:r>
                        <a:rPr lang="cs-CZ" sz="1800"/>
                        <a:t>18</a:t>
                      </a:r>
                    </a:p>
                  </a:txBody>
                  <a:tcPr marL="23573" marR="23573" marT="11786" marB="11786" anchor="ctr">
                    <a:lnL>
                      <a:noFill/>
                    </a:lnL>
                    <a:lnR>
                      <a:noFill/>
                    </a:lnR>
                    <a:lnT>
                      <a:noFill/>
                    </a:lnT>
                    <a:lnB>
                      <a:noFill/>
                    </a:lnB>
                    <a:solidFill>
                      <a:schemeClr val="bg1"/>
                    </a:solidFill>
                  </a:tcPr>
                </a:tc>
                <a:tc>
                  <a:txBody>
                    <a:bodyPr/>
                    <a:lstStyle/>
                    <a:p>
                      <a:r>
                        <a:rPr lang="cs-CZ" sz="1800"/>
                        <a:t>T-Mobile Czech Republic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27</a:t>
                      </a:r>
                    </a:p>
                  </a:txBody>
                  <a:tcPr marL="9525" marR="9525" marT="9525" marB="0"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a:t>28</a:t>
                      </a:r>
                    </a:p>
                  </a:txBody>
                  <a:tcPr marL="23573" marR="23573" marT="11786" marB="11786" anchor="ctr">
                    <a:lnL>
                      <a:noFill/>
                    </a:lnL>
                    <a:lnR>
                      <a:noFill/>
                    </a:lnR>
                    <a:lnT>
                      <a:noFill/>
                    </a:lnT>
                    <a:lnB>
                      <a:noFill/>
                    </a:lnB>
                    <a:solidFill>
                      <a:schemeClr val="bg1"/>
                    </a:solidFill>
                  </a:tcPr>
                </a:tc>
                <a:tc>
                  <a:txBody>
                    <a:bodyPr/>
                    <a:lstStyle/>
                    <a:p>
                      <a:pPr algn="ctr"/>
                      <a:r>
                        <a:rPr lang="cs-CZ" sz="1800" dirty="0"/>
                        <a:t>27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28684782"/>
                  </a:ext>
                </a:extLst>
              </a:tr>
              <a:tr h="247214">
                <a:tc>
                  <a:txBody>
                    <a:bodyPr/>
                    <a:lstStyle/>
                    <a:p>
                      <a:r>
                        <a:rPr lang="cs-CZ" sz="1800"/>
                        <a:t>19</a:t>
                      </a:r>
                    </a:p>
                  </a:txBody>
                  <a:tcPr marL="23573" marR="23573" marT="11786" marB="11786" anchor="ctr">
                    <a:lnL>
                      <a:noFill/>
                    </a:lnL>
                    <a:lnR>
                      <a:noFill/>
                    </a:lnR>
                    <a:lnT>
                      <a:noFill/>
                    </a:lnT>
                    <a:lnB>
                      <a:noFill/>
                    </a:lnB>
                    <a:solidFill>
                      <a:schemeClr val="bg1"/>
                    </a:solidFill>
                  </a:tcPr>
                </a:tc>
                <a:tc>
                  <a:txBody>
                    <a:bodyPr/>
                    <a:lstStyle/>
                    <a:p>
                      <a:r>
                        <a:rPr lang="cs-CZ" sz="1800"/>
                        <a:t>České dráhy,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24</a:t>
                      </a:r>
                    </a:p>
                  </a:txBody>
                  <a:tcPr marL="9525" marR="9525" marT="9525" marB="0" anchor="ctr">
                    <a:lnL>
                      <a:noFill/>
                    </a:lnL>
                    <a:lnR>
                      <a:noFill/>
                    </a:lnR>
                    <a:lnT>
                      <a:noFill/>
                    </a:lnT>
                    <a:lnB>
                      <a:noFill/>
                    </a:lnB>
                    <a:solidFill>
                      <a:schemeClr val="bg1"/>
                    </a:solidFill>
                  </a:tcPr>
                </a:tc>
                <a:tc>
                  <a:txBody>
                    <a:bodyPr/>
                    <a:lstStyle/>
                    <a:p>
                      <a:pPr algn="ctr"/>
                      <a:r>
                        <a:rPr lang="cs-CZ" sz="1800"/>
                        <a:t>14</a:t>
                      </a:r>
                    </a:p>
                  </a:txBody>
                  <a:tcPr marL="23573" marR="23573" marT="11786" marB="11786" anchor="ctr">
                    <a:lnL>
                      <a:noFill/>
                    </a:lnL>
                    <a:lnR>
                      <a:noFill/>
                    </a:lnR>
                    <a:lnT>
                      <a:noFill/>
                    </a:lnT>
                    <a:lnB>
                      <a:noFill/>
                    </a:lnB>
                    <a:solidFill>
                      <a:schemeClr val="bg1"/>
                    </a:solidFill>
                  </a:tcPr>
                </a:tc>
                <a:tc>
                  <a:txBody>
                    <a:bodyPr/>
                    <a:lstStyle/>
                    <a:p>
                      <a:pPr algn="ctr"/>
                      <a:r>
                        <a:rPr lang="cs-CZ" sz="1800"/>
                        <a:t>10</a:t>
                      </a:r>
                    </a:p>
                  </a:txBody>
                  <a:tcPr marL="23573" marR="23573" marT="11786" marB="11786" anchor="ctr">
                    <a:lnL>
                      <a:noFill/>
                    </a:lnL>
                    <a:lnR>
                      <a:noFill/>
                    </a:lnR>
                    <a:lnT>
                      <a:noFill/>
                    </a:lnT>
                    <a:lnB>
                      <a:noFill/>
                    </a:lnB>
                    <a:solidFill>
                      <a:schemeClr val="bg1"/>
                    </a:solidFill>
                  </a:tcPr>
                </a:tc>
                <a:tc>
                  <a:txBody>
                    <a:bodyPr/>
                    <a:lstStyle/>
                    <a:p>
                      <a:pPr algn="ctr"/>
                      <a:r>
                        <a:rPr lang="cs-CZ" sz="1800"/>
                        <a:t>17</a:t>
                      </a:r>
                    </a:p>
                  </a:txBody>
                  <a:tcPr marL="23573" marR="23573" marT="11786" marB="11786" anchor="ctr">
                    <a:lnL>
                      <a:noFill/>
                    </a:lnL>
                    <a:lnR>
                      <a:noFill/>
                    </a:lnR>
                    <a:lnT>
                      <a:noFill/>
                    </a:lnT>
                    <a:lnB>
                      <a:noFill/>
                    </a:lnB>
                    <a:solidFill>
                      <a:schemeClr val="bg1"/>
                    </a:solidFill>
                  </a:tcPr>
                </a:tc>
                <a:tc>
                  <a:txBody>
                    <a:bodyPr/>
                    <a:lstStyle/>
                    <a:p>
                      <a:pPr algn="ctr"/>
                      <a:r>
                        <a:rPr lang="cs-CZ" sz="1800" dirty="0"/>
                        <a:t>17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512248181"/>
                  </a:ext>
                </a:extLst>
              </a:tr>
              <a:tr h="247214">
                <a:tc>
                  <a:txBody>
                    <a:bodyPr/>
                    <a:lstStyle/>
                    <a:p>
                      <a:r>
                        <a:rPr lang="cs-CZ" sz="1800"/>
                        <a:t>20</a:t>
                      </a:r>
                    </a:p>
                  </a:txBody>
                  <a:tcPr marL="23573" marR="23573" marT="11786" marB="11786" anchor="ctr">
                    <a:lnL>
                      <a:noFill/>
                    </a:lnL>
                    <a:lnR>
                      <a:noFill/>
                    </a:lnR>
                    <a:lnT>
                      <a:noFill/>
                    </a:lnT>
                    <a:lnB>
                      <a:noFill/>
                    </a:lnB>
                    <a:solidFill>
                      <a:schemeClr val="bg1"/>
                    </a:solidFill>
                  </a:tcPr>
                </a:tc>
                <a:tc>
                  <a:txBody>
                    <a:bodyPr/>
                    <a:lstStyle/>
                    <a:p>
                      <a:r>
                        <a:rPr lang="cs-CZ" sz="1800"/>
                        <a:t>ARMEX GROUP s.r.o.</a:t>
                      </a:r>
                    </a:p>
                  </a:txBody>
                  <a:tcPr marL="23573" marR="23573" marT="11786" marB="11786" anchor="ctr">
                    <a:lnL>
                      <a:noFill/>
                    </a:lnL>
                    <a:lnR>
                      <a:noFill/>
                    </a:lnR>
                    <a:lnT>
                      <a:noFill/>
                    </a:lnT>
                    <a:lnB>
                      <a:noFill/>
                    </a:lnB>
                    <a:solidFill>
                      <a:schemeClr val="bg1"/>
                    </a:solidFill>
                  </a:tcPr>
                </a:tc>
                <a:tc>
                  <a:txBody>
                    <a:bodyPr/>
                    <a:lstStyle/>
                    <a:p>
                      <a:pPr algn="ctr" fontAlgn="b"/>
                      <a:r>
                        <a:rPr lang="cs-CZ" sz="2000" b="1" i="0" u="none" strike="noStrike" dirty="0">
                          <a:effectLst/>
                          <a:latin typeface="Calibri" panose="020F0502020204030204" pitchFamily="34" charset="0"/>
                        </a:rPr>
                        <a:t>24</a:t>
                      </a:r>
                    </a:p>
                  </a:txBody>
                  <a:tcPr marL="9525" marR="9525" marT="9525" marB="0" anchor="b">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22</a:t>
                      </a:r>
                    </a:p>
                  </a:txBody>
                  <a:tcPr marL="23573" marR="23573" marT="11786" marB="11786" anchor="ctr">
                    <a:lnL>
                      <a:noFill/>
                    </a:lnL>
                    <a:lnR>
                      <a:noFill/>
                    </a:lnR>
                    <a:lnT>
                      <a:noFill/>
                    </a:lnT>
                    <a:lnB>
                      <a:noFill/>
                    </a:lnB>
                    <a:solidFill>
                      <a:schemeClr val="bg1"/>
                    </a:solidFill>
                  </a:tcPr>
                </a:tc>
                <a:tc>
                  <a:txBody>
                    <a:bodyPr/>
                    <a:lstStyle/>
                    <a:p>
                      <a:pPr algn="ctr"/>
                      <a:r>
                        <a:rPr lang="cs-CZ" sz="1800"/>
                        <a:t>39</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800393679"/>
                  </a:ext>
                </a:extLst>
              </a:tr>
            </a:tbl>
          </a:graphicData>
        </a:graphic>
      </p:graphicFrame>
    </p:spTree>
    <p:extLst>
      <p:ext uri="{BB962C8B-B14F-4D97-AF65-F5344CB8AC3E}">
        <p14:creationId xmlns:p14="http://schemas.microsoft.com/office/powerpoint/2010/main" val="41473158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1813"/>
            <a:ext cx="822960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graphicFrame>
        <p:nvGraphicFramePr>
          <p:cNvPr id="4" name="Tabulka 3"/>
          <p:cNvGraphicFramePr>
            <a:graphicFrameLocks noGrp="1"/>
          </p:cNvGraphicFramePr>
          <p:nvPr/>
        </p:nvGraphicFramePr>
        <p:xfrm>
          <a:off x="498259" y="1628775"/>
          <a:ext cx="8147481" cy="4808501"/>
        </p:xfrm>
        <a:graphic>
          <a:graphicData uri="http://schemas.openxmlformats.org/drawingml/2006/table">
            <a:tbl>
              <a:tblPr firstRow="1" bandRow="1">
                <a:tableStyleId>{D27102A9-8310-4765-A935-A1911B00CA55}</a:tableStyleId>
              </a:tblPr>
              <a:tblGrid>
                <a:gridCol w="2715827">
                  <a:extLst>
                    <a:ext uri="{9D8B030D-6E8A-4147-A177-3AD203B41FA5}">
                      <a16:colId xmlns:a16="http://schemas.microsoft.com/office/drawing/2014/main" val="20000"/>
                    </a:ext>
                  </a:extLst>
                </a:gridCol>
                <a:gridCol w="2715827">
                  <a:extLst>
                    <a:ext uri="{9D8B030D-6E8A-4147-A177-3AD203B41FA5}">
                      <a16:colId xmlns:a16="http://schemas.microsoft.com/office/drawing/2014/main" val="20001"/>
                    </a:ext>
                  </a:extLst>
                </a:gridCol>
                <a:gridCol w="2715827">
                  <a:extLst>
                    <a:ext uri="{9D8B030D-6E8A-4147-A177-3AD203B41FA5}">
                      <a16:colId xmlns:a16="http://schemas.microsoft.com/office/drawing/2014/main" val="20002"/>
                    </a:ext>
                  </a:extLst>
                </a:gridCol>
              </a:tblGrid>
              <a:tr h="429612">
                <a:tc>
                  <a:txBody>
                    <a:bodyPr/>
                    <a:lstStyle/>
                    <a:p>
                      <a:pPr algn="ctr" fontAlgn="ctr"/>
                      <a:r>
                        <a:rPr lang="cs-CZ" sz="1800" u="none" strike="noStrike" dirty="0">
                          <a:effectLst/>
                        </a:rPr>
                        <a:t>Umístění</a:t>
                      </a:r>
                      <a:endParaRPr lang="cs-CZ" sz="18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Společnost</a:t>
                      </a:r>
                      <a:endParaRPr lang="cs-CZ" sz="1800" b="1"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Zisk</a:t>
                      </a:r>
                      <a:br>
                        <a:rPr lang="cs-CZ" sz="1800" u="none" strike="noStrike">
                          <a:effectLst/>
                        </a:rPr>
                      </a:br>
                      <a:r>
                        <a:rPr lang="cs-CZ" sz="1800" u="none" strike="noStrike">
                          <a:effectLst/>
                        </a:rPr>
                        <a:t>(mld. Kč)</a:t>
                      </a:r>
                      <a:endParaRPr lang="cs-CZ" sz="1800" b="1"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1800" u="none" strike="noStrike">
                          <a:effectLst/>
                        </a:rPr>
                        <a:t>1</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1800" u="none" strike="noStrike">
                          <a:effectLst/>
                        </a:rPr>
                        <a:t>ČEZ</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29</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1800" u="none" strike="noStrike">
                          <a:effectLst/>
                        </a:rPr>
                        <a:t>2</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1800" u="none" strike="noStrike">
                          <a:effectLst/>
                        </a:rPr>
                        <a:t>Škoda Auto</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21</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1800" u="none" strike="noStrike">
                          <a:effectLst/>
                        </a:rPr>
                        <a:t>3</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Lesy </a:t>
                      </a:r>
                      <a:r>
                        <a:rPr lang="cs-CZ" sz="1800" u="none" strike="noStrike">
                          <a:effectLst/>
                        </a:rPr>
                        <a:t>České republiky</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7,85</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1800" u="none" strike="noStrike" dirty="0">
                          <a:effectLst/>
                        </a:rPr>
                        <a:t>4</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Agrofert</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7,82</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1800" u="none" strike="noStrike">
                          <a:effectLst/>
                        </a:rPr>
                        <a:t>5</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CTP Invest</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7,58</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1800" u="none" strike="noStrike">
                          <a:effectLst/>
                        </a:rPr>
                        <a:t>6</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T-Mobile Czech Republic</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6,71</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1800" u="none" strike="noStrike">
                          <a:effectLst/>
                        </a:rPr>
                        <a:t>7</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O2 </a:t>
                      </a:r>
                      <a:r>
                        <a:rPr lang="cs-CZ" sz="1800" u="none" strike="noStrike">
                          <a:effectLst/>
                        </a:rPr>
                        <a:t>Czech Republic</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5,18</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1800" u="none" strike="noStrike">
                          <a:effectLst/>
                        </a:rPr>
                        <a:t>8</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RWE </a:t>
                      </a:r>
                      <a:r>
                        <a:rPr lang="cs-CZ" sz="1800" u="none" strike="noStrike">
                          <a:effectLst/>
                        </a:rPr>
                        <a:t>Česká republika</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4,31</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1800" u="none" strike="noStrike">
                          <a:effectLst/>
                        </a:rPr>
                        <a:t>9</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Třinecké železárny</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3,77</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1800" u="none" strike="noStrike">
                          <a:effectLst/>
                        </a:rPr>
                        <a:t>10</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RWE Supply &amp; Trading CZ</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3,25</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075518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775"/>
            <a:ext cx="822960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graphicFrame>
        <p:nvGraphicFramePr>
          <p:cNvPr id="4" name="Tabulka 3"/>
          <p:cNvGraphicFramePr>
            <a:graphicFrameLocks noGrp="1"/>
          </p:cNvGraphicFramePr>
          <p:nvPr/>
        </p:nvGraphicFramePr>
        <p:xfrm>
          <a:off x="457200" y="1628775"/>
          <a:ext cx="7956549" cy="4747541"/>
        </p:xfrm>
        <a:graphic>
          <a:graphicData uri="http://schemas.openxmlformats.org/drawingml/2006/table">
            <a:tbl>
              <a:tblPr firstRow="1" bandRow="1">
                <a:tableStyleId>{0E3FDE45-AF77-4B5C-9715-49D594BDF05E}</a:tableStyleId>
              </a:tblPr>
              <a:tblGrid>
                <a:gridCol w="2652183">
                  <a:extLst>
                    <a:ext uri="{9D8B030D-6E8A-4147-A177-3AD203B41FA5}">
                      <a16:colId xmlns:a16="http://schemas.microsoft.com/office/drawing/2014/main" val="20000"/>
                    </a:ext>
                  </a:extLst>
                </a:gridCol>
                <a:gridCol w="2652183">
                  <a:extLst>
                    <a:ext uri="{9D8B030D-6E8A-4147-A177-3AD203B41FA5}">
                      <a16:colId xmlns:a16="http://schemas.microsoft.com/office/drawing/2014/main" val="20001"/>
                    </a:ext>
                  </a:extLst>
                </a:gridCol>
                <a:gridCol w="2652183">
                  <a:extLst>
                    <a:ext uri="{9D8B030D-6E8A-4147-A177-3AD203B41FA5}">
                      <a16:colId xmlns:a16="http://schemas.microsoft.com/office/drawing/2014/main" val="20002"/>
                    </a:ext>
                  </a:extLst>
                </a:gridCol>
              </a:tblGrid>
              <a:tr h="429612">
                <a:tc>
                  <a:txBody>
                    <a:bodyPr/>
                    <a:lstStyle/>
                    <a:p>
                      <a:pPr algn="ctr" fontAlgn="ctr"/>
                      <a:r>
                        <a:rPr lang="cs-CZ" sz="1600" u="none" strike="noStrike" dirty="0">
                          <a:effectLst/>
                        </a:rPr>
                        <a:t>Umístění</a:t>
                      </a:r>
                      <a:endParaRPr lang="cs-CZ" sz="16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600" u="none" strike="noStrike">
                          <a:effectLst/>
                        </a:rPr>
                        <a:t>Společnost</a:t>
                      </a:r>
                      <a:endParaRPr lang="cs-CZ" sz="1600" b="1"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600" u="none" strike="noStrike">
                          <a:effectLst/>
                        </a:rPr>
                        <a:t>Počet</a:t>
                      </a:r>
                      <a:br>
                        <a:rPr lang="cs-CZ" sz="1600" u="none" strike="noStrike">
                          <a:effectLst/>
                        </a:rPr>
                      </a:br>
                      <a:r>
                        <a:rPr lang="cs-CZ" sz="1600" u="none" strike="noStrike">
                          <a:effectLst/>
                        </a:rPr>
                        <a:t>zaměstnanců</a:t>
                      </a:r>
                      <a:endParaRPr lang="cs-CZ" sz="1600" b="1"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1600" u="none" strike="noStrike">
                          <a:effectLst/>
                        </a:rPr>
                        <a:t>1</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Agrofert</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33 778</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1600" u="none" strike="noStrike">
                          <a:effectLst/>
                        </a:rPr>
                        <a:t>2</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dirty="0">
                          <a:effectLst/>
                        </a:rPr>
                        <a:t>Česká pošta</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a:effectLst/>
                        </a:rPr>
                        <a:t>30 600</a:t>
                      </a:r>
                      <a:endParaRPr lang="cs-CZ" sz="16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1600" u="none" strike="noStrike">
                          <a:effectLst/>
                        </a:rPr>
                        <a:t>3</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ČEZ</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a:effectLst/>
                        </a:rPr>
                        <a:t>26 255</a:t>
                      </a:r>
                      <a:endParaRPr lang="cs-CZ" sz="16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1600" u="none" strike="noStrike">
                          <a:effectLst/>
                        </a:rPr>
                        <a:t>4</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Škoda Auto</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24 354</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1600" u="none" strike="noStrike">
                          <a:effectLst/>
                        </a:rPr>
                        <a:t>5</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Správa železniční dopravní cesty</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17 331</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OKD</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11 099</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1600" u="none" strike="noStrike">
                          <a:effectLst/>
                        </a:rPr>
                        <a:t>7</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pl-PL" sz="1600" u="none" strike="noStrike">
                          <a:effectLst/>
                        </a:rPr>
                        <a:t>Dopravní podnik Hl. m. Prahy</a:t>
                      </a:r>
                      <a:endParaRPr lang="pl-PL"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10 667</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1600" u="none" strike="noStrike">
                          <a:effectLst/>
                        </a:rPr>
                        <a:t>8</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dirty="0">
                          <a:effectLst/>
                        </a:rPr>
                        <a:t>Ahold </a:t>
                      </a:r>
                      <a:r>
                        <a:rPr lang="cs-CZ" sz="1600" u="none" strike="noStrike">
                          <a:effectLst/>
                        </a:rPr>
                        <a:t>Czech Republic</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10 237</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Siemens</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9 182</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1600" u="none" strike="noStrike" dirty="0">
                          <a:effectLst/>
                        </a:rPr>
                        <a:t>10</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Bosch </a:t>
                      </a:r>
                      <a:r>
                        <a:rPr lang="cs-CZ" sz="1600" u="none" strike="noStrike" dirty="0">
                          <a:effectLst/>
                        </a:rPr>
                        <a:t>Group ČR</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7 650</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421666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85800"/>
            <a:ext cx="9144000" cy="717848"/>
          </a:xfrm>
        </p:spPr>
        <p:txBody>
          <a:bodyPr>
            <a:noAutofit/>
          </a:bodyPr>
          <a:lstStyle/>
          <a:p>
            <a:pPr algn="ctr" eaLnBrk="1" fontAlgn="auto" hangingPunct="1">
              <a:spcAft>
                <a:spcPts val="0"/>
              </a:spcAft>
              <a:defRPr/>
            </a:pPr>
            <a:r>
              <a:rPr lang="cs-CZ" sz="3200" b="1">
                <a:gradFill>
                  <a:gsLst>
                    <a:gs pos="0">
                      <a:schemeClr val="tx1">
                        <a:lumMod val="50000"/>
                      </a:schemeClr>
                    </a:gs>
                    <a:gs pos="61000">
                      <a:schemeClr val="tx1"/>
                    </a:gs>
                  </a:gsLst>
                  <a:lin ang="5400000" scaled="0"/>
                </a:gradFill>
                <a:effectLst/>
              </a:rPr>
              <a:t>Tržby </a:t>
            </a:r>
            <a:r>
              <a:rPr lang="cs-CZ" sz="3200" b="1" dirty="0">
                <a:gradFill>
                  <a:gsLst>
                    <a:gs pos="0">
                      <a:schemeClr val="tx1">
                        <a:lumMod val="50000"/>
                      </a:schemeClr>
                    </a:gs>
                    <a:gs pos="61000">
                      <a:schemeClr val="tx1"/>
                    </a:gs>
                  </a:gsLst>
                  <a:lin ang="5400000" scaled="0"/>
                </a:gradFill>
                <a:effectLst/>
              </a:rPr>
              <a:t>nejvýznamnějších českých firem 1994 – 2014</a:t>
            </a:r>
            <a:br>
              <a:rPr lang="cs-CZ" sz="3200" b="1" dirty="0">
                <a:gradFill>
                  <a:gsLst>
                    <a:gs pos="0">
                      <a:schemeClr val="tx1">
                        <a:lumMod val="50000"/>
                      </a:schemeClr>
                    </a:gs>
                    <a:gs pos="61000">
                      <a:schemeClr val="tx1"/>
                    </a:gs>
                  </a:gsLst>
                  <a:lin ang="5400000" scaled="0"/>
                </a:gradFill>
                <a:effectLst/>
              </a:rPr>
            </a:br>
            <a:r>
              <a:rPr lang="cs-CZ" sz="3200" b="1" dirty="0">
                <a:gradFill>
                  <a:gsLst>
                    <a:gs pos="0">
                      <a:schemeClr val="tx1">
                        <a:lumMod val="50000"/>
                      </a:schemeClr>
                    </a:gs>
                    <a:gs pos="61000">
                      <a:schemeClr val="tx1"/>
                    </a:gs>
                  </a:gsLst>
                  <a:lin ang="5400000" scaled="0"/>
                </a:gradFill>
                <a:effectLst/>
              </a:rPr>
              <a:t>(mld. Kč)</a:t>
            </a:r>
          </a:p>
        </p:txBody>
      </p:sp>
      <p:graphicFrame>
        <p:nvGraphicFramePr>
          <p:cNvPr id="4" name="Graf 3"/>
          <p:cNvGraphicFramePr>
            <a:graphicFrameLocks/>
          </p:cNvGraphicFramePr>
          <p:nvPr/>
        </p:nvGraphicFramePr>
        <p:xfrm>
          <a:off x="0" y="1724890"/>
          <a:ext cx="9144000" cy="5133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3014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58504"/>
            <a:ext cx="8229600" cy="1143000"/>
          </a:xfrm>
        </p:spPr>
        <p:txBody>
          <a:bodyPr>
            <a:normAutofit/>
          </a:bodyPr>
          <a:lstStyle/>
          <a:p>
            <a:r>
              <a:rPr lang="cs-CZ" sz="4000" b="1" dirty="0">
                <a:solidFill>
                  <a:srgbClr val="FF0000"/>
                </a:solidFill>
              </a:rPr>
              <a:t>Podnik</a:t>
            </a:r>
          </a:p>
        </p:txBody>
      </p:sp>
      <p:sp>
        <p:nvSpPr>
          <p:cNvPr id="3" name="Zástupný symbol pro obsah 2"/>
          <p:cNvSpPr>
            <a:spLocks noGrp="1"/>
          </p:cNvSpPr>
          <p:nvPr>
            <p:ph idx="1"/>
          </p:nvPr>
        </p:nvSpPr>
        <p:spPr>
          <a:xfrm>
            <a:off x="457200" y="1801504"/>
            <a:ext cx="8229600" cy="3911814"/>
          </a:xfrm>
        </p:spPr>
        <p:txBody>
          <a:bodyPr/>
          <a:lstStyle/>
          <a:p>
            <a:pPr algn="just">
              <a:buNone/>
            </a:pPr>
            <a:r>
              <a:rPr lang="cs-CZ" sz="2800" dirty="0">
                <a:latin typeface="Times New Roman" pitchFamily="18" charset="0"/>
              </a:rPr>
              <a:t>	</a:t>
            </a:r>
            <a:r>
              <a:rPr lang="cs-CZ" sz="2400" dirty="0">
                <a:solidFill>
                  <a:schemeClr val="tx1"/>
                </a:solidFill>
                <a:latin typeface="Arial" pitchFamily="34" charset="0"/>
                <a:cs typeface="Arial" pitchFamily="34" charset="0"/>
              </a:rPr>
              <a:t>Podnik je instituce sloužící k realizaci podnikatelské činnosti. </a:t>
            </a:r>
          </a:p>
          <a:p>
            <a:pPr algn="just">
              <a:buNone/>
            </a:pPr>
            <a:r>
              <a:rPr lang="cs-CZ" sz="2400" dirty="0">
                <a:solidFill>
                  <a:schemeClr val="tx1"/>
                </a:solidFill>
                <a:latin typeface="Arial" pitchFamily="34" charset="0"/>
                <a:cs typeface="Arial" pitchFamily="34" charset="0"/>
              </a:rPr>
              <a:t>	</a:t>
            </a:r>
          </a:p>
          <a:p>
            <a:pPr algn="just">
              <a:buNone/>
            </a:pPr>
            <a:r>
              <a:rPr lang="cs-CZ" sz="2400" dirty="0">
                <a:solidFill>
                  <a:schemeClr val="tx1"/>
                </a:solidFill>
                <a:latin typeface="Arial" pitchFamily="34" charset="0"/>
                <a:cs typeface="Arial" pitchFamily="34" charset="0"/>
              </a:rPr>
              <a:t>	Podnik je soubor: </a:t>
            </a:r>
          </a:p>
          <a:p>
            <a:pPr algn="just">
              <a:buFontTx/>
              <a:buChar char="-"/>
            </a:pPr>
            <a:r>
              <a:rPr lang="cs-CZ" sz="2400" dirty="0">
                <a:solidFill>
                  <a:schemeClr val="tx1"/>
                </a:solidFill>
                <a:latin typeface="Arial" pitchFamily="34" charset="0"/>
                <a:cs typeface="Arial" pitchFamily="34" charset="0"/>
              </a:rPr>
              <a:t>hmotných, </a:t>
            </a:r>
          </a:p>
          <a:p>
            <a:pPr algn="just">
              <a:buFontTx/>
              <a:buChar char="-"/>
            </a:pPr>
            <a:r>
              <a:rPr lang="cs-CZ" sz="2400" dirty="0">
                <a:solidFill>
                  <a:schemeClr val="tx1"/>
                </a:solidFill>
                <a:latin typeface="Arial" pitchFamily="34" charset="0"/>
                <a:cs typeface="Arial" pitchFamily="34" charset="0"/>
              </a:rPr>
              <a:t>osobních a </a:t>
            </a:r>
          </a:p>
          <a:p>
            <a:pPr algn="just">
              <a:buFontTx/>
              <a:buChar char="-"/>
            </a:pPr>
            <a:r>
              <a:rPr lang="cs-CZ" sz="2400" dirty="0">
                <a:solidFill>
                  <a:schemeClr val="tx1"/>
                </a:solidFill>
                <a:latin typeface="Arial" pitchFamily="34" charset="0"/>
                <a:cs typeface="Arial" pitchFamily="34" charset="0"/>
              </a:rPr>
              <a:t>nehmotných složek podnikání. 	</a:t>
            </a:r>
          </a:p>
          <a:p>
            <a:pPr algn="just">
              <a:buNone/>
            </a:pPr>
            <a:r>
              <a:rPr lang="cs-CZ" sz="240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19340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Příklad č. 6a</a:t>
            </a:r>
          </a:p>
        </p:txBody>
      </p:sp>
      <p:sp>
        <p:nvSpPr>
          <p:cNvPr id="3" name="Zástupný symbol pro obsah 2"/>
          <p:cNvSpPr>
            <a:spLocks noGrp="1"/>
          </p:cNvSpPr>
          <p:nvPr>
            <p:ph idx="1"/>
          </p:nvPr>
        </p:nvSpPr>
        <p:spPr>
          <a:xfrm>
            <a:off x="457200" y="1235676"/>
            <a:ext cx="8686800" cy="5189838"/>
          </a:xfrm>
        </p:spPr>
        <p:txBody>
          <a:bodyPr>
            <a:normAutofit fontScale="77500" lnSpcReduction="20000"/>
          </a:bodyPr>
          <a:lstStyle/>
          <a:p>
            <a:pPr>
              <a:buNone/>
            </a:pPr>
            <a:r>
              <a:rPr lang="cs-CZ" sz="2400" b="1" dirty="0">
                <a:solidFill>
                  <a:schemeClr val="tx1"/>
                </a:solidFill>
                <a:latin typeface="Arial" pitchFamily="34" charset="0"/>
                <a:cs typeface="Arial" pitchFamily="34" charset="0"/>
              </a:rPr>
              <a:t>V následujícím výčtu odlište, kdo je podnikatel: </a:t>
            </a:r>
            <a:endParaRPr lang="cs-CZ" sz="2400" dirty="0">
              <a:solidFill>
                <a:schemeClr val="tx1"/>
              </a:solidFill>
              <a:latin typeface="Arial" pitchFamily="34" charset="0"/>
              <a:cs typeface="Arial" pitchFamily="34" charset="0"/>
            </a:endParaRPr>
          </a:p>
          <a:p>
            <a:pPr marL="457200" indent="-457200">
              <a:buFont typeface="+mj-lt"/>
              <a:buAutoNum type="arabicPeriod"/>
            </a:pPr>
            <a:r>
              <a:rPr lang="cs-CZ" altLang="cs-CZ" sz="2800" dirty="0">
                <a:latin typeface="+mj-lt"/>
              </a:rPr>
              <a:t>Malíř pracující pro stavební firmu</a:t>
            </a:r>
          </a:p>
          <a:p>
            <a:pPr marL="457200" indent="-457200">
              <a:buFont typeface="+mj-lt"/>
              <a:buAutoNum type="arabicPeriod"/>
            </a:pPr>
            <a:r>
              <a:rPr lang="cs-CZ" altLang="cs-CZ" sz="2800" dirty="0">
                <a:latin typeface="+mj-lt"/>
              </a:rPr>
              <a:t>Automechanik pracující na živnost</a:t>
            </a:r>
          </a:p>
          <a:p>
            <a:pPr marL="457200" indent="-457200">
              <a:buFont typeface="+mj-lt"/>
              <a:buAutoNum type="arabicPeriod"/>
            </a:pPr>
            <a:r>
              <a:rPr lang="cs-CZ" altLang="cs-CZ" sz="2800" dirty="0">
                <a:latin typeface="+mj-lt"/>
              </a:rPr>
              <a:t>Lékař pracující v soukromé praxi </a:t>
            </a:r>
          </a:p>
          <a:p>
            <a:pPr marL="457200" indent="-457200">
              <a:buFont typeface="+mj-lt"/>
              <a:buAutoNum type="arabicPeriod"/>
            </a:pPr>
            <a:r>
              <a:rPr lang="cs-CZ" altLang="cs-CZ" sz="2800" dirty="0">
                <a:latin typeface="+mj-lt"/>
              </a:rPr>
              <a:t>Auditor</a:t>
            </a:r>
          </a:p>
          <a:p>
            <a:pPr marL="457200" indent="-457200">
              <a:buFont typeface="+mj-lt"/>
              <a:buAutoNum type="arabicPeriod"/>
            </a:pPr>
            <a:r>
              <a:rPr lang="cs-CZ" altLang="cs-CZ" sz="2800" dirty="0">
                <a:latin typeface="+mj-lt"/>
              </a:rPr>
              <a:t>Soukromý zemědělec</a:t>
            </a:r>
          </a:p>
          <a:p>
            <a:pPr marL="457200" indent="-457200">
              <a:buFont typeface="+mj-lt"/>
              <a:buAutoNum type="arabicPeriod"/>
            </a:pPr>
            <a:r>
              <a:rPr lang="cs-CZ" altLang="cs-CZ" sz="2800" dirty="0">
                <a:latin typeface="+mj-lt"/>
              </a:rPr>
              <a:t>Účetní zaměstnaná ve společnosti s ručením omezeným </a:t>
            </a:r>
          </a:p>
          <a:p>
            <a:pPr marL="457200" indent="-457200">
              <a:buFont typeface="+mj-lt"/>
              <a:buAutoNum type="arabicPeriod"/>
            </a:pPr>
            <a:r>
              <a:rPr lang="cs-CZ" altLang="cs-CZ" sz="2800" dirty="0">
                <a:latin typeface="+mj-lt"/>
              </a:rPr>
              <a:t>Komanditní společnost</a:t>
            </a:r>
          </a:p>
          <a:p>
            <a:pPr marL="457200" indent="-457200">
              <a:buFont typeface="+mj-lt"/>
              <a:buAutoNum type="arabicPeriod"/>
            </a:pPr>
            <a:r>
              <a:rPr lang="cs-CZ" altLang="cs-CZ" sz="2800" dirty="0">
                <a:latin typeface="+mj-lt"/>
              </a:rPr>
              <a:t>Zedník pracující jako OSVČ</a:t>
            </a:r>
          </a:p>
          <a:p>
            <a:pPr marL="457200" indent="-457200">
              <a:buFont typeface="+mj-lt"/>
              <a:buAutoNum type="arabicPeriod"/>
            </a:pPr>
            <a:r>
              <a:rPr lang="cs-CZ" sz="2800" dirty="0">
                <a:solidFill>
                  <a:schemeClr val="tx1"/>
                </a:solidFill>
                <a:latin typeface="+mj-lt"/>
                <a:cs typeface="Arial" pitchFamily="34" charset="0"/>
              </a:rPr>
              <a:t>Daňový poradce, </a:t>
            </a:r>
          </a:p>
          <a:p>
            <a:pPr marL="457200" indent="-457200">
              <a:buFont typeface="+mj-lt"/>
              <a:buAutoNum type="arabicPeriod"/>
            </a:pPr>
            <a:r>
              <a:rPr lang="cs-CZ" sz="2800" dirty="0">
                <a:solidFill>
                  <a:schemeClr val="tx1"/>
                </a:solidFill>
                <a:latin typeface="+mj-lt"/>
                <a:cs typeface="Arial" pitchFamily="34" charset="0"/>
              </a:rPr>
              <a:t>Pracovník finančního úřadu, </a:t>
            </a:r>
          </a:p>
          <a:p>
            <a:pPr marL="457200" indent="-457200">
              <a:buFont typeface="+mj-lt"/>
              <a:buAutoNum type="arabicPeriod"/>
            </a:pPr>
            <a:r>
              <a:rPr lang="cs-CZ" sz="2800" dirty="0">
                <a:solidFill>
                  <a:schemeClr val="tx1"/>
                </a:solidFill>
                <a:latin typeface="+mj-lt"/>
                <a:cs typeface="Arial" pitchFamily="34" charset="0"/>
              </a:rPr>
              <a:t>Učitel, </a:t>
            </a:r>
          </a:p>
          <a:p>
            <a:pPr marL="457200" indent="-457200">
              <a:buFont typeface="+mj-lt"/>
              <a:buAutoNum type="arabicPeriod"/>
            </a:pPr>
            <a:r>
              <a:rPr lang="cs-CZ" sz="2800" dirty="0">
                <a:solidFill>
                  <a:schemeClr val="tx1"/>
                </a:solidFill>
                <a:latin typeface="+mj-lt"/>
                <a:cs typeface="Arial" pitchFamily="34" charset="0"/>
              </a:rPr>
              <a:t>Lektor v soukromé jazykové škole (dodavatelsko-odběratelský vztah)</a:t>
            </a:r>
          </a:p>
          <a:p>
            <a:pPr marL="457200" indent="-457200">
              <a:buFont typeface="+mj-lt"/>
              <a:buAutoNum type="arabicPeriod"/>
            </a:pPr>
            <a:r>
              <a:rPr lang="cs-CZ" sz="2800" dirty="0">
                <a:solidFill>
                  <a:schemeClr val="tx1"/>
                </a:solidFill>
                <a:latin typeface="+mj-lt"/>
                <a:cs typeface="Arial" pitchFamily="34" charset="0"/>
              </a:rPr>
              <a:t>Pracovník společnosti s ručením omezeným, </a:t>
            </a:r>
          </a:p>
          <a:p>
            <a:pPr marL="457200" indent="-457200">
              <a:buFont typeface="+mj-lt"/>
              <a:buAutoNum type="arabicPeriod"/>
            </a:pPr>
            <a:r>
              <a:rPr lang="cs-CZ" sz="2800" dirty="0">
                <a:solidFill>
                  <a:schemeClr val="tx1"/>
                </a:solidFill>
                <a:latin typeface="+mj-lt"/>
                <a:cs typeface="Arial" pitchFamily="34" charset="0"/>
              </a:rPr>
              <a:t>Akciová společnost. </a:t>
            </a:r>
          </a:p>
          <a:p>
            <a:endParaRPr lang="cs-CZ" dirty="0"/>
          </a:p>
        </p:txBody>
      </p:sp>
    </p:spTree>
    <p:extLst>
      <p:ext uri="{BB962C8B-B14F-4D97-AF65-F5344CB8AC3E}">
        <p14:creationId xmlns:p14="http://schemas.microsoft.com/office/powerpoint/2010/main" val="33865881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Příklad č. 6b</a:t>
            </a:r>
          </a:p>
        </p:txBody>
      </p:sp>
      <p:sp>
        <p:nvSpPr>
          <p:cNvPr id="3" name="Zástupný symbol pro obsah 2"/>
          <p:cNvSpPr>
            <a:spLocks noGrp="1"/>
          </p:cNvSpPr>
          <p:nvPr>
            <p:ph idx="1"/>
          </p:nvPr>
        </p:nvSpPr>
        <p:spPr>
          <a:xfrm>
            <a:off x="457200" y="1779372"/>
            <a:ext cx="8439665" cy="4646141"/>
          </a:xfrm>
        </p:spPr>
        <p:txBody>
          <a:bodyPr>
            <a:normAutofit/>
          </a:bodyPr>
          <a:lstStyle/>
          <a:p>
            <a:pPr algn="just">
              <a:spcBef>
                <a:spcPts val="0"/>
              </a:spcBef>
              <a:buNone/>
              <a:defRPr/>
            </a:pPr>
            <a:r>
              <a:rPr lang="cs-CZ" altLang="cs-CZ" sz="2400" b="1" dirty="0"/>
              <a:t>Rozhodněte (a zdůvodněte), zda se v uvedených případech jedná o podnikání: </a:t>
            </a:r>
          </a:p>
          <a:p>
            <a:pPr algn="just">
              <a:defRPr/>
            </a:pPr>
            <a:r>
              <a:rPr lang="cs-CZ" altLang="cs-CZ" sz="2400" dirty="0"/>
              <a:t>Paní Nováková upekla koláče na svatbu své dcery. Část hostů odřekla pro nemoc účast na svatbě. Paní Nováková se rozhodla přebytek koláčů prodat. </a:t>
            </a:r>
          </a:p>
          <a:p>
            <a:pPr algn="just">
              <a:defRPr/>
            </a:pPr>
            <a:r>
              <a:rPr lang="cs-CZ" altLang="cs-CZ" sz="2400" dirty="0"/>
              <a:t>Klempíř se se svým zaměstnavatelem dohodne, že vzhledem k nedostatku klempířské práce ho firma propustí, ale on bude pracovat doma v dílně a firma si u něj v případě potřeby zadá práci. </a:t>
            </a:r>
          </a:p>
        </p:txBody>
      </p:sp>
    </p:spTree>
    <p:extLst>
      <p:ext uri="{BB962C8B-B14F-4D97-AF65-F5344CB8AC3E}">
        <p14:creationId xmlns:p14="http://schemas.microsoft.com/office/powerpoint/2010/main" val="38688465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69242" y="232012"/>
            <a:ext cx="8229600" cy="921224"/>
          </a:xfrm>
        </p:spPr>
        <p:txBody>
          <a:bodyPr>
            <a:normAutofit/>
          </a:bodyPr>
          <a:lstStyle/>
          <a:p>
            <a:r>
              <a:rPr lang="cs-CZ" sz="4000" b="1" dirty="0">
                <a:solidFill>
                  <a:srgbClr val="FF0000"/>
                </a:solidFill>
              </a:rPr>
              <a:t>Příklad č. 7</a:t>
            </a:r>
          </a:p>
        </p:txBody>
      </p:sp>
      <p:sp>
        <p:nvSpPr>
          <p:cNvPr id="3" name="Zástupný symbol pro obsah 2"/>
          <p:cNvSpPr>
            <a:spLocks noGrp="1"/>
          </p:cNvSpPr>
          <p:nvPr>
            <p:ph idx="1"/>
          </p:nvPr>
        </p:nvSpPr>
        <p:spPr>
          <a:xfrm>
            <a:off x="0" y="1173148"/>
            <a:ext cx="8947230" cy="4747739"/>
          </a:xfrm>
        </p:spPr>
        <p:txBody>
          <a:bodyPr>
            <a:noAutofit/>
          </a:bodyPr>
          <a:lstStyle/>
          <a:p>
            <a:pPr algn="just">
              <a:lnSpc>
                <a:spcPct val="90000"/>
              </a:lnSpc>
              <a:buNone/>
            </a:pPr>
            <a:r>
              <a:rPr lang="cs-CZ" sz="2200" dirty="0">
                <a:solidFill>
                  <a:schemeClr val="tx1"/>
                </a:solidFill>
                <a:latin typeface="Arial" pitchFamily="34" charset="0"/>
                <a:cs typeface="Arial" pitchFamily="34" charset="0"/>
              </a:rPr>
              <a:t>Rozhodněte, zda </a:t>
            </a:r>
            <a:r>
              <a:rPr lang="cs-CZ" sz="2200" b="1" dirty="0">
                <a:solidFill>
                  <a:schemeClr val="tx1"/>
                </a:solidFill>
                <a:latin typeface="Arial" pitchFamily="34" charset="0"/>
                <a:cs typeface="Arial" pitchFamily="34" charset="0"/>
              </a:rPr>
              <a:t>bude podnikání</a:t>
            </a:r>
            <a:r>
              <a:rPr lang="cs-CZ" sz="2200" dirty="0">
                <a:solidFill>
                  <a:schemeClr val="tx1"/>
                </a:solidFill>
                <a:latin typeface="Arial" pitchFamily="34" charset="0"/>
                <a:cs typeface="Arial" pitchFamily="34" charset="0"/>
              </a:rPr>
              <a:t> pro následující subjekty </a:t>
            </a:r>
            <a:r>
              <a:rPr lang="cs-CZ" sz="2200" b="1" dirty="0">
                <a:solidFill>
                  <a:schemeClr val="tx1"/>
                </a:solidFill>
                <a:latin typeface="Arial" pitchFamily="34" charset="0"/>
                <a:cs typeface="Arial" pitchFamily="34" charset="0"/>
              </a:rPr>
              <a:t>hlavní činností</a:t>
            </a:r>
            <a:r>
              <a:rPr lang="cs-CZ" sz="2200" dirty="0">
                <a:solidFill>
                  <a:schemeClr val="tx1"/>
                </a:solidFill>
                <a:latin typeface="Arial" pitchFamily="34" charset="0"/>
                <a:cs typeface="Arial" pitchFamily="34" charset="0"/>
              </a:rPr>
              <a:t> (s vysokou pravděpodobností): </a:t>
            </a:r>
          </a:p>
          <a:p>
            <a:pPr algn="just">
              <a:lnSpc>
                <a:spcPct val="90000"/>
              </a:lnSpc>
            </a:pPr>
            <a:r>
              <a:rPr lang="cs-CZ" sz="2200" dirty="0">
                <a:solidFill>
                  <a:schemeClr val="tx1">
                    <a:lumMod val="85000"/>
                  </a:schemeClr>
                </a:solidFill>
              </a:rPr>
              <a:t>Aliance TPCA (např. v Kolíně) vytvořené za účelem výroby na jednom místě,</a:t>
            </a:r>
          </a:p>
          <a:p>
            <a:pPr algn="just">
              <a:lnSpc>
                <a:spcPct val="90000"/>
              </a:lnSpc>
            </a:pPr>
            <a:r>
              <a:rPr lang="cs-CZ" sz="2200" dirty="0">
                <a:solidFill>
                  <a:schemeClr val="tx1"/>
                </a:solidFill>
                <a:latin typeface="Arial" pitchFamily="34" charset="0"/>
                <a:cs typeface="Arial" pitchFamily="34" charset="0"/>
              </a:rPr>
              <a:t>sdružení pěti obcí za účelem postavení společného vodovodu,</a:t>
            </a:r>
          </a:p>
          <a:p>
            <a:pPr algn="just">
              <a:lnSpc>
                <a:spcPct val="90000"/>
              </a:lnSpc>
            </a:pPr>
            <a:r>
              <a:rPr lang="cs-CZ" sz="2200" dirty="0">
                <a:solidFill>
                  <a:schemeClr val="tx1"/>
                </a:solidFill>
                <a:latin typeface="Arial" pitchFamily="34" charset="0"/>
                <a:cs typeface="Arial" pitchFamily="34" charset="0"/>
              </a:rPr>
              <a:t>úvěrové a spořitelní družstvo, </a:t>
            </a:r>
          </a:p>
          <a:p>
            <a:pPr algn="just">
              <a:lnSpc>
                <a:spcPct val="90000"/>
              </a:lnSpc>
            </a:pPr>
            <a:r>
              <a:rPr lang="cs-CZ" sz="2200" dirty="0">
                <a:solidFill>
                  <a:schemeClr val="tx1"/>
                </a:solidFill>
                <a:latin typeface="Arial" pitchFamily="34" charset="0"/>
                <a:cs typeface="Arial" pitchFamily="34" charset="0"/>
              </a:rPr>
              <a:t>občanské sdružení na ochranu orlů v Čechách, </a:t>
            </a:r>
          </a:p>
          <a:p>
            <a:pPr algn="just">
              <a:lnSpc>
                <a:spcPct val="90000"/>
              </a:lnSpc>
            </a:pPr>
            <a:r>
              <a:rPr lang="cs-CZ" sz="2200" dirty="0">
                <a:solidFill>
                  <a:schemeClr val="tx1"/>
                </a:solidFill>
                <a:latin typeface="Arial" pitchFamily="34" charset="0"/>
                <a:cs typeface="Arial" pitchFamily="34" charset="0"/>
              </a:rPr>
              <a:t>nadace pro pomoc tělesně postiženým, </a:t>
            </a:r>
          </a:p>
          <a:p>
            <a:pPr algn="just">
              <a:lnSpc>
                <a:spcPct val="90000"/>
              </a:lnSpc>
            </a:pPr>
            <a:r>
              <a:rPr lang="cs-CZ" sz="2200" dirty="0">
                <a:solidFill>
                  <a:schemeClr val="tx1"/>
                </a:solidFill>
                <a:latin typeface="Arial" pitchFamily="34" charset="0"/>
                <a:cs typeface="Arial" pitchFamily="34" charset="0"/>
              </a:rPr>
              <a:t>strana přátel piva, </a:t>
            </a:r>
          </a:p>
          <a:p>
            <a:pPr algn="just">
              <a:lnSpc>
                <a:spcPct val="90000"/>
              </a:lnSpc>
            </a:pPr>
            <a:r>
              <a:rPr lang="cs-CZ" sz="2200" dirty="0">
                <a:solidFill>
                  <a:schemeClr val="tx1"/>
                </a:solidFill>
                <a:latin typeface="Arial" pitchFamily="34" charset="0"/>
                <a:cs typeface="Arial" pitchFamily="34" charset="0"/>
              </a:rPr>
              <a:t>obec XYZ, </a:t>
            </a:r>
          </a:p>
          <a:p>
            <a:pPr algn="just">
              <a:lnSpc>
                <a:spcPct val="90000"/>
              </a:lnSpc>
            </a:pPr>
            <a:r>
              <a:rPr lang="cs-CZ" sz="2200" dirty="0">
                <a:solidFill>
                  <a:schemeClr val="tx1"/>
                </a:solidFill>
                <a:latin typeface="Arial" pitchFamily="34" charset="0"/>
                <a:cs typeface="Arial" pitchFamily="34" charset="0"/>
              </a:rPr>
              <a:t>Česká pošta, státní podnik, </a:t>
            </a:r>
          </a:p>
          <a:p>
            <a:pPr algn="just">
              <a:lnSpc>
                <a:spcPct val="90000"/>
              </a:lnSpc>
            </a:pPr>
            <a:r>
              <a:rPr lang="cs-CZ" sz="2200" dirty="0">
                <a:solidFill>
                  <a:schemeClr val="tx1"/>
                </a:solidFill>
                <a:latin typeface="Arial" pitchFamily="34" charset="0"/>
                <a:cs typeface="Arial" pitchFamily="34" charset="0"/>
              </a:rPr>
              <a:t>gymnázium, </a:t>
            </a:r>
          </a:p>
          <a:p>
            <a:pPr algn="just">
              <a:lnSpc>
                <a:spcPct val="90000"/>
              </a:lnSpc>
            </a:pPr>
            <a:r>
              <a:rPr lang="cs-CZ" sz="2200" dirty="0">
                <a:solidFill>
                  <a:schemeClr val="tx1"/>
                </a:solidFill>
                <a:latin typeface="Arial" pitchFamily="34" charset="0"/>
                <a:cs typeface="Arial" pitchFamily="34" charset="0"/>
              </a:rPr>
              <a:t>soukromá podnikatelská škola, s.r.o., </a:t>
            </a:r>
          </a:p>
          <a:p>
            <a:pPr algn="just">
              <a:lnSpc>
                <a:spcPct val="90000"/>
              </a:lnSpc>
            </a:pPr>
            <a:r>
              <a:rPr lang="cs-CZ" sz="2200" dirty="0">
                <a:solidFill>
                  <a:schemeClr val="tx1"/>
                </a:solidFill>
                <a:latin typeface="Arial" pitchFamily="34" charset="0"/>
                <a:cs typeface="Arial" pitchFamily="34" charset="0"/>
              </a:rPr>
              <a:t>občan František Novák. </a:t>
            </a:r>
          </a:p>
        </p:txBody>
      </p:sp>
    </p:spTree>
    <p:extLst>
      <p:ext uri="{BB962C8B-B14F-4D97-AF65-F5344CB8AC3E}">
        <p14:creationId xmlns:p14="http://schemas.microsoft.com/office/powerpoint/2010/main" val="215318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457200" y="1467853"/>
            <a:ext cx="7772400" cy="2127250"/>
          </a:xfrm>
        </p:spPr>
        <p:txBody>
          <a:bodyPr/>
          <a:lstStyle/>
          <a:p>
            <a:pPr eaLnBrk="1" hangingPunct="1"/>
            <a:r>
              <a:rPr lang="cs-CZ" altLang="cs-CZ" sz="4700" b="1" dirty="0">
                <a:solidFill>
                  <a:srgbClr val="FF0000"/>
                </a:solidFill>
              </a:rPr>
              <a:t>Cíle a okolí podniku</a:t>
            </a:r>
          </a:p>
        </p:txBody>
      </p:sp>
      <p:sp>
        <p:nvSpPr>
          <p:cNvPr id="15363" name="Rectangle 3"/>
          <p:cNvSpPr>
            <a:spLocks noGrp="1" noChangeArrowheads="1"/>
          </p:cNvSpPr>
          <p:nvPr>
            <p:ph type="subTitle" idx="4294967295"/>
          </p:nvPr>
        </p:nvSpPr>
        <p:spPr>
          <a:xfrm>
            <a:off x="1371600" y="3270250"/>
            <a:ext cx="6400800" cy="2209800"/>
          </a:xfrm>
        </p:spPr>
        <p:txBody>
          <a:bodyPr/>
          <a:lstStyle/>
          <a:p>
            <a:pPr marL="0" indent="0" algn="ctr" eaLnBrk="1" hangingPunct="1">
              <a:buFont typeface="Wingdings" panose="05000000000000000000" pitchFamily="2" charset="2"/>
              <a:buNone/>
            </a:pPr>
            <a:endParaRPr lang="cs-CZ" altLang="cs-CZ" sz="3000"/>
          </a:p>
        </p:txBody>
      </p:sp>
    </p:spTree>
    <p:extLst>
      <p:ext uri="{BB962C8B-B14F-4D97-AF65-F5344CB8AC3E}">
        <p14:creationId xmlns:p14="http://schemas.microsoft.com/office/powerpoint/2010/main" val="3784608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92500" lnSpcReduction="10000"/>
          </a:bodyPr>
          <a:lstStyle/>
          <a:p>
            <a:r>
              <a:rPr lang="cs-CZ" dirty="0"/>
              <a:t>Min. 5 lit. zdrojů, z toho alespoň 1 anglický zdroj (pro témata 2 a 3) – článek ne starší než 15 let – z databází veřejně přístupných-především Google </a:t>
            </a:r>
            <a:r>
              <a:rPr lang="cs-CZ" dirty="0" err="1"/>
              <a:t>Schollar</a:t>
            </a:r>
            <a:r>
              <a:rPr lang="cs-CZ" dirty="0"/>
              <a:t>, nebo také placených – SCOPUS, Web of Science</a:t>
            </a:r>
          </a:p>
          <a:p>
            <a:r>
              <a:rPr lang="cs-CZ" b="1" dirty="0"/>
              <a:t>vše bude citováno dle normy </a:t>
            </a:r>
            <a:r>
              <a:rPr lang="cs-CZ" dirty="0"/>
              <a:t>– nepřijímám Google </a:t>
            </a:r>
            <a:r>
              <a:rPr lang="cs-CZ" dirty="0" err="1"/>
              <a:t>translate</a:t>
            </a:r>
            <a:r>
              <a:rPr lang="cs-CZ" dirty="0"/>
              <a:t>!</a:t>
            </a:r>
          </a:p>
          <a:p>
            <a:r>
              <a:rPr lang="cs-CZ" dirty="0"/>
              <a:t>Rozsah – min. 15 000 znaků bez mezer</a:t>
            </a:r>
          </a:p>
          <a:p>
            <a:r>
              <a:rPr lang="cs-CZ" dirty="0"/>
              <a:t>Soubor WORD</a:t>
            </a:r>
          </a:p>
          <a:p>
            <a:r>
              <a:rPr lang="cs-CZ" dirty="0"/>
              <a:t>Odevzdání prostřednictvím IS do </a:t>
            </a:r>
            <a:r>
              <a:rPr lang="cs-CZ" b="1" dirty="0"/>
              <a:t>2.5. </a:t>
            </a:r>
            <a:r>
              <a:rPr lang="cs-CZ" b="1"/>
              <a:t>(odevzdávárna)!</a:t>
            </a:r>
            <a:endParaRPr lang="cs-CZ" b="1" dirty="0"/>
          </a:p>
          <a:p>
            <a:endParaRPr lang="cs-CZ" dirty="0"/>
          </a:p>
        </p:txBody>
      </p:sp>
    </p:spTree>
    <p:extLst>
      <p:ext uri="{BB962C8B-B14F-4D97-AF65-F5344CB8AC3E}">
        <p14:creationId xmlns:p14="http://schemas.microsoft.com/office/powerpoint/2010/main" val="20283507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6165"/>
            <a:ext cx="8229600" cy="1143000"/>
          </a:xfrm>
          <a:solidFill>
            <a:srgbClr val="FFFFFF">
              <a:alpha val="0"/>
            </a:srgbClr>
          </a:solidFill>
        </p:spPr>
        <p:txBody>
          <a:bodyPr anchor="t"/>
          <a:lstStyle/>
          <a:p>
            <a:pPr eaLnBrk="1" hangingPunct="1">
              <a:defRPr/>
            </a:pPr>
            <a:r>
              <a:rPr lang="cs-CZ" sz="3300" b="1" dirty="0">
                <a:solidFill>
                  <a:srgbClr val="FF0000"/>
                </a:solidFill>
                <a:latin typeface="+mn-lt"/>
              </a:rPr>
              <a:t>Podnikové okolí</a:t>
            </a:r>
          </a:p>
        </p:txBody>
      </p:sp>
      <p:sp>
        <p:nvSpPr>
          <p:cNvPr id="16387" name="Text Box 57"/>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16388" name="Text Box 58"/>
          <p:cNvSpPr txBox="1">
            <a:spLocks noChangeArrowheads="1"/>
          </p:cNvSpPr>
          <p:nvPr/>
        </p:nvSpPr>
        <p:spPr bwMode="auto">
          <a:xfrm>
            <a:off x="457200" y="1530350"/>
            <a:ext cx="47021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Prvky podnikového okolí:</a:t>
            </a:r>
          </a:p>
          <a:p>
            <a:pPr eaLnBrk="1" hangingPunct="1">
              <a:spcBef>
                <a:spcPct val="0"/>
              </a:spcBef>
              <a:buClrTx/>
              <a:buSzTx/>
              <a:buFontTx/>
              <a:buNone/>
            </a:pPr>
            <a:endParaRPr lang="cs-CZ" altLang="cs-CZ" sz="2400"/>
          </a:p>
          <a:p>
            <a:pPr eaLnBrk="1" hangingPunct="1">
              <a:spcBef>
                <a:spcPct val="0"/>
              </a:spcBef>
              <a:buClrTx/>
              <a:buSzTx/>
              <a:buFontTx/>
              <a:buChar char="•"/>
            </a:pPr>
            <a:r>
              <a:rPr lang="cs-CZ" altLang="cs-CZ" sz="2400"/>
              <a:t>Geografické; </a:t>
            </a:r>
          </a:p>
          <a:p>
            <a:pPr eaLnBrk="1" hangingPunct="1">
              <a:spcBef>
                <a:spcPct val="0"/>
              </a:spcBef>
              <a:buClrTx/>
              <a:buSzTx/>
              <a:buFontTx/>
              <a:buChar char="•"/>
            </a:pPr>
            <a:r>
              <a:rPr lang="cs-CZ" altLang="cs-CZ" sz="2400"/>
              <a:t>Sociální; </a:t>
            </a:r>
          </a:p>
          <a:p>
            <a:pPr eaLnBrk="1" hangingPunct="1">
              <a:spcBef>
                <a:spcPct val="0"/>
              </a:spcBef>
              <a:buClrTx/>
              <a:buSzTx/>
              <a:buFontTx/>
              <a:buChar char="•"/>
            </a:pPr>
            <a:r>
              <a:rPr lang="cs-CZ" altLang="cs-CZ" sz="2400"/>
              <a:t>Politické a právní;</a:t>
            </a:r>
          </a:p>
          <a:p>
            <a:pPr eaLnBrk="1" hangingPunct="1">
              <a:spcBef>
                <a:spcPct val="0"/>
              </a:spcBef>
              <a:buClrTx/>
              <a:buSzTx/>
              <a:buFontTx/>
              <a:buChar char="•"/>
            </a:pPr>
            <a:r>
              <a:rPr lang="cs-CZ" altLang="cs-CZ" sz="2400"/>
              <a:t>Ekonomické;</a:t>
            </a:r>
          </a:p>
          <a:p>
            <a:pPr eaLnBrk="1" hangingPunct="1">
              <a:spcBef>
                <a:spcPct val="0"/>
              </a:spcBef>
              <a:buClrTx/>
              <a:buSzTx/>
              <a:buFontTx/>
              <a:buChar char="•"/>
            </a:pPr>
            <a:r>
              <a:rPr lang="cs-CZ" altLang="cs-CZ" sz="2400"/>
              <a:t>Ekologické; </a:t>
            </a:r>
          </a:p>
          <a:p>
            <a:pPr eaLnBrk="1" hangingPunct="1">
              <a:spcBef>
                <a:spcPct val="0"/>
              </a:spcBef>
              <a:buClrTx/>
              <a:buSzTx/>
              <a:buFontTx/>
              <a:buChar char="•"/>
            </a:pPr>
            <a:r>
              <a:rPr lang="cs-CZ" altLang="cs-CZ" sz="2400"/>
              <a:t>Technologické;</a:t>
            </a:r>
          </a:p>
          <a:p>
            <a:pPr eaLnBrk="1" hangingPunct="1">
              <a:spcBef>
                <a:spcPct val="0"/>
              </a:spcBef>
              <a:buClrTx/>
              <a:buSzTx/>
              <a:buFontTx/>
              <a:buChar char="•"/>
            </a:pPr>
            <a:r>
              <a:rPr lang="cs-CZ" altLang="cs-CZ" sz="2400"/>
              <a:t>Etické;</a:t>
            </a:r>
          </a:p>
          <a:p>
            <a:pPr eaLnBrk="1" hangingPunct="1">
              <a:spcBef>
                <a:spcPct val="0"/>
              </a:spcBef>
              <a:buClrTx/>
              <a:buSzTx/>
              <a:buFontTx/>
              <a:buChar char="•"/>
            </a:pPr>
            <a:r>
              <a:rPr lang="cs-CZ" altLang="cs-CZ" sz="2400"/>
              <a:t>Kulturně historické</a:t>
            </a:r>
          </a:p>
          <a:p>
            <a:pPr eaLnBrk="1" hangingPunct="1">
              <a:spcBef>
                <a:spcPct val="0"/>
              </a:spcBef>
              <a:buClrTx/>
              <a:buSzTx/>
              <a:buFontTx/>
              <a:buNone/>
            </a:pPr>
            <a:r>
              <a:rPr lang="cs-CZ" altLang="cs-CZ" sz="2400"/>
              <a:t>→ hmotná a nehmotná povaha.</a:t>
            </a:r>
          </a:p>
        </p:txBody>
      </p:sp>
    </p:spTree>
    <p:extLst>
      <p:ext uri="{BB962C8B-B14F-4D97-AF65-F5344CB8AC3E}">
        <p14:creationId xmlns:p14="http://schemas.microsoft.com/office/powerpoint/2010/main" val="20646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18435" name="Text Box 5"/>
          <p:cNvSpPr txBox="1">
            <a:spLocks noChangeArrowheads="1"/>
          </p:cNvSpPr>
          <p:nvPr/>
        </p:nvSpPr>
        <p:spPr bwMode="auto">
          <a:xfrm>
            <a:off x="323850" y="1365250"/>
            <a:ext cx="88201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Geografické okolí - </a:t>
            </a:r>
            <a:r>
              <a:rPr lang="cs-CZ" altLang="cs-CZ" sz="2000" b="0" dirty="0">
                <a:latin typeface="Arial" panose="020B0604020202020204" pitchFamily="34" charset="0"/>
              </a:rPr>
              <a:t>do značné míry předurčuje logistiku podniku, má vliv na lokalizaci podniku.</a:t>
            </a:r>
            <a:endParaRPr lang="cs-CZ" altLang="cs-CZ" sz="2000" b="0" dirty="0"/>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Sociální okolí</a:t>
            </a:r>
          </a:p>
          <a:p>
            <a:pPr eaLnBrk="1" hangingPunct="1">
              <a:spcBef>
                <a:spcPct val="0"/>
              </a:spcBef>
              <a:buClrTx/>
              <a:buSzTx/>
              <a:buFont typeface="Wingdings" panose="05000000000000000000" pitchFamily="2" charset="2"/>
              <a:buChar char="§"/>
            </a:pPr>
            <a:r>
              <a:rPr lang="cs-CZ" altLang="cs-CZ" sz="2000" b="0" dirty="0"/>
              <a:t>Zvažovat důsledky své činnosti pro společnost;</a:t>
            </a:r>
          </a:p>
          <a:p>
            <a:pPr eaLnBrk="1" hangingPunct="1">
              <a:spcBef>
                <a:spcPct val="0"/>
              </a:spcBef>
              <a:buClrTx/>
              <a:buSzTx/>
              <a:buFont typeface="Wingdings" panose="05000000000000000000" pitchFamily="2" charset="2"/>
              <a:buChar char="§"/>
            </a:pPr>
            <a:r>
              <a:rPr lang="cs-CZ" altLang="cs-CZ" sz="2000" b="0" dirty="0"/>
              <a:t>Kompromis mezi „čistou“ ekonomickou realitou a sociální </a:t>
            </a:r>
          </a:p>
          <a:p>
            <a:pPr eaLnBrk="1" hangingPunct="1">
              <a:spcBef>
                <a:spcPct val="0"/>
              </a:spcBef>
              <a:buClrTx/>
              <a:buSzTx/>
              <a:buFont typeface="Wingdings" panose="05000000000000000000" pitchFamily="2" charset="2"/>
              <a:buChar char="§"/>
            </a:pPr>
            <a:r>
              <a:rPr lang="cs-CZ" altLang="cs-CZ" sz="2000" b="0" dirty="0"/>
              <a:t>odpovědností podniku</a:t>
            </a:r>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Politické okolí a právní (legislativní)</a:t>
            </a:r>
          </a:p>
          <a:p>
            <a:pPr eaLnBrk="1" hangingPunct="1">
              <a:spcBef>
                <a:spcPct val="0"/>
              </a:spcBef>
              <a:buClrTx/>
              <a:buSzTx/>
              <a:buFont typeface="Wingdings" panose="05000000000000000000" pitchFamily="2" charset="2"/>
              <a:buChar char="§"/>
            </a:pPr>
            <a:r>
              <a:rPr lang="cs-CZ" altLang="cs-CZ" sz="2000" dirty="0"/>
              <a:t> </a:t>
            </a:r>
            <a:r>
              <a:rPr lang="cs-CZ" altLang="cs-CZ" sz="2000" b="0" dirty="0"/>
              <a:t>souhrn </a:t>
            </a:r>
            <a:r>
              <a:rPr lang="cs-CZ" altLang="cs-CZ" sz="2000" b="0" dirty="0" err="1"/>
              <a:t>vlivů,jejichž</a:t>
            </a:r>
            <a:r>
              <a:rPr lang="cs-CZ" altLang="cs-CZ" sz="2000" b="0" dirty="0"/>
              <a:t> výrazem jsou mocenské vlivy</a:t>
            </a:r>
          </a:p>
          <a:p>
            <a:pPr eaLnBrk="1" hangingPunct="1">
              <a:spcBef>
                <a:spcPct val="0"/>
              </a:spcBef>
              <a:buClrTx/>
              <a:buSzTx/>
              <a:buFont typeface="Wingdings" panose="05000000000000000000" pitchFamily="2" charset="2"/>
              <a:buChar char="§"/>
            </a:pPr>
            <a:r>
              <a:rPr lang="cs-CZ" altLang="cs-CZ" sz="2000" b="0" dirty="0"/>
              <a:t> vytváří rámec pro všechny podnikové činnosti</a:t>
            </a:r>
          </a:p>
          <a:p>
            <a:pPr eaLnBrk="1" hangingPunct="1">
              <a:spcBef>
                <a:spcPct val="0"/>
              </a:spcBef>
              <a:buClrTx/>
              <a:buSzTx/>
              <a:buFont typeface="Wingdings" panose="05000000000000000000" pitchFamily="2" charset="2"/>
              <a:buChar char="§"/>
            </a:pPr>
            <a:r>
              <a:rPr lang="cs-CZ" altLang="cs-CZ" sz="2000" b="0" dirty="0">
                <a:latin typeface="Arial" panose="020B0604020202020204" pitchFamily="34" charset="0"/>
              </a:rPr>
              <a:t>Právní normy stanoví, jaké chování podniku je přípustné a jaké nikoliv. Nejdůležitější normou týkající se podnikové sféry je </a:t>
            </a:r>
            <a:r>
              <a:rPr lang="cs-CZ" altLang="cs-CZ" sz="2000" i="1" dirty="0">
                <a:latin typeface="Arial" panose="020B0604020202020204" pitchFamily="34" charset="0"/>
              </a:rPr>
              <a:t>obchodní zákoník</a:t>
            </a:r>
            <a:endParaRPr lang="cs-CZ" altLang="cs-CZ" sz="2000" dirty="0"/>
          </a:p>
          <a:p>
            <a:pPr eaLnBrk="1" hangingPunct="1">
              <a:spcBef>
                <a:spcPct val="0"/>
              </a:spcBef>
              <a:buClrTx/>
              <a:buSzTx/>
              <a:buFontTx/>
              <a:buNone/>
            </a:pPr>
            <a:endParaRPr lang="cs-CZ" altLang="cs-CZ" sz="2000" dirty="0"/>
          </a:p>
        </p:txBody>
      </p:sp>
      <p:sp>
        <p:nvSpPr>
          <p:cNvPr id="9"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defRPr/>
            </a:pPr>
            <a:r>
              <a:rPr lang="cs-CZ" sz="3300" b="1" dirty="0">
                <a:solidFill>
                  <a:srgbClr val="FF0000"/>
                </a:solidFill>
                <a:latin typeface="+mn-lt"/>
              </a:rPr>
              <a:t>Podnikové okolí</a:t>
            </a:r>
          </a:p>
        </p:txBody>
      </p:sp>
    </p:spTree>
    <p:extLst>
      <p:ext uri="{BB962C8B-B14F-4D97-AF65-F5344CB8AC3E}">
        <p14:creationId xmlns:p14="http://schemas.microsoft.com/office/powerpoint/2010/main" val="20379314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0483" name="Text Box 5"/>
          <p:cNvSpPr txBox="1">
            <a:spLocks noChangeArrowheads="1"/>
          </p:cNvSpPr>
          <p:nvPr/>
        </p:nvSpPr>
        <p:spPr bwMode="auto">
          <a:xfrm>
            <a:off x="323850" y="908050"/>
            <a:ext cx="8640763"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Ekonomické okolí </a:t>
            </a:r>
          </a:p>
          <a:p>
            <a:pPr eaLnBrk="1" hangingPunct="1">
              <a:spcBef>
                <a:spcPct val="0"/>
              </a:spcBef>
              <a:buClrTx/>
              <a:buSzTx/>
              <a:buFont typeface="Arial" panose="020B0604020202020204" pitchFamily="34" charset="0"/>
              <a:buChar char="•"/>
            </a:pPr>
            <a:r>
              <a:rPr lang="cs-CZ" altLang="cs-CZ" sz="2000" b="0" dirty="0"/>
              <a:t> podnik je ovlivněn celkovou hospodářskou situací země a její dynamikou</a:t>
            </a:r>
          </a:p>
          <a:p>
            <a:pPr eaLnBrk="1" hangingPunct="1">
              <a:spcBef>
                <a:spcPct val="0"/>
              </a:spcBef>
              <a:buClrTx/>
              <a:buSzTx/>
              <a:buFont typeface="Arial" panose="020B0604020202020204" pitchFamily="34" charset="0"/>
              <a:buChar char="•"/>
            </a:pPr>
            <a:r>
              <a:rPr lang="cs-CZ" altLang="cs-CZ" sz="2000" b="0" dirty="0"/>
              <a:t> Dostupnost a ceny výrobních faktorů </a:t>
            </a:r>
          </a:p>
          <a:p>
            <a:pPr eaLnBrk="1" hangingPunct="1">
              <a:spcBef>
                <a:spcPct val="0"/>
              </a:spcBef>
              <a:buClrTx/>
              <a:buSzTx/>
              <a:buFont typeface="Arial" panose="020B0604020202020204" pitchFamily="34" charset="0"/>
              <a:buChar char="•"/>
            </a:pPr>
            <a:r>
              <a:rPr lang="cs-CZ" altLang="cs-CZ" sz="2000" b="0" dirty="0"/>
              <a:t> Daňová zátěž podniků</a:t>
            </a:r>
          </a:p>
          <a:p>
            <a:pPr eaLnBrk="1" hangingPunct="1">
              <a:spcBef>
                <a:spcPct val="0"/>
              </a:spcBef>
              <a:buClrTx/>
              <a:buSzTx/>
              <a:buFont typeface="Arial" panose="020B0604020202020204" pitchFamily="34" charset="0"/>
              <a:buChar char="•"/>
            </a:pPr>
            <a:r>
              <a:rPr lang="cs-CZ" altLang="cs-CZ" sz="2000" b="0" dirty="0"/>
              <a:t> Hospodářský růst, měnový a devizový vývoj</a:t>
            </a:r>
          </a:p>
          <a:p>
            <a:pPr eaLnBrk="1" hangingPunct="1">
              <a:spcBef>
                <a:spcPct val="0"/>
              </a:spcBef>
              <a:buClrTx/>
              <a:buSzTx/>
              <a:buFontTx/>
              <a:buNone/>
            </a:pPr>
            <a:r>
              <a:rPr lang="cs-CZ" altLang="cs-CZ" sz="2000" dirty="0"/>
              <a:t> </a:t>
            </a:r>
          </a:p>
          <a:p>
            <a:pPr eaLnBrk="1" hangingPunct="1">
              <a:spcBef>
                <a:spcPct val="0"/>
              </a:spcBef>
              <a:buClrTx/>
              <a:buSzTx/>
              <a:buFontTx/>
              <a:buNone/>
            </a:pPr>
            <a:r>
              <a:rPr lang="cs-CZ" altLang="cs-CZ" sz="2000" dirty="0"/>
              <a:t>Ekologické okolí</a:t>
            </a:r>
          </a:p>
          <a:p>
            <a:pPr eaLnBrk="1" hangingPunct="1">
              <a:spcBef>
                <a:spcPct val="0"/>
              </a:spcBef>
              <a:buClrTx/>
              <a:buSzTx/>
              <a:buFont typeface="Arial" panose="020B0604020202020204" pitchFamily="34" charset="0"/>
              <a:buChar char="•"/>
            </a:pPr>
            <a:r>
              <a:rPr lang="cs-CZ" altLang="cs-CZ" sz="2000" b="0" dirty="0">
                <a:latin typeface="Arial" panose="020B0604020202020204" pitchFamily="34" charset="0"/>
              </a:rPr>
              <a:t> vytváří na jedné straně podnikání řadu bariér, na druhé straně dává podnikům mnoho šancí, např. při výrobě ekologicky nezávadných výrobků, recyklaci obalů atd.</a:t>
            </a:r>
            <a:endParaRPr lang="cs-CZ" altLang="cs-CZ" sz="2000" b="0" dirty="0"/>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Technologické okolí</a:t>
            </a:r>
          </a:p>
          <a:p>
            <a:pPr eaLnBrk="1" hangingPunct="1">
              <a:spcBef>
                <a:spcPct val="0"/>
              </a:spcBef>
              <a:buClrTx/>
              <a:buSzTx/>
              <a:buFont typeface="Arial" panose="020B0604020202020204" pitchFamily="34" charset="0"/>
              <a:buChar char="•"/>
            </a:pPr>
            <a:r>
              <a:rPr lang="cs-CZ" altLang="cs-CZ" sz="2000" b="0" dirty="0"/>
              <a:t>Je motivem technologického pokroku, který umožňuje dosahovat lepších </a:t>
            </a:r>
            <a:r>
              <a:rPr lang="cs-CZ" altLang="cs-CZ" sz="2000" b="0" dirty="0" err="1"/>
              <a:t>hosp</a:t>
            </a:r>
            <a:r>
              <a:rPr lang="cs-CZ" altLang="cs-CZ" sz="2000" b="0" dirty="0"/>
              <a:t>. výsledků</a:t>
            </a:r>
          </a:p>
        </p:txBody>
      </p:sp>
      <p:sp>
        <p:nvSpPr>
          <p:cNvPr id="10" name="Rectangle 2"/>
          <p:cNvSpPr txBox="1">
            <a:spLocks noChangeArrowheads="1"/>
          </p:cNvSpPr>
          <p:nvPr/>
        </p:nvSpPr>
        <p:spPr bwMode="auto">
          <a:xfrm>
            <a:off x="539751" y="465357"/>
            <a:ext cx="8424862" cy="558800"/>
          </a:xfrm>
          <a:prstGeom prst="rect">
            <a:avLst/>
          </a:prstGeom>
          <a:solidFill>
            <a:srgbClr val="FFFFFF">
              <a:alpha val="0"/>
            </a:srgbClr>
          </a:solidFill>
          <a:ln w="9525">
            <a:noFill/>
            <a:miter lim="800000"/>
            <a:headEnd/>
            <a:tailEnd/>
          </a:ln>
        </p:spPr>
        <p:txBody>
          <a:bodyPr/>
          <a:lstStyle/>
          <a:p>
            <a:pPr algn="ctr" eaLnBrk="1" hangingPunct="1">
              <a:defRPr/>
            </a:pPr>
            <a:r>
              <a:rPr lang="cs-CZ" sz="3300" b="1" kern="0" dirty="0">
                <a:solidFill>
                  <a:srgbClr val="FF0000"/>
                </a:solidFill>
                <a:latin typeface="+mn-lt"/>
                <a:ea typeface="+mj-ea"/>
                <a:cs typeface="+mj-cs"/>
              </a:rPr>
              <a:t>Podnikové okolí</a:t>
            </a:r>
          </a:p>
        </p:txBody>
      </p:sp>
    </p:spTree>
    <p:extLst>
      <p:ext uri="{BB962C8B-B14F-4D97-AF65-F5344CB8AC3E}">
        <p14:creationId xmlns:p14="http://schemas.microsoft.com/office/powerpoint/2010/main" val="25605340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2531" name="Text Box 5"/>
          <p:cNvSpPr txBox="1">
            <a:spLocks noChangeArrowheads="1"/>
          </p:cNvSpPr>
          <p:nvPr/>
        </p:nvSpPr>
        <p:spPr bwMode="auto">
          <a:xfrm>
            <a:off x="323850" y="1344175"/>
            <a:ext cx="86407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Etické okolí</a:t>
            </a:r>
          </a:p>
          <a:p>
            <a:pPr eaLnBrk="1" hangingPunct="1">
              <a:spcBef>
                <a:spcPct val="0"/>
              </a:spcBef>
              <a:buClrTx/>
              <a:buSzTx/>
              <a:buFont typeface="Arial" panose="020B0604020202020204" pitchFamily="34" charset="0"/>
              <a:buChar char="•"/>
            </a:pPr>
            <a:r>
              <a:rPr lang="cs-CZ" altLang="cs-CZ" sz="2000" b="0" dirty="0"/>
              <a:t> Dodržování etických principů mj. poskytování pravdivých informací</a:t>
            </a:r>
          </a:p>
          <a:p>
            <a:pPr eaLnBrk="1" hangingPunct="1">
              <a:spcBef>
                <a:spcPct val="0"/>
              </a:spcBef>
              <a:buClrTx/>
              <a:buSzTx/>
              <a:buFont typeface="Arial" panose="020B0604020202020204" pitchFamily="34" charset="0"/>
              <a:buChar char="•"/>
            </a:pPr>
            <a:r>
              <a:rPr lang="cs-CZ" altLang="cs-CZ" sz="2000" b="0" dirty="0"/>
              <a:t> Média a veřejné mínění</a:t>
            </a:r>
          </a:p>
          <a:p>
            <a:pPr eaLnBrk="1" hangingPunct="1">
              <a:spcBef>
                <a:spcPct val="0"/>
              </a:spcBef>
              <a:buClrTx/>
              <a:buSzTx/>
              <a:buFont typeface="Arial" panose="020B0604020202020204" pitchFamily="34" charset="0"/>
              <a:buChar char="•"/>
            </a:pPr>
            <a:r>
              <a:rPr lang="cs-CZ" altLang="cs-CZ" sz="2000" b="0" dirty="0"/>
              <a:t> Etické cítění je podmíněné historicky a  geograficky</a:t>
            </a:r>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Kulturně historické okolí</a:t>
            </a:r>
          </a:p>
          <a:p>
            <a:pPr eaLnBrk="1" hangingPunct="1">
              <a:spcBef>
                <a:spcPct val="0"/>
              </a:spcBef>
              <a:buClrTx/>
              <a:buSzTx/>
              <a:buFont typeface="Arial" panose="020B0604020202020204" pitchFamily="34" charset="0"/>
              <a:buChar char="•"/>
            </a:pPr>
            <a:r>
              <a:rPr lang="cs-CZ" altLang="cs-CZ" sz="2000" b="0" dirty="0"/>
              <a:t>Vytváří se po mnoho let</a:t>
            </a:r>
          </a:p>
          <a:p>
            <a:pPr eaLnBrk="1" hangingPunct="1">
              <a:spcBef>
                <a:spcPct val="0"/>
              </a:spcBef>
              <a:buClrTx/>
              <a:buSzTx/>
              <a:buFont typeface="Arial" panose="020B0604020202020204" pitchFamily="34" charset="0"/>
              <a:buChar char="•"/>
            </a:pPr>
            <a:r>
              <a:rPr lang="cs-CZ" altLang="cs-CZ" sz="2000" b="0" dirty="0">
                <a:latin typeface="Arial" panose="020B0604020202020204" pitchFamily="34" charset="0"/>
              </a:rPr>
              <a:t> celková vzdělanost a kulturní úroveň obyvatelstva je jednou z podmínek ekonomického rozvoje, přechodu ke složitějším technologiím  a technického pokroku</a:t>
            </a:r>
            <a:endParaRPr lang="cs-CZ" altLang="cs-CZ" sz="2000" b="0" dirty="0"/>
          </a:p>
        </p:txBody>
      </p:sp>
      <p:sp>
        <p:nvSpPr>
          <p:cNvPr id="7" name="Rectangle 2"/>
          <p:cNvSpPr>
            <a:spLocks noGrp="1" noChangeArrowheads="1"/>
          </p:cNvSpPr>
          <p:nvPr>
            <p:ph type="title"/>
          </p:nvPr>
        </p:nvSpPr>
        <p:spPr>
          <a:xfrm>
            <a:off x="457200" y="621479"/>
            <a:ext cx="8229600" cy="1143000"/>
          </a:xfrm>
          <a:solidFill>
            <a:srgbClr val="FFFFFF">
              <a:alpha val="0"/>
            </a:srgbClr>
          </a:solidFill>
        </p:spPr>
        <p:txBody>
          <a:bodyPr anchor="t"/>
          <a:lstStyle/>
          <a:p>
            <a:pPr eaLnBrk="1" hangingPunct="1">
              <a:defRPr/>
            </a:pPr>
            <a:r>
              <a:rPr lang="cs-CZ" sz="3300" b="1" dirty="0">
                <a:latin typeface="+mn-lt"/>
              </a:rPr>
              <a:t>Podnikové okolí</a:t>
            </a:r>
          </a:p>
        </p:txBody>
      </p:sp>
    </p:spTree>
    <p:extLst>
      <p:ext uri="{BB962C8B-B14F-4D97-AF65-F5344CB8AC3E}">
        <p14:creationId xmlns:p14="http://schemas.microsoft.com/office/powerpoint/2010/main" val="5628922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solidFill>
                  <a:srgbClr val="FF0000"/>
                </a:solidFill>
              </a:rPr>
              <a:t>Podnikové okolí</a:t>
            </a:r>
            <a:br>
              <a:rPr lang="cs-CZ" altLang="cs-CZ" sz="3200" b="1" dirty="0">
                <a:solidFill>
                  <a:srgbClr val="FF0000"/>
                </a:solidFill>
              </a:rPr>
            </a:br>
            <a:endParaRPr lang="cs-CZ" altLang="cs-CZ" sz="2900" b="1" dirty="0">
              <a:solidFill>
                <a:srgbClr val="FF0000"/>
              </a:solidFill>
              <a:latin typeface="Berlin CE"/>
            </a:endParaRPr>
          </a:p>
        </p:txBody>
      </p:sp>
      <p:sp>
        <p:nvSpPr>
          <p:cNvPr id="24579"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4580" name="Text Box 5"/>
          <p:cNvSpPr txBox="1">
            <a:spLocks noChangeArrowheads="1"/>
          </p:cNvSpPr>
          <p:nvPr/>
        </p:nvSpPr>
        <p:spPr bwMode="auto">
          <a:xfrm>
            <a:off x="228600" y="1008992"/>
            <a:ext cx="866457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 typeface="Arial" panose="020B0604020202020204" pitchFamily="34" charset="0"/>
              <a:buChar char="•"/>
            </a:pPr>
            <a:r>
              <a:rPr lang="cs-CZ" altLang="cs-CZ" sz="2400" dirty="0"/>
              <a:t> Podstatnou většinu prvků okolí podniku zcela významně ovlivňuje stát</a:t>
            </a:r>
          </a:p>
          <a:p>
            <a:pPr eaLnBrk="1" hangingPunct="1">
              <a:spcBef>
                <a:spcPct val="0"/>
              </a:spcBef>
              <a:buClrTx/>
              <a:buSzTx/>
              <a:buFont typeface="Arial" panose="020B0604020202020204" pitchFamily="34" charset="0"/>
              <a:buChar char="•"/>
            </a:pPr>
            <a:r>
              <a:rPr lang="cs-CZ" altLang="cs-CZ" sz="2400" dirty="0"/>
              <a:t> Podnik se považuje za zcela autonomní jednotku</a:t>
            </a:r>
          </a:p>
          <a:p>
            <a:pPr eaLnBrk="1" hangingPunct="1">
              <a:spcBef>
                <a:spcPct val="0"/>
              </a:spcBef>
              <a:buClrTx/>
              <a:buSzTx/>
              <a:buFont typeface="Arial" panose="020B0604020202020204" pitchFamily="34" charset="0"/>
              <a:buChar char="•"/>
            </a:pPr>
            <a:r>
              <a:rPr lang="cs-CZ" altLang="cs-CZ" sz="2400" dirty="0"/>
              <a:t> Ovlivňování „lobbováním“</a:t>
            </a:r>
          </a:p>
          <a:p>
            <a:pPr eaLnBrk="1" hangingPunct="1">
              <a:spcBef>
                <a:spcPct val="0"/>
              </a:spcBef>
              <a:buClrTx/>
              <a:buSzTx/>
              <a:buFont typeface="Arial" panose="020B0604020202020204" pitchFamily="34" charset="0"/>
              <a:buChar char="•"/>
            </a:pPr>
            <a:r>
              <a:rPr lang="cs-CZ" altLang="cs-CZ" sz="2400" dirty="0"/>
              <a:t> Aby podnik při svém </a:t>
            </a:r>
            <a:r>
              <a:rPr lang="cs-CZ" altLang="cs-CZ" sz="2400" dirty="0" err="1"/>
              <a:t>ekon.rozhodování</a:t>
            </a:r>
            <a:r>
              <a:rPr lang="cs-CZ" altLang="cs-CZ" sz="2400" dirty="0"/>
              <a:t> nebyl okolím zaskočen musí se o jeho dynamiku aktivně zajímat</a:t>
            </a:r>
          </a:p>
          <a:p>
            <a:pPr eaLnBrk="1" hangingPunct="1">
              <a:spcBef>
                <a:spcPct val="0"/>
              </a:spcBef>
              <a:buClrTx/>
              <a:buSzTx/>
              <a:buFontTx/>
              <a:buNone/>
            </a:pPr>
            <a:r>
              <a:rPr lang="cs-CZ" altLang="cs-CZ" sz="2400" dirty="0"/>
              <a:t>Informační zdroje:</a:t>
            </a:r>
          </a:p>
          <a:p>
            <a:pPr eaLnBrk="1" hangingPunct="1">
              <a:spcBef>
                <a:spcPct val="0"/>
              </a:spcBef>
              <a:buClrTx/>
              <a:buSzTx/>
              <a:buFontTx/>
              <a:buNone/>
            </a:pPr>
            <a:r>
              <a:rPr lang="cs-CZ" altLang="cs-CZ" sz="2400" b="0" dirty="0"/>
              <a:t>-vládní a jiné prognózy střednědobého a </a:t>
            </a:r>
            <a:r>
              <a:rPr lang="cs-CZ" altLang="cs-CZ" sz="2400" b="0" dirty="0" err="1"/>
              <a:t>krátkod</a:t>
            </a:r>
            <a:r>
              <a:rPr lang="cs-CZ" altLang="cs-CZ" sz="2400" b="0" dirty="0"/>
              <a:t>.</a:t>
            </a:r>
          </a:p>
          <a:p>
            <a:pPr eaLnBrk="1" hangingPunct="1">
              <a:spcBef>
                <a:spcPct val="0"/>
              </a:spcBef>
              <a:buClrTx/>
              <a:buSzTx/>
              <a:buFontTx/>
              <a:buNone/>
            </a:pPr>
            <a:r>
              <a:rPr lang="cs-CZ" altLang="cs-CZ" sz="2400" b="0" dirty="0"/>
              <a:t>vývoje ekonomiky (ekonomický růst, inflace, měnové </a:t>
            </a:r>
          </a:p>
          <a:p>
            <a:pPr eaLnBrk="1" hangingPunct="1">
              <a:spcBef>
                <a:spcPct val="0"/>
              </a:spcBef>
              <a:buClrTx/>
              <a:buSzTx/>
              <a:buFontTx/>
              <a:buNone/>
            </a:pPr>
            <a:r>
              <a:rPr lang="cs-CZ" altLang="cs-CZ" sz="2400" b="0" dirty="0"/>
              <a:t>kurzy atd.),</a:t>
            </a:r>
            <a:endParaRPr lang="cs-CZ" altLang="cs-CZ" sz="2400" b="0" i="1" dirty="0"/>
          </a:p>
          <a:p>
            <a:pPr eaLnBrk="1" hangingPunct="1">
              <a:spcBef>
                <a:spcPct val="0"/>
              </a:spcBef>
              <a:buClrTx/>
              <a:buSzTx/>
              <a:buFontTx/>
              <a:buNone/>
            </a:pPr>
            <a:r>
              <a:rPr lang="cs-CZ" altLang="cs-CZ" sz="2400" b="0" dirty="0"/>
              <a:t>-informace produkované zájmovými průmyslovými a </a:t>
            </a:r>
          </a:p>
          <a:p>
            <a:pPr eaLnBrk="1" hangingPunct="1">
              <a:spcBef>
                <a:spcPct val="0"/>
              </a:spcBef>
              <a:buClrTx/>
              <a:buSzTx/>
              <a:buFontTx/>
              <a:buNone/>
            </a:pPr>
            <a:r>
              <a:rPr lang="cs-CZ" altLang="cs-CZ" sz="2400" b="0" dirty="0"/>
              <a:t>podnikatelskými svazy,</a:t>
            </a:r>
          </a:p>
          <a:p>
            <a:pPr eaLnBrk="1" hangingPunct="1">
              <a:spcBef>
                <a:spcPct val="0"/>
              </a:spcBef>
              <a:buClrTx/>
              <a:buSzTx/>
              <a:buFontTx/>
              <a:buNone/>
            </a:pPr>
            <a:r>
              <a:rPr lang="cs-CZ" altLang="cs-CZ" sz="2400" b="0" dirty="0"/>
              <a:t>-vlastní historické a prognostické informace o situaci </a:t>
            </a:r>
          </a:p>
          <a:p>
            <a:pPr eaLnBrk="1" hangingPunct="1">
              <a:spcBef>
                <a:spcPct val="0"/>
              </a:spcBef>
              <a:buClrTx/>
              <a:buSzTx/>
              <a:buFontTx/>
              <a:buNone/>
            </a:pPr>
            <a:r>
              <a:rPr lang="cs-CZ" altLang="cs-CZ" sz="2400" b="0" dirty="0"/>
              <a:t>na trhu, cenách, zákaznících </a:t>
            </a:r>
            <a:r>
              <a:rPr lang="cs-CZ" altLang="cs-CZ" sz="2400" dirty="0"/>
              <a:t>a jejich potřebách</a:t>
            </a:r>
          </a:p>
        </p:txBody>
      </p:sp>
    </p:spTree>
    <p:extLst>
      <p:ext uri="{BB962C8B-B14F-4D97-AF65-F5344CB8AC3E}">
        <p14:creationId xmlns:p14="http://schemas.microsoft.com/office/powerpoint/2010/main" val="32626258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6627" name="Text Box 5"/>
          <p:cNvSpPr txBox="1">
            <a:spLocks noChangeArrowheads="1"/>
          </p:cNvSpPr>
          <p:nvPr/>
        </p:nvSpPr>
        <p:spPr bwMode="auto">
          <a:xfrm>
            <a:off x="323850" y="1125538"/>
            <a:ext cx="86407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0"/>
              <a:t>-informace o vývoji techniky a technologie v daném </a:t>
            </a:r>
          </a:p>
          <a:p>
            <a:pPr eaLnBrk="1" hangingPunct="1">
              <a:spcBef>
                <a:spcPct val="0"/>
              </a:spcBef>
              <a:buClrTx/>
              <a:buSzTx/>
              <a:buFontTx/>
              <a:buNone/>
            </a:pPr>
            <a:r>
              <a:rPr lang="cs-CZ" altLang="cs-CZ" sz="2400" b="0"/>
              <a:t>oboru, získané na veletrzích, výstavách, nabídkových </a:t>
            </a:r>
          </a:p>
          <a:p>
            <a:pPr eaLnBrk="1" hangingPunct="1">
              <a:spcBef>
                <a:spcPct val="0"/>
              </a:spcBef>
              <a:buClrTx/>
              <a:buSzTx/>
              <a:buFontTx/>
              <a:buNone/>
            </a:pPr>
            <a:r>
              <a:rPr lang="cs-CZ" altLang="cs-CZ" sz="2400" b="0"/>
              <a:t>katalogů atd.,</a:t>
            </a:r>
          </a:p>
          <a:p>
            <a:pPr eaLnBrk="1" hangingPunct="1">
              <a:spcBef>
                <a:spcPct val="0"/>
              </a:spcBef>
              <a:buClrTx/>
              <a:buSzTx/>
              <a:buFontTx/>
              <a:buNone/>
            </a:pPr>
            <a:endParaRPr lang="cs-CZ" altLang="cs-CZ" sz="2400" b="0"/>
          </a:p>
          <a:p>
            <a:pPr eaLnBrk="1" hangingPunct="1">
              <a:spcBef>
                <a:spcPct val="0"/>
              </a:spcBef>
              <a:buClrTx/>
              <a:buSzTx/>
              <a:buFontTx/>
              <a:buNone/>
            </a:pPr>
            <a:r>
              <a:rPr lang="cs-CZ" altLang="cs-CZ" sz="2400" b="0"/>
              <a:t>-informace o situaci v konkurenčních firmách a jejich</a:t>
            </a:r>
          </a:p>
          <a:p>
            <a:pPr eaLnBrk="1" hangingPunct="1">
              <a:spcBef>
                <a:spcPct val="0"/>
              </a:spcBef>
              <a:buClrTx/>
              <a:buSzTx/>
              <a:buFontTx/>
              <a:buNone/>
            </a:pPr>
            <a:r>
              <a:rPr lang="cs-CZ" altLang="cs-CZ" sz="2400" b="0"/>
              <a:t> očekávaném chování. </a:t>
            </a:r>
          </a:p>
          <a:p>
            <a:pPr eaLnBrk="1" hangingPunct="1">
              <a:spcBef>
                <a:spcPct val="0"/>
              </a:spcBef>
              <a:buClrTx/>
              <a:buSzTx/>
              <a:buFontTx/>
              <a:buNone/>
            </a:pPr>
            <a:endParaRPr lang="cs-CZ" altLang="cs-CZ" sz="2400" b="0"/>
          </a:p>
          <a:p>
            <a:pPr eaLnBrk="1" hangingPunct="1">
              <a:spcBef>
                <a:spcPct val="0"/>
              </a:spcBef>
              <a:buClrTx/>
              <a:buSzTx/>
              <a:buFontTx/>
              <a:buNone/>
            </a:pPr>
            <a:endParaRPr lang="cs-CZ" altLang="cs-CZ" sz="2400" b="0"/>
          </a:p>
        </p:txBody>
      </p:sp>
      <p:sp>
        <p:nvSpPr>
          <p:cNvPr id="2662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solidFill>
                  <a:srgbClr val="FF0000"/>
                </a:solidFill>
              </a:rPr>
              <a:t>Podnikové okolí</a:t>
            </a:r>
            <a:br>
              <a:rPr lang="cs-CZ" altLang="cs-CZ" sz="3200" b="1" dirty="0">
                <a:solidFill>
                  <a:srgbClr val="FF0000"/>
                </a:solidFill>
              </a:rPr>
            </a:br>
            <a:endParaRPr lang="cs-CZ" altLang="cs-CZ" sz="2900" b="1" dirty="0">
              <a:solidFill>
                <a:srgbClr val="FF0000"/>
              </a:solidFill>
              <a:latin typeface="Berlin CE"/>
            </a:endParaRPr>
          </a:p>
        </p:txBody>
      </p:sp>
    </p:spTree>
    <p:extLst>
      <p:ext uri="{BB962C8B-B14F-4D97-AF65-F5344CB8AC3E}">
        <p14:creationId xmlns:p14="http://schemas.microsoft.com/office/powerpoint/2010/main" val="21887752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495300" y="-68262"/>
            <a:ext cx="8229600" cy="1143000"/>
          </a:xfrm>
        </p:spPr>
        <p:txBody>
          <a:bodyPr/>
          <a:lstStyle/>
          <a:p>
            <a:r>
              <a:rPr lang="cs-CZ" altLang="cs-CZ" dirty="0">
                <a:solidFill>
                  <a:srgbClr val="FF0000"/>
                </a:solidFill>
              </a:rPr>
              <a:t>Příklad</a:t>
            </a:r>
          </a:p>
        </p:txBody>
      </p:sp>
      <p:sp>
        <p:nvSpPr>
          <p:cNvPr id="28675" name="Zástupný symbol pro obsah 3"/>
          <p:cNvSpPr>
            <a:spLocks noGrp="1"/>
          </p:cNvSpPr>
          <p:nvPr>
            <p:ph sz="half" idx="1"/>
          </p:nvPr>
        </p:nvSpPr>
        <p:spPr>
          <a:xfrm>
            <a:off x="495300" y="1674210"/>
            <a:ext cx="4141787" cy="5149850"/>
          </a:xfrm>
        </p:spPr>
        <p:txBody>
          <a:bodyPr/>
          <a:lstStyle/>
          <a:p>
            <a:r>
              <a:rPr lang="cs-CZ" altLang="cs-CZ" sz="2400"/>
              <a:t>geografické okolí</a:t>
            </a:r>
          </a:p>
          <a:p>
            <a:r>
              <a:rPr lang="cs-CZ" altLang="cs-CZ" sz="2400"/>
              <a:t>sociální okolí</a:t>
            </a:r>
          </a:p>
          <a:p>
            <a:r>
              <a:rPr lang="cs-CZ" altLang="cs-CZ" sz="2400"/>
              <a:t>politické okolí</a:t>
            </a:r>
          </a:p>
          <a:p>
            <a:r>
              <a:rPr lang="cs-CZ" altLang="cs-CZ" sz="2400"/>
              <a:t>právní okolí</a:t>
            </a:r>
          </a:p>
          <a:p>
            <a:r>
              <a:rPr lang="cs-CZ" altLang="cs-CZ" sz="2400"/>
              <a:t>ekonomické okolí</a:t>
            </a:r>
          </a:p>
          <a:p>
            <a:r>
              <a:rPr lang="cs-CZ" altLang="cs-CZ" sz="2400"/>
              <a:t>technologické okolí</a:t>
            </a:r>
          </a:p>
          <a:p>
            <a:r>
              <a:rPr lang="cs-CZ" altLang="cs-CZ" sz="2400"/>
              <a:t>kulturně-historické okolí </a:t>
            </a:r>
          </a:p>
        </p:txBody>
      </p:sp>
      <p:sp>
        <p:nvSpPr>
          <p:cNvPr id="28676" name="Zástupný symbol pro obsah 4"/>
          <p:cNvSpPr>
            <a:spLocks noGrp="1"/>
          </p:cNvSpPr>
          <p:nvPr>
            <p:ph sz="half" idx="2"/>
          </p:nvPr>
        </p:nvSpPr>
        <p:spPr>
          <a:xfrm>
            <a:off x="4248150" y="1273996"/>
            <a:ext cx="4895850" cy="5445125"/>
          </a:xfrm>
        </p:spPr>
        <p:txBody>
          <a:bodyPr/>
          <a:lstStyle/>
          <a:p>
            <a:r>
              <a:rPr lang="cs-CZ" altLang="cs-CZ" sz="1800"/>
              <a:t>ceny VF</a:t>
            </a:r>
          </a:p>
          <a:p>
            <a:r>
              <a:rPr lang="cs-CZ" altLang="cs-CZ" sz="1800"/>
              <a:t>činnost obecních úřadů</a:t>
            </a:r>
          </a:p>
          <a:p>
            <a:r>
              <a:rPr lang="cs-CZ" altLang="cs-CZ" sz="1800"/>
              <a:t>činnost politických stran</a:t>
            </a:r>
          </a:p>
          <a:p>
            <a:r>
              <a:rPr lang="cs-CZ" altLang="cs-CZ" sz="1800"/>
              <a:t>dosažený stupeň vědeckých poznatků</a:t>
            </a:r>
          </a:p>
          <a:p>
            <a:r>
              <a:rPr lang="cs-CZ" altLang="cs-CZ" sz="1800"/>
              <a:t>dostupnost obchodů, škol, zdravotních zařízení, …</a:t>
            </a:r>
          </a:p>
          <a:p>
            <a:r>
              <a:rPr lang="cs-CZ" altLang="cs-CZ" sz="1800"/>
              <a:t>fiskální politika</a:t>
            </a:r>
          </a:p>
          <a:p>
            <a:r>
              <a:rPr lang="cs-CZ" altLang="cs-CZ" sz="1800"/>
              <a:t>hospodářský cyklus</a:t>
            </a:r>
          </a:p>
          <a:p>
            <a:r>
              <a:rPr lang="cs-CZ" altLang="cs-CZ" sz="1800"/>
              <a:t>kulturní zázemí</a:t>
            </a:r>
          </a:p>
          <a:p>
            <a:r>
              <a:rPr lang="cs-CZ" altLang="cs-CZ" sz="1800"/>
              <a:t>měnová politika</a:t>
            </a:r>
          </a:p>
          <a:p>
            <a:r>
              <a:rPr lang="cs-CZ" altLang="cs-CZ" sz="1800"/>
              <a:t>náboženství</a:t>
            </a:r>
          </a:p>
          <a:p>
            <a:r>
              <a:rPr lang="cs-CZ" altLang="cs-CZ" sz="1800"/>
              <a:t>národní zvyklosti</a:t>
            </a:r>
          </a:p>
          <a:p>
            <a:r>
              <a:rPr lang="cs-CZ" altLang="cs-CZ" sz="1800"/>
              <a:t>občanský zákoník</a:t>
            </a:r>
          </a:p>
          <a:p>
            <a:r>
              <a:rPr lang="cs-CZ" altLang="cs-CZ" sz="1800"/>
              <a:t>obchodní zákoník</a:t>
            </a:r>
          </a:p>
          <a:p>
            <a:r>
              <a:rPr lang="cs-CZ" altLang="cs-CZ" sz="1800"/>
              <a:t>stanoviště podniku</a:t>
            </a:r>
          </a:p>
        </p:txBody>
      </p:sp>
      <p:sp>
        <p:nvSpPr>
          <p:cNvPr id="28677" name="Obdélník 5"/>
          <p:cNvSpPr>
            <a:spLocks noChangeArrowheads="1"/>
          </p:cNvSpPr>
          <p:nvPr/>
        </p:nvSpPr>
        <p:spPr bwMode="auto">
          <a:xfrm>
            <a:off x="468313" y="836613"/>
            <a:ext cx="8675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800" dirty="0"/>
              <a:t>Přiřaďte jednotlivé konkrétní složky podnikového okolí k obecnějším prvkům podnikového okolí.</a:t>
            </a:r>
          </a:p>
        </p:txBody>
      </p:sp>
    </p:spTree>
    <p:extLst>
      <p:ext uri="{BB962C8B-B14F-4D97-AF65-F5344CB8AC3E}">
        <p14:creationId xmlns:p14="http://schemas.microsoft.com/office/powerpoint/2010/main" val="2322244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0723"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0E4AE17E-6AA4-4E5C-B8B7-C74DD06D02AC}" type="slidenum">
              <a:rPr lang="cs-CZ" altLang="cs-CZ" sz="800"/>
              <a:pPr>
                <a:spcBef>
                  <a:spcPct val="0"/>
                </a:spcBef>
                <a:buClrTx/>
                <a:buSzTx/>
                <a:buFontTx/>
                <a:buNone/>
              </a:pPr>
              <a:t>87</a:t>
            </a:fld>
            <a:endParaRPr lang="cs-CZ" altLang="cs-CZ" sz="800"/>
          </a:p>
        </p:txBody>
      </p:sp>
      <p:sp>
        <p:nvSpPr>
          <p:cNvPr id="30724" name="Rectangle 2"/>
          <p:cNvSpPr>
            <a:spLocks noGrp="1" noChangeArrowheads="1"/>
          </p:cNvSpPr>
          <p:nvPr>
            <p:ph type="title"/>
          </p:nvPr>
        </p:nvSpPr>
        <p:spPr>
          <a:xfrm>
            <a:off x="457200" y="457200"/>
            <a:ext cx="8229600" cy="1143000"/>
          </a:xfrm>
        </p:spPr>
        <p:txBody>
          <a:bodyPr/>
          <a:lstStyle/>
          <a:p>
            <a:pPr eaLnBrk="1" hangingPunct="1"/>
            <a:r>
              <a:rPr lang="cs-CZ" altLang="cs-CZ" sz="3200" dirty="0">
                <a:solidFill>
                  <a:srgbClr val="FF0000"/>
                </a:solidFill>
              </a:rPr>
              <a:t>Možné zdroje posuzování okolí podniku</a:t>
            </a:r>
          </a:p>
        </p:txBody>
      </p:sp>
      <p:sp>
        <p:nvSpPr>
          <p:cNvPr id="30725" name="Rectangle 3"/>
          <p:cNvSpPr>
            <a:spLocks noGrp="1" noChangeArrowheads="1"/>
          </p:cNvSpPr>
          <p:nvPr>
            <p:ph type="body" idx="1"/>
          </p:nvPr>
        </p:nvSpPr>
        <p:spPr/>
        <p:txBody>
          <a:bodyPr/>
          <a:lstStyle/>
          <a:p>
            <a:pPr eaLnBrk="1" hangingPunct="1"/>
            <a:r>
              <a:rPr lang="cs-CZ" altLang="cs-CZ" sz="2400"/>
              <a:t>Státní instituce: Český statistický úřad, Ministerstvo průmyslu a obchodu, Ministerstvo pro místní rozvoj, Ministerstvo dopravy, Ministerstvo spravedlnosti, sbírky zákonů</a:t>
            </a:r>
          </a:p>
          <a:p>
            <a:pPr eaLnBrk="1" hangingPunct="1"/>
            <a:r>
              <a:rPr lang="cs-CZ" altLang="cs-CZ" sz="2400"/>
              <a:t>Regulativní svazy:portál českého stavebnictví, odborový svaz zaměstnanců ve stavebnictví, Svaz podnikatelů ve stavebnictví</a:t>
            </a:r>
          </a:p>
          <a:p>
            <a:pPr eaLnBrk="1" hangingPunct="1"/>
            <a:r>
              <a:rPr lang="cs-CZ" altLang="cs-CZ" sz="2400"/>
              <a:t>Jiné podnikatelské subjekty: banky (podmínky financování, hypotéky…), další potenciální investoři, dodavatelé energie, vody základních služeb jako je likvidace odpadu, informace z finančních trhů, informace o strukturálních fondech… atd.</a:t>
            </a:r>
          </a:p>
        </p:txBody>
      </p:sp>
    </p:spTree>
    <p:extLst>
      <p:ext uri="{BB962C8B-B14F-4D97-AF65-F5344CB8AC3E}">
        <p14:creationId xmlns:p14="http://schemas.microsoft.com/office/powerpoint/2010/main" val="15974297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31747" name="Text Box 5"/>
          <p:cNvSpPr txBox="1">
            <a:spLocks noChangeArrowheads="1"/>
          </p:cNvSpPr>
          <p:nvPr/>
        </p:nvSpPr>
        <p:spPr bwMode="auto">
          <a:xfrm>
            <a:off x="529431" y="1495391"/>
            <a:ext cx="808513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1" dirty="0" err="1"/>
              <a:t>Stakeholders</a:t>
            </a:r>
            <a:r>
              <a:rPr lang="cs-CZ" altLang="cs-CZ" sz="2400" dirty="0"/>
              <a:t> = zájmové skupiny </a:t>
            </a:r>
          </a:p>
          <a:p>
            <a:pPr eaLnBrk="1" hangingPunct="1">
              <a:spcBef>
                <a:spcPct val="0"/>
              </a:spcBef>
              <a:buClrTx/>
              <a:buSzTx/>
              <a:buFontTx/>
              <a:buNone/>
            </a:pPr>
            <a:r>
              <a:rPr lang="cs-CZ" altLang="cs-CZ" sz="2400" b="0" dirty="0"/>
              <a:t>všichni ti, kteří jsou s vývojem podniku spjati.</a:t>
            </a:r>
          </a:p>
          <a:p>
            <a:pPr eaLnBrk="1" hangingPunct="1">
              <a:spcBef>
                <a:spcPct val="0"/>
              </a:spcBef>
              <a:buClrTx/>
              <a:buSzTx/>
              <a:buFontTx/>
              <a:buNone/>
            </a:pPr>
            <a:r>
              <a:rPr lang="cs-CZ" altLang="cs-CZ" sz="2400" b="0" dirty="0"/>
              <a:t>Zisková orientace podniku by však neměla zamlžovat společenské poslání podniku, jímž je služba zákazníkovi a všem ostatním, kteří jsou s vývojem podniku spjati.</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Zájmové skupiny podniků:</a:t>
            </a:r>
          </a:p>
          <a:p>
            <a:pPr eaLnBrk="1" hangingPunct="1">
              <a:spcBef>
                <a:spcPct val="0"/>
              </a:spcBef>
              <a:buClrTx/>
              <a:buSzTx/>
              <a:buFontTx/>
              <a:buNone/>
            </a:pPr>
            <a:r>
              <a:rPr lang="cs-CZ" altLang="cs-CZ" sz="2400" b="0" dirty="0"/>
              <a:t>Zaměstnanci, věřitelé, </a:t>
            </a:r>
            <a:r>
              <a:rPr lang="cs-CZ" altLang="cs-CZ" sz="2400" b="0" dirty="0" err="1"/>
              <a:t>dodavatelé,zákazníci</a:t>
            </a:r>
            <a:r>
              <a:rPr lang="cs-CZ" altLang="cs-CZ" sz="2400" b="0" dirty="0"/>
              <a:t>, vlastníci, stát a obce</a:t>
            </a:r>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p:txBody>
      </p:sp>
      <p:sp>
        <p:nvSpPr>
          <p:cNvPr id="3174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t>Podnikové okolí</a:t>
            </a:r>
            <a:br>
              <a:rPr lang="cs-CZ" altLang="cs-CZ" sz="3200" b="1" dirty="0"/>
            </a:br>
            <a:endParaRPr lang="cs-CZ" altLang="cs-CZ" sz="2900" b="1" dirty="0">
              <a:solidFill>
                <a:schemeClr val="tx1"/>
              </a:solidFill>
              <a:latin typeface="Berlin CE"/>
            </a:endParaRPr>
          </a:p>
        </p:txBody>
      </p:sp>
    </p:spTree>
    <p:extLst>
      <p:ext uri="{BB962C8B-B14F-4D97-AF65-F5344CB8AC3E}">
        <p14:creationId xmlns:p14="http://schemas.microsoft.com/office/powerpoint/2010/main" val="4746727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r>
              <a:rPr lang="cs-CZ" altLang="cs-CZ">
                <a:solidFill>
                  <a:schemeClr val="tx1"/>
                </a:solidFill>
              </a:rPr>
              <a:t>Stakeholders = zájmové skupiny</a:t>
            </a:r>
          </a:p>
        </p:txBody>
      </p:sp>
      <p:graphicFrame>
        <p:nvGraphicFramePr>
          <p:cNvPr id="4" name="Tabulka 3"/>
          <p:cNvGraphicFramePr>
            <a:graphicFrameLocks noGrp="1"/>
          </p:cNvGraphicFramePr>
          <p:nvPr/>
        </p:nvGraphicFramePr>
        <p:xfrm>
          <a:off x="827088" y="1268413"/>
          <a:ext cx="7704138" cy="5113341"/>
        </p:xfrm>
        <a:graphic>
          <a:graphicData uri="http://schemas.openxmlformats.org/drawingml/2006/table">
            <a:tbl>
              <a:tblPr firstRow="1" bandRow="1">
                <a:tableStyleId>{5C22544A-7EE6-4342-B048-85BDC9FD1C3A}</a:tableStyleId>
              </a:tblPr>
              <a:tblGrid>
                <a:gridCol w="3852069">
                  <a:extLst>
                    <a:ext uri="{9D8B030D-6E8A-4147-A177-3AD203B41FA5}">
                      <a16:colId xmlns:a16="http://schemas.microsoft.com/office/drawing/2014/main" val="20000"/>
                    </a:ext>
                  </a:extLst>
                </a:gridCol>
                <a:gridCol w="3852069">
                  <a:extLst>
                    <a:ext uri="{9D8B030D-6E8A-4147-A177-3AD203B41FA5}">
                      <a16:colId xmlns:a16="http://schemas.microsoft.com/office/drawing/2014/main" val="20001"/>
                    </a:ext>
                  </a:extLst>
                </a:gridCol>
              </a:tblGrid>
              <a:tr h="568149">
                <a:tc>
                  <a:txBody>
                    <a:bodyPr/>
                    <a:lstStyle/>
                    <a:p>
                      <a:r>
                        <a:rPr lang="cs-CZ" sz="1800" dirty="0" err="1"/>
                        <a:t>Stakeholders</a:t>
                      </a:r>
                      <a:endParaRPr lang="cs-CZ" sz="1800" dirty="0"/>
                    </a:p>
                  </a:txBody>
                  <a:tcPr marL="91431" marR="91431" marT="45727" marB="45727"/>
                </a:tc>
                <a:tc>
                  <a:txBody>
                    <a:bodyPr/>
                    <a:lstStyle/>
                    <a:p>
                      <a:r>
                        <a:rPr lang="cs-CZ" sz="1800" dirty="0"/>
                        <a:t>Očekávání</a:t>
                      </a:r>
                    </a:p>
                  </a:txBody>
                  <a:tcPr marL="91431" marR="91431" marT="45727" marB="45727"/>
                </a:tc>
                <a:extLst>
                  <a:ext uri="{0D108BD9-81ED-4DB2-BD59-A6C34878D82A}">
                    <a16:rowId xmlns:a16="http://schemas.microsoft.com/office/drawing/2014/main" val="10000"/>
                  </a:ext>
                </a:extLst>
              </a:tr>
              <a:tr h="568149">
                <a:tc>
                  <a:txBody>
                    <a:bodyPr/>
                    <a:lstStyle/>
                    <a:p>
                      <a:r>
                        <a:rPr lang="cs-CZ" sz="1800" dirty="0"/>
                        <a:t>Vlastníci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1"/>
                  </a:ext>
                </a:extLst>
              </a:tr>
              <a:tr h="568149">
                <a:tc>
                  <a:txBody>
                    <a:bodyPr/>
                    <a:lstStyle/>
                    <a:p>
                      <a:r>
                        <a:rPr lang="cs-CZ" sz="1800" dirty="0"/>
                        <a:t>Zaměstnanci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2"/>
                  </a:ext>
                </a:extLst>
              </a:tr>
              <a:tr h="568149">
                <a:tc>
                  <a:txBody>
                    <a:bodyPr/>
                    <a:lstStyle/>
                    <a:p>
                      <a:r>
                        <a:rPr lang="cs-CZ" sz="1800" dirty="0"/>
                        <a:t>Stát</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3"/>
                  </a:ext>
                </a:extLst>
              </a:tr>
              <a:tr h="568149">
                <a:tc>
                  <a:txBody>
                    <a:bodyPr/>
                    <a:lstStyle/>
                    <a:p>
                      <a:r>
                        <a:rPr lang="cs-CZ" sz="1800" dirty="0"/>
                        <a:t>Odbory</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4"/>
                  </a:ext>
                </a:extLst>
              </a:tr>
              <a:tr h="568149">
                <a:tc>
                  <a:txBody>
                    <a:bodyPr/>
                    <a:lstStyle/>
                    <a:p>
                      <a:r>
                        <a:rPr lang="cs-CZ" sz="1800" dirty="0"/>
                        <a:t>Investoři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5"/>
                  </a:ext>
                </a:extLst>
              </a:tr>
              <a:tr h="568149">
                <a:tc>
                  <a:txBody>
                    <a:bodyPr/>
                    <a:lstStyle/>
                    <a:p>
                      <a:r>
                        <a:rPr lang="cs-CZ" sz="1800" dirty="0"/>
                        <a:t>Věřitelé</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6"/>
                  </a:ext>
                </a:extLst>
              </a:tr>
              <a:tr h="568149">
                <a:tc>
                  <a:txBody>
                    <a:bodyPr/>
                    <a:lstStyle/>
                    <a:p>
                      <a:r>
                        <a:rPr lang="cs-CZ" sz="1800" dirty="0"/>
                        <a:t>Zákazníci</a:t>
                      </a:r>
                    </a:p>
                  </a:txBody>
                  <a:tcPr marL="91431" marR="91431" marT="45727" marB="45727"/>
                </a:tc>
                <a:tc>
                  <a:txBody>
                    <a:bodyPr/>
                    <a:lstStyle/>
                    <a:p>
                      <a:endParaRPr lang="cs-CZ" sz="1800" dirty="0"/>
                    </a:p>
                  </a:txBody>
                  <a:tcPr marL="91431" marR="91431" marT="45727" marB="45727"/>
                </a:tc>
                <a:extLst>
                  <a:ext uri="{0D108BD9-81ED-4DB2-BD59-A6C34878D82A}">
                    <a16:rowId xmlns:a16="http://schemas.microsoft.com/office/drawing/2014/main" val="10007"/>
                  </a:ext>
                </a:extLst>
              </a:tr>
              <a:tr h="568149">
                <a:tc>
                  <a:txBody>
                    <a:bodyPr/>
                    <a:lstStyle/>
                    <a:p>
                      <a:r>
                        <a:rPr lang="cs-CZ" sz="1800" dirty="0"/>
                        <a:t>Obec</a:t>
                      </a:r>
                    </a:p>
                  </a:txBody>
                  <a:tcPr marL="91431" marR="91431" marT="45727" marB="45727"/>
                </a:tc>
                <a:tc>
                  <a:txBody>
                    <a:bodyPr/>
                    <a:lstStyle/>
                    <a:p>
                      <a:endParaRPr lang="cs-CZ" sz="1800" dirty="0"/>
                    </a:p>
                  </a:txBody>
                  <a:tcPr marL="91431" marR="91431" marT="45727" marB="45727"/>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6747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2564904"/>
            <a:ext cx="8229600" cy="1143000"/>
          </a:xfrm>
        </p:spPr>
        <p:txBody>
          <a:bodyPr>
            <a:normAutofit/>
          </a:bodyPr>
          <a:lstStyle/>
          <a:p>
            <a:r>
              <a:rPr lang="cs-CZ" b="1" dirty="0"/>
              <a:t>EKONOMIE vs. EKONOMIKA</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49772" y="0"/>
            <a:ext cx="8553697" cy="1143000"/>
          </a:xfrm>
          <a:solidFill>
            <a:schemeClr val="bg1"/>
          </a:solidFill>
        </p:spPr>
        <p:txBody>
          <a:bodyPr/>
          <a:lstStyle/>
          <a:p>
            <a:r>
              <a:rPr lang="cs-CZ" altLang="cs-CZ" dirty="0" err="1">
                <a:solidFill>
                  <a:srgbClr val="FF0000"/>
                </a:solidFill>
              </a:rPr>
              <a:t>Stakeholders</a:t>
            </a:r>
            <a:r>
              <a:rPr lang="cs-CZ" altLang="cs-CZ" dirty="0">
                <a:solidFill>
                  <a:srgbClr val="FF0000"/>
                </a:solidFill>
              </a:rPr>
              <a:t>  - zájmové skupiny</a:t>
            </a:r>
          </a:p>
        </p:txBody>
      </p:sp>
      <p:graphicFrame>
        <p:nvGraphicFramePr>
          <p:cNvPr id="5" name="Tabulka 4"/>
          <p:cNvGraphicFramePr>
            <a:graphicFrameLocks noGrp="1"/>
          </p:cNvGraphicFramePr>
          <p:nvPr/>
        </p:nvGraphicFramePr>
        <p:xfrm>
          <a:off x="250825" y="836613"/>
          <a:ext cx="8675688" cy="5970659"/>
        </p:xfrm>
        <a:graphic>
          <a:graphicData uri="http://schemas.openxmlformats.org/drawingml/2006/table">
            <a:tbl>
              <a:tblPr firstRow="1" bandRow="1">
                <a:tableStyleId>{5C22544A-7EE6-4342-B048-85BDC9FD1C3A}</a:tableStyleId>
              </a:tblPr>
              <a:tblGrid>
                <a:gridCol w="3534540">
                  <a:extLst>
                    <a:ext uri="{9D8B030D-6E8A-4147-A177-3AD203B41FA5}">
                      <a16:colId xmlns:a16="http://schemas.microsoft.com/office/drawing/2014/main" val="20000"/>
                    </a:ext>
                  </a:extLst>
                </a:gridCol>
                <a:gridCol w="5141148">
                  <a:extLst>
                    <a:ext uri="{9D8B030D-6E8A-4147-A177-3AD203B41FA5}">
                      <a16:colId xmlns:a16="http://schemas.microsoft.com/office/drawing/2014/main" val="20001"/>
                    </a:ext>
                  </a:extLst>
                </a:gridCol>
              </a:tblGrid>
              <a:tr h="511636">
                <a:tc>
                  <a:txBody>
                    <a:bodyPr/>
                    <a:lstStyle/>
                    <a:p>
                      <a:r>
                        <a:rPr lang="cs-CZ" sz="1600" dirty="0" err="1"/>
                        <a:t>Stakeholders</a:t>
                      </a:r>
                      <a:endParaRPr lang="cs-CZ" sz="1600" dirty="0"/>
                    </a:p>
                  </a:txBody>
                  <a:tcPr marL="91432" marR="91432" marT="45712" marB="45712"/>
                </a:tc>
                <a:tc>
                  <a:txBody>
                    <a:bodyPr/>
                    <a:lstStyle/>
                    <a:p>
                      <a:r>
                        <a:rPr lang="cs-CZ" sz="1600" dirty="0"/>
                        <a:t>Očekávání</a:t>
                      </a:r>
                    </a:p>
                  </a:txBody>
                  <a:tcPr marL="91432" marR="91432" marT="45712" marB="45712"/>
                </a:tc>
                <a:extLst>
                  <a:ext uri="{0D108BD9-81ED-4DB2-BD59-A6C34878D82A}">
                    <a16:rowId xmlns:a16="http://schemas.microsoft.com/office/drawing/2014/main" val="10000"/>
                  </a:ext>
                </a:extLst>
              </a:tr>
              <a:tr h="511636">
                <a:tc>
                  <a:txBody>
                    <a:bodyPr/>
                    <a:lstStyle/>
                    <a:p>
                      <a:r>
                        <a:rPr lang="cs-CZ" sz="1600" dirty="0"/>
                        <a:t>Vlastníci</a:t>
                      </a:r>
                    </a:p>
                  </a:txBody>
                  <a:tcPr marL="91432" marR="91432" marT="45712" marB="45712"/>
                </a:tc>
                <a:tc>
                  <a:txBody>
                    <a:bodyPr/>
                    <a:lstStyle/>
                    <a:p>
                      <a:r>
                        <a:rPr lang="cs-CZ" sz="1600" dirty="0"/>
                        <a:t>Zvyšování</a:t>
                      </a:r>
                      <a:r>
                        <a:rPr lang="cs-CZ" sz="1600" baseline="0" dirty="0"/>
                        <a:t> hodnoty podniku</a:t>
                      </a:r>
                      <a:endParaRPr lang="cs-CZ" sz="1600" dirty="0"/>
                    </a:p>
                  </a:txBody>
                  <a:tcPr marL="91432" marR="91432" marT="45712" marB="45712"/>
                </a:tc>
                <a:extLst>
                  <a:ext uri="{0D108BD9-81ED-4DB2-BD59-A6C34878D82A}">
                    <a16:rowId xmlns:a16="http://schemas.microsoft.com/office/drawing/2014/main" val="10001"/>
                  </a:ext>
                </a:extLst>
              </a:tr>
              <a:tr h="822923">
                <a:tc>
                  <a:txBody>
                    <a:bodyPr/>
                    <a:lstStyle/>
                    <a:p>
                      <a:r>
                        <a:rPr lang="cs-CZ" sz="1600" dirty="0"/>
                        <a:t>Zaměstnanci</a:t>
                      </a:r>
                    </a:p>
                  </a:txBody>
                  <a:tcPr marL="91432" marR="91432"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Pracovní</a:t>
                      </a:r>
                      <a:r>
                        <a:rPr lang="cs-CZ" sz="1600" baseline="0" dirty="0"/>
                        <a:t> místa, růst podniku, </a:t>
                      </a:r>
                      <a:r>
                        <a:rPr lang="cs-CZ" sz="1600" dirty="0"/>
                        <a:t>vysoký příjem, dobré pracovní podmínky,sociální jistoty</a:t>
                      </a:r>
                    </a:p>
                    <a:p>
                      <a:endParaRPr lang="cs-CZ" sz="1600" dirty="0"/>
                    </a:p>
                  </a:txBody>
                  <a:tcPr marL="91432" marR="91432" marT="45712" marB="45712"/>
                </a:tc>
                <a:extLst>
                  <a:ext uri="{0D108BD9-81ED-4DB2-BD59-A6C34878D82A}">
                    <a16:rowId xmlns:a16="http://schemas.microsoft.com/office/drawing/2014/main" val="10002"/>
                  </a:ext>
                </a:extLst>
              </a:tr>
              <a:tr h="822923">
                <a:tc>
                  <a:txBody>
                    <a:bodyPr/>
                    <a:lstStyle/>
                    <a:p>
                      <a:r>
                        <a:rPr lang="cs-CZ" sz="1600" dirty="0"/>
                        <a:t>Stát</a:t>
                      </a:r>
                    </a:p>
                  </a:txBody>
                  <a:tcPr marL="91432" marR="91432" marT="45712" marB="45712"/>
                </a:tc>
                <a:tc>
                  <a:txBody>
                    <a:bodyPr/>
                    <a:lstStyle/>
                    <a:p>
                      <a:r>
                        <a:rPr lang="cs-CZ" sz="1600" dirty="0"/>
                        <a:t>Zisk, maximalizace daňových příjmů, vytváření pracovních míst, dodržování zákonů</a:t>
                      </a:r>
                    </a:p>
                    <a:p>
                      <a:endParaRPr lang="cs-CZ" sz="1600" dirty="0"/>
                    </a:p>
                  </a:txBody>
                  <a:tcPr marL="91432" marR="91432" marT="45712" marB="45712"/>
                </a:tc>
                <a:extLst>
                  <a:ext uri="{0D108BD9-81ED-4DB2-BD59-A6C34878D82A}">
                    <a16:rowId xmlns:a16="http://schemas.microsoft.com/office/drawing/2014/main" val="10003"/>
                  </a:ext>
                </a:extLst>
              </a:tr>
              <a:tr h="335257">
                <a:tc>
                  <a:txBody>
                    <a:bodyPr/>
                    <a:lstStyle/>
                    <a:p>
                      <a:r>
                        <a:rPr lang="cs-CZ" sz="1600" dirty="0"/>
                        <a:t>Odbory</a:t>
                      </a:r>
                    </a:p>
                  </a:txBody>
                  <a:tcPr marL="91432" marR="91432" marT="45712" marB="45712"/>
                </a:tc>
                <a:tc>
                  <a:txBody>
                    <a:bodyPr/>
                    <a:lstStyle/>
                    <a:p>
                      <a:r>
                        <a:rPr lang="cs-CZ" sz="1600" dirty="0"/>
                        <a:t>Sociální jistoty,</a:t>
                      </a:r>
                      <a:r>
                        <a:rPr lang="cs-CZ" sz="1600" baseline="0" dirty="0"/>
                        <a:t> mzdy, bezpečnost práce</a:t>
                      </a:r>
                      <a:endParaRPr lang="cs-CZ" sz="1600" dirty="0"/>
                    </a:p>
                  </a:txBody>
                  <a:tcPr marL="91432" marR="91432" marT="45712" marB="45712"/>
                </a:tc>
                <a:extLst>
                  <a:ext uri="{0D108BD9-81ED-4DB2-BD59-A6C34878D82A}">
                    <a16:rowId xmlns:a16="http://schemas.microsoft.com/office/drawing/2014/main" val="10004"/>
                  </a:ext>
                </a:extLst>
              </a:tr>
              <a:tr h="822923">
                <a:tc>
                  <a:txBody>
                    <a:bodyPr/>
                    <a:lstStyle/>
                    <a:p>
                      <a:r>
                        <a:rPr lang="cs-CZ" sz="1600" dirty="0"/>
                        <a:t>Investoři</a:t>
                      </a:r>
                    </a:p>
                  </a:txBody>
                  <a:tcPr marL="91432" marR="91432" marT="45712" marB="45712"/>
                </a:tc>
                <a:tc>
                  <a:txBody>
                    <a:bodyPr/>
                    <a:lstStyle/>
                    <a:p>
                      <a:r>
                        <a:rPr lang="cs-CZ" sz="1600" dirty="0"/>
                        <a:t>Navýšení svého majetku, vysoké úročení kapitálu,</a:t>
                      </a:r>
                      <a:r>
                        <a:rPr lang="cs-CZ" sz="1600" baseline="0" dirty="0"/>
                        <a:t> </a:t>
                      </a:r>
                      <a:r>
                        <a:rPr lang="cs-CZ" sz="1600" dirty="0"/>
                        <a:t> jistota investovaného kapitálu, návratnost vkladu</a:t>
                      </a:r>
                    </a:p>
                  </a:txBody>
                  <a:tcPr marL="91432" marR="91432" marT="45712" marB="45712"/>
                </a:tc>
                <a:extLst>
                  <a:ext uri="{0D108BD9-81ED-4DB2-BD59-A6C34878D82A}">
                    <a16:rowId xmlns:a16="http://schemas.microsoft.com/office/drawing/2014/main" val="10005"/>
                  </a:ext>
                </a:extLst>
              </a:tr>
              <a:tr h="660184">
                <a:tc>
                  <a:txBody>
                    <a:bodyPr/>
                    <a:lstStyle/>
                    <a:p>
                      <a:r>
                        <a:rPr lang="cs-CZ" sz="1600" dirty="0"/>
                        <a:t>Věřitelé</a:t>
                      </a:r>
                    </a:p>
                  </a:txBody>
                  <a:tcPr marL="91432" marR="91432" marT="45712" marB="45712"/>
                </a:tc>
                <a:tc>
                  <a:txBody>
                    <a:bodyPr/>
                    <a:lstStyle/>
                    <a:p>
                      <a:r>
                        <a:rPr lang="cs-CZ" sz="1600" dirty="0"/>
                        <a:t>Uspokojování závazků, včasné</a:t>
                      </a:r>
                      <a:r>
                        <a:rPr lang="cs-CZ" sz="1600" baseline="0" dirty="0"/>
                        <a:t> platby, </a:t>
                      </a:r>
                      <a:r>
                        <a:rPr lang="cs-CZ" sz="1600" dirty="0"/>
                        <a:t>vysoké úročení kapitálu</a:t>
                      </a:r>
                    </a:p>
                  </a:txBody>
                  <a:tcPr marL="91432" marR="91432" marT="45712" marB="45712"/>
                </a:tc>
                <a:extLst>
                  <a:ext uri="{0D108BD9-81ED-4DB2-BD59-A6C34878D82A}">
                    <a16:rowId xmlns:a16="http://schemas.microsoft.com/office/drawing/2014/main" val="10006"/>
                  </a:ext>
                </a:extLst>
              </a:tr>
              <a:tr h="822923">
                <a:tc>
                  <a:txBody>
                    <a:bodyPr/>
                    <a:lstStyle/>
                    <a:p>
                      <a:r>
                        <a:rPr lang="cs-CZ" sz="1600" dirty="0"/>
                        <a:t>Zákazníci</a:t>
                      </a:r>
                    </a:p>
                  </a:txBody>
                  <a:tcPr marL="91432" marR="91432" marT="45712" marB="45712"/>
                </a:tc>
                <a:tc>
                  <a:txBody>
                    <a:bodyPr/>
                    <a:lstStyle/>
                    <a:p>
                      <a:r>
                        <a:rPr lang="cs-CZ" sz="1600" dirty="0"/>
                        <a:t>Zboží dle svých představ, vysoká kvalita výrobků při přijatelných cenách, </a:t>
                      </a:r>
                    </a:p>
                    <a:p>
                      <a:r>
                        <a:rPr lang="cs-CZ" sz="1600" dirty="0"/>
                        <a:t>dobrý servis, pravidelné zásobování</a:t>
                      </a:r>
                    </a:p>
                  </a:txBody>
                  <a:tcPr marL="91432" marR="91432" marT="45712" marB="45712"/>
                </a:tc>
                <a:extLst>
                  <a:ext uri="{0D108BD9-81ED-4DB2-BD59-A6C34878D82A}">
                    <a16:rowId xmlns:a16="http://schemas.microsoft.com/office/drawing/2014/main" val="10007"/>
                  </a:ext>
                </a:extLst>
              </a:tr>
              <a:tr h="660184">
                <a:tc>
                  <a:txBody>
                    <a:bodyPr/>
                    <a:lstStyle/>
                    <a:p>
                      <a:r>
                        <a:rPr lang="cs-CZ" sz="1600" dirty="0"/>
                        <a:t>Obec</a:t>
                      </a:r>
                    </a:p>
                  </a:txBody>
                  <a:tcPr marL="91432" marR="91432" marT="45712" marB="45712"/>
                </a:tc>
                <a:tc>
                  <a:txBody>
                    <a:bodyPr/>
                    <a:lstStyle/>
                    <a:p>
                      <a:r>
                        <a:rPr lang="cs-CZ" sz="1600" dirty="0"/>
                        <a:t>Pozvednutí regionu, pracovní místa, sponzorství, daně</a:t>
                      </a:r>
                    </a:p>
                  </a:txBody>
                  <a:tcPr marL="91432" marR="91432" marT="45712" marB="45712"/>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000445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7891"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77F322F9-CAED-40D7-B78A-9F8382654630}" type="slidenum">
              <a:rPr lang="cs-CZ" altLang="cs-CZ" sz="800"/>
              <a:pPr>
                <a:spcBef>
                  <a:spcPct val="0"/>
                </a:spcBef>
                <a:buClrTx/>
                <a:buSzTx/>
                <a:buFontTx/>
                <a:buNone/>
              </a:pPr>
              <a:t>91</a:t>
            </a:fld>
            <a:endParaRPr lang="cs-CZ" altLang="cs-CZ" sz="800"/>
          </a:p>
        </p:txBody>
      </p:sp>
      <p:sp>
        <p:nvSpPr>
          <p:cNvPr id="37892" name="Rectangle 3"/>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pic>
        <p:nvPicPr>
          <p:cNvPr id="378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868363"/>
            <a:ext cx="7056438"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Rectangle 5"/>
          <p:cNvSpPr>
            <a:spLocks noChangeArrowheads="1"/>
          </p:cNvSpPr>
          <p:nvPr/>
        </p:nvSpPr>
        <p:spPr bwMode="auto">
          <a:xfrm>
            <a:off x="189186" y="190500"/>
            <a:ext cx="8135664" cy="519113"/>
          </a:xfrm>
          <a:prstGeom prst="rect">
            <a:avLst/>
          </a:prstGeom>
          <a:solidFill>
            <a:schemeClr val="bg1"/>
          </a:solidFill>
          <a:ln w="9525" algn="ctr">
            <a:noFill/>
            <a:miter lim="800000"/>
            <a:headEnd/>
            <a:tailEnd/>
          </a:ln>
          <a:effectLst/>
        </p:spPr>
        <p:txBody>
          <a:bodyPr wrap="square" anchor="ctr">
            <a:spAutoFit/>
          </a:bodyPr>
          <a:lstStyle/>
          <a:p>
            <a:pPr eaLnBrk="1" hangingPunct="1">
              <a:defRPr/>
            </a:pPr>
            <a:r>
              <a:rPr lang="cs-CZ" sz="2800" b="0" dirty="0">
                <a:solidFill>
                  <a:srgbClr val="FF0000"/>
                </a:solidFill>
                <a:latin typeface="Arial" charset="0"/>
              </a:rPr>
              <a:t>ZÁJMOVÉ SKUPINY (STAKEHOLDERS)</a:t>
            </a:r>
            <a:r>
              <a:rPr lang="cs-CZ" sz="2800" b="0" dirty="0">
                <a:solidFill>
                  <a:srgbClr val="FF0000"/>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4552907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89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85E5D565-1E95-456E-9DDB-766A6639E013}" type="slidenum">
              <a:rPr lang="cs-CZ" altLang="cs-CZ" sz="800"/>
              <a:pPr>
                <a:spcBef>
                  <a:spcPct val="0"/>
                </a:spcBef>
                <a:buClrTx/>
                <a:buSzTx/>
                <a:buFontTx/>
                <a:buNone/>
              </a:pPr>
              <a:t>92</a:t>
            </a:fld>
            <a:endParaRPr lang="cs-CZ" altLang="cs-CZ" sz="800"/>
          </a:p>
        </p:txBody>
      </p:sp>
      <p:sp>
        <p:nvSpPr>
          <p:cNvPr id="38916" name="Rectangle 2"/>
          <p:cNvSpPr>
            <a:spLocks noGrp="1" noChangeArrowheads="1"/>
          </p:cNvSpPr>
          <p:nvPr>
            <p:ph type="title"/>
          </p:nvPr>
        </p:nvSpPr>
        <p:spPr>
          <a:xfrm>
            <a:off x="457200" y="704029"/>
            <a:ext cx="8218488" cy="635000"/>
          </a:xfrm>
        </p:spPr>
        <p:txBody>
          <a:bodyPr/>
          <a:lstStyle/>
          <a:p>
            <a:pPr eaLnBrk="1" hangingPunct="1"/>
            <a:r>
              <a:rPr lang="cs-CZ" altLang="cs-CZ" sz="2800" b="1" dirty="0"/>
              <a:t>Klasifikace cílů – příklad </a:t>
            </a:r>
            <a:r>
              <a:rPr lang="cs-CZ" altLang="cs-CZ" sz="2800" b="1" dirty="0" err="1"/>
              <a:t>stakeholders</a:t>
            </a:r>
            <a:endParaRPr lang="cs-CZ" altLang="cs-CZ" sz="2800" dirty="0"/>
          </a:p>
        </p:txBody>
      </p:sp>
      <p:sp>
        <p:nvSpPr>
          <p:cNvPr id="38917"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
        <p:nvSpPr>
          <p:cNvPr id="38918" name="Rectangle 5"/>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sz="2400"/>
              <a:t>	</a:t>
            </a:r>
            <a:r>
              <a:rPr lang="cs-CZ" altLang="cs-CZ" sz="2400" b="1"/>
              <a:t>Př. K uvedeným cílům určete jednotlivé zájmové skupiny:</a:t>
            </a:r>
          </a:p>
          <a:p>
            <a:pPr eaLnBrk="1" hangingPunct="1">
              <a:lnSpc>
                <a:spcPct val="90000"/>
              </a:lnSpc>
            </a:pPr>
            <a:r>
              <a:rPr lang="cs-CZ" altLang="cs-CZ" sz="2400"/>
              <a:t>Vysoký příjem, dobré pracovní podmínky, sociální jistoty</a:t>
            </a:r>
          </a:p>
          <a:p>
            <a:pPr eaLnBrk="1" hangingPunct="1">
              <a:lnSpc>
                <a:spcPct val="90000"/>
              </a:lnSpc>
            </a:pPr>
            <a:r>
              <a:rPr lang="cs-CZ" altLang="cs-CZ" sz="2400"/>
              <a:t>Vysoké zúročení kapitálu, včasné splácení dluhů, jistota investovaného kapitálu, návratnost vkladu</a:t>
            </a:r>
          </a:p>
          <a:p>
            <a:pPr eaLnBrk="1" hangingPunct="1">
              <a:lnSpc>
                <a:spcPct val="90000"/>
              </a:lnSpc>
            </a:pPr>
            <a:r>
              <a:rPr lang="cs-CZ" altLang="cs-CZ" sz="2400"/>
              <a:t>Vysoké ceny, platební schopnost, zajištění pohledávek, výhodné dodací podmínky</a:t>
            </a:r>
          </a:p>
          <a:p>
            <a:pPr eaLnBrk="1" hangingPunct="1">
              <a:lnSpc>
                <a:spcPct val="90000"/>
              </a:lnSpc>
            </a:pPr>
            <a:r>
              <a:rPr lang="cs-CZ" altLang="cs-CZ" sz="2400"/>
              <a:t>Vysoká kvalita výrobku při přijatelných cenách, dobrý servis, pravidelné zásobování</a:t>
            </a:r>
          </a:p>
          <a:p>
            <a:pPr eaLnBrk="1" hangingPunct="1">
              <a:lnSpc>
                <a:spcPct val="90000"/>
              </a:lnSpc>
            </a:pPr>
            <a:r>
              <a:rPr lang="cs-CZ" altLang="cs-CZ" sz="2400"/>
              <a:t>Maximalizace hodnoty podniku, respektování vlivu všech stakeholderů</a:t>
            </a:r>
          </a:p>
          <a:p>
            <a:pPr eaLnBrk="1" hangingPunct="1">
              <a:lnSpc>
                <a:spcPct val="90000"/>
              </a:lnSpc>
            </a:pPr>
            <a:r>
              <a:rPr lang="cs-CZ" altLang="cs-CZ" sz="2400"/>
              <a:t>Maximalizace daňových příjmů, vytváření pracovních míst, dodržování zákonů</a:t>
            </a:r>
          </a:p>
        </p:txBody>
      </p:sp>
    </p:spTree>
    <p:extLst>
      <p:ext uri="{BB962C8B-B14F-4D97-AF65-F5344CB8AC3E}">
        <p14:creationId xmlns:p14="http://schemas.microsoft.com/office/powerpoint/2010/main" val="28488759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3993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39940" name="Text Box 6"/>
          <p:cNvSpPr txBox="1">
            <a:spLocks noChangeArrowheads="1"/>
          </p:cNvSpPr>
          <p:nvPr/>
        </p:nvSpPr>
        <p:spPr bwMode="auto">
          <a:xfrm>
            <a:off x="323850" y="908050"/>
            <a:ext cx="8712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cs-CZ" altLang="cs-CZ" sz="2400"/>
              <a:t>Cíl </a:t>
            </a:r>
          </a:p>
          <a:p>
            <a:pPr algn="just" eaLnBrk="1" hangingPunct="1">
              <a:spcBef>
                <a:spcPct val="0"/>
              </a:spcBef>
              <a:buClrTx/>
              <a:buSzTx/>
              <a:buFont typeface="Arial" panose="020B0604020202020204" pitchFamily="34" charset="0"/>
              <a:buChar char="•"/>
            </a:pPr>
            <a:r>
              <a:rPr lang="cs-CZ" altLang="cs-CZ" sz="2000"/>
              <a:t> </a:t>
            </a:r>
            <a:r>
              <a:rPr lang="cs-CZ" altLang="cs-CZ" sz="2000" b="0"/>
              <a:t>obecně budoucí stav, kterého chceme dosáhnout</a:t>
            </a:r>
          </a:p>
          <a:p>
            <a:pPr algn="just" eaLnBrk="1" hangingPunct="1">
              <a:spcBef>
                <a:spcPct val="0"/>
              </a:spcBef>
              <a:buClrTx/>
              <a:buSzTx/>
              <a:buFont typeface="Arial" panose="020B0604020202020204" pitchFamily="34" charset="0"/>
              <a:buChar char="•"/>
            </a:pPr>
            <a:r>
              <a:rPr lang="cs-CZ" altLang="cs-CZ" sz="2000" b="0"/>
              <a:t> cíle jsou odvozovány empiricky z  hospodářské praxe</a:t>
            </a:r>
          </a:p>
          <a:p>
            <a:pPr algn="just" eaLnBrk="1" hangingPunct="1">
              <a:spcBef>
                <a:spcPct val="0"/>
              </a:spcBef>
              <a:buClrTx/>
              <a:buSzTx/>
              <a:buFont typeface="Arial" panose="020B0604020202020204" pitchFamily="34" charset="0"/>
              <a:buChar char="•"/>
            </a:pPr>
            <a:r>
              <a:rPr lang="cs-CZ" altLang="cs-CZ" sz="2000" b="0"/>
              <a:t> Není pochyb, že cílem podniku </a:t>
            </a:r>
            <a:r>
              <a:rPr lang="cs-CZ" altLang="cs-CZ" sz="2000"/>
              <a:t>je tvorba hodnoty</a:t>
            </a:r>
            <a:r>
              <a:rPr lang="cs-CZ" altLang="cs-CZ" sz="2000" b="0"/>
              <a:t>, </a:t>
            </a:r>
          </a:p>
          <a:p>
            <a:pPr algn="just" eaLnBrk="1" hangingPunct="1">
              <a:spcBef>
                <a:spcPct val="0"/>
              </a:spcBef>
              <a:buClrTx/>
              <a:buSzTx/>
              <a:buFontTx/>
              <a:buNone/>
            </a:pPr>
            <a:r>
              <a:rPr lang="cs-CZ" altLang="cs-CZ" sz="2000" b="0"/>
              <a:t>problém jak tuto hodnotu měřit (jako </a:t>
            </a:r>
            <a:r>
              <a:rPr lang="cs-CZ" altLang="cs-CZ" sz="2000"/>
              <a:t>zisk, rentabilitu, nově vytvořenou hodnotu</a:t>
            </a:r>
            <a:r>
              <a:rPr lang="cs-CZ" altLang="cs-CZ" sz="2000" b="0"/>
              <a:t>).</a:t>
            </a:r>
          </a:p>
          <a:p>
            <a:pPr algn="just" eaLnBrk="1" hangingPunct="1">
              <a:spcBef>
                <a:spcPct val="0"/>
              </a:spcBef>
              <a:buClrTx/>
              <a:buSzTx/>
              <a:buFontTx/>
              <a:buNone/>
            </a:pPr>
            <a:r>
              <a:rPr lang="cs-CZ" altLang="cs-CZ" sz="2000"/>
              <a:t>Původní primární cíl firmy = maximalizace zisku </a:t>
            </a:r>
          </a:p>
          <a:p>
            <a:pPr algn="just" eaLnBrk="1" hangingPunct="1">
              <a:spcBef>
                <a:spcPct val="0"/>
              </a:spcBef>
              <a:buClrTx/>
              <a:buSzTx/>
              <a:buFontTx/>
              <a:buNone/>
            </a:pPr>
            <a:r>
              <a:rPr lang="cs-CZ" altLang="cs-CZ" sz="2000" b="0"/>
              <a:t>(v krátkodobém pohledu, bez časové dimenze a bez vlivu rizika)</a:t>
            </a:r>
          </a:p>
          <a:p>
            <a:pPr algn="just" eaLnBrk="1" hangingPunct="1">
              <a:spcBef>
                <a:spcPct val="0"/>
              </a:spcBef>
              <a:buClrTx/>
              <a:buSzTx/>
              <a:buFontTx/>
              <a:buNone/>
            </a:pPr>
            <a:endParaRPr lang="cs-CZ" altLang="cs-CZ" sz="2000" b="0"/>
          </a:p>
          <a:p>
            <a:pPr eaLnBrk="1" hangingPunct="1">
              <a:spcBef>
                <a:spcPct val="0"/>
              </a:spcBef>
              <a:buClrTx/>
              <a:buSzTx/>
              <a:buFontTx/>
              <a:buNone/>
            </a:pPr>
            <a:r>
              <a:rPr lang="cs-CZ" altLang="cs-CZ" sz="2000"/>
              <a:t>Základní ukazatele: </a:t>
            </a:r>
          </a:p>
          <a:p>
            <a:pPr eaLnBrk="1" hangingPunct="1">
              <a:spcBef>
                <a:spcPct val="0"/>
              </a:spcBef>
              <a:buClrTx/>
              <a:buSzTx/>
              <a:buFontTx/>
              <a:buNone/>
            </a:pPr>
            <a:r>
              <a:rPr lang="cs-CZ" altLang="cs-CZ" sz="2000" b="0"/>
              <a:t>- zisk (vycházel z hist. hodnot zisku (účetní zisk), nepracoval s rizikem a je  statickou veličinou.</a:t>
            </a:r>
          </a:p>
          <a:p>
            <a:pPr eaLnBrk="1" hangingPunct="1">
              <a:spcBef>
                <a:spcPct val="0"/>
              </a:spcBef>
              <a:buClrTx/>
              <a:buSzTx/>
              <a:buFontTx/>
              <a:buNone/>
            </a:pPr>
            <a:r>
              <a:rPr lang="cs-CZ" altLang="cs-CZ" sz="2000" b="0"/>
              <a:t>- ukazatele výnosnosti (rentability)</a:t>
            </a:r>
          </a:p>
          <a:p>
            <a:pPr lvl="1" eaLnBrk="1" hangingPunct="1">
              <a:spcBef>
                <a:spcPct val="0"/>
              </a:spcBef>
              <a:buClrTx/>
              <a:buSzTx/>
              <a:buFont typeface="Arial" panose="020B0604020202020204" pitchFamily="34" charset="0"/>
              <a:buChar char="•"/>
            </a:pPr>
            <a:r>
              <a:rPr lang="cs-CZ" altLang="cs-CZ" sz="2000"/>
              <a:t>ROI</a:t>
            </a:r>
            <a:r>
              <a:rPr lang="cs-CZ" altLang="cs-CZ" sz="2000" b="0"/>
              <a:t> (Return on Investment) výnosnost investic</a:t>
            </a:r>
          </a:p>
          <a:p>
            <a:pPr lvl="1" eaLnBrk="1" hangingPunct="1">
              <a:spcBef>
                <a:spcPct val="0"/>
              </a:spcBef>
              <a:buClrTx/>
              <a:buSzTx/>
              <a:buFont typeface="Arial" panose="020B0604020202020204" pitchFamily="34" charset="0"/>
              <a:buChar char="•"/>
            </a:pPr>
            <a:r>
              <a:rPr lang="cs-CZ" altLang="cs-CZ" sz="2000"/>
              <a:t>ROE</a:t>
            </a:r>
            <a:r>
              <a:rPr lang="cs-CZ" altLang="cs-CZ" sz="2000" b="0"/>
              <a:t> (Return on Equity)- výnosnost vlastního jmění</a:t>
            </a:r>
          </a:p>
          <a:p>
            <a:pPr lvl="1" eaLnBrk="1" hangingPunct="1">
              <a:spcBef>
                <a:spcPct val="0"/>
              </a:spcBef>
              <a:buClrTx/>
              <a:buSzTx/>
              <a:buFont typeface="Arial" panose="020B0604020202020204" pitchFamily="34" charset="0"/>
              <a:buChar char="•"/>
            </a:pPr>
            <a:r>
              <a:rPr lang="cs-CZ" altLang="cs-CZ" sz="2000"/>
              <a:t>ROA </a:t>
            </a:r>
            <a:r>
              <a:rPr lang="cs-CZ" altLang="cs-CZ" sz="2000" b="0"/>
              <a:t>(Return on Assets) – výnosnost kapitálu</a:t>
            </a:r>
          </a:p>
        </p:txBody>
      </p:sp>
      <p:sp>
        <p:nvSpPr>
          <p:cNvPr id="39941" name="Nadpis 7"/>
          <p:cNvSpPr>
            <a:spLocks noGrp="1"/>
          </p:cNvSpPr>
          <p:nvPr>
            <p:ph type="title"/>
          </p:nvPr>
        </p:nvSpPr>
        <p:spPr/>
        <p:txBody>
          <a:bodyPr/>
          <a:lstStyle/>
          <a:p>
            <a:r>
              <a:rPr lang="cs-CZ" altLang="cs-CZ" b="1"/>
              <a:t>Cíle podniku</a:t>
            </a:r>
          </a:p>
        </p:txBody>
      </p:sp>
    </p:spTree>
    <p:extLst>
      <p:ext uri="{BB962C8B-B14F-4D97-AF65-F5344CB8AC3E}">
        <p14:creationId xmlns:p14="http://schemas.microsoft.com/office/powerpoint/2010/main" val="22096161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1987"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1988" name="Text Box 6"/>
          <p:cNvSpPr txBox="1">
            <a:spLocks noChangeArrowheads="1"/>
          </p:cNvSpPr>
          <p:nvPr/>
        </p:nvSpPr>
        <p:spPr bwMode="auto">
          <a:xfrm>
            <a:off x="549275" y="1294911"/>
            <a:ext cx="8507413"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b="0" dirty="0"/>
              <a:t>80 léta složitější modely, které za cíl chování podniku </a:t>
            </a:r>
          </a:p>
          <a:p>
            <a:pPr eaLnBrk="1" hangingPunct="1">
              <a:spcBef>
                <a:spcPct val="0"/>
              </a:spcBef>
              <a:buClrTx/>
              <a:buSzTx/>
              <a:buFontTx/>
              <a:buNone/>
            </a:pPr>
            <a:r>
              <a:rPr lang="cs-CZ" altLang="cs-CZ" sz="2000" b="0" dirty="0"/>
              <a:t>považují </a:t>
            </a:r>
            <a:r>
              <a:rPr lang="cs-CZ" altLang="cs-CZ" sz="2400" b="1" dirty="0"/>
              <a:t>maximalizaci jeho hodnoty</a:t>
            </a:r>
            <a:r>
              <a:rPr lang="cs-CZ" altLang="cs-CZ" sz="2400" dirty="0"/>
              <a:t>.</a:t>
            </a:r>
          </a:p>
          <a:p>
            <a:pPr eaLnBrk="1" hangingPunct="1">
              <a:spcBef>
                <a:spcPct val="0"/>
              </a:spcBef>
              <a:buClrTx/>
              <a:buSzTx/>
              <a:buFontTx/>
              <a:buNone/>
            </a:pPr>
            <a:endParaRPr lang="cs-CZ" altLang="cs-CZ" sz="2400" b="0" dirty="0"/>
          </a:p>
          <a:p>
            <a:pPr eaLnBrk="1" hangingPunct="1">
              <a:spcBef>
                <a:spcPct val="0"/>
              </a:spcBef>
              <a:buClrTx/>
              <a:buSzTx/>
              <a:buFontTx/>
              <a:buNone/>
            </a:pPr>
            <a:r>
              <a:rPr lang="cs-CZ" altLang="cs-CZ" sz="2000" b="0" dirty="0"/>
              <a:t>Nyní </a:t>
            </a:r>
            <a:r>
              <a:rPr lang="cs-CZ" altLang="cs-CZ" sz="2400" b="1" dirty="0"/>
              <a:t>maximalizace hodnoty jmění (kapitálu) </a:t>
            </a:r>
            <a:r>
              <a:rPr lang="cs-CZ" altLang="cs-CZ" sz="2400" b="0" dirty="0"/>
              <a:t>akcionářů, tzv. </a:t>
            </a:r>
            <a:r>
              <a:rPr lang="cs-CZ" altLang="cs-CZ" sz="2400" b="1" dirty="0" err="1"/>
              <a:t>shareholder</a:t>
            </a:r>
            <a:r>
              <a:rPr lang="cs-CZ" altLang="cs-CZ" sz="2400" b="1" dirty="0"/>
              <a:t> </a:t>
            </a:r>
            <a:r>
              <a:rPr lang="cs-CZ" altLang="cs-CZ" sz="2400" b="1" dirty="0" err="1"/>
              <a:t>value</a:t>
            </a:r>
            <a:r>
              <a:rPr lang="cs-CZ" altLang="cs-CZ" sz="2400" b="0" dirty="0"/>
              <a:t>.</a:t>
            </a:r>
          </a:p>
          <a:p>
            <a:pPr eaLnBrk="1" hangingPunct="1">
              <a:spcBef>
                <a:spcPct val="0"/>
              </a:spcBef>
              <a:buClrTx/>
              <a:buSzTx/>
              <a:buFontTx/>
              <a:buNone/>
            </a:pPr>
            <a:endParaRPr lang="cs-CZ" altLang="cs-CZ" sz="2400" b="0" dirty="0"/>
          </a:p>
          <a:p>
            <a:pPr eaLnBrk="1" hangingPunct="1">
              <a:spcBef>
                <a:spcPct val="0"/>
              </a:spcBef>
              <a:buClrTx/>
              <a:buSzTx/>
              <a:buFontTx/>
              <a:buNone/>
            </a:pPr>
            <a:r>
              <a:rPr lang="cs-CZ" altLang="cs-CZ" sz="2400" b="1" dirty="0"/>
              <a:t>Ukazatel MVA </a:t>
            </a:r>
            <a:r>
              <a:rPr lang="cs-CZ" altLang="cs-CZ" sz="2400" b="0" dirty="0"/>
              <a:t>– </a:t>
            </a:r>
            <a:r>
              <a:rPr lang="cs-CZ" altLang="cs-CZ" sz="1800" b="0" dirty="0"/>
              <a:t>přírůstek tržní hodnoty firmy, rozdíl mezi </a:t>
            </a:r>
          </a:p>
          <a:p>
            <a:pPr eaLnBrk="1" hangingPunct="1">
              <a:spcBef>
                <a:spcPct val="0"/>
              </a:spcBef>
              <a:buClrTx/>
              <a:buSzTx/>
              <a:buFontTx/>
              <a:buNone/>
            </a:pPr>
            <a:r>
              <a:rPr lang="cs-CZ" altLang="cs-CZ" sz="1800" b="0" dirty="0"/>
              <a:t>částkou, kterou by akcionáři a </a:t>
            </a:r>
            <a:r>
              <a:rPr lang="cs-CZ" altLang="cs-CZ" sz="1800" b="0" dirty="0" err="1"/>
              <a:t>ost</a:t>
            </a:r>
            <a:r>
              <a:rPr lang="cs-CZ" altLang="cs-CZ" sz="1800" b="0" dirty="0"/>
              <a:t>. </a:t>
            </a:r>
            <a:r>
              <a:rPr lang="cs-CZ" altLang="cs-CZ" sz="1800" b="0" dirty="0" err="1"/>
              <a:t>investořii</a:t>
            </a:r>
            <a:r>
              <a:rPr lang="cs-CZ" altLang="cs-CZ" sz="1800" b="0" dirty="0"/>
              <a:t> získali prodejem </a:t>
            </a:r>
          </a:p>
          <a:p>
            <a:pPr eaLnBrk="1" hangingPunct="1">
              <a:spcBef>
                <a:spcPct val="0"/>
              </a:spcBef>
              <a:buClrTx/>
              <a:buSzTx/>
              <a:buFontTx/>
              <a:buNone/>
            </a:pPr>
            <a:r>
              <a:rPr lang="cs-CZ" altLang="cs-CZ" sz="1800" b="0" dirty="0"/>
              <a:t>svých akcií a hodnotou, kterou do firmy vložili</a:t>
            </a:r>
          </a:p>
          <a:p>
            <a:pPr eaLnBrk="1" hangingPunct="1">
              <a:spcBef>
                <a:spcPct val="0"/>
              </a:spcBef>
              <a:buClrTx/>
              <a:buSzTx/>
              <a:buFontTx/>
              <a:buNone/>
            </a:pPr>
            <a:r>
              <a:rPr lang="cs-CZ" altLang="cs-CZ" sz="1800" b="0" dirty="0"/>
              <a:t>MVA=tržní cena – </a:t>
            </a:r>
            <a:r>
              <a:rPr lang="cs-CZ" altLang="cs-CZ" sz="1800" b="0" dirty="0" err="1"/>
              <a:t>inv</a:t>
            </a:r>
            <a:r>
              <a:rPr lang="cs-CZ" altLang="cs-CZ" sz="1800" b="0" dirty="0"/>
              <a:t>. kapitál</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b="1" dirty="0"/>
              <a:t>Ukazatel EVA </a:t>
            </a:r>
            <a:r>
              <a:rPr lang="cs-CZ" altLang="cs-CZ" sz="2400" b="0" dirty="0"/>
              <a:t>– </a:t>
            </a:r>
            <a:r>
              <a:rPr lang="cs-CZ" altLang="cs-CZ" sz="1800" b="0" dirty="0"/>
              <a:t>rozdíl mezi provozním čistým ziskem a jeho kapitálovými náklady</a:t>
            </a:r>
          </a:p>
          <a:p>
            <a:pPr eaLnBrk="1" hangingPunct="1">
              <a:spcBef>
                <a:spcPct val="0"/>
              </a:spcBef>
              <a:buClrTx/>
              <a:buSzTx/>
              <a:buFontTx/>
              <a:buNone/>
            </a:pPr>
            <a:r>
              <a:rPr lang="cs-CZ" altLang="cs-CZ" sz="1800" b="0" dirty="0"/>
              <a:t>EVA=EBIT x (1-t) –C x WACC</a:t>
            </a:r>
          </a:p>
        </p:txBody>
      </p:sp>
      <p:sp>
        <p:nvSpPr>
          <p:cNvPr id="41989" name="Nadpis 7"/>
          <p:cNvSpPr>
            <a:spLocks noGrp="1"/>
          </p:cNvSpPr>
          <p:nvPr>
            <p:ph type="title"/>
          </p:nvPr>
        </p:nvSpPr>
        <p:spPr>
          <a:xfrm>
            <a:off x="457200" y="387350"/>
            <a:ext cx="8229600" cy="1143000"/>
          </a:xfrm>
        </p:spPr>
        <p:txBody>
          <a:bodyPr/>
          <a:lstStyle/>
          <a:p>
            <a:r>
              <a:rPr lang="cs-CZ" altLang="cs-CZ" b="1" dirty="0">
                <a:solidFill>
                  <a:srgbClr val="FF0000"/>
                </a:solidFill>
              </a:rPr>
              <a:t>Cíle podniku</a:t>
            </a:r>
            <a:endParaRPr lang="cs-CZ" altLang="cs-CZ" dirty="0">
              <a:solidFill>
                <a:srgbClr val="FF0000"/>
              </a:solidFill>
            </a:endParaRPr>
          </a:p>
        </p:txBody>
      </p:sp>
    </p:spTree>
    <p:extLst>
      <p:ext uri="{BB962C8B-B14F-4D97-AF65-F5344CB8AC3E}">
        <p14:creationId xmlns:p14="http://schemas.microsoft.com/office/powerpoint/2010/main" val="31664189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28663"/>
            <a:ext cx="8229600" cy="1143000"/>
          </a:xfrm>
          <a:solidFill>
            <a:srgbClr val="FFFFFF">
              <a:alpha val="0"/>
            </a:srgbClr>
          </a:solidFill>
        </p:spPr>
        <p:txBody>
          <a:bodyPr anchor="t"/>
          <a:lstStyle/>
          <a:p>
            <a:pPr eaLnBrk="1" hangingPunct="1"/>
            <a:r>
              <a:rPr lang="cs-CZ" altLang="cs-CZ" sz="3200" b="1" dirty="0">
                <a:solidFill>
                  <a:srgbClr val="FF0000"/>
                </a:solidFill>
              </a:rPr>
              <a:t>Cíle podniku</a:t>
            </a:r>
            <a:endParaRPr lang="cs-CZ" altLang="cs-CZ" sz="2900" b="1" dirty="0">
              <a:solidFill>
                <a:srgbClr val="FF0000"/>
              </a:solidFill>
              <a:latin typeface="Berlin CE"/>
            </a:endParaRPr>
          </a:p>
        </p:txBody>
      </p:sp>
      <p:sp>
        <p:nvSpPr>
          <p:cNvPr id="44035"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4036"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4037" name="Text Box 6"/>
          <p:cNvSpPr txBox="1">
            <a:spLocks noChangeArrowheads="1"/>
          </p:cNvSpPr>
          <p:nvPr/>
        </p:nvSpPr>
        <p:spPr bwMode="auto">
          <a:xfrm>
            <a:off x="395288" y="1530350"/>
            <a:ext cx="881856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 typeface="Arial" panose="020B0604020202020204" pitchFamily="34" charset="0"/>
              <a:buChar char="•"/>
            </a:pPr>
            <a:r>
              <a:rPr lang="cs-CZ" altLang="cs-CZ" sz="2000" dirty="0"/>
              <a:t> Tvorba a přijetí množiny podnikových cílů určuje cílové </a:t>
            </a:r>
          </a:p>
          <a:p>
            <a:pPr eaLnBrk="1" hangingPunct="1">
              <a:spcBef>
                <a:spcPct val="0"/>
              </a:spcBef>
              <a:buClrTx/>
              <a:buSzTx/>
              <a:buFontTx/>
              <a:buNone/>
            </a:pPr>
            <a:r>
              <a:rPr lang="cs-CZ" altLang="cs-CZ" sz="2000" dirty="0"/>
              <a:t>chování podniku</a:t>
            </a:r>
          </a:p>
          <a:p>
            <a:pPr eaLnBrk="1" hangingPunct="1">
              <a:spcBef>
                <a:spcPct val="0"/>
              </a:spcBef>
              <a:buClrTx/>
              <a:buSzTx/>
              <a:buFontTx/>
              <a:buNone/>
            </a:pPr>
            <a:endParaRPr lang="cs-CZ" altLang="cs-CZ" sz="2000" b="0" dirty="0"/>
          </a:p>
          <a:p>
            <a:pPr eaLnBrk="1" hangingPunct="1">
              <a:spcBef>
                <a:spcPct val="0"/>
              </a:spcBef>
              <a:buClrTx/>
              <a:buSzTx/>
              <a:buFont typeface="Arial" panose="020B0604020202020204" pitchFamily="34" charset="0"/>
              <a:buChar char="•"/>
            </a:pPr>
            <a:r>
              <a:rPr lang="cs-CZ" altLang="cs-CZ" sz="2000" b="0" dirty="0"/>
              <a:t> Tvorba cílů je nejdůležitější rozhodovací proces podniku,</a:t>
            </a:r>
          </a:p>
          <a:p>
            <a:pPr eaLnBrk="1" hangingPunct="1">
              <a:spcBef>
                <a:spcPct val="0"/>
              </a:spcBef>
              <a:buClrTx/>
              <a:buSzTx/>
              <a:buFontTx/>
              <a:buNone/>
            </a:pPr>
            <a:r>
              <a:rPr lang="cs-CZ" altLang="cs-CZ" sz="2000" b="0" dirty="0"/>
              <a:t>vyžaduje maximální informovanost a vzájemnou toleranci</a:t>
            </a:r>
          </a:p>
          <a:p>
            <a:pPr eaLnBrk="1" hangingPunct="1">
              <a:spcBef>
                <a:spcPct val="0"/>
              </a:spcBef>
              <a:buClrTx/>
              <a:buSzTx/>
              <a:buFontTx/>
              <a:buNone/>
            </a:pPr>
            <a:r>
              <a:rPr lang="cs-CZ" altLang="cs-CZ" sz="2000" b="0" dirty="0"/>
              <a:t>všech účastníků.</a:t>
            </a:r>
          </a:p>
          <a:p>
            <a:pPr eaLnBrk="1" hangingPunct="1">
              <a:spcBef>
                <a:spcPct val="0"/>
              </a:spcBef>
              <a:buClrTx/>
              <a:buSzTx/>
              <a:buFontTx/>
              <a:buNone/>
            </a:pPr>
            <a:endParaRPr lang="cs-CZ" altLang="cs-CZ" sz="2000" b="0" dirty="0">
              <a:hlinkClick r:id="rId3" action="ppaction://hlinkfile"/>
            </a:endParaRPr>
          </a:p>
          <a:p>
            <a:pPr eaLnBrk="1" hangingPunct="1">
              <a:spcBef>
                <a:spcPct val="0"/>
              </a:spcBef>
              <a:buClrTx/>
              <a:buSzTx/>
              <a:buFontTx/>
              <a:buNone/>
            </a:pPr>
            <a:r>
              <a:rPr lang="cs-CZ" altLang="cs-CZ" sz="2000" dirty="0"/>
              <a:t>Subjekty rozhodování při tvorbě podnikových cílů:</a:t>
            </a:r>
          </a:p>
          <a:p>
            <a:pPr eaLnBrk="1" hangingPunct="1">
              <a:spcBef>
                <a:spcPct val="0"/>
              </a:spcBef>
              <a:buClrTx/>
              <a:buSzTx/>
              <a:buFontTx/>
              <a:buNone/>
            </a:pPr>
            <a:r>
              <a:rPr lang="cs-CZ" altLang="cs-CZ" sz="2000" b="0" dirty="0"/>
              <a:t>- interní zájmová skupina (vlastníci, manažeři, zaměstnanci)</a:t>
            </a:r>
          </a:p>
          <a:p>
            <a:pPr eaLnBrk="1" hangingPunct="1">
              <a:spcBef>
                <a:spcPct val="0"/>
              </a:spcBef>
              <a:buClrTx/>
              <a:buSzTx/>
              <a:buFontTx/>
              <a:buNone/>
            </a:pPr>
            <a:r>
              <a:rPr lang="cs-CZ" altLang="cs-CZ" sz="2000" b="0" dirty="0"/>
              <a:t>- externí zájmová skupina (</a:t>
            </a:r>
            <a:r>
              <a:rPr lang="cs-CZ" altLang="cs-CZ" sz="2000" b="0" dirty="0" err="1"/>
              <a:t>zákazníci,dodavatelé</a:t>
            </a:r>
            <a:r>
              <a:rPr lang="cs-CZ" altLang="cs-CZ" sz="2000" b="0" dirty="0"/>
              <a:t>, věřitelé,..)</a:t>
            </a:r>
          </a:p>
          <a:p>
            <a:pPr eaLnBrk="1" hangingPunct="1">
              <a:spcBef>
                <a:spcPct val="0"/>
              </a:spcBef>
              <a:buClrTx/>
              <a:buSzTx/>
              <a:buFontTx/>
              <a:buNone/>
            </a:pPr>
            <a:r>
              <a:rPr lang="cs-CZ" altLang="cs-CZ" sz="2000" b="0" dirty="0"/>
              <a:t>       </a:t>
            </a:r>
          </a:p>
          <a:p>
            <a:pPr eaLnBrk="1" hangingPunct="1">
              <a:spcBef>
                <a:spcPct val="0"/>
              </a:spcBef>
              <a:buClrTx/>
              <a:buSzTx/>
              <a:buFontTx/>
              <a:buNone/>
            </a:pPr>
            <a:r>
              <a:rPr lang="cs-CZ" altLang="cs-CZ" sz="2000" b="0" dirty="0"/>
              <a:t>a)   Dlouhodobá maximalizace zisku (klasický přístup)</a:t>
            </a:r>
          </a:p>
          <a:p>
            <a:pPr eaLnBrk="1" hangingPunct="1">
              <a:spcBef>
                <a:spcPct val="0"/>
              </a:spcBef>
              <a:buClrTx/>
              <a:buSzTx/>
              <a:buFontTx/>
              <a:buNone/>
            </a:pPr>
            <a:r>
              <a:rPr lang="cs-CZ" altLang="cs-CZ" sz="2000" b="0" dirty="0"/>
              <a:t>b)   Zabezpečení existence a rozvoje podniku (nový přístup)</a:t>
            </a:r>
          </a:p>
          <a:p>
            <a:pPr eaLnBrk="1" hangingPunct="1">
              <a:buClrTx/>
              <a:buSzTx/>
              <a:buFontTx/>
              <a:buNone/>
            </a:pPr>
            <a:endParaRPr lang="cs-CZ" altLang="cs-CZ"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679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288" y="528282"/>
            <a:ext cx="8229600" cy="1143000"/>
          </a:xfrm>
          <a:solidFill>
            <a:srgbClr val="FFFFFF">
              <a:alpha val="0"/>
            </a:srgbClr>
          </a:solidFill>
        </p:spPr>
        <p:txBody>
          <a:bodyPr anchor="t"/>
          <a:lstStyle/>
          <a:p>
            <a:pPr eaLnBrk="1" hangingPunct="1"/>
            <a:r>
              <a:rPr lang="cs-CZ" altLang="cs-CZ" sz="2900" b="1" dirty="0">
                <a:solidFill>
                  <a:srgbClr val="FF0000"/>
                </a:solidFill>
                <a:latin typeface="Berlin CE"/>
              </a:rPr>
              <a:t>Cíle podniku </a:t>
            </a:r>
          </a:p>
        </p:txBody>
      </p:sp>
      <p:sp>
        <p:nvSpPr>
          <p:cNvPr id="46083"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6084"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6085" name="Text Box 6"/>
          <p:cNvSpPr txBox="1">
            <a:spLocks noChangeArrowheads="1"/>
          </p:cNvSpPr>
          <p:nvPr/>
        </p:nvSpPr>
        <p:spPr bwMode="auto">
          <a:xfrm>
            <a:off x="395288" y="981075"/>
            <a:ext cx="85693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Pro definované cíle musí existovat specifičtější kritéria: </a:t>
            </a:r>
          </a:p>
          <a:p>
            <a:pPr eaLnBrk="1" hangingPunct="1">
              <a:spcBef>
                <a:spcPct val="0"/>
              </a:spcBef>
              <a:buClrTx/>
              <a:buSzTx/>
              <a:buFontTx/>
              <a:buNone/>
            </a:pPr>
            <a:endParaRPr lang="cs-CZ" altLang="cs-CZ" sz="2400" b="0"/>
          </a:p>
          <a:p>
            <a:pPr eaLnBrk="1" hangingPunct="1">
              <a:spcBef>
                <a:spcPct val="0"/>
              </a:spcBef>
              <a:buClrTx/>
              <a:buSzTx/>
              <a:buFont typeface="Arial" panose="020B0604020202020204" pitchFamily="34" charset="0"/>
              <a:buChar char="•"/>
            </a:pPr>
            <a:r>
              <a:rPr lang="cs-CZ" altLang="cs-CZ" sz="2400" b="0"/>
              <a:t>vazba na poslání - nemůže být v rozporu; </a:t>
            </a:r>
          </a:p>
          <a:p>
            <a:pPr eaLnBrk="1" hangingPunct="1">
              <a:spcBef>
                <a:spcPct val="0"/>
              </a:spcBef>
              <a:buClrTx/>
              <a:buSzTx/>
              <a:buFont typeface="Arial" panose="020B0604020202020204" pitchFamily="34" charset="0"/>
              <a:buChar char="•"/>
            </a:pPr>
            <a:r>
              <a:rPr lang="cs-CZ" altLang="cs-CZ" sz="2400" b="0"/>
              <a:t>měřitelnost; </a:t>
            </a:r>
          </a:p>
          <a:p>
            <a:pPr eaLnBrk="1" hangingPunct="1">
              <a:spcBef>
                <a:spcPct val="0"/>
              </a:spcBef>
              <a:buClrTx/>
              <a:buSzTx/>
              <a:buFont typeface="Arial" panose="020B0604020202020204" pitchFamily="34" charset="0"/>
              <a:buChar char="•"/>
            </a:pPr>
            <a:r>
              <a:rPr lang="cs-CZ" altLang="cs-CZ" sz="2400" b="0"/>
              <a:t>ovlivnitelnost - kdo, co, kdy, jak; </a:t>
            </a:r>
          </a:p>
          <a:p>
            <a:pPr eaLnBrk="1" hangingPunct="1">
              <a:spcBef>
                <a:spcPct val="0"/>
              </a:spcBef>
              <a:buClrTx/>
              <a:buSzTx/>
              <a:buFont typeface="Arial" panose="020B0604020202020204" pitchFamily="34" charset="0"/>
              <a:buChar char="•"/>
            </a:pPr>
            <a:r>
              <a:rPr lang="cs-CZ" altLang="cs-CZ" sz="2400" b="0"/>
              <a:t>cíl musí být motivující, vyzývající k aktivitě; </a:t>
            </a:r>
          </a:p>
          <a:p>
            <a:pPr eaLnBrk="1" hangingPunct="1">
              <a:spcBef>
                <a:spcPct val="0"/>
              </a:spcBef>
              <a:buClrTx/>
              <a:buSzTx/>
              <a:buFont typeface="Arial" panose="020B0604020202020204" pitchFamily="34" charset="0"/>
              <a:buChar char="•"/>
            </a:pPr>
            <a:r>
              <a:rPr lang="cs-CZ" altLang="cs-CZ" sz="2400" b="0"/>
              <a:t>cíl musí být reálný - "dobře" vypadající cíl mimo realitu nebude určitě tím správným. </a:t>
            </a:r>
          </a:p>
        </p:txBody>
      </p:sp>
    </p:spTree>
    <p:extLst>
      <p:ext uri="{BB962C8B-B14F-4D97-AF65-F5344CB8AC3E}">
        <p14:creationId xmlns:p14="http://schemas.microsoft.com/office/powerpoint/2010/main" val="5675181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rgbClr val="FFFFFF">
              <a:alpha val="0"/>
            </a:srgbClr>
          </a:solidFill>
        </p:spPr>
        <p:txBody>
          <a:bodyPr anchor="t"/>
          <a:lstStyle/>
          <a:p>
            <a:pPr eaLnBrk="1" hangingPunct="1"/>
            <a:r>
              <a:rPr lang="cs-CZ" altLang="cs-CZ" sz="2900" b="1">
                <a:solidFill>
                  <a:schemeClr val="tx1"/>
                </a:solidFill>
                <a:latin typeface="Berlin CE"/>
              </a:rPr>
              <a:t>2.Cíle podniku </a:t>
            </a:r>
          </a:p>
        </p:txBody>
      </p:sp>
      <p:sp>
        <p:nvSpPr>
          <p:cNvPr id="48131"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8132"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8133" name="Text Box 6"/>
          <p:cNvSpPr txBox="1">
            <a:spLocks noChangeArrowheads="1"/>
          </p:cNvSpPr>
          <p:nvPr/>
        </p:nvSpPr>
        <p:spPr bwMode="auto">
          <a:xfrm>
            <a:off x="395288" y="1530350"/>
            <a:ext cx="509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ko</a:t>
            </a:r>
          </a:p>
        </p:txBody>
      </p:sp>
      <p:pic>
        <p:nvPicPr>
          <p:cNvPr id="48134" name="Picture 2" descr="I:\ZUZA_kingston\POdnikovka I\2008\2008-03 (III)\skenovat0001.gi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274638"/>
            <a:ext cx="8534400" cy="6154737"/>
          </a:xfrm>
          <a:noFill/>
        </p:spPr>
      </p:pic>
    </p:spTree>
    <p:extLst>
      <p:ext uri="{BB962C8B-B14F-4D97-AF65-F5344CB8AC3E}">
        <p14:creationId xmlns:p14="http://schemas.microsoft.com/office/powerpoint/2010/main" val="27758442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017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50180" name="Text Box 6"/>
          <p:cNvSpPr txBox="1">
            <a:spLocks noChangeArrowheads="1"/>
          </p:cNvSpPr>
          <p:nvPr/>
        </p:nvSpPr>
        <p:spPr bwMode="auto">
          <a:xfrm>
            <a:off x="323850" y="981075"/>
            <a:ext cx="86407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0"/>
              <a:t>Klasifikace cílů:</a:t>
            </a:r>
          </a:p>
          <a:p>
            <a:pPr eaLnBrk="1" hangingPunct="1">
              <a:spcBef>
                <a:spcPct val="0"/>
              </a:spcBef>
              <a:buClrTx/>
              <a:buSzTx/>
              <a:buFontTx/>
              <a:buAutoNum type="alphaUcParenR"/>
            </a:pPr>
            <a:r>
              <a:rPr lang="cs-CZ" altLang="cs-CZ" sz="2400">
                <a:cs typeface="Times New Roman" panose="02020603050405020304" pitchFamily="18" charset="0"/>
              </a:rPr>
              <a:t>Obsah cílů </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ekonomické – zaměřují se na kvantitativněměřitelný výsledek podnikové činnosti</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sociální – cíle orientované na společnost a  pracovníky</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technický –rozvoj technologií,tech. stránka vyráběných výrobků</a:t>
            </a:r>
          </a:p>
          <a:p>
            <a:pPr eaLnBrk="1" hangingPunct="1">
              <a:spcBef>
                <a:spcPct val="0"/>
              </a:spcBef>
              <a:buClrTx/>
              <a:buSzTx/>
              <a:buFontTx/>
              <a:buNone/>
            </a:pPr>
            <a:r>
              <a:rPr lang="cs-CZ" altLang="cs-CZ" sz="2400" b="0">
                <a:cs typeface="Times New Roman" panose="02020603050405020304" pitchFamily="18" charset="0"/>
              </a:rPr>
              <a:t>b) Hierarchické uspořádání cílů</a:t>
            </a:r>
          </a:p>
          <a:p>
            <a:pPr eaLnBrk="1" hangingPunct="1">
              <a:spcBef>
                <a:spcPct val="0"/>
              </a:spcBef>
              <a:buClrTx/>
              <a:buSzTx/>
              <a:buFontTx/>
              <a:buNone/>
            </a:pPr>
            <a:r>
              <a:rPr lang="cs-CZ" altLang="cs-CZ" sz="2400" b="0">
                <a:cs typeface="Times New Roman" panose="02020603050405020304" pitchFamily="18" charset="0"/>
              </a:rPr>
              <a:t>c) Časové hledisko</a:t>
            </a:r>
          </a:p>
          <a:p>
            <a:pPr eaLnBrk="1" hangingPunct="1">
              <a:spcBef>
                <a:spcPct val="0"/>
              </a:spcBef>
              <a:buClrTx/>
              <a:buSzTx/>
              <a:buFontTx/>
              <a:buNone/>
            </a:pPr>
            <a:r>
              <a:rPr lang="cs-CZ" altLang="cs-CZ" sz="2400" b="0">
                <a:cs typeface="Times New Roman" panose="02020603050405020304" pitchFamily="18" charset="0"/>
              </a:rPr>
              <a:t>d) Vztahy mezi cíli</a:t>
            </a:r>
          </a:p>
          <a:p>
            <a:pPr eaLnBrk="1" hangingPunct="1">
              <a:spcBef>
                <a:spcPct val="0"/>
              </a:spcBef>
              <a:buClrTx/>
              <a:buSzTx/>
              <a:buFontTx/>
              <a:buNone/>
            </a:pPr>
            <a:r>
              <a:rPr lang="cs-CZ" altLang="cs-CZ" sz="2400" b="0">
                <a:cs typeface="Times New Roman" panose="02020603050405020304" pitchFamily="18" charset="0"/>
              </a:rPr>
              <a:t>e) Rozsah cílů</a:t>
            </a:r>
          </a:p>
        </p:txBody>
      </p:sp>
      <p:sp>
        <p:nvSpPr>
          <p:cNvPr id="50181"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19615337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2227" name="Text Box 5"/>
          <p:cNvSpPr txBox="1">
            <a:spLocks noChangeArrowheads="1"/>
          </p:cNvSpPr>
          <p:nvPr/>
        </p:nvSpPr>
        <p:spPr bwMode="auto">
          <a:xfrm>
            <a:off x="323850" y="908050"/>
            <a:ext cx="331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a) Obsah cílů</a:t>
            </a:r>
          </a:p>
        </p:txBody>
      </p:sp>
      <p:grpSp>
        <p:nvGrpSpPr>
          <p:cNvPr id="52228" name="Group 6"/>
          <p:cNvGrpSpPr>
            <a:grpSpLocks/>
          </p:cNvGrpSpPr>
          <p:nvPr/>
        </p:nvGrpSpPr>
        <p:grpSpPr bwMode="auto">
          <a:xfrm>
            <a:off x="539750" y="1484313"/>
            <a:ext cx="8208963" cy="4752975"/>
            <a:chOff x="1957" y="6457"/>
            <a:chExt cx="8820" cy="4860"/>
          </a:xfrm>
        </p:grpSpPr>
        <p:sp>
          <p:nvSpPr>
            <p:cNvPr id="52230" name="Rectangle 7"/>
            <p:cNvSpPr>
              <a:spLocks noChangeArrowheads="1"/>
            </p:cNvSpPr>
            <p:nvPr/>
          </p:nvSpPr>
          <p:spPr bwMode="auto">
            <a:xfrm>
              <a:off x="4477" y="6457"/>
              <a:ext cx="3960" cy="540"/>
            </a:xfrm>
            <a:prstGeom prst="rect">
              <a:avLst/>
            </a:prstGeom>
            <a:solidFill>
              <a:srgbClr val="C0C0C0"/>
            </a:solidFill>
            <a:ln w="222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EKONOMICKÉ CÍLE</a:t>
              </a:r>
              <a:endParaRPr lang="cs-CZ" altLang="cs-CZ" sz="1800">
                <a:solidFill>
                  <a:srgbClr val="000000"/>
                </a:solidFill>
              </a:endParaRPr>
            </a:p>
          </p:txBody>
        </p:sp>
        <p:sp>
          <p:nvSpPr>
            <p:cNvPr id="52231" name="Rectangle 8"/>
            <p:cNvSpPr>
              <a:spLocks noChangeArrowheads="1"/>
            </p:cNvSpPr>
            <p:nvPr/>
          </p:nvSpPr>
          <p:spPr bwMode="auto">
            <a:xfrm>
              <a:off x="195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VÝKONOVÉ CÍLE</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-obrat</a:t>
              </a:r>
            </a:p>
            <a:p>
              <a:pPr eaLnBrk="1" hangingPunct="1">
                <a:spcBef>
                  <a:spcPct val="0"/>
                </a:spcBef>
                <a:buClrTx/>
                <a:buSzTx/>
                <a:buFontTx/>
                <a:buNone/>
              </a:pPr>
              <a:r>
                <a:rPr lang="cs-CZ" altLang="cs-CZ" sz="1400">
                  <a:solidFill>
                    <a:srgbClr val="000000"/>
                  </a:solidFill>
                </a:rPr>
                <a:t>-tržní podíl</a:t>
              </a:r>
            </a:p>
            <a:p>
              <a:pPr eaLnBrk="1" hangingPunct="1">
                <a:spcBef>
                  <a:spcPct val="0"/>
                </a:spcBef>
                <a:buClrTx/>
                <a:buSzTx/>
                <a:buFontTx/>
                <a:buNone/>
              </a:pPr>
              <a:r>
                <a:rPr lang="cs-CZ" altLang="cs-CZ" sz="1400">
                  <a:solidFill>
                    <a:srgbClr val="000000"/>
                  </a:solidFill>
                </a:rPr>
                <a:t>-objem výroby</a:t>
              </a:r>
            </a:p>
            <a:p>
              <a:pPr eaLnBrk="1" hangingPunct="1">
                <a:spcBef>
                  <a:spcPct val="0"/>
                </a:spcBef>
                <a:buClrTx/>
                <a:buSzTx/>
                <a:buFontTx/>
                <a:buNone/>
              </a:pPr>
              <a:r>
                <a:rPr lang="cs-CZ" altLang="cs-CZ" sz="1400">
                  <a:solidFill>
                    <a:srgbClr val="000000"/>
                  </a:solidFill>
                </a:rPr>
                <a:t>-výrobní kapacita</a:t>
              </a:r>
            </a:p>
            <a:p>
              <a:pPr eaLnBrk="1" hangingPunct="1">
                <a:spcBef>
                  <a:spcPct val="0"/>
                </a:spcBef>
                <a:buClrTx/>
                <a:buSzTx/>
                <a:buFontTx/>
                <a:buNone/>
              </a:pPr>
              <a:r>
                <a:rPr lang="cs-CZ" altLang="cs-CZ" sz="1400">
                  <a:solidFill>
                    <a:srgbClr val="000000"/>
                  </a:solidFill>
                </a:rPr>
                <a:t>-zásoby a jejich   </a:t>
              </a:r>
            </a:p>
            <a:p>
              <a:pPr eaLnBrk="1" hangingPunct="1">
                <a:spcBef>
                  <a:spcPct val="0"/>
                </a:spcBef>
                <a:buClrTx/>
                <a:buSzTx/>
                <a:buFontTx/>
                <a:buNone/>
              </a:pPr>
              <a:r>
                <a:rPr lang="cs-CZ" altLang="cs-CZ" sz="1400">
                  <a:solidFill>
                    <a:srgbClr val="000000"/>
                  </a:solidFill>
                </a:rPr>
                <a:t>  struktura</a:t>
              </a:r>
            </a:p>
          </p:txBody>
        </p:sp>
        <p:sp>
          <p:nvSpPr>
            <p:cNvPr id="52232" name="Rectangle 9"/>
            <p:cNvSpPr>
              <a:spLocks noChangeArrowheads="1"/>
            </p:cNvSpPr>
            <p:nvPr/>
          </p:nvSpPr>
          <p:spPr bwMode="auto">
            <a:xfrm>
              <a:off x="519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FINANČNÍ CÍLE</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-celkový kapitál</a:t>
              </a:r>
            </a:p>
            <a:p>
              <a:pPr eaLnBrk="1" hangingPunct="1">
                <a:spcBef>
                  <a:spcPct val="0"/>
                </a:spcBef>
                <a:buClrTx/>
                <a:buSzTx/>
                <a:buFontTx/>
                <a:buNone/>
              </a:pPr>
              <a:r>
                <a:rPr lang="cs-CZ" altLang="cs-CZ" sz="1400">
                  <a:solidFill>
                    <a:srgbClr val="000000"/>
                  </a:solidFill>
                </a:rPr>
                <a:t>-vlastní kapitál</a:t>
              </a:r>
            </a:p>
            <a:p>
              <a:pPr eaLnBrk="1" hangingPunct="1">
                <a:spcBef>
                  <a:spcPct val="0"/>
                </a:spcBef>
                <a:buClrTx/>
                <a:buSzTx/>
                <a:buFontTx/>
                <a:buNone/>
              </a:pPr>
              <a:r>
                <a:rPr lang="cs-CZ" altLang="cs-CZ" sz="1400">
                  <a:solidFill>
                    <a:srgbClr val="000000"/>
                  </a:solidFill>
                </a:rPr>
                <a:t>-cizí kapitál</a:t>
              </a:r>
            </a:p>
            <a:p>
              <a:pPr eaLnBrk="1" hangingPunct="1">
                <a:spcBef>
                  <a:spcPct val="0"/>
                </a:spcBef>
                <a:buClrTx/>
                <a:buSzTx/>
                <a:buFontTx/>
                <a:buNone/>
              </a:pPr>
              <a:r>
                <a:rPr lang="cs-CZ" altLang="cs-CZ" sz="1400">
                  <a:solidFill>
                    <a:srgbClr val="000000"/>
                  </a:solidFill>
                </a:rPr>
                <a:t>-finanční investice</a:t>
              </a:r>
            </a:p>
            <a:p>
              <a:pPr eaLnBrk="1" hangingPunct="1">
                <a:spcBef>
                  <a:spcPct val="0"/>
                </a:spcBef>
                <a:buClrTx/>
                <a:buSzTx/>
                <a:buFontTx/>
                <a:buNone/>
              </a:pPr>
              <a:r>
                <a:rPr lang="cs-CZ" altLang="cs-CZ" sz="1400">
                  <a:solidFill>
                    <a:srgbClr val="000000"/>
                  </a:solidFill>
                </a:rPr>
                <a:t>-likvidní aktiva </a:t>
              </a:r>
            </a:p>
            <a:p>
              <a:pPr eaLnBrk="1" hangingPunct="1">
                <a:spcBef>
                  <a:spcPct val="0"/>
                </a:spcBef>
                <a:buClrTx/>
                <a:buSzTx/>
                <a:buFontTx/>
                <a:buNone/>
              </a:pPr>
              <a:r>
                <a:rPr lang="cs-CZ" altLang="cs-CZ" sz="1400">
                  <a:solidFill>
                    <a:srgbClr val="000000"/>
                  </a:solidFill>
                </a:rPr>
                <a:t> celkem</a:t>
              </a:r>
            </a:p>
            <a:p>
              <a:pPr eaLnBrk="1" hangingPunct="1">
                <a:spcBef>
                  <a:spcPct val="0"/>
                </a:spcBef>
                <a:buClrTx/>
                <a:buSzTx/>
                <a:buFontTx/>
                <a:buNone/>
              </a:pPr>
              <a:r>
                <a:rPr lang="cs-CZ" altLang="cs-CZ" sz="1400">
                  <a:solidFill>
                    <a:srgbClr val="000000"/>
                  </a:solidFill>
                </a:rPr>
                <a:t>-struktura likvidních </a:t>
              </a:r>
            </a:p>
            <a:p>
              <a:pPr eaLnBrk="1" hangingPunct="1">
                <a:spcBef>
                  <a:spcPct val="0"/>
                </a:spcBef>
                <a:buClrTx/>
                <a:buSzTx/>
                <a:buFontTx/>
                <a:buNone/>
              </a:pPr>
              <a:r>
                <a:rPr lang="cs-CZ" altLang="cs-CZ" sz="1400">
                  <a:solidFill>
                    <a:srgbClr val="000000"/>
                  </a:solidFill>
                </a:rPr>
                <a:t>  aktiv</a:t>
              </a:r>
            </a:p>
            <a:p>
              <a:pPr eaLnBrk="1" hangingPunct="1">
                <a:spcBef>
                  <a:spcPct val="0"/>
                </a:spcBef>
                <a:buClrTx/>
                <a:buSzTx/>
                <a:buFontTx/>
                <a:buNone/>
              </a:pPr>
              <a:r>
                <a:rPr lang="cs-CZ" altLang="cs-CZ" sz="1400">
                  <a:solidFill>
                    <a:srgbClr val="000000"/>
                  </a:solidFill>
                </a:rPr>
                <a:t>-pohledávky</a:t>
              </a:r>
            </a:p>
          </p:txBody>
        </p:sp>
        <p:sp>
          <p:nvSpPr>
            <p:cNvPr id="52233" name="Rectangle 10"/>
            <p:cNvSpPr>
              <a:spLocks noChangeArrowheads="1"/>
            </p:cNvSpPr>
            <p:nvPr/>
          </p:nvSpPr>
          <p:spPr bwMode="auto">
            <a:xfrm>
              <a:off x="825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VÝSLEDKOVÉ CÍLE</a:t>
              </a:r>
            </a:p>
            <a:p>
              <a:pPr algn="ct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-výnosy</a:t>
              </a:r>
            </a:p>
            <a:p>
              <a:pPr eaLnBrk="1" hangingPunct="1">
                <a:spcBef>
                  <a:spcPct val="0"/>
                </a:spcBef>
                <a:buClrTx/>
                <a:buSzTx/>
                <a:buFontTx/>
                <a:buNone/>
              </a:pPr>
              <a:r>
                <a:rPr lang="cs-CZ" altLang="cs-CZ" sz="1400">
                  <a:solidFill>
                    <a:srgbClr val="000000"/>
                  </a:solidFill>
                </a:rPr>
                <a:t>-náklady</a:t>
              </a:r>
            </a:p>
            <a:p>
              <a:pPr eaLnBrk="1" hangingPunct="1">
                <a:spcBef>
                  <a:spcPct val="0"/>
                </a:spcBef>
                <a:buClrTx/>
                <a:buSzTx/>
                <a:buFontTx/>
                <a:buNone/>
              </a:pPr>
              <a:r>
                <a:rPr lang="cs-CZ" altLang="cs-CZ" sz="1400">
                  <a:solidFill>
                    <a:srgbClr val="000000"/>
                  </a:solidFill>
                </a:rPr>
                <a:t>-zisk před zdaněním</a:t>
              </a:r>
            </a:p>
            <a:p>
              <a:pPr eaLnBrk="1" hangingPunct="1">
                <a:spcBef>
                  <a:spcPct val="0"/>
                </a:spcBef>
                <a:buClrTx/>
                <a:buSzTx/>
                <a:buFontTx/>
                <a:buNone/>
              </a:pPr>
              <a:r>
                <a:rPr lang="cs-CZ" altLang="cs-CZ" sz="1400">
                  <a:solidFill>
                    <a:srgbClr val="000000"/>
                  </a:solidFill>
                </a:rPr>
                <a:t>-zisk po zdanění</a:t>
              </a:r>
            </a:p>
            <a:p>
              <a:pPr eaLnBrk="1" hangingPunct="1">
                <a:spcBef>
                  <a:spcPct val="0"/>
                </a:spcBef>
                <a:buClrTx/>
                <a:buSzTx/>
                <a:buFontTx/>
                <a:buNone/>
              </a:pPr>
              <a:r>
                <a:rPr lang="cs-CZ" altLang="cs-CZ" sz="1400">
                  <a:solidFill>
                    <a:srgbClr val="000000"/>
                  </a:solidFill>
                </a:rPr>
                <a:t>-cash flow</a:t>
              </a:r>
            </a:p>
            <a:p>
              <a:pPr eaLnBrk="1" hangingPunct="1">
                <a:spcBef>
                  <a:spcPct val="0"/>
                </a:spcBef>
                <a:buClrTx/>
                <a:buSzTx/>
                <a:buFontTx/>
                <a:buNone/>
              </a:pPr>
              <a:r>
                <a:rPr lang="cs-CZ" altLang="cs-CZ" sz="1400">
                  <a:solidFill>
                    <a:srgbClr val="000000"/>
                  </a:solidFill>
                </a:rPr>
                <a:t>-rentabilita kapitálu</a:t>
              </a:r>
            </a:p>
            <a:p>
              <a:pPr eaLnBrk="1" hangingPunct="1">
                <a:spcBef>
                  <a:spcPct val="0"/>
                </a:spcBef>
                <a:buClrTx/>
                <a:buSzTx/>
                <a:buFontTx/>
                <a:buNone/>
              </a:pPr>
              <a:r>
                <a:rPr lang="cs-CZ" altLang="cs-CZ" sz="1400">
                  <a:solidFill>
                    <a:srgbClr val="000000"/>
                  </a:solidFill>
                </a:rPr>
                <a:t>-produktivita práce</a:t>
              </a:r>
            </a:p>
            <a:p>
              <a:pPr eaLnBrk="1" hangingPunct="1">
                <a:spcBef>
                  <a:spcPct val="0"/>
                </a:spcBef>
                <a:buClrTx/>
                <a:buSzTx/>
                <a:buFontTx/>
                <a:buNone/>
              </a:pPr>
              <a:endParaRPr lang="cs-CZ" altLang="cs-CZ" sz="1400">
                <a:solidFill>
                  <a:srgbClr val="000000"/>
                </a:solidFill>
              </a:endParaRPr>
            </a:p>
          </p:txBody>
        </p:sp>
        <p:sp>
          <p:nvSpPr>
            <p:cNvPr id="52234" name="Line 11"/>
            <p:cNvSpPr>
              <a:spLocks noChangeShapeType="1"/>
            </p:cNvSpPr>
            <p:nvPr/>
          </p:nvSpPr>
          <p:spPr bwMode="auto">
            <a:xfrm>
              <a:off x="6457" y="699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5" name="Line 12"/>
            <p:cNvSpPr>
              <a:spLocks noChangeShapeType="1"/>
            </p:cNvSpPr>
            <p:nvPr/>
          </p:nvSpPr>
          <p:spPr bwMode="auto">
            <a:xfrm flipV="1">
              <a:off x="321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6" name="Line 13"/>
            <p:cNvSpPr>
              <a:spLocks noChangeShapeType="1"/>
            </p:cNvSpPr>
            <p:nvPr/>
          </p:nvSpPr>
          <p:spPr bwMode="auto">
            <a:xfrm>
              <a:off x="3217" y="7537"/>
              <a:ext cx="6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7" name="Line 14"/>
            <p:cNvSpPr>
              <a:spLocks noChangeShapeType="1"/>
            </p:cNvSpPr>
            <p:nvPr/>
          </p:nvSpPr>
          <p:spPr bwMode="auto">
            <a:xfrm flipV="1">
              <a:off x="951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52229"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58628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1613</TotalTime>
  <Words>20337</Words>
  <Application>Microsoft Office PowerPoint</Application>
  <PresentationFormat>Předvádění na obrazovce (4:3)</PresentationFormat>
  <Paragraphs>3322</Paragraphs>
  <Slides>261</Slides>
  <Notes>121</Notes>
  <HiddenSlides>0</HiddenSlides>
  <MMClips>0</MMClips>
  <ScaleCrop>false</ScaleCrop>
  <HeadingPairs>
    <vt:vector size="6" baseType="variant">
      <vt:variant>
        <vt:lpstr>Použitá písma</vt:lpstr>
      </vt:variant>
      <vt:variant>
        <vt:i4>12</vt:i4>
      </vt:variant>
      <vt:variant>
        <vt:lpstr>Motiv</vt:lpstr>
      </vt:variant>
      <vt:variant>
        <vt:i4>1</vt:i4>
      </vt:variant>
      <vt:variant>
        <vt:lpstr>Nadpisy snímků</vt:lpstr>
      </vt:variant>
      <vt:variant>
        <vt:i4>261</vt:i4>
      </vt:variant>
    </vt:vector>
  </HeadingPairs>
  <TitlesOfParts>
    <vt:vector size="274" baseType="lpstr">
      <vt:lpstr>Arial</vt:lpstr>
      <vt:lpstr>Arial Black</vt:lpstr>
      <vt:lpstr>Arial CE</vt:lpstr>
      <vt:lpstr>Berlin CE</vt:lpstr>
      <vt:lpstr>Calibri</vt:lpstr>
      <vt:lpstr>Garamond</vt:lpstr>
      <vt:lpstr>Grandis</vt:lpstr>
      <vt:lpstr>Tahoma</vt:lpstr>
      <vt:lpstr>Times New Roman</vt:lpstr>
      <vt:lpstr>Verdana</vt:lpstr>
      <vt:lpstr>Wingdings</vt:lpstr>
      <vt:lpstr>Wingdings 2</vt:lpstr>
      <vt:lpstr>Office Theme</vt:lpstr>
      <vt:lpstr>YPE1 – Podniková ekonomika 1. soustředění </vt:lpstr>
      <vt:lpstr>Prezentace aplikace PowerPoint</vt:lpstr>
      <vt:lpstr>Prezentace aplikace PowerPoint</vt:lpstr>
      <vt:lpstr>Požadavky na zápočet</vt:lpstr>
      <vt:lpstr>Seminární práce</vt:lpstr>
      <vt:lpstr>Seminární práce</vt:lpstr>
      <vt:lpstr>Seminární práce</vt:lpstr>
      <vt:lpstr>Seminární práce</vt:lpstr>
      <vt:lpstr>EKONOMIE vs. EKONOMIKA</vt:lpstr>
      <vt:lpstr>Ekonomika  x  Ekonomie   =           ≠   &gt;   &lt;</vt:lpstr>
      <vt:lpstr>Příklad č. 1 Opakování ekonomických souvislostí</vt:lpstr>
      <vt:lpstr>Podniková ekonomika</vt:lpstr>
      <vt:lpstr>Podniková ekonomika</vt:lpstr>
      <vt:lpstr>Podniková ekonomika</vt:lpstr>
      <vt:lpstr>Ekonomický princip</vt:lpstr>
      <vt:lpstr>Ekonomický princip</vt:lpstr>
      <vt:lpstr>Ekonomický princip</vt:lpstr>
      <vt:lpstr>Příklad č. 2</vt:lpstr>
      <vt:lpstr>Příklad č. 3</vt:lpstr>
      <vt:lpstr>Příklad č. 3</vt:lpstr>
      <vt:lpstr>Příklad č. 4</vt:lpstr>
      <vt:lpstr>Příklad č. 5: ekonomický princip</vt:lpstr>
      <vt:lpstr>Prezentace aplikace PowerPoint</vt:lpstr>
      <vt:lpstr>Prezentace aplikace PowerPoint</vt:lpstr>
      <vt:lpstr>Prezentace aplikace PowerPoint</vt:lpstr>
      <vt:lpstr>Příklad k procvičování č. 2</vt:lpstr>
      <vt:lpstr>Příklad k procvičování č. 3</vt:lpstr>
      <vt:lpstr>Příklad k procvičování č. 4</vt:lpstr>
      <vt:lpstr>Transformační podnikový proces (TPP)</vt:lpstr>
      <vt:lpstr>Schéma všeobecného TPP</vt:lpstr>
      <vt:lpstr>Efektivnost</vt:lpstr>
      <vt:lpstr>Schéma všeobecného TPP z hlediska jeho základních činností</vt:lpstr>
      <vt:lpstr>Vstupy zabezpečované v rámci pořízení</vt:lpstr>
      <vt:lpstr>PODNIKOVÁ EKONOMIKA</vt:lpstr>
      <vt:lpstr>OPAKOVÁNÍ: Podniková ekonomika</vt:lpstr>
      <vt:lpstr>Podnikání</vt:lpstr>
      <vt:lpstr>Podnikání</vt:lpstr>
      <vt:lpstr>Podnik - definice</vt:lpstr>
      <vt:lpstr>Podnik, podnikání</vt:lpstr>
      <vt:lpstr>Podnik, podnikání</vt:lpstr>
      <vt:lpstr>Mýty o podnikání</vt:lpstr>
      <vt:lpstr>Klasifikace podniků</vt:lpstr>
      <vt:lpstr>Klasifikace podniků</vt:lpstr>
      <vt:lpstr>Prezentace aplikace PowerPoint</vt:lpstr>
      <vt:lpstr>Prezentace aplikace PowerPoint</vt:lpstr>
      <vt:lpstr>Podíl zaměstnaných ve vybr. sektorech v roce 2002</vt:lpstr>
      <vt:lpstr>Prezentace aplikace PowerPoint</vt:lpstr>
      <vt:lpstr>Typologie podniku</vt:lpstr>
      <vt:lpstr>Úkol: </vt:lpstr>
      <vt:lpstr>Definice výrobku, služeb</vt:lpstr>
      <vt:lpstr>Typologie podniku</vt:lpstr>
      <vt:lpstr>Typologie podniku</vt:lpstr>
      <vt:lpstr>Typologie podniku</vt:lpstr>
      <vt:lpstr>Prezentace aplikace PowerPoint</vt:lpstr>
      <vt:lpstr>Největší firmy světa pro rok 2015</vt:lpstr>
      <vt:lpstr>Největší firmy světa pro rok 2015</vt:lpstr>
      <vt:lpstr>Největší firmy světa – ranking 2019 (B $)</vt:lpstr>
      <vt:lpstr>Největší firmy světa – ranking 2021 (M $)</vt:lpstr>
      <vt:lpstr>Největší firmy světa pro rok 2015</vt:lpstr>
      <vt:lpstr>Největší firmy světa – ranking 2019</vt:lpstr>
      <vt:lpstr>Největší firmy dle tržní kapitalizace 2021</vt:lpstr>
      <vt:lpstr>V jakých zemích největší firmy světa sídlí?</vt:lpstr>
      <vt:lpstr>Prezentace aplikace PowerPoint</vt:lpstr>
      <vt:lpstr>Největší firmy v USA pro rok 2015</vt:lpstr>
      <vt:lpstr>Největší firmy v USA pro rok 2015</vt:lpstr>
      <vt:lpstr>Největší firmy v Evropě v roce 2015</vt:lpstr>
      <vt:lpstr>Největší firmy ve střední Evropě pro rok 2015 </vt:lpstr>
      <vt:lpstr>Největší firmy ve střední Evropě pro rok 2015 odvětví výrobní, těžba a zpracování ropy</vt:lpstr>
      <vt:lpstr>Top 10 in Manufacturing within Central Europe - 2014 in EUR million)</vt:lpstr>
      <vt:lpstr>10 nejvýznamnějších firem České republiky za rok 2014</vt:lpstr>
      <vt:lpstr>10 nejvýznamnějších firem České republiky 2018</vt:lpstr>
      <vt:lpstr>10 nejvýznamnějších firem České republiky za rok 2014</vt:lpstr>
      <vt:lpstr>10 nejvýznamnějších firem České republiky za rok 2014</vt:lpstr>
      <vt:lpstr>Tržby nejvýznamnějších českých firem 1994 – 2014 (mld. Kč)</vt:lpstr>
      <vt:lpstr>Podnik</vt:lpstr>
      <vt:lpstr>Příklad č. 6a</vt:lpstr>
      <vt:lpstr>Příklad č. 6b</vt:lpstr>
      <vt:lpstr>Příklad č. 7</vt:lpstr>
      <vt:lpstr>Cíle a okolí podniku</vt:lpstr>
      <vt:lpstr>Podnikové okolí</vt:lpstr>
      <vt:lpstr>Podnikové okolí</vt:lpstr>
      <vt:lpstr>Prezentace aplikace PowerPoint</vt:lpstr>
      <vt:lpstr>Podnikové okolí</vt:lpstr>
      <vt:lpstr>Podnikové okolí </vt:lpstr>
      <vt:lpstr>Podnikové okolí </vt:lpstr>
      <vt:lpstr>Příklad</vt:lpstr>
      <vt:lpstr>Možné zdroje posuzování okolí podniku</vt:lpstr>
      <vt:lpstr>Podnikové okolí </vt:lpstr>
      <vt:lpstr>Stakeholders = zájmové skupiny</vt:lpstr>
      <vt:lpstr>Stakeholders  - zájmové skupiny</vt:lpstr>
      <vt:lpstr>Prezentace aplikace PowerPoint</vt:lpstr>
      <vt:lpstr>Klasifikace cílů – příklad stakeholders</vt:lpstr>
      <vt:lpstr>Cíle podniku</vt:lpstr>
      <vt:lpstr>Cíle podniku</vt:lpstr>
      <vt:lpstr>Cíle podniku</vt:lpstr>
      <vt:lpstr>Cíle podniku </vt:lpstr>
      <vt:lpstr>2.Cíle podniku </vt:lpstr>
      <vt:lpstr>Cíle podniku</vt:lpstr>
      <vt:lpstr>Cíle podniku</vt:lpstr>
      <vt:lpstr>Cíle podniku</vt:lpstr>
      <vt:lpstr>Příklad</vt:lpstr>
      <vt:lpstr>Cíle podniku</vt:lpstr>
      <vt:lpstr>Cíle podniku</vt:lpstr>
      <vt:lpstr>Cíle podniku</vt:lpstr>
      <vt:lpstr>Klasifikace cílů - příklady</vt:lpstr>
      <vt:lpstr>Klasifikace cílů - příklady</vt:lpstr>
      <vt:lpstr>Klasifikace cílů - příklady</vt:lpstr>
      <vt:lpstr>Klasifikace cílů - příklady</vt:lpstr>
      <vt:lpstr>Klasifikace cílů - příklady</vt:lpstr>
      <vt:lpstr>Klasifikace cílů - příklady</vt:lpstr>
      <vt:lpstr>Podnikové výrobní faktory</vt:lpstr>
      <vt:lpstr>Prezentace aplikace PowerPoint</vt:lpstr>
      <vt:lpstr>Národohospodářské faktory</vt:lpstr>
      <vt:lpstr>Národohospodářské faktory</vt:lpstr>
      <vt:lpstr>Národohospodářské faktory</vt:lpstr>
      <vt:lpstr>Podnikohospodářské výrobní faktory</vt:lpstr>
      <vt:lpstr>2.Podnikohospodářské výr.faktory</vt:lpstr>
      <vt:lpstr>2.Podnikohospodářské výr.faktory</vt:lpstr>
      <vt:lpstr>2.Podnikohospodářské výr.faktory</vt:lpstr>
      <vt:lpstr>2.Podnikohospodářské výr.faktory</vt:lpstr>
      <vt:lpstr>2.Podnikohospodářské výr.faktory </vt:lpstr>
      <vt:lpstr>Prezentace aplikace PowerPoint</vt:lpstr>
      <vt:lpstr>Podnikové výrobní faktory </vt:lpstr>
      <vt:lpstr>Transformační proces</vt:lpstr>
      <vt:lpstr>Transformační proces</vt:lpstr>
      <vt:lpstr>Nákup</vt:lpstr>
      <vt:lpstr>Výrobní proces v podniku</vt:lpstr>
      <vt:lpstr>Nákup</vt:lpstr>
      <vt:lpstr>Nákup</vt:lpstr>
      <vt:lpstr>Výroba</vt:lpstr>
      <vt:lpstr>Výroba</vt:lpstr>
      <vt:lpstr>Výroba</vt:lpstr>
      <vt:lpstr>Výroba</vt:lpstr>
      <vt:lpstr>Výroba</vt:lpstr>
      <vt:lpstr>Prodej</vt:lpstr>
      <vt:lpstr>Organizování – podniková organizace</vt:lpstr>
      <vt:lpstr>Organizování – podniková organizace</vt:lpstr>
      <vt:lpstr>Organizování – podniková organizace</vt:lpstr>
      <vt:lpstr>Funkcionální struktura</vt:lpstr>
      <vt:lpstr>Funkcionální struktura</vt:lpstr>
      <vt:lpstr>Divizní struktura</vt:lpstr>
      <vt:lpstr>Divizní struktura</vt:lpstr>
      <vt:lpstr>Divizní struktura</vt:lpstr>
      <vt:lpstr>Moderní  struktury</vt:lpstr>
      <vt:lpstr>Moderní  struktury</vt:lpstr>
      <vt:lpstr>Moderní struktury</vt:lpstr>
      <vt:lpstr>Týmová organizace</vt:lpstr>
      <vt:lpstr>Moderní a netradiční org. struktury</vt:lpstr>
      <vt:lpstr>Prezentace aplikace PowerPoint</vt:lpstr>
      <vt:lpstr>Moderní a netradiční struktury</vt:lpstr>
      <vt:lpstr>Základní pojmy</vt:lpstr>
      <vt:lpstr>Organigramy organizačních struktur</vt:lpstr>
      <vt:lpstr>Základní pojmy</vt:lpstr>
      <vt:lpstr>Základní pojmy</vt:lpstr>
      <vt:lpstr>Základní pojmy</vt:lpstr>
      <vt:lpstr>Podnik a jeho založení</vt:lpstr>
      <vt:lpstr>Specifikace podnikatelských subjektů</vt:lpstr>
      <vt:lpstr>Specifikace podnikatelských subjektů</vt:lpstr>
      <vt:lpstr>MODEL ŽIVOTNÍHO CYKLU PODNIKU</vt:lpstr>
      <vt:lpstr>Životní cyklus podniku</vt:lpstr>
      <vt:lpstr>Činnosti související se založením podniku</vt:lpstr>
      <vt:lpstr>Příklad č. 8 </vt:lpstr>
      <vt:lpstr>Založení podniku</vt:lpstr>
      <vt:lpstr>Založení podniku</vt:lpstr>
      <vt:lpstr>Založení právnické osoby (PO) – obchodní společnosti</vt:lpstr>
      <vt:lpstr>Obchodní rejstřík</vt:lpstr>
      <vt:lpstr>Obchodní rejstřík</vt:lpstr>
      <vt:lpstr>Založení podniku</vt:lpstr>
      <vt:lpstr>Prezentace aplikace PowerPoint</vt:lpstr>
      <vt:lpstr>Živnostenský zákon</vt:lpstr>
      <vt:lpstr>Živnostenský list</vt:lpstr>
      <vt:lpstr>Živnost (dle živnostenského zákona)</vt:lpstr>
      <vt:lpstr>Založení FO ČINNOSTI SOUVISEJÍCÍ SE ZALOŽENÍM PODNIKU</vt:lpstr>
      <vt:lpstr>Založení FO ČINNOSTI SOUVISEJÍCÍ SE ZALOŽENÍM PODNIKU</vt:lpstr>
      <vt:lpstr>Založení FO ČINNOSTI SOUVISEJÍCÍ SE ZALOŽENÍM PODNIKU</vt:lpstr>
      <vt:lpstr>Rozdělení živností</vt:lpstr>
      <vt:lpstr>Počty (aktivních) živnostníků</vt:lpstr>
      <vt:lpstr>Počty živnostníků</vt:lpstr>
      <vt:lpstr>Počty živnostníků</vt:lpstr>
      <vt:lpstr>Rozdělení živností</vt:lpstr>
      <vt:lpstr>Rozdělení živností</vt:lpstr>
      <vt:lpstr>Postup při založení živnosti</vt:lpstr>
      <vt:lpstr>Postup při založení živnosti </vt:lpstr>
      <vt:lpstr>Postup při založení živnosti </vt:lpstr>
      <vt:lpstr>Postup při založení živnosti </vt:lpstr>
      <vt:lpstr>Pomocí JRF jsou možné tyto přihlášky do evidencí:</vt:lpstr>
      <vt:lpstr>Dílčí úkol</vt:lpstr>
      <vt:lpstr>Postup při zakládání podniku</vt:lpstr>
      <vt:lpstr>Ohlašovací a registrační povinnost</vt:lpstr>
      <vt:lpstr>Právní formy podniku - charakteristika</vt:lpstr>
      <vt:lpstr>Prezentace aplikace PowerPoint</vt:lpstr>
      <vt:lpstr>Postup při založení živnosti </vt:lpstr>
      <vt:lpstr>Postup při založení živnosti</vt:lpstr>
      <vt:lpstr>Odpovědný zástupce </vt:lpstr>
      <vt:lpstr>Živnostenský rejstřík </vt:lpstr>
      <vt:lpstr>Provozování živnosti  - různé pohledy</vt:lpstr>
      <vt:lpstr>Příjmy z podnikání a daňové přiznání </vt:lpstr>
      <vt:lpstr>Právní formy podniku – zástupci, jednatelé, …</vt:lpstr>
      <vt:lpstr>Příklad č. 11 Volba právní formy podnikání</vt:lpstr>
      <vt:lpstr>Právní forma podniku – kritéria rozhodování</vt:lpstr>
      <vt:lpstr>OPAKOVÁNÍ: Podnikatel</vt:lpstr>
      <vt:lpstr>OPAKOVÁNÍ: Podnikatel</vt:lpstr>
      <vt:lpstr>Příklad č. 12</vt:lpstr>
      <vt:lpstr>Příklad č. 13 Dělení živností z hlediska odborné způsobilosti</vt:lpstr>
      <vt:lpstr>Příklad č. 14   Dělení živností dle druhu činnosti</vt:lpstr>
      <vt:lpstr>Příklad č. 15</vt:lpstr>
      <vt:lpstr>Samostatná práce se živnostenským zákonem</vt:lpstr>
      <vt:lpstr>Prezentace aplikace PowerPoint</vt:lpstr>
      <vt:lpstr>Prezentace aplikace PowerPoint</vt:lpstr>
      <vt:lpstr>Samostatná práce se živnostenským zákonem</vt:lpstr>
      <vt:lpstr>Samostatná práce se živnostenským zákonem</vt:lpstr>
      <vt:lpstr>Samostatná práce se živnostenským zákonem</vt:lpstr>
      <vt:lpstr>Příští cvičení</vt:lpstr>
      <vt:lpstr>Prezentace aplikace PowerPoint</vt:lpstr>
      <vt:lpstr>Prezentace aplikace PowerPoint</vt:lpstr>
      <vt:lpstr>Prezentace aplikace PowerPoint</vt:lpstr>
      <vt:lpstr>Dnešní aktuální situace (2021) </vt:lpstr>
      <vt:lpstr>Zálohy na rok 2022</vt:lpstr>
      <vt:lpstr>Sociální pojištění 2022</vt:lpstr>
      <vt:lpstr>Sociální pojištění 2022</vt:lpstr>
      <vt:lpstr>Zdravotní pojištění na rok 2022</vt:lpstr>
      <vt:lpstr>Paušální daň pro OSVČ pro rok 2022</vt:lpstr>
      <vt:lpstr>Minimální vs. Zaručená mzda</vt:lpstr>
      <vt:lpstr>Zaručená mzda </vt:lpstr>
      <vt:lpstr>Zaručená mzda</vt:lpstr>
      <vt:lpstr>Ekonomické subjekty podle převažující činnosti k 31. 3. 2018</vt:lpstr>
      <vt:lpstr>Podnik, podnikání</vt:lpstr>
      <vt:lpstr>Podnik, podnikání</vt:lpstr>
      <vt:lpstr>Podnik, podnikání</vt:lpstr>
      <vt:lpstr>Založení podniku</vt:lpstr>
      <vt:lpstr>Podnikatelské prostředí v ČR – právní formy – do roku 2013</vt:lpstr>
      <vt:lpstr>Podnikatelské prostředí v ČR – právní formy – změny od r. 2014</vt:lpstr>
      <vt:lpstr>Obchodní korporace dle ZOK</vt:lpstr>
      <vt:lpstr>Struktura národního hospodářství</vt:lpstr>
      <vt:lpstr>Ekonomické subjekty podle převažující činnosti k 31. 12. 2007</vt:lpstr>
      <vt:lpstr>Domácí úkol</vt:lpstr>
      <vt:lpstr>Obchodní společnosti podle právních forem k 30.6.2011</vt:lpstr>
      <vt:lpstr>Obchodní společnosti podle právních forem</vt:lpstr>
      <vt:lpstr>Právnické osoby</vt:lpstr>
      <vt:lpstr>Právnické osoby</vt:lpstr>
      <vt:lpstr>Právnické osoby</vt:lpstr>
      <vt:lpstr>Právnické osoby</vt:lpstr>
      <vt:lpstr>Právnické osoby</vt:lpstr>
      <vt:lpstr>Prezentace aplikace PowerPoint</vt:lpstr>
      <vt:lpstr>Prezentace aplikace PowerPoint</vt:lpstr>
      <vt:lpstr>Postup při založení společnosti</vt:lpstr>
      <vt:lpstr>Prezentace aplikace PowerPoint</vt:lpstr>
      <vt:lpstr>Společnost s ručením omezeným od roku 2014</vt:lpstr>
      <vt:lpstr>Společnost s ručením omezeným od roku 2014</vt:lpstr>
      <vt:lpstr>Cena založení společnosti s ručením omezeným od roku 2015</vt:lpstr>
      <vt:lpstr>Akciová společnost – nově od 2014</vt:lpstr>
      <vt:lpstr>Akciová společnost – nově od 2014</vt:lpstr>
      <vt:lpstr>Kontrolní otázky</vt:lpstr>
      <vt:lpstr>Kontrolní otázky</vt:lpstr>
      <vt:lpstr>Kontrolní otázky</vt:lpstr>
      <vt:lpstr>Kontrolní otázky</vt:lpstr>
      <vt:lpstr>Určete právní formu podniků podle jejich typických znaků:</vt:lpstr>
      <vt:lpstr>Příklad</vt:lpstr>
      <vt:lpstr>Vyplácení zisků</vt:lpstr>
      <vt:lpstr>Omezení výplaty zisku nebo jiných vlastních zdrojů § 40</vt:lpstr>
      <vt:lpstr>DĚKUJI ZA VAŠI POZORNOST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279</cp:revision>
  <dcterms:created xsi:type="dcterms:W3CDTF">2012-07-19T22:32:54Z</dcterms:created>
  <dcterms:modified xsi:type="dcterms:W3CDTF">2024-02-28T21:07:06Z</dcterms:modified>
</cp:coreProperties>
</file>