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2848E99-4D31-406E-B296-68649CEB4F28}"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159989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848E99-4D31-406E-B296-68649CEB4F28}"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1746200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848E99-4D31-406E-B296-68649CEB4F28}"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1869771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2848E99-4D31-406E-B296-68649CEB4F28}"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3617082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2848E99-4D31-406E-B296-68649CEB4F28}" type="datetimeFigureOut">
              <a:rPr lang="cs-CZ" smtClean="0"/>
              <a:t>02.11.2022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41705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2848E99-4D31-406E-B296-68649CEB4F28}" type="datetimeFigureOut">
              <a:rPr lang="cs-CZ" smtClean="0"/>
              <a:t>02.11.2022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3802718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2848E99-4D31-406E-B296-68649CEB4F28}" type="datetimeFigureOut">
              <a:rPr lang="cs-CZ" smtClean="0"/>
              <a:t>02.11.2022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3807532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2848E99-4D31-406E-B296-68649CEB4F28}" type="datetimeFigureOut">
              <a:rPr lang="cs-CZ" smtClean="0"/>
              <a:t>02.11.2022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106100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2848E99-4D31-406E-B296-68649CEB4F28}" type="datetimeFigureOut">
              <a:rPr lang="cs-CZ" smtClean="0"/>
              <a:t>02.11.2022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337199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2848E99-4D31-406E-B296-68649CEB4F28}" type="datetimeFigureOut">
              <a:rPr lang="cs-CZ" smtClean="0"/>
              <a:t>02.11.2022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239251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2848E99-4D31-406E-B296-68649CEB4F28}" type="datetimeFigureOut">
              <a:rPr lang="cs-CZ" smtClean="0"/>
              <a:t>02.11.2022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A042AEE-CD61-49B2-BAF8-CF96D0F06337}" type="slidenum">
              <a:rPr lang="cs-CZ" smtClean="0"/>
              <a:t>‹#›</a:t>
            </a:fld>
            <a:endParaRPr lang="cs-CZ"/>
          </a:p>
        </p:txBody>
      </p:sp>
    </p:spTree>
    <p:extLst>
      <p:ext uri="{BB962C8B-B14F-4D97-AF65-F5344CB8AC3E}">
        <p14:creationId xmlns:p14="http://schemas.microsoft.com/office/powerpoint/2010/main" val="19370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48E99-4D31-406E-B296-68649CEB4F28}" type="datetimeFigureOut">
              <a:rPr lang="cs-CZ" smtClean="0"/>
              <a:t>02.11.2022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42AEE-CD61-49B2-BAF8-CF96D0F06337}" type="slidenum">
              <a:rPr lang="cs-CZ" smtClean="0"/>
              <a:t>‹#›</a:t>
            </a:fld>
            <a:endParaRPr lang="cs-CZ"/>
          </a:p>
        </p:txBody>
      </p:sp>
    </p:spTree>
    <p:extLst>
      <p:ext uri="{BB962C8B-B14F-4D97-AF65-F5344CB8AC3E}">
        <p14:creationId xmlns:p14="http://schemas.microsoft.com/office/powerpoint/2010/main" val="16213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Ochranná známka</a:t>
            </a:r>
            <a:endParaRPr lang="cs-CZ" dirty="0"/>
          </a:p>
        </p:txBody>
      </p:sp>
      <p:sp>
        <p:nvSpPr>
          <p:cNvPr id="3" name="Podnadpis 2"/>
          <p:cNvSpPr>
            <a:spLocks noGrp="1"/>
          </p:cNvSpPr>
          <p:nvPr>
            <p:ph type="subTitle" idx="1"/>
          </p:nvPr>
        </p:nvSpPr>
        <p:spPr/>
        <p:txBody>
          <a:bodyPr/>
          <a:lstStyle/>
          <a:p>
            <a:r>
              <a:rPr lang="cs-CZ" dirty="0" smtClean="0"/>
              <a:t>JUDr. Zuzana </a:t>
            </a:r>
            <a:r>
              <a:rPr lang="cs-CZ" dirty="0" err="1" smtClean="0"/>
              <a:t>Vylegalová</a:t>
            </a:r>
            <a:endParaRPr lang="cs-CZ" dirty="0"/>
          </a:p>
        </p:txBody>
      </p:sp>
    </p:spTree>
    <p:extLst>
      <p:ext uri="{BB962C8B-B14F-4D97-AF65-F5344CB8AC3E}">
        <p14:creationId xmlns:p14="http://schemas.microsoft.com/office/powerpoint/2010/main" val="3567208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Řízení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Pokud Úřad přihlášku v rámci formálního nebo věcného průzkumu </a:t>
            </a:r>
            <a:r>
              <a:rPr lang="cs-CZ" b="1" dirty="0" smtClean="0"/>
              <a:t>nezamítne</a:t>
            </a:r>
            <a:r>
              <a:rPr lang="cs-CZ" dirty="0" smtClean="0"/>
              <a:t>, dojde k další fázi přihlašovacího řízení, což je </a:t>
            </a:r>
            <a:r>
              <a:rPr lang="cs-CZ" b="1" dirty="0" smtClean="0"/>
              <a:t>zveřejnění přihlášky</a:t>
            </a:r>
            <a:r>
              <a:rPr lang="cs-CZ" dirty="0" smtClean="0"/>
              <a:t>. Ke zveřejnění přihlášky dojde ve Věstníku Úřadu průmyslového vlastnictví a od doby zveřejnění začne běžet tříměsíční lhůta pro podání tzv. námitek. </a:t>
            </a:r>
            <a:r>
              <a:rPr lang="cs-CZ" dirty="0"/>
              <a:t> (</a:t>
            </a:r>
            <a:r>
              <a:rPr lang="cs-CZ" dirty="0" smtClean="0"/>
              <a:t>relativní důvod pro </a:t>
            </a:r>
            <a:r>
              <a:rPr lang="cs-CZ" dirty="0" err="1" smtClean="0"/>
              <a:t>nezápis</a:t>
            </a:r>
            <a:r>
              <a:rPr lang="cs-CZ" dirty="0" smtClean="0"/>
              <a:t> určité ochranné známky do rejstříku, neboť záleží výlučně na třetí osobě, nikoliv tedy na Úřadu, zda se bude či nebude bránit určité přihlášce, tedy podá či nepodá námitky)</a:t>
            </a:r>
          </a:p>
          <a:p>
            <a:r>
              <a:rPr lang="cs-CZ" dirty="0" smtClean="0"/>
              <a:t>V tomto směru jsou námitky hlavním procesním nástrojem určitého zákonem vyjmenovaného okruhu osob před zápisem ochranné známky do rejstříku. Námitky může podat především vlastník či přihlašovatel zaměnitelné ochranné známky s dřívějším právem přednosti, která je zapsána, popř. přihlašována pro stejné nebo podobné výrobky nebo služby</a:t>
            </a:r>
          </a:p>
          <a:p>
            <a:endParaRPr lang="cs-CZ" dirty="0"/>
          </a:p>
        </p:txBody>
      </p:sp>
    </p:spTree>
    <p:extLst>
      <p:ext uri="{BB962C8B-B14F-4D97-AF65-F5344CB8AC3E}">
        <p14:creationId xmlns:p14="http://schemas.microsoft.com/office/powerpoint/2010/main" val="1499854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Výluky ze zápisu</a:t>
            </a:r>
            <a:endParaRPr lang="cs-CZ" dirty="0"/>
          </a:p>
        </p:txBody>
      </p:sp>
      <p:sp>
        <p:nvSpPr>
          <p:cNvPr id="5" name="Zástupný symbol pro obsah 4"/>
          <p:cNvSpPr>
            <a:spLocks noGrp="1"/>
          </p:cNvSpPr>
          <p:nvPr>
            <p:ph idx="1"/>
          </p:nvPr>
        </p:nvSpPr>
        <p:spPr/>
        <p:txBody>
          <a:bodyPr/>
          <a:lstStyle/>
          <a:p>
            <a:r>
              <a:rPr lang="cs-CZ" dirty="0" smtClean="0"/>
              <a:t>Absolutní důvody (z moci úřední): přihlašované označení musí mít schopnost plnit funkci ochranné známky</a:t>
            </a:r>
          </a:p>
          <a:p>
            <a:r>
              <a:rPr lang="cs-CZ" dirty="0" smtClean="0"/>
              <a:t>Relativní důvody (na návrh třetí osoby): označení nesmí být v konfliktu se starším právem jiné osoby</a:t>
            </a:r>
            <a:endParaRPr lang="cs-CZ" dirty="0"/>
          </a:p>
        </p:txBody>
      </p:sp>
    </p:spTree>
    <p:extLst>
      <p:ext uri="{BB962C8B-B14F-4D97-AF65-F5344CB8AC3E}">
        <p14:creationId xmlns:p14="http://schemas.microsoft.com/office/powerpoint/2010/main" val="2321588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Absolutní důvody odmítnutí</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smtClean="0"/>
              <a:t>• Označení, která nemohou tvořit ochrannou známku ve smyslu její pozitivní definice - musí splňovat zde stanovené náležitosti. </a:t>
            </a:r>
          </a:p>
          <a:p>
            <a:pPr marL="0" indent="0">
              <a:buNone/>
            </a:pPr>
            <a:r>
              <a:rPr lang="cs-CZ" dirty="0" smtClean="0"/>
              <a:t>- Označení bez rozlišovací schopnosti</a:t>
            </a:r>
          </a:p>
          <a:p>
            <a:pPr>
              <a:buFontTx/>
              <a:buChar char="-"/>
            </a:pPr>
            <a:r>
              <a:rPr lang="cs-CZ" dirty="0" smtClean="0"/>
              <a:t>Označení popisná, druhová, obvyklá</a:t>
            </a:r>
          </a:p>
          <a:p>
            <a:pPr>
              <a:buFontTx/>
              <a:buChar char="-"/>
            </a:pPr>
            <a:r>
              <a:rPr lang="cs-CZ" dirty="0" smtClean="0"/>
              <a:t>Označení klamavá</a:t>
            </a:r>
          </a:p>
          <a:p>
            <a:pPr>
              <a:buFontTx/>
              <a:buChar char="-"/>
            </a:pPr>
            <a:r>
              <a:rPr lang="cs-CZ" dirty="0" smtClean="0"/>
              <a:t>Označení v rozporu s dobrými mravy, veřejným pořádkem</a:t>
            </a:r>
          </a:p>
          <a:p>
            <a:pPr>
              <a:buFontTx/>
              <a:buChar char="-"/>
            </a:pPr>
            <a:r>
              <a:rPr lang="cs-CZ" dirty="0" smtClean="0"/>
              <a:t>Atd.</a:t>
            </a:r>
          </a:p>
        </p:txBody>
      </p:sp>
    </p:spTree>
    <p:extLst>
      <p:ext uri="{BB962C8B-B14F-4D97-AF65-F5344CB8AC3E}">
        <p14:creationId xmlns:p14="http://schemas.microsoft.com/office/powerpoint/2010/main" val="1635356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Nedistinktivní označení</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označení </a:t>
            </a:r>
            <a:r>
              <a:rPr lang="cs-CZ" b="1" dirty="0" smtClean="0"/>
              <a:t>fantazijní, </a:t>
            </a:r>
            <a:r>
              <a:rPr lang="cs-CZ" dirty="0" smtClean="0"/>
              <a:t>jejichž typickým příkladem bude ochranná známka „ADIDAS“. Taková označení jsou smyšlená, ve svém </a:t>
            </a:r>
            <a:r>
              <a:rPr lang="cs-CZ" dirty="0" err="1" smtClean="0"/>
              <a:t>prvovýznamu</a:t>
            </a:r>
            <a:r>
              <a:rPr lang="cs-CZ" dirty="0" smtClean="0"/>
              <a:t> vůbec na specifický druh výrobku nebo zboží neasociují a k získání jejich distinktivnosti je většinou zpočátku za potřebí vynaložení nemalých finančních nákladů na </a:t>
            </a:r>
            <a:r>
              <a:rPr lang="cs-CZ" dirty="0" err="1" smtClean="0"/>
              <a:t>promotion</a:t>
            </a:r>
            <a:r>
              <a:rPr lang="cs-CZ" dirty="0" smtClean="0"/>
              <a:t> a marketink.</a:t>
            </a:r>
          </a:p>
          <a:p>
            <a:endParaRPr lang="cs-CZ" dirty="0" smtClean="0"/>
          </a:p>
          <a:p>
            <a:r>
              <a:rPr lang="cs-CZ" dirty="0" smtClean="0"/>
              <a:t>Druhou skupinou označení jsou pak taková, která jsou </a:t>
            </a:r>
            <a:r>
              <a:rPr lang="cs-CZ" b="1" dirty="0" smtClean="0"/>
              <a:t>užívána v běžném jazyce,</a:t>
            </a:r>
            <a:r>
              <a:rPr lang="cs-CZ" dirty="0" smtClean="0"/>
              <a:t> cílem jejich užívání je vytvoření pozitivní asociace na specifický výrobek, ale jejich význam v běžném jazyce s chráněnými výrobky a službami vůbec nekoresponduje. Takováto označení fantazijní charakter sice postrádají, ale stejně jako označení fantazijní mohou mít velkou rozlišovací způsobilost. Jejich typickým příkladem bude slovní nebo obrazová ochranná známka „APPLE“ </a:t>
            </a:r>
          </a:p>
          <a:p>
            <a:endParaRPr lang="cs-CZ" dirty="0"/>
          </a:p>
        </p:txBody>
      </p:sp>
    </p:spTree>
    <p:extLst>
      <p:ext uri="{BB962C8B-B14F-4D97-AF65-F5344CB8AC3E}">
        <p14:creationId xmlns:p14="http://schemas.microsoft.com/office/powerpoint/2010/main" val="3321261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Nedistinktivní označení</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označeními, která jsou negací skupiny druhé. </a:t>
            </a:r>
          </a:p>
          <a:p>
            <a:r>
              <a:rPr lang="cs-CZ" dirty="0" smtClean="0"/>
              <a:t>taková označení, která rovněž nejsou fantazijní, v běžném jazyce jsou používána, ale na rozdíl od skupiny druhé jejich běžný význam přímo koresponduje s výrobky a službami, pro které mají být zapsána. Zde ale vždy záleží na okolnostech daného případu, zda je dané označení spíše popisné/deskriptivní nebo sugestivní povahy. Příkladem označení typicky popisného by bylo již shora uvedené „APPLE“, přihlašované pro skutečná jablka. </a:t>
            </a:r>
          </a:p>
          <a:p>
            <a:r>
              <a:rPr lang="cs-CZ" dirty="0" smtClean="0"/>
              <a:t>Tato by pro svou popisnost ve vztahu k druhu výrobků a neschopnost ve vztahu k běžnému spotřebiteli rozlišit výrobky daného druhu Úřadem průmyslového vlastnictví s určitostí zamítnuta. Nutno dodat, že rozlišování označení na deskriptivní a distinktivní činí v běžné praxi největší obtíže, poněvadž další typicky popisné označení, tentokrát ale s převažujícím prvkem distinktivním je mimo jiné i „NEALKO OLOMOUC, a.s.“, které je jako slovní ochranná známka zapsáno. </a:t>
            </a:r>
          </a:p>
          <a:p>
            <a:endParaRPr lang="cs-CZ" dirty="0"/>
          </a:p>
        </p:txBody>
      </p:sp>
    </p:spTree>
    <p:extLst>
      <p:ext uri="{BB962C8B-B14F-4D97-AF65-F5344CB8AC3E}">
        <p14:creationId xmlns:p14="http://schemas.microsoft.com/office/powerpoint/2010/main" val="4234020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Generická a popisná označení </a:t>
            </a:r>
            <a:endParaRPr lang="cs-CZ" dirty="0"/>
          </a:p>
        </p:txBody>
      </p:sp>
      <p:sp>
        <p:nvSpPr>
          <p:cNvPr id="3" name="Zástupný symbol pro obsah 2"/>
          <p:cNvSpPr>
            <a:spLocks noGrp="1"/>
          </p:cNvSpPr>
          <p:nvPr>
            <p:ph idx="1"/>
          </p:nvPr>
        </p:nvSpPr>
        <p:spPr/>
        <p:txBody>
          <a:bodyPr>
            <a:normAutofit fontScale="92500"/>
          </a:bodyPr>
          <a:lstStyle/>
          <a:p>
            <a:r>
              <a:rPr lang="cs-CZ" dirty="0" smtClean="0"/>
              <a:t>Označení tvořená výlučně označeními nebo údaji, které slouží v obchodě k určení druhu, jakosti, množství, účelu, hodnoty, zeměpisného původu nebo doby výroby výrobků nebo poskytnutí služby nebo k označení jiných jejich vlastností jsou zákonem ze z jejich zápisu jako ochranné známky výslovně vyloučena. příklad popisného označení by krom již obecně známých označení „EXTRA DRY“ nebo „SELECTED. </a:t>
            </a:r>
          </a:p>
          <a:p>
            <a:r>
              <a:rPr lang="cs-CZ" dirty="0" smtClean="0"/>
              <a:t>Jako typický příklad popisného označení výrobku lze užít označení „WALKMAN“, kdy svým rozhodnutím ze dne 18. 11. 1998 (č. přihlášky O-106963) Úřad obdobně konstatoval: </a:t>
            </a:r>
          </a:p>
          <a:p>
            <a:r>
              <a:rPr lang="cs-CZ" dirty="0" smtClean="0"/>
              <a:t>…“Toto označení je však nutno považovat za druhové, neboť je běžně používáno v obchodě k označování kapesních magnetofonů.“ </a:t>
            </a:r>
          </a:p>
          <a:p>
            <a:endParaRPr lang="cs-CZ" dirty="0"/>
          </a:p>
        </p:txBody>
      </p:sp>
    </p:spTree>
    <p:extLst>
      <p:ext uri="{BB962C8B-B14F-4D97-AF65-F5344CB8AC3E}">
        <p14:creationId xmlns:p14="http://schemas.microsoft.com/office/powerpoint/2010/main" val="2810514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Označení tvořená výlučně označeními nebo údaji, jež se staly obvyklými v běžném jazyce nebo v poctivých obchodních zvyklostech</a:t>
            </a:r>
            <a:br>
              <a:rPr lang="cs-CZ" sz="3600" dirty="0" smtClean="0"/>
            </a:br>
            <a:endParaRPr lang="cs-CZ" sz="3600" dirty="0"/>
          </a:p>
        </p:txBody>
      </p:sp>
      <p:sp>
        <p:nvSpPr>
          <p:cNvPr id="3" name="Zástupný symbol pro obsah 2"/>
          <p:cNvSpPr>
            <a:spLocks noGrp="1"/>
          </p:cNvSpPr>
          <p:nvPr>
            <p:ph idx="1"/>
          </p:nvPr>
        </p:nvSpPr>
        <p:spPr/>
        <p:txBody>
          <a:bodyPr/>
          <a:lstStyle/>
          <a:p>
            <a:r>
              <a:rPr lang="cs-CZ" dirty="0" smtClean="0"/>
              <a:t> označení, která v minulosti měla schopnost rozlišit výrobky nebo služby, tuto svou rozl</a:t>
            </a:r>
            <a:r>
              <a:rPr lang="cs-CZ" dirty="0"/>
              <a:t>i</a:t>
            </a:r>
            <a:r>
              <a:rPr lang="cs-CZ" dirty="0" smtClean="0"/>
              <a:t>šovací schopnost svým častým užíváním ztratila a stala se běžnou součástí jazyka, není možno jako ochrannou známku zapsat. Typickým příkladem takového označení bude zřejmě „ PVC“, „IGELIT“, apod.. </a:t>
            </a:r>
          </a:p>
          <a:p>
            <a:endParaRPr lang="cs-CZ" dirty="0"/>
          </a:p>
        </p:txBody>
      </p:sp>
    </p:spTree>
    <p:extLst>
      <p:ext uri="{BB962C8B-B14F-4D97-AF65-F5344CB8AC3E}">
        <p14:creationId xmlns:p14="http://schemas.microsoft.com/office/powerpoint/2010/main" val="2780290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3046815"/>
          </a:xfrm>
        </p:spPr>
        <p:txBody>
          <a:bodyPr>
            <a:normAutofit fontScale="90000"/>
          </a:bodyPr>
          <a:lstStyle/>
          <a:p>
            <a:r>
              <a:rPr lang="cs-CZ" dirty="0" smtClean="0"/>
              <a:t>Označení tvořená výlučně tvarem, který vyplývá z povahy samotného výrobku nebo který </a:t>
            </a:r>
            <a:br>
              <a:rPr lang="cs-CZ" dirty="0" smtClean="0"/>
            </a:br>
            <a:r>
              <a:rPr lang="cs-CZ" dirty="0" smtClean="0"/>
              <a:t>je nezbytný pro dosažení technického výsledku anebo </a:t>
            </a:r>
            <a:r>
              <a:rPr lang="cs-CZ" sz="1800" dirty="0" smtClean="0"/>
              <a:t>který</a:t>
            </a:r>
            <a:r>
              <a:rPr lang="cs-CZ" dirty="0" smtClean="0"/>
              <a:t> dává výrobku podstatnou užitnou hodnotu</a:t>
            </a:r>
            <a:br>
              <a:rPr lang="cs-CZ" dirty="0" smtClean="0"/>
            </a:br>
            <a:endParaRPr lang="cs-CZ" dirty="0"/>
          </a:p>
        </p:txBody>
      </p:sp>
      <p:sp>
        <p:nvSpPr>
          <p:cNvPr id="3" name="Zástupný symbol pro obsah 2"/>
          <p:cNvSpPr>
            <a:spLocks noGrp="1"/>
          </p:cNvSpPr>
          <p:nvPr>
            <p:ph idx="1"/>
          </p:nvPr>
        </p:nvSpPr>
        <p:spPr/>
        <p:txBody>
          <a:bodyPr>
            <a:normAutofit/>
          </a:bodyPr>
          <a:lstStyle/>
          <a:p>
            <a:pPr marL="0" indent="0">
              <a:buNone/>
            </a:pPr>
            <a:endParaRPr lang="cs-CZ" dirty="0" smtClean="0"/>
          </a:p>
          <a:p>
            <a:pPr marL="0" indent="0">
              <a:buNone/>
            </a:pPr>
            <a:endParaRPr lang="cs-CZ" dirty="0"/>
          </a:p>
          <a:p>
            <a:pPr marL="0" indent="0">
              <a:buNone/>
            </a:pPr>
            <a:endParaRPr lang="cs-CZ" dirty="0" smtClean="0"/>
          </a:p>
          <a:p>
            <a:pPr marL="0" indent="0">
              <a:buNone/>
            </a:pPr>
            <a:r>
              <a:rPr lang="cs-CZ" dirty="0" smtClean="0"/>
              <a:t>Ze známkové ochrany jsou z tohoto důvodu vyloučena především prostorová označení mající tvar běžného výrobku, neboť jako taková nemají způsobilost rozlišit výrobky různých výrobců. Typickým příkladem takového označení bude i oválná léková tableta, jejíž přihláška podaná pro třídu (5) –farmaceutické výrobky byla rozhodnutím Úřadu ze dne 18. 11.1997 bez dalšího zamítnuta</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992717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Označení v rozporu s veřejným pořádkem nebo dobrými mravy</a:t>
            </a:r>
            <a:endParaRPr lang="cs-CZ" dirty="0"/>
          </a:p>
        </p:txBody>
      </p:sp>
      <p:sp>
        <p:nvSpPr>
          <p:cNvPr id="3" name="Zástupný symbol pro obsah 2"/>
          <p:cNvSpPr>
            <a:spLocks noGrp="1"/>
          </p:cNvSpPr>
          <p:nvPr>
            <p:ph idx="1"/>
          </p:nvPr>
        </p:nvSpPr>
        <p:spPr/>
        <p:txBody>
          <a:bodyPr>
            <a:normAutofit/>
          </a:bodyPr>
          <a:lstStyle/>
          <a:p>
            <a:r>
              <a:rPr lang="cs-CZ" dirty="0" smtClean="0"/>
              <a:t>různé vulgarizmy, výrazy pornografické jiné obdobné výrazy. </a:t>
            </a:r>
          </a:p>
          <a:p>
            <a:r>
              <a:rPr lang="cs-CZ" dirty="0" smtClean="0"/>
              <a:t>Slovní výraz „SVASTIKA“ sice ve svém </a:t>
            </a:r>
            <a:r>
              <a:rPr lang="cs-CZ" dirty="0" err="1" smtClean="0"/>
              <a:t>prvovýznamu</a:t>
            </a:r>
            <a:r>
              <a:rPr lang="cs-CZ" dirty="0" smtClean="0"/>
              <a:t> jistě vulgární není, ale pro svou obecně hanlivou povahu a jednoznačný rozpor jak s obecně uznávanými normami, potažmo dobrými mravy, zřejmě nikdy jako ochranná známka zapsán nebude</a:t>
            </a:r>
          </a:p>
          <a:p>
            <a:r>
              <a:rPr lang="cs-CZ" dirty="0" smtClean="0"/>
              <a:t>Do výluky zápisu schopnosti pro rozpor s veřejným pořádkem můžeme řadit i názvy státních činitelů nebo státních orgánů.</a:t>
            </a:r>
            <a:endParaRPr lang="cs-CZ" dirty="0"/>
          </a:p>
        </p:txBody>
      </p:sp>
    </p:spTree>
    <p:extLst>
      <p:ext uri="{BB962C8B-B14F-4D97-AF65-F5344CB8AC3E}">
        <p14:creationId xmlns:p14="http://schemas.microsoft.com/office/powerpoint/2010/main" val="3066642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Klamavá označení </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Za klamavá jsou zákonem i Úřadem považována ta označení, která s ohledem na jakost, povahu nebo zeměpisný původ výrobku, který označují, ve vztahu ke spotřebiteli nemají náležitou vypovídací hodnotu. </a:t>
            </a:r>
          </a:p>
          <a:p>
            <a:r>
              <a:rPr lang="cs-CZ" dirty="0" smtClean="0"/>
              <a:t>Pakliže si totiž blíže nespecifikovaný spotřebitel koupí „HOŘICKÉ“ trubičky nebo „OLOMOUCKÉ“ tvarůžky, má neoddiskutovatelné právo předpokládat, že jím konzumované potraviny jsou vyráběny v Hořicích a na Olomoucku. Kdyby tedy někdo zamýšlel registraci ochranné známky „BRNĚNSKÁ FEFERONKA“ a měl provozovnu v Hradci Králové, respektive v jakékoli mimo brněnské oblasti, a řádně neprokázal vztah přihlašovaného označení k brněnskému regionu, bude jeho přihláška s jistotou zamítnuta nejméně pro neodstranitelný rozpor s ustanovením § 4 písm. g) zákona o ochranných známkách.</a:t>
            </a:r>
          </a:p>
          <a:p>
            <a:endParaRPr lang="cs-CZ" dirty="0"/>
          </a:p>
        </p:txBody>
      </p:sp>
    </p:spTree>
    <p:extLst>
      <p:ext uri="{BB962C8B-B14F-4D97-AF65-F5344CB8AC3E}">
        <p14:creationId xmlns:p14="http://schemas.microsoft.com/office/powerpoint/2010/main" val="3277117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ochranná známka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Ochranná známka je právní nástroj ochrany značky, pomocí které firmy identifikují samy sebe, své výrobky a služby a tím se pro zákazníky odlišují od ostatních firem, které na trh přinášejí stejné nebo podobné výrobky a služby.</a:t>
            </a:r>
          </a:p>
          <a:p>
            <a:r>
              <a:rPr lang="cs-CZ" dirty="0" smtClean="0"/>
              <a:t>Ochrannou známkou může být za splnění podmínek stanovených příslušným právním předpisem jakékoli označení schopné grafického znázornění, tvoří ji například slovo, fráze nebo logo, kterým se označuje vyrobené zboží, barvy, tvar výrobku či obalu, nebo kombinace předchozích způsobů.</a:t>
            </a:r>
          </a:p>
          <a:p>
            <a:r>
              <a:rPr lang="cs-CZ" dirty="0" smtClean="0"/>
              <a:t>Žádný obchodní název, obchodní značka ani </a:t>
            </a:r>
            <a:r>
              <a:rPr lang="cs-CZ" dirty="0" err="1" smtClean="0"/>
              <a:t>brand</a:t>
            </a:r>
            <a:r>
              <a:rPr lang="cs-CZ" dirty="0" smtClean="0"/>
              <a:t> se ochrannou známkou nestávají automaticky, ale až zápisem do příslušného rejstříku ochranných známek.</a:t>
            </a:r>
            <a:endParaRPr lang="cs-CZ" dirty="0"/>
          </a:p>
        </p:txBody>
      </p:sp>
    </p:spTree>
    <p:extLst>
      <p:ext uri="{BB962C8B-B14F-4D97-AF65-F5344CB8AC3E}">
        <p14:creationId xmlns:p14="http://schemas.microsoft.com/office/powerpoint/2010/main" val="781940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Označení přihlašovaná pro vína či lihoviny obsahující zeměpisné označení, aniž by víno či lihovina měly takovýto zeměpisný původ</a:t>
            </a:r>
            <a:endParaRPr lang="cs-CZ" dirty="0"/>
          </a:p>
        </p:txBody>
      </p:sp>
      <p:sp>
        <p:nvSpPr>
          <p:cNvPr id="3" name="Zástupný symbol pro obsah 2"/>
          <p:cNvSpPr>
            <a:spLocks noGrp="1"/>
          </p:cNvSpPr>
          <p:nvPr>
            <p:ph idx="1"/>
          </p:nvPr>
        </p:nvSpPr>
        <p:spPr/>
        <p:txBody>
          <a:bodyPr>
            <a:normAutofit/>
          </a:bodyPr>
          <a:lstStyle/>
          <a:p>
            <a:endParaRPr lang="cs-CZ" dirty="0" smtClean="0"/>
          </a:p>
          <a:p>
            <a:r>
              <a:rPr lang="cs-CZ" dirty="0" smtClean="0"/>
              <a:t>Takováto označení jsou do určité míry podobná těm z předchozího odstavce. V tomto případě se však musí jednat o označení v souvislosti s lihovinami či víny. </a:t>
            </a:r>
          </a:p>
          <a:p>
            <a:r>
              <a:rPr lang="cs-CZ" dirty="0" smtClean="0"/>
              <a:t>Jejich typickým příkladem by byly logo „FINSKÁ VODKA“, pro  lihoviny, ve skutečnosti jsou vyráběná na Svatém Kopečku u Olomouce, nebo označení „KUBÁNSKÝ RUM“ ve skutečnosti vyráběný v Božkově. </a:t>
            </a:r>
            <a:endParaRPr lang="cs-CZ" dirty="0"/>
          </a:p>
        </p:txBody>
      </p:sp>
    </p:spTree>
    <p:extLst>
      <p:ext uri="{BB962C8B-B14F-4D97-AF65-F5344CB8AC3E}">
        <p14:creationId xmlns:p14="http://schemas.microsoft.com/office/powerpoint/2010/main" val="4470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Zápis a práva z ochranné známky</a:t>
            </a:r>
            <a:endParaRPr lang="cs-CZ" dirty="0"/>
          </a:p>
        </p:txBody>
      </p:sp>
      <p:sp>
        <p:nvSpPr>
          <p:cNvPr id="3" name="Zástupný symbol pro obsah 2"/>
          <p:cNvSpPr>
            <a:spLocks noGrp="1"/>
          </p:cNvSpPr>
          <p:nvPr>
            <p:ph idx="1"/>
          </p:nvPr>
        </p:nvSpPr>
        <p:spPr/>
        <p:txBody>
          <a:bodyPr>
            <a:normAutofit/>
          </a:bodyPr>
          <a:lstStyle/>
          <a:p>
            <a:r>
              <a:rPr lang="cs-CZ" dirty="0" smtClean="0"/>
              <a:t>Úřad </a:t>
            </a:r>
            <a:r>
              <a:rPr lang="cs-CZ" u="sng" dirty="0" smtClean="0"/>
              <a:t>zapíše </a:t>
            </a:r>
            <a:r>
              <a:rPr lang="cs-CZ" dirty="0" smtClean="0"/>
              <a:t>ochrannou známku do rejstříku a vydá vlastníkovi známky osvědčení o zápisu do rejstříku.</a:t>
            </a:r>
          </a:p>
          <a:p>
            <a:r>
              <a:rPr lang="cs-CZ" dirty="0" smtClean="0"/>
              <a:t> Zápis ochranné známky do rejstříku </a:t>
            </a:r>
            <a:r>
              <a:rPr lang="cs-CZ" u="sng" dirty="0" smtClean="0"/>
              <a:t>oznámí</a:t>
            </a:r>
            <a:r>
              <a:rPr lang="cs-CZ" dirty="0" smtClean="0"/>
              <a:t> Úřad ve Věstníku průmyslového vlastnictví, přičemž účinky zápisu ochranné známky nastávají dnem zápisu do rejstříku. Zápisem do rejstříku získává vlastník ochranné známky výlučné právo na její užívání.</a:t>
            </a:r>
          </a:p>
          <a:p>
            <a:r>
              <a:rPr lang="cs-CZ" u="sng" dirty="0" smtClean="0"/>
              <a:t>Platnost ochranné známky je 10 let </a:t>
            </a:r>
            <a:r>
              <a:rPr lang="cs-CZ" dirty="0" smtClean="0"/>
              <a:t>od data podání přihlášky ochranné známky. Platnost lze prodlužovat vždy o dalších 10 let na základě žádosti o obnovu ochranné známky podané v zákonné lhůtě.</a:t>
            </a:r>
          </a:p>
          <a:p>
            <a:endParaRPr lang="cs-CZ" dirty="0"/>
          </a:p>
        </p:txBody>
      </p:sp>
    </p:spTree>
    <p:extLst>
      <p:ext uri="{BB962C8B-B14F-4D97-AF65-F5344CB8AC3E}">
        <p14:creationId xmlns:p14="http://schemas.microsoft.com/office/powerpoint/2010/main" val="2483467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z ochranné známky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Základním právem majitele ochranné známky je výlučné právo vlastníka </a:t>
            </a:r>
            <a:r>
              <a:rPr lang="cs-CZ" u="sng" dirty="0" smtClean="0"/>
              <a:t>označovat své výrobky nebo služby ochrannou známkou</a:t>
            </a:r>
            <a:r>
              <a:rPr lang="cs-CZ" dirty="0" smtClean="0"/>
              <a:t>, pro které je zapsána, nebo </a:t>
            </a:r>
            <a:r>
              <a:rPr lang="cs-CZ" u="sng" dirty="0" smtClean="0"/>
              <a:t>je užívat ve spojení s těmito výrobky nebo služba</a:t>
            </a:r>
            <a:r>
              <a:rPr lang="cs-CZ" dirty="0" smtClean="0"/>
              <a:t>mi. Tomu odpovídá právo vlastníka, že bez jeho souhlasu nesmí žádná další osoba užívat označení shodné nebo zaměnitelné s ochranou známkou pro stejné nebo podobné výrobky nebo služby, pro které je známka zapsána. </a:t>
            </a:r>
          </a:p>
          <a:p>
            <a:r>
              <a:rPr lang="cs-CZ" dirty="0" smtClean="0"/>
              <a:t>Dále jsou v zákoně uvedena </a:t>
            </a:r>
            <a:r>
              <a:rPr lang="cs-CZ" u="sng" dirty="0" smtClean="0"/>
              <a:t>oprávnění, která vlastník má při porušení jeho práv</a:t>
            </a:r>
            <a:r>
              <a:rPr lang="cs-CZ" dirty="0" smtClean="0"/>
              <a:t>. Má zejména právo domáhat se u soudu toho, aby porušování práva bylo </a:t>
            </a:r>
            <a:r>
              <a:rPr lang="cs-CZ" u="sng" dirty="0" smtClean="0"/>
              <a:t>zakázáno, </a:t>
            </a:r>
            <a:r>
              <a:rPr lang="cs-CZ" dirty="0" smtClean="0"/>
              <a:t>a aby následky porušení byly </a:t>
            </a:r>
            <a:r>
              <a:rPr lang="cs-CZ" u="sng" dirty="0" smtClean="0"/>
              <a:t>odstraněny</a:t>
            </a:r>
            <a:r>
              <a:rPr lang="cs-CZ" dirty="0" smtClean="0"/>
              <a:t>. Může se domáhat přiměřeného </a:t>
            </a:r>
            <a:r>
              <a:rPr lang="cs-CZ" u="sng" dirty="0" smtClean="0"/>
              <a:t>zadostiučinění</a:t>
            </a:r>
            <a:r>
              <a:rPr lang="cs-CZ" dirty="0" smtClean="0"/>
              <a:t>, a to i v penězích, a má právo na vydání </a:t>
            </a:r>
            <a:r>
              <a:rPr lang="cs-CZ" u="sng" dirty="0" smtClean="0"/>
              <a:t>bezdůvodného obohacení příp. na náhradu škody</a:t>
            </a:r>
            <a:r>
              <a:rPr lang="cs-CZ" dirty="0" smtClean="0"/>
              <a:t>. Zadostiučinění a náhrady škody se přitom může vlastník domáhat již po zveřejnění přihlášky ochranné známky, přičemž soud o věci rozhodne až po zápisu ochranné známky do rejstříku.</a:t>
            </a:r>
          </a:p>
          <a:p>
            <a:pPr marL="0" indent="0">
              <a:buNone/>
            </a:pPr>
            <a:r>
              <a:rPr lang="cs-CZ" dirty="0" smtClean="0"/>
              <a:t> </a:t>
            </a:r>
            <a:endParaRPr lang="cs-CZ" dirty="0"/>
          </a:p>
        </p:txBody>
      </p:sp>
    </p:spTree>
    <p:extLst>
      <p:ext uri="{BB962C8B-B14F-4D97-AF65-F5344CB8AC3E}">
        <p14:creationId xmlns:p14="http://schemas.microsoft.com/office/powerpoint/2010/main" val="3451698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Změna vlastníka ochranné známky </a:t>
            </a:r>
            <a:endParaRPr lang="cs-CZ" dirty="0"/>
          </a:p>
        </p:txBody>
      </p:sp>
      <p:sp>
        <p:nvSpPr>
          <p:cNvPr id="3" name="Zástupný symbol pro obsah 2"/>
          <p:cNvSpPr>
            <a:spLocks noGrp="1"/>
          </p:cNvSpPr>
          <p:nvPr>
            <p:ph idx="1"/>
          </p:nvPr>
        </p:nvSpPr>
        <p:spPr/>
        <p:txBody>
          <a:bodyPr>
            <a:normAutofit/>
          </a:bodyPr>
          <a:lstStyle/>
          <a:p>
            <a:r>
              <a:rPr lang="cs-CZ" dirty="0" smtClean="0"/>
              <a:t>Ochranná známka může být nezávisle na převodu podniku </a:t>
            </a:r>
            <a:r>
              <a:rPr lang="cs-CZ" u="sng" dirty="0" smtClean="0"/>
              <a:t>převedena, </a:t>
            </a:r>
            <a:r>
              <a:rPr lang="cs-CZ" dirty="0" smtClean="0"/>
              <a:t>a to pro všechny výrobky nebo služby, pro které je zapsána, nebo jen pro některé z nich. Převod ochranné známky musí být učiněn písemnou smlouvou.</a:t>
            </a:r>
          </a:p>
          <a:p>
            <a:r>
              <a:rPr lang="cs-CZ" dirty="0" smtClean="0"/>
              <a:t>Převod, popřípadě přechod ochranné známky je </a:t>
            </a:r>
            <a:r>
              <a:rPr lang="cs-CZ" u="sng" dirty="0" smtClean="0"/>
              <a:t>účinný vůči třetím osobám zápisem do rejstříku</a:t>
            </a:r>
            <a:r>
              <a:rPr lang="cs-CZ" dirty="0" smtClean="0"/>
              <a:t>; nabyvatel ochranné známky může vůči Úřadu činit úkony po doručení žádosti o zápis převodu či přechodu práv k ochranné známce. O zápis převodu či přechodu do rejstříku je oprávněna požádat kterákoli ze smluvních stran, v případě přechodu právní nástupce původního vlastníka. </a:t>
            </a:r>
          </a:p>
          <a:p>
            <a:endParaRPr lang="cs-CZ" dirty="0"/>
          </a:p>
        </p:txBody>
      </p:sp>
    </p:spTree>
    <p:extLst>
      <p:ext uri="{BB962C8B-B14F-4D97-AF65-F5344CB8AC3E}">
        <p14:creationId xmlns:p14="http://schemas.microsoft.com/office/powerpoint/2010/main" val="828994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Licence k ochranné známce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Právo užívat ochrannou známku může být </a:t>
            </a:r>
            <a:r>
              <a:rPr lang="cs-CZ" u="sng" dirty="0" smtClean="0"/>
              <a:t>poskytnuto na základě licenční smlouvy </a:t>
            </a:r>
            <a:r>
              <a:rPr lang="cs-CZ" dirty="0" smtClean="0"/>
              <a:t>uzavřené podle zvláštního právního předpisu pro všechny výrobky nebo služby, pro které byla ochranná známka zapsána, nebo pro některé z nich. Licence může být poskytnuta jako výlučná nebo nevýlučná.</a:t>
            </a:r>
          </a:p>
          <a:p>
            <a:r>
              <a:rPr lang="cs-CZ" dirty="0" smtClean="0"/>
              <a:t>Vlastník ochranné známky se může </a:t>
            </a:r>
            <a:r>
              <a:rPr lang="cs-CZ" u="sng" dirty="0" smtClean="0"/>
              <a:t>dovolávat svých práv z ochranné známky vůči nabyvateli licence, </a:t>
            </a:r>
            <a:r>
              <a:rPr lang="cs-CZ" dirty="0" smtClean="0"/>
              <a:t>který porušil ustanovení licenční smlouvy, pokud jde o dobu trvání licence, podobu, ve které může být ochranná známka užívána, rozsah výrobků nebo služeb, pro které byla licence poskytnuta, území, na kterém může být ochranná známka užívána, nebo jakost výrobků nebo služeb vyráběných či poskytovaných nabyvatelem licence</a:t>
            </a:r>
          </a:p>
          <a:p>
            <a:endParaRPr lang="cs-CZ" dirty="0"/>
          </a:p>
        </p:txBody>
      </p:sp>
    </p:spTree>
    <p:extLst>
      <p:ext uri="{BB962C8B-B14F-4D97-AF65-F5344CB8AC3E}">
        <p14:creationId xmlns:p14="http://schemas.microsoft.com/office/powerpoint/2010/main" val="563198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Vzdání se, zrušení práv k ochranné </a:t>
            </a:r>
            <a:br>
              <a:rPr lang="cs-CZ" dirty="0" smtClean="0"/>
            </a:br>
            <a:r>
              <a:rPr lang="cs-CZ" dirty="0" smtClean="0"/>
              <a:t>známce</a:t>
            </a:r>
            <a:br>
              <a:rPr lang="cs-CZ" dirty="0" smtClean="0"/>
            </a:br>
            <a:endParaRPr lang="cs-CZ" dirty="0"/>
          </a:p>
        </p:txBody>
      </p:sp>
      <p:sp>
        <p:nvSpPr>
          <p:cNvPr id="3" name="Zástupný symbol pro obsah 2"/>
          <p:cNvSpPr>
            <a:spLocks noGrp="1"/>
          </p:cNvSpPr>
          <p:nvPr>
            <p:ph idx="1"/>
          </p:nvPr>
        </p:nvSpPr>
        <p:spPr/>
        <p:txBody>
          <a:bodyPr>
            <a:normAutofit/>
          </a:bodyPr>
          <a:lstStyle/>
          <a:p>
            <a:r>
              <a:rPr lang="cs-CZ" dirty="0" smtClean="0"/>
              <a:t>Vlastník se může u Úřadu průmyslového vlastnictví písemným prohlášením </a:t>
            </a:r>
            <a:r>
              <a:rPr lang="cs-CZ" u="sng" dirty="0" smtClean="0"/>
              <a:t>vzdát práv k ochranné známce v rozsahu všech výrobků či služeb, </a:t>
            </a:r>
            <a:r>
              <a:rPr lang="cs-CZ" dirty="0" smtClean="0"/>
              <a:t>pro které byla zapsána, nebo některých z nich; účinky tohoto prohlášení nastávají dnem doručení prohlášení vlastníka ochranné známky Úřadu a nelze je vzít zpět. Úřad vyznačí vzdání se práv k ochranné známce v rejstříku a oznámí je ve Věstníku. Vlastník může u Úřadu písemným prohlášením omezit rozsah ochrany ve vztahu k prvku ochranné známky. O tomto omezení rozsahu ochrany Úřad rozhodne s ohledem na splnění podmínek stanovených tímto zákonem.</a:t>
            </a:r>
          </a:p>
          <a:p>
            <a:endParaRPr lang="cs-CZ" dirty="0"/>
          </a:p>
        </p:txBody>
      </p:sp>
    </p:spTree>
    <p:extLst>
      <p:ext uri="{BB962C8B-B14F-4D97-AF65-F5344CB8AC3E}">
        <p14:creationId xmlns:p14="http://schemas.microsoft.com/office/powerpoint/2010/main" val="1274806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Zrušení ochranné známky </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 ochranná známka </a:t>
            </a:r>
            <a:r>
              <a:rPr lang="cs-CZ" u="sng" dirty="0" smtClean="0"/>
              <a:t>nebyla po nepřetržitou dobu 5 let řádně užívána </a:t>
            </a:r>
            <a:r>
              <a:rPr lang="cs-CZ" dirty="0" smtClean="0"/>
              <a:t>pro výrobky nebo služby, pro které je zapsána, a pro neužívání neexistují řádné důvody; k užívání, které bylo zahájeno, popřípadě, v němž bylo pokračováno po pětiletém neužívání ochranné známky ve lhůtě 3 měsíců před podáním návrhu, se nepřihlíží, pokud přípravy pro započetí užívání nebo pokračování v užívání nastaly až poté, co se vlastník dozvěděl o tom, že by mohl být podán návrh na zrušení ochranné známky,</a:t>
            </a:r>
          </a:p>
          <a:p>
            <a:pPr marL="0" indent="0">
              <a:buNone/>
            </a:pPr>
            <a:r>
              <a:rPr lang="cs-CZ" dirty="0" smtClean="0"/>
              <a:t>• se ochranná známka stala pro výrobky nebo služby, pro které je zapsána, v důsledku činnosti nebo nečinnosti svého vlastníka</a:t>
            </a:r>
            <a:r>
              <a:rPr lang="cs-CZ" u="sng" dirty="0" smtClean="0"/>
              <a:t>, označením, které je v obchodě obvyklé,</a:t>
            </a:r>
          </a:p>
          <a:p>
            <a:pPr marL="0" indent="0">
              <a:buNone/>
            </a:pPr>
            <a:r>
              <a:rPr lang="cs-CZ" dirty="0" smtClean="0"/>
              <a:t>• ochranná známka po dni jejího zápisu v důsledku užívání svým vlastníkem nebo s jeho souhlasem pro výrobky nebo služby, pro které byla zapsána, </a:t>
            </a:r>
            <a:r>
              <a:rPr lang="cs-CZ" u="sng" dirty="0" smtClean="0"/>
              <a:t>může vést ke klamání veřejnosti,</a:t>
            </a:r>
            <a:r>
              <a:rPr lang="cs-CZ" dirty="0" smtClean="0"/>
              <a:t> zejména pokud jde o povahu, jakost nebo zeměpisný původ těchto výrobků nebo služeb.</a:t>
            </a:r>
          </a:p>
          <a:p>
            <a:endParaRPr lang="cs-CZ" dirty="0"/>
          </a:p>
        </p:txBody>
      </p:sp>
    </p:spTree>
    <p:extLst>
      <p:ext uri="{BB962C8B-B14F-4D97-AF65-F5344CB8AC3E}">
        <p14:creationId xmlns:p14="http://schemas.microsoft.com/office/powerpoint/2010/main" val="4239508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Ochranná známka</a:t>
            </a:r>
            <a:endParaRPr lang="cs-CZ" dirty="0"/>
          </a:p>
        </p:txBody>
      </p:sp>
      <p:pic>
        <p:nvPicPr>
          <p:cNvPr id="4" name="Zástupný symbol pro obsah 3"/>
          <p:cNvPicPr>
            <a:picLocks noGrp="1" noChangeAspect="1"/>
          </p:cNvPicPr>
          <p:nvPr>
            <p:ph idx="1"/>
          </p:nvPr>
        </p:nvPicPr>
        <p:blipFill>
          <a:blip r:embed="rId2"/>
          <a:stretch>
            <a:fillRect/>
          </a:stretch>
        </p:blipFill>
        <p:spPr>
          <a:xfrm>
            <a:off x="4586287" y="3244056"/>
            <a:ext cx="3019425" cy="1514475"/>
          </a:xfrm>
          <a:prstGeom prst="rect">
            <a:avLst/>
          </a:prstGeom>
        </p:spPr>
      </p:pic>
      <p:pic>
        <p:nvPicPr>
          <p:cNvPr id="5" name="Obrázek 4"/>
          <p:cNvPicPr>
            <a:picLocks noChangeAspect="1"/>
          </p:cNvPicPr>
          <p:nvPr/>
        </p:nvPicPr>
        <p:blipFill>
          <a:blip r:embed="rId3"/>
          <a:stretch>
            <a:fillRect/>
          </a:stretch>
        </p:blipFill>
        <p:spPr>
          <a:xfrm>
            <a:off x="737619" y="2262330"/>
            <a:ext cx="3019425" cy="1514475"/>
          </a:xfrm>
          <a:prstGeom prst="rect">
            <a:avLst/>
          </a:prstGeom>
        </p:spPr>
      </p:pic>
      <p:pic>
        <p:nvPicPr>
          <p:cNvPr id="6" name="Obrázek 5"/>
          <p:cNvPicPr>
            <a:picLocks noChangeAspect="1"/>
          </p:cNvPicPr>
          <p:nvPr/>
        </p:nvPicPr>
        <p:blipFill>
          <a:blip r:embed="rId4"/>
          <a:stretch>
            <a:fillRect/>
          </a:stretch>
        </p:blipFill>
        <p:spPr>
          <a:xfrm>
            <a:off x="8434955" y="3019567"/>
            <a:ext cx="2838450" cy="1609725"/>
          </a:xfrm>
          <a:prstGeom prst="rect">
            <a:avLst/>
          </a:prstGeom>
        </p:spPr>
      </p:pic>
      <p:pic>
        <p:nvPicPr>
          <p:cNvPr id="7" name="Obrázek 6"/>
          <p:cNvPicPr>
            <a:picLocks noChangeAspect="1"/>
          </p:cNvPicPr>
          <p:nvPr/>
        </p:nvPicPr>
        <p:blipFill>
          <a:blip r:embed="rId5"/>
          <a:stretch>
            <a:fillRect/>
          </a:stretch>
        </p:blipFill>
        <p:spPr>
          <a:xfrm>
            <a:off x="4475613" y="1543447"/>
            <a:ext cx="2476500" cy="1847850"/>
          </a:xfrm>
          <a:prstGeom prst="rect">
            <a:avLst/>
          </a:prstGeom>
        </p:spPr>
      </p:pic>
    </p:spTree>
    <p:extLst>
      <p:ext uri="{BB962C8B-B14F-4D97-AF65-F5344CB8AC3E}">
        <p14:creationId xmlns:p14="http://schemas.microsoft.com/office/powerpoint/2010/main" val="3227910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ochranných známek</a:t>
            </a:r>
            <a:endParaRPr lang="cs-CZ" dirty="0"/>
          </a:p>
        </p:txBody>
      </p:sp>
      <p:sp>
        <p:nvSpPr>
          <p:cNvPr id="3" name="Zástupný symbol pro obsah 2"/>
          <p:cNvSpPr>
            <a:spLocks noGrp="1"/>
          </p:cNvSpPr>
          <p:nvPr>
            <p:ph idx="1"/>
          </p:nvPr>
        </p:nvSpPr>
        <p:spPr/>
        <p:txBody>
          <a:bodyPr/>
          <a:lstStyle/>
          <a:p>
            <a:r>
              <a:rPr lang="cs-CZ" dirty="0" smtClean="0"/>
              <a:t>Slovní např. Nestlé</a:t>
            </a:r>
          </a:p>
          <a:p>
            <a:r>
              <a:rPr lang="cs-CZ" dirty="0" smtClean="0"/>
              <a:t>Slovní grafická</a:t>
            </a:r>
          </a:p>
          <a:p>
            <a:r>
              <a:rPr lang="cs-CZ" dirty="0" smtClean="0"/>
              <a:t>Obrazová</a:t>
            </a:r>
          </a:p>
          <a:p>
            <a:r>
              <a:rPr lang="cs-CZ" dirty="0"/>
              <a:t>K</a:t>
            </a:r>
            <a:r>
              <a:rPr lang="cs-CZ" dirty="0" smtClean="0"/>
              <a:t>ombinovaná</a:t>
            </a:r>
          </a:p>
          <a:p>
            <a:r>
              <a:rPr lang="cs-CZ" dirty="0" smtClean="0"/>
              <a:t>Prostorová</a:t>
            </a:r>
          </a:p>
          <a:p>
            <a:r>
              <a:rPr lang="cs-CZ" dirty="0" smtClean="0"/>
              <a:t>Barva</a:t>
            </a:r>
          </a:p>
          <a:p>
            <a:r>
              <a:rPr lang="cs-CZ" dirty="0" smtClean="0"/>
              <a:t>Zvuková  </a:t>
            </a:r>
          </a:p>
          <a:p>
            <a:endParaRPr lang="cs-CZ" dirty="0"/>
          </a:p>
        </p:txBody>
      </p:sp>
      <p:pic>
        <p:nvPicPr>
          <p:cNvPr id="4" name="Obrázek 3"/>
          <p:cNvPicPr>
            <a:picLocks noChangeAspect="1"/>
          </p:cNvPicPr>
          <p:nvPr/>
        </p:nvPicPr>
        <p:blipFill>
          <a:blip r:embed="rId2"/>
          <a:stretch>
            <a:fillRect/>
          </a:stretch>
        </p:blipFill>
        <p:spPr>
          <a:xfrm>
            <a:off x="4080681" y="2156915"/>
            <a:ext cx="1541273" cy="1023013"/>
          </a:xfrm>
          <a:prstGeom prst="rect">
            <a:avLst/>
          </a:prstGeom>
        </p:spPr>
      </p:pic>
      <p:pic>
        <p:nvPicPr>
          <p:cNvPr id="5" name="Obrázek 4"/>
          <p:cNvPicPr>
            <a:picLocks noChangeAspect="1"/>
          </p:cNvPicPr>
          <p:nvPr/>
        </p:nvPicPr>
        <p:blipFill>
          <a:blip r:embed="rId3"/>
          <a:stretch>
            <a:fillRect/>
          </a:stretch>
        </p:blipFill>
        <p:spPr>
          <a:xfrm>
            <a:off x="6456031" y="2862830"/>
            <a:ext cx="3019425" cy="1514475"/>
          </a:xfrm>
          <a:prstGeom prst="rect">
            <a:avLst/>
          </a:prstGeom>
        </p:spPr>
      </p:pic>
      <p:pic>
        <p:nvPicPr>
          <p:cNvPr id="6" name="Obrázek 5"/>
          <p:cNvPicPr>
            <a:picLocks noChangeAspect="1"/>
          </p:cNvPicPr>
          <p:nvPr/>
        </p:nvPicPr>
        <p:blipFill>
          <a:blip r:embed="rId4"/>
          <a:stretch>
            <a:fillRect/>
          </a:stretch>
        </p:blipFill>
        <p:spPr>
          <a:xfrm>
            <a:off x="4080681" y="4755653"/>
            <a:ext cx="1962080" cy="1317601"/>
          </a:xfrm>
          <a:prstGeom prst="rect">
            <a:avLst/>
          </a:prstGeom>
        </p:spPr>
      </p:pic>
      <p:pic>
        <p:nvPicPr>
          <p:cNvPr id="7" name="Obrázek 6"/>
          <p:cNvPicPr>
            <a:picLocks noChangeAspect="1"/>
          </p:cNvPicPr>
          <p:nvPr/>
        </p:nvPicPr>
        <p:blipFill>
          <a:blip r:embed="rId5"/>
          <a:stretch>
            <a:fillRect/>
          </a:stretch>
        </p:blipFill>
        <p:spPr>
          <a:xfrm>
            <a:off x="4080681" y="3419155"/>
            <a:ext cx="2531927" cy="1269029"/>
          </a:xfrm>
          <a:prstGeom prst="rect">
            <a:avLst/>
          </a:prstGeom>
        </p:spPr>
      </p:pic>
    </p:spTree>
    <p:extLst>
      <p:ext uri="{BB962C8B-B14F-4D97-AF65-F5344CB8AC3E}">
        <p14:creationId xmlns:p14="http://schemas.microsoft.com/office/powerpoint/2010/main" val="4033482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Proč ochranná známka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Jde o označení, které umožňuje rozlišit shodné výrobky, pocházející od různých výrobců, kteří tyto výrobky vyrábějí, nebo s nimi obchodují, a shodné služby, které jsou poskytovány odlišnými subjekty v oblasti terciární sféry. </a:t>
            </a:r>
          </a:p>
          <a:p>
            <a:r>
              <a:rPr lang="cs-CZ" dirty="0" smtClean="0"/>
              <a:t>Podnikatel má tak určitou záruku toho, že jeho výrobky a služby vstoupily do povědomí spotřebitele, který se bude lépe orientovat v široké nabídce zboží a služeb. Působení ochranné známky a její vliv na zákazníka zajišťuje současně i odbyt produktů a služeb na trhu, spolu s využitím dobré pověsti, popř. </a:t>
            </a:r>
            <a:r>
              <a:rPr lang="cs-CZ" dirty="0" smtClean="0"/>
              <a:t>všeobecné </a:t>
            </a:r>
            <a:r>
              <a:rPr lang="cs-CZ" dirty="0" smtClean="0"/>
              <a:t>známosti takového označení.</a:t>
            </a:r>
          </a:p>
          <a:p>
            <a:r>
              <a:rPr lang="cs-CZ" dirty="0" smtClean="0"/>
              <a:t>K tomu, aby označení přihlašované jako ochranná známka plnilo svůj účel pro spotřebitele, ale i pro podnikatelské subjekty, platí určitá kritéria, která spočívají zejména v úzké vazbě známky na podnikatelské aktivity subjektu, který ji přihlašuje, na dobré způsobilosti odlišit přihlašované označení od již zapsaných ochranných známek zavedených na trhu a na fantazijnosti, originalitě a nevšednosti takového označení, včetně jeho výraznosti a snadné zapamatovatelnosti</a:t>
            </a:r>
          </a:p>
          <a:p>
            <a:endParaRPr lang="cs-CZ" dirty="0" smtClean="0"/>
          </a:p>
          <a:p>
            <a:endParaRPr lang="cs-CZ" dirty="0"/>
          </a:p>
        </p:txBody>
      </p:sp>
    </p:spTree>
    <p:extLst>
      <p:ext uri="{BB962C8B-B14F-4D97-AF65-F5344CB8AC3E}">
        <p14:creationId xmlns:p14="http://schemas.microsoft.com/office/powerpoint/2010/main" val="3067993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 ochranné známky</a:t>
            </a:r>
            <a:endParaRPr lang="cs-CZ" dirty="0"/>
          </a:p>
        </p:txBody>
      </p:sp>
      <p:sp>
        <p:nvSpPr>
          <p:cNvPr id="3" name="Zástupný symbol pro obsah 2"/>
          <p:cNvSpPr>
            <a:spLocks noGrp="1"/>
          </p:cNvSpPr>
          <p:nvPr>
            <p:ph idx="1"/>
          </p:nvPr>
        </p:nvSpPr>
        <p:spPr/>
        <p:txBody>
          <a:bodyPr/>
          <a:lstStyle/>
          <a:p>
            <a:r>
              <a:rPr lang="cs-CZ" dirty="0" smtClean="0"/>
              <a:t>Podle zákona se ochrannou známkou rozumí „označení tvořené slovy, písmeny, číslicemi, kresbou nebo tvarem výrobku nebo jeho obalu, popř. jejich kombinací, určené k rozlišení výrobků nebo služeb, pocházejících od různých podnikatelů a zapsané do rejstříku ochranných známek vedeného Úřadem průmyslového vlastnictví“.</a:t>
            </a:r>
          </a:p>
          <a:p>
            <a:r>
              <a:rPr lang="cs-CZ" dirty="0"/>
              <a:t>P</a:t>
            </a:r>
            <a:r>
              <a:rPr lang="cs-CZ" dirty="0" smtClean="0"/>
              <a:t>řihlašovatelem a následně majitelem ochranné známky v současnosti nemusí být pouze podnikatel, nýbrž rovněž i fyzická nebo právnická osoba od podnikatele odlišná. </a:t>
            </a:r>
          </a:p>
          <a:p>
            <a:r>
              <a:rPr lang="cs-CZ" dirty="0" smtClean="0"/>
              <a:t>Zákonná úprava zákon č. 441/2003 Sb., o ochranných známkách</a:t>
            </a:r>
          </a:p>
          <a:p>
            <a:endParaRPr lang="cs-CZ" dirty="0" smtClean="0"/>
          </a:p>
          <a:p>
            <a:endParaRPr lang="cs-CZ" dirty="0"/>
          </a:p>
        </p:txBody>
      </p:sp>
    </p:spTree>
    <p:extLst>
      <p:ext uri="{BB962C8B-B14F-4D97-AF65-F5344CB8AC3E}">
        <p14:creationId xmlns:p14="http://schemas.microsoft.com/office/powerpoint/2010/main" val="3956487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podávání přihlášky ochranné známky</a:t>
            </a:r>
            <a:endParaRPr lang="cs-CZ" dirty="0"/>
          </a:p>
        </p:txBody>
      </p:sp>
      <p:sp>
        <p:nvSpPr>
          <p:cNvPr id="3" name="Zástupný symbol pro obsah 2"/>
          <p:cNvSpPr>
            <a:spLocks noGrp="1"/>
          </p:cNvSpPr>
          <p:nvPr>
            <p:ph idx="1"/>
          </p:nvPr>
        </p:nvSpPr>
        <p:spPr/>
        <p:txBody>
          <a:bodyPr/>
          <a:lstStyle/>
          <a:p>
            <a:r>
              <a:rPr lang="cs-CZ" dirty="0" smtClean="0"/>
              <a:t>O zápis ochranné známky do rejstříku se žádá přihláškou ochranné známky, kterou může podat fyzická nebo právnická osoba pro specifické výrobky a/nebo služby. Podání přihlášky je jednostranným adresovaným právním úkonem, jímž se zahajuje specifické správní řízení o přihlášce ochranné známky a pro nějž tedy v souladu s příslušnými právními předpisy musí oprávněný subjekt, přihlašovatel, mít právní subjektivitu, přesněji způsobilost k právům a povinnostem a způsobilost k právním úkonům.</a:t>
            </a:r>
            <a:endParaRPr lang="cs-CZ" dirty="0"/>
          </a:p>
        </p:txBody>
      </p:sp>
    </p:spTree>
    <p:extLst>
      <p:ext uri="{BB962C8B-B14F-4D97-AF65-F5344CB8AC3E}">
        <p14:creationId xmlns:p14="http://schemas.microsoft.com/office/powerpoint/2010/main" val="234943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Náležitosti přihlášky</a:t>
            </a:r>
            <a:endParaRPr lang="cs-CZ" dirty="0"/>
          </a:p>
        </p:txBody>
      </p:sp>
      <p:sp>
        <p:nvSpPr>
          <p:cNvPr id="3" name="Zástupný symbol pro obsah 2"/>
          <p:cNvSpPr>
            <a:spLocks noGrp="1"/>
          </p:cNvSpPr>
          <p:nvPr>
            <p:ph idx="1"/>
          </p:nvPr>
        </p:nvSpPr>
        <p:spPr/>
        <p:txBody>
          <a:bodyPr>
            <a:normAutofit/>
          </a:bodyPr>
          <a:lstStyle/>
          <a:p>
            <a:r>
              <a:rPr lang="cs-CZ" dirty="0" smtClean="0"/>
              <a:t>žádost o zápis ochranné známky do rejstříku, </a:t>
            </a:r>
          </a:p>
          <a:p>
            <a:r>
              <a:rPr lang="cs-CZ" dirty="0" smtClean="0"/>
              <a:t>jméno a příjmení fyzické osoby a adresu místa jejího trvalého pobytu, popřípadě adresu pro doručování, je-li přihlašovatelem osoba fyzická, nebo obchodní firmu nebo jiný název a sídlo, je-li přihlašovatelem osoba právnická, </a:t>
            </a:r>
          </a:p>
          <a:p>
            <a:r>
              <a:rPr lang="cs-CZ" dirty="0" smtClean="0"/>
              <a:t>údaje o totožnosti zástupce, je-li přihlašovatel zastoupen, </a:t>
            </a:r>
          </a:p>
          <a:p>
            <a:r>
              <a:rPr lang="cs-CZ" dirty="0" smtClean="0"/>
              <a:t>seznam výrobků a služeb, pro něž má být ochranná známka zapsána</a:t>
            </a:r>
          </a:p>
          <a:p>
            <a:r>
              <a:rPr lang="cs-CZ" dirty="0" smtClean="0"/>
              <a:t>znění nebo plošné vyobrazení přihlašované ochranné známky a podpis přihlašovatele nebo zástupce, je-li přihlašovatel zastoupen. </a:t>
            </a:r>
          </a:p>
          <a:p>
            <a:endParaRPr lang="cs-CZ" dirty="0"/>
          </a:p>
        </p:txBody>
      </p:sp>
    </p:spTree>
    <p:extLst>
      <p:ext uri="{BB962C8B-B14F-4D97-AF65-F5344CB8AC3E}">
        <p14:creationId xmlns:p14="http://schemas.microsoft.com/office/powerpoint/2010/main" val="3352577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Průzkum přihlášky ochranné známky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 podání přihlášky ochranné známky podrobí Úřad průmyslového vlastnictví známku tzv. formálnímu průzkumu a posléze tzv. věcnému průzkumu.</a:t>
            </a:r>
          </a:p>
          <a:p>
            <a:pPr marL="0" indent="0">
              <a:buNone/>
            </a:pPr>
            <a:r>
              <a:rPr lang="cs-CZ" dirty="0" smtClean="0"/>
              <a:t>• V rámci </a:t>
            </a:r>
            <a:r>
              <a:rPr lang="cs-CZ" b="1" dirty="0" smtClean="0"/>
              <a:t>formálního </a:t>
            </a:r>
            <a:r>
              <a:rPr lang="cs-CZ" dirty="0" smtClean="0"/>
              <a:t>průzkumu Úřad zkoumá, zda přihláška obsahuje všechny náležitosti stanovené zákonem a zda je zaplacen správní poplatek. Pokud zjistí v tomto směru nějaký nedostatek, vyzve přihlašovatele, aby jej ve stanovené lhůtě odstranil. Pokud jsou všechny nedostatky odstraněny a přihláška obsahuje potřebné náležitosti, Úřad přihlášku zveřejní ve Věstníku Úřadu průmyslového vlastnictví. Pokud nejsou odstraněny zjištěné nedostatky, Úřad přihlášku zamítne.</a:t>
            </a:r>
          </a:p>
          <a:p>
            <a:pPr marL="0" indent="0">
              <a:buNone/>
            </a:pPr>
            <a:r>
              <a:rPr lang="cs-CZ" dirty="0" smtClean="0"/>
              <a:t>• V rámci </a:t>
            </a:r>
            <a:r>
              <a:rPr lang="cs-CZ" b="1" dirty="0" smtClean="0"/>
              <a:t>věcného</a:t>
            </a:r>
            <a:r>
              <a:rPr lang="cs-CZ" dirty="0" smtClean="0"/>
              <a:t> průzkumu Úřad zkoumá, zda přihlášené označení je způsobilé zápisu. Pokud dospěje k závěru, že tomu tak není, přihlášku zamítne. Ještě předtím však Úřad umožní přihla</a:t>
            </a:r>
            <a:r>
              <a:rPr lang="cs-CZ" dirty="0"/>
              <a:t>š</a:t>
            </a:r>
            <a:r>
              <a:rPr lang="cs-CZ" dirty="0" smtClean="0"/>
              <a:t>ovateli se k důvodům zamítnutí vyjádřit. </a:t>
            </a:r>
          </a:p>
          <a:p>
            <a:pPr marL="0" indent="0">
              <a:buNone/>
            </a:pPr>
            <a:endParaRPr lang="cs-CZ" dirty="0" smtClean="0"/>
          </a:p>
          <a:p>
            <a:endParaRPr lang="cs-CZ" dirty="0" smtClean="0"/>
          </a:p>
          <a:p>
            <a:endParaRPr lang="cs-CZ" dirty="0" smtClean="0"/>
          </a:p>
          <a:p>
            <a:pPr marL="0" indent="0">
              <a:buNone/>
            </a:pPr>
            <a:endParaRPr lang="cs-CZ" dirty="0"/>
          </a:p>
        </p:txBody>
      </p:sp>
    </p:spTree>
    <p:extLst>
      <p:ext uri="{BB962C8B-B14F-4D97-AF65-F5344CB8AC3E}">
        <p14:creationId xmlns:p14="http://schemas.microsoft.com/office/powerpoint/2010/main" val="324436325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2071</TotalTime>
  <Words>2484</Words>
  <Application>Microsoft Office PowerPoint</Application>
  <PresentationFormat>Širokoúhlá obrazovka</PresentationFormat>
  <Paragraphs>100</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Ochranná známka</vt:lpstr>
      <vt:lpstr>Co je to ochranná známka</vt:lpstr>
      <vt:lpstr>Ochranná známka</vt:lpstr>
      <vt:lpstr>Druhy ochranných známek</vt:lpstr>
      <vt:lpstr>Proč ochranná známka</vt:lpstr>
      <vt:lpstr>Definice ochranné známky</vt:lpstr>
      <vt:lpstr>Postup při podávání přihlášky ochranné známky</vt:lpstr>
      <vt:lpstr>Náležitosti přihlášky</vt:lpstr>
      <vt:lpstr>Průzkum přihlášky ochranné známky</vt:lpstr>
      <vt:lpstr>Řízení</vt:lpstr>
      <vt:lpstr>Výluky ze zápisu</vt:lpstr>
      <vt:lpstr>Absolutní důvody odmítnutí</vt:lpstr>
      <vt:lpstr>Nedistinktivní označení</vt:lpstr>
      <vt:lpstr>Nedistinktivní označení</vt:lpstr>
      <vt:lpstr>Generická a popisná označení </vt:lpstr>
      <vt:lpstr>Označení tvořená výlučně označeními nebo údaji, jež se staly obvyklými v běžném jazyce nebo v poctivých obchodních zvyklostech </vt:lpstr>
      <vt:lpstr>Označení tvořená výlučně tvarem, který vyplývá z povahy samotného výrobku nebo který  je nezbytný pro dosažení technického výsledku anebo který dává výrobku podstatnou užitnou hodnotu </vt:lpstr>
      <vt:lpstr>Označení v rozporu s veřejným pořádkem nebo dobrými mravy</vt:lpstr>
      <vt:lpstr>Klamavá označení </vt:lpstr>
      <vt:lpstr>Označení přihlašovaná pro vína či lihoviny obsahující zeměpisné označení, aniž by víno či lihovina měly takovýto zeměpisný původ</vt:lpstr>
      <vt:lpstr>Zápis a práva z ochranné známky</vt:lpstr>
      <vt:lpstr>Práva z ochranné známky</vt:lpstr>
      <vt:lpstr>Změna vlastníka ochranné známky </vt:lpstr>
      <vt:lpstr>Licence k ochranné známce</vt:lpstr>
      <vt:lpstr>Vzdání se, zrušení práv k ochranné  známce </vt:lpstr>
      <vt:lpstr>Zrušení ochranné známky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Ochranná známka</dc:title>
  <dc:creator>Účet Microsoft</dc:creator>
  <cp:lastModifiedBy>Účet Microsoft</cp:lastModifiedBy>
  <cp:revision>38</cp:revision>
  <dcterms:created xsi:type="dcterms:W3CDTF">2021-03-21T11:28:25Z</dcterms:created>
  <dcterms:modified xsi:type="dcterms:W3CDTF">2022-11-03T07:52:55Z</dcterms:modified>
</cp:coreProperties>
</file>