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62" r:id="rId11"/>
    <p:sldId id="263"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Účet Microsoft" initials="ÚM" lastIdx="0" clrIdx="0">
    <p:extLst>
      <p:ext uri="{19B8F6BF-5375-455C-9EA6-DF929625EA0E}">
        <p15:presenceInfo xmlns:p15="http://schemas.microsoft.com/office/powerpoint/2012/main" userId="d13a78985ffb89e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3508941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469710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3048618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4236293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1583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B6C36A6-5484-494A-B393-FEEFD33A6510}"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275129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B6C36A6-5484-494A-B393-FEEFD33A6510}" type="datetimeFigureOut">
              <a:rPr lang="cs-CZ" smtClean="0"/>
              <a:t>02.11.2022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30897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0B6C36A6-5484-494A-B393-FEEFD33A6510}" type="datetimeFigureOut">
              <a:rPr lang="cs-CZ" smtClean="0"/>
              <a:t>02.11.2022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1745658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B6C36A6-5484-494A-B393-FEEFD33A6510}" type="datetimeFigureOut">
              <a:rPr lang="cs-CZ" smtClean="0"/>
              <a:t>02.11.2022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3295731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B6C36A6-5484-494A-B393-FEEFD33A6510}"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482015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B6C36A6-5484-494A-B393-FEEFD33A6510}" type="datetimeFigureOut">
              <a:rPr lang="cs-CZ" smtClean="0"/>
              <a:t>02.11.2022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C020546-5CF6-4D07-B64B-1EBAC9774F00}" type="slidenum">
              <a:rPr lang="cs-CZ" smtClean="0"/>
              <a:t>‹#›</a:t>
            </a:fld>
            <a:endParaRPr lang="cs-CZ"/>
          </a:p>
        </p:txBody>
      </p:sp>
    </p:spTree>
    <p:extLst>
      <p:ext uri="{BB962C8B-B14F-4D97-AF65-F5344CB8AC3E}">
        <p14:creationId xmlns:p14="http://schemas.microsoft.com/office/powerpoint/2010/main" val="65479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C36A6-5484-494A-B393-FEEFD33A6510}" type="datetimeFigureOut">
              <a:rPr lang="cs-CZ" smtClean="0"/>
              <a:t>02.11.2022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020546-5CF6-4D07-B64B-1EBAC9774F00}" type="slidenum">
              <a:rPr lang="cs-CZ" smtClean="0"/>
              <a:t>‹#›</a:t>
            </a:fld>
            <a:endParaRPr lang="cs-CZ"/>
          </a:p>
        </p:txBody>
      </p:sp>
    </p:spTree>
    <p:extLst>
      <p:ext uri="{BB962C8B-B14F-4D97-AF65-F5344CB8AC3E}">
        <p14:creationId xmlns:p14="http://schemas.microsoft.com/office/powerpoint/2010/main" val="3706953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Autofit/>
          </a:bodyPr>
          <a:lstStyle/>
          <a:p>
            <a:r>
              <a:rPr lang="cs-CZ" sz="3600" dirty="0" smtClean="0"/>
              <a:t>Právo duševního</a:t>
            </a:r>
            <a:br>
              <a:rPr lang="cs-CZ" sz="3600" dirty="0" smtClean="0"/>
            </a:br>
            <a:r>
              <a:rPr lang="cs-CZ" sz="3600" dirty="0" smtClean="0"/>
              <a:t>vlastnictví v informační</a:t>
            </a:r>
            <a:br>
              <a:rPr lang="cs-CZ" sz="3600" dirty="0" smtClean="0"/>
            </a:br>
            <a:r>
              <a:rPr lang="cs-CZ" sz="3600" dirty="0" smtClean="0"/>
              <a:t>společnosti, ochrana</a:t>
            </a:r>
            <a:br>
              <a:rPr lang="cs-CZ" sz="3600" dirty="0" smtClean="0"/>
            </a:br>
            <a:r>
              <a:rPr lang="cs-CZ" sz="3600" dirty="0" smtClean="0"/>
              <a:t>počítačových programu</a:t>
            </a:r>
            <a:br>
              <a:rPr lang="cs-CZ" sz="3600" dirty="0" smtClean="0"/>
            </a:br>
            <a:r>
              <a:rPr lang="cs-CZ" sz="3600" dirty="0" smtClean="0"/>
              <a:t>a databází</a:t>
            </a:r>
            <a:endParaRPr lang="cs-CZ" sz="3600" dirty="0"/>
          </a:p>
        </p:txBody>
      </p:sp>
      <p:sp>
        <p:nvSpPr>
          <p:cNvPr id="3" name="Podnadpis 2"/>
          <p:cNvSpPr>
            <a:spLocks noGrp="1"/>
          </p:cNvSpPr>
          <p:nvPr>
            <p:ph type="subTitle" idx="1"/>
          </p:nvPr>
        </p:nvSpPr>
        <p:spPr/>
        <p:txBody>
          <a:bodyPr/>
          <a:lstStyle/>
          <a:p>
            <a:r>
              <a:rPr lang="cs-CZ" dirty="0" smtClean="0"/>
              <a:t>JUDr. Zuzana </a:t>
            </a:r>
            <a:r>
              <a:rPr lang="cs-CZ" dirty="0" err="1" smtClean="0"/>
              <a:t>Vylegalová</a:t>
            </a:r>
            <a:endParaRPr lang="cs-CZ" dirty="0"/>
          </a:p>
        </p:txBody>
      </p:sp>
    </p:spTree>
    <p:extLst>
      <p:ext uri="{BB962C8B-B14F-4D97-AF65-F5344CB8AC3E}">
        <p14:creationId xmlns:p14="http://schemas.microsoft.com/office/powerpoint/2010/main" val="2303392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Software</a:t>
            </a:r>
            <a:endParaRPr lang="cs-CZ" dirty="0"/>
          </a:p>
        </p:txBody>
      </p:sp>
      <p:sp>
        <p:nvSpPr>
          <p:cNvPr id="3" name="Zástupný symbol pro obsah 2"/>
          <p:cNvSpPr>
            <a:spLocks noGrp="1"/>
          </p:cNvSpPr>
          <p:nvPr>
            <p:ph idx="1"/>
          </p:nvPr>
        </p:nvSpPr>
        <p:spPr/>
        <p:txBody>
          <a:bodyPr/>
          <a:lstStyle/>
          <a:p>
            <a:r>
              <a:rPr lang="cs-CZ" dirty="0"/>
              <a:t>Softwarem je obecný termín, který pojmenovává soubor počítačových programů, procedur a s </a:t>
            </a:r>
            <a:r>
              <a:rPr lang="cs-CZ" dirty="0" smtClean="0"/>
              <a:t>nimi spojené </a:t>
            </a:r>
            <a:r>
              <a:rPr lang="cs-CZ" dirty="0"/>
              <a:t>dokumentace, které provádějí určité činnosti v rámci počítačového systému (počítače, skupiny počítačů</a:t>
            </a:r>
            <a:r>
              <a:rPr lang="cs-CZ" dirty="0" smtClean="0"/>
              <a:t>).</a:t>
            </a:r>
            <a:endParaRPr lang="cs-CZ" dirty="0"/>
          </a:p>
        </p:txBody>
      </p:sp>
    </p:spTree>
    <p:extLst>
      <p:ext uri="{BB962C8B-B14F-4D97-AF65-F5344CB8AC3E}">
        <p14:creationId xmlns:p14="http://schemas.microsoft.com/office/powerpoint/2010/main" val="3423746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SHAREWARE</a:t>
            </a:r>
            <a:endParaRPr lang="cs-CZ" dirty="0"/>
          </a:p>
        </p:txBody>
      </p:sp>
      <p:sp>
        <p:nvSpPr>
          <p:cNvPr id="3" name="Zástupný symbol pro obsah 2"/>
          <p:cNvSpPr>
            <a:spLocks noGrp="1"/>
          </p:cNvSpPr>
          <p:nvPr>
            <p:ph idx="1"/>
          </p:nvPr>
        </p:nvSpPr>
        <p:spPr/>
        <p:txBody>
          <a:bodyPr>
            <a:normAutofit/>
          </a:bodyPr>
          <a:lstStyle/>
          <a:p>
            <a:r>
              <a:rPr lang="cs-CZ" i="1" dirty="0" smtClean="0"/>
              <a:t>Volně šiřitelné programy</a:t>
            </a:r>
            <a:r>
              <a:rPr lang="cs-CZ" dirty="0" smtClean="0"/>
              <a:t>, které jejich autoři distribuují mimo běžné obchodní sítě, vycházejíc z principu, že tento způsob šíření je méně nákladný a snáze dostupný pro nejširší uživatelskou obec. Po určitou dobu však bývá možno užívat program bezplatně. Za použití takového programu je třeba autorovi poskytnout požadovanou odměnu a registrovat se. Neregistrované programy pak bývají většinou funkčně omezeny, časově limitovány nebo jinak upraveny. Možnost sharewarové distribuce z hlediska </a:t>
            </a:r>
            <a:r>
              <a:rPr lang="cs-CZ" dirty="0" err="1" smtClean="0"/>
              <a:t>AutZ</a:t>
            </a:r>
            <a:r>
              <a:rPr lang="cs-CZ" dirty="0" smtClean="0"/>
              <a:t> je naprosto bezproblémová, neboť nevýhradní licenční smlouvy nevyžadují písemnou formu.</a:t>
            </a:r>
          </a:p>
          <a:p>
            <a:endParaRPr lang="cs-CZ" dirty="0"/>
          </a:p>
        </p:txBody>
      </p:sp>
    </p:spTree>
    <p:extLst>
      <p:ext uri="{BB962C8B-B14F-4D97-AF65-F5344CB8AC3E}">
        <p14:creationId xmlns:p14="http://schemas.microsoft.com/office/powerpoint/2010/main" val="1801203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FREEWARE</a:t>
            </a:r>
            <a:endParaRPr lang="cs-CZ" dirty="0"/>
          </a:p>
        </p:txBody>
      </p:sp>
      <p:sp>
        <p:nvSpPr>
          <p:cNvPr id="3" name="Zástupný symbol pro obsah 2"/>
          <p:cNvSpPr>
            <a:spLocks noGrp="1"/>
          </p:cNvSpPr>
          <p:nvPr>
            <p:ph idx="1"/>
          </p:nvPr>
        </p:nvSpPr>
        <p:spPr/>
        <p:txBody>
          <a:bodyPr/>
          <a:lstStyle/>
          <a:p>
            <a:r>
              <a:rPr lang="cs-CZ" i="1" dirty="0" smtClean="0"/>
              <a:t>Volně použitelný/šiřitelný software </a:t>
            </a:r>
            <a:r>
              <a:rPr lang="cs-CZ" dirty="0" smtClean="0"/>
              <a:t>s ještě přístupnějším stupněm užívání, než je tomu u shareware.</a:t>
            </a:r>
          </a:p>
          <a:p>
            <a:r>
              <a:rPr lang="cs-CZ" dirty="0" smtClean="0"/>
              <a:t>Programy s tímto označením lze nejenom zcela libovolně šířit, kopírovat (to umožňuje většinou i shareware), ale navíc </a:t>
            </a:r>
            <a:r>
              <a:rPr lang="cs-CZ" i="1" dirty="0" smtClean="0"/>
              <a:t>rozsah užívání není nikterak omezen (x shareware)</a:t>
            </a:r>
          </a:p>
          <a:p>
            <a:pPr marL="0" indent="0">
              <a:buNone/>
            </a:pPr>
            <a:endParaRPr lang="cs-CZ" dirty="0"/>
          </a:p>
        </p:txBody>
      </p:sp>
    </p:spTree>
    <p:extLst>
      <p:ext uri="{BB962C8B-B14F-4D97-AF65-F5344CB8AC3E}">
        <p14:creationId xmlns:p14="http://schemas.microsoft.com/office/powerpoint/2010/main" val="17773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PUBLIC DOMAIN</a:t>
            </a:r>
            <a:endParaRPr lang="cs-CZ" dirty="0"/>
          </a:p>
        </p:txBody>
      </p:sp>
      <p:sp>
        <p:nvSpPr>
          <p:cNvPr id="3" name="Zástupný symbol pro obsah 2"/>
          <p:cNvSpPr>
            <a:spLocks noGrp="1"/>
          </p:cNvSpPr>
          <p:nvPr>
            <p:ph idx="1"/>
          </p:nvPr>
        </p:nvSpPr>
        <p:spPr/>
        <p:txBody>
          <a:bodyPr/>
          <a:lstStyle/>
          <a:p>
            <a:r>
              <a:rPr lang="cs-CZ" dirty="0" smtClean="0"/>
              <a:t>Jde o počítačové programy, k nimž se autoři „pro forma“ vzdali autorských práv – tak je tomu alespoň v jejich prohlášeních dané programy doprovázejících.</a:t>
            </a:r>
            <a:endParaRPr lang="cs-CZ" dirty="0"/>
          </a:p>
        </p:txBody>
      </p:sp>
    </p:spTree>
    <p:extLst>
      <p:ext uri="{BB962C8B-B14F-4D97-AF65-F5344CB8AC3E}">
        <p14:creationId xmlns:p14="http://schemas.microsoft.com/office/powerpoint/2010/main" val="3945469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FREE SOFTWARE, Open </a:t>
            </a:r>
            <a:r>
              <a:rPr lang="en-US" dirty="0" err="1" smtClean="0"/>
              <a:t>Licence</a:t>
            </a:r>
            <a:r>
              <a:rPr lang="en-US" dirty="0" smtClean="0"/>
              <a:t> Software,</a:t>
            </a:r>
            <a:endParaRPr lang="cs-CZ" dirty="0"/>
          </a:p>
        </p:txBody>
      </p:sp>
      <p:sp>
        <p:nvSpPr>
          <p:cNvPr id="3" name="Zástupný symbol pro obsah 2"/>
          <p:cNvSpPr>
            <a:spLocks noGrp="1"/>
          </p:cNvSpPr>
          <p:nvPr>
            <p:ph idx="1"/>
          </p:nvPr>
        </p:nvSpPr>
        <p:spPr/>
        <p:txBody>
          <a:bodyPr/>
          <a:lstStyle/>
          <a:p>
            <a:r>
              <a:rPr lang="cs-CZ" dirty="0" smtClean="0"/>
              <a:t>Ještě propracovanější formy vytvořené za účelem konkurování MICROSOFTU a jemu spřízněným firmám.</a:t>
            </a:r>
            <a:endParaRPr lang="cs-CZ" dirty="0"/>
          </a:p>
        </p:txBody>
      </p:sp>
    </p:spTree>
    <p:extLst>
      <p:ext uri="{BB962C8B-B14F-4D97-AF65-F5344CB8AC3E}">
        <p14:creationId xmlns:p14="http://schemas.microsoft.com/office/powerpoint/2010/main" val="3360492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Do práva autorského </a:t>
            </a:r>
            <a:r>
              <a:rPr lang="cs-CZ" i="1" dirty="0" smtClean="0"/>
              <a:t>nezasahuje oprávněný uživatel rozmnoženiny počítačového programu, </a:t>
            </a:r>
            <a:r>
              <a:rPr lang="cs-CZ" dirty="0" smtClean="0"/>
              <a:t>jestliže:</a:t>
            </a:r>
            <a:endParaRPr lang="cs-CZ" dirty="0"/>
          </a:p>
        </p:txBody>
      </p:sp>
      <p:sp>
        <p:nvSpPr>
          <p:cNvPr id="3" name="Zástupný symbol pro obsah 2"/>
          <p:cNvSpPr>
            <a:spLocks noGrp="1"/>
          </p:cNvSpPr>
          <p:nvPr>
            <p:ph idx="1"/>
          </p:nvPr>
        </p:nvSpPr>
        <p:spPr/>
        <p:txBody>
          <a:bodyPr>
            <a:normAutofit/>
          </a:bodyPr>
          <a:lstStyle/>
          <a:p>
            <a:r>
              <a:rPr lang="cs-CZ" dirty="0" smtClean="0"/>
              <a:t> rozmnožuje, překládá, zpracovává, upravuje či jinak mění počítačový program, je-li to nezbytné k využití oprávněně nabyté rozmnoženiny počítačového programu, činí-li tak při zavedení a provozu počítačového programu nebo opravuje-li chyby počítačového programu,</a:t>
            </a:r>
          </a:p>
          <a:p>
            <a:r>
              <a:rPr lang="cs-CZ" dirty="0" smtClean="0"/>
              <a:t>jinak rozmnožuje, překládá, zpracovává, upravuje či jinak mění počítačový program, je-li to nezbytné k využití oprávněně nabyté rozmnoženiny počítačového programu v souladu s jeho určením, není-li dohodnuto jinak,</a:t>
            </a:r>
          </a:p>
          <a:p>
            <a:endParaRPr lang="cs-CZ" dirty="0"/>
          </a:p>
        </p:txBody>
      </p:sp>
    </p:spTree>
    <p:extLst>
      <p:ext uri="{BB962C8B-B14F-4D97-AF65-F5344CB8AC3E}">
        <p14:creationId xmlns:p14="http://schemas.microsoft.com/office/powerpoint/2010/main" val="1233197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t>
            </a:r>
            <a:endParaRPr lang="cs-CZ" dirty="0"/>
          </a:p>
        </p:txBody>
      </p:sp>
      <p:sp>
        <p:nvSpPr>
          <p:cNvPr id="3" name="Zástupný symbol pro obsah 2"/>
          <p:cNvSpPr>
            <a:spLocks noGrp="1"/>
          </p:cNvSpPr>
          <p:nvPr>
            <p:ph idx="1"/>
          </p:nvPr>
        </p:nvSpPr>
        <p:spPr/>
        <p:txBody>
          <a:bodyPr/>
          <a:lstStyle/>
          <a:p>
            <a:r>
              <a:rPr lang="cs-CZ" dirty="0" smtClean="0"/>
              <a:t> zhotoví si záložní rozmnoženinu počítačového programu, je-li nezbytná pro jeho užívání,</a:t>
            </a:r>
          </a:p>
          <a:p>
            <a:r>
              <a:rPr lang="cs-CZ" dirty="0" smtClean="0"/>
              <a:t> zkoumá, studuje nebo zkouší sám nebo jím pověřená osoba funkčnost počítačového programu za účelem zjištění myšlenek a principů, na nichž je založen kterýkoli prvek počítačového </a:t>
            </a:r>
            <a:r>
              <a:rPr lang="cs-CZ" dirty="0" smtClean="0"/>
              <a:t>programu, činí-li </a:t>
            </a:r>
            <a:r>
              <a:rPr lang="cs-CZ" dirty="0" smtClean="0"/>
              <a:t>tak při takovém zavedení, uložení počítačového programu do paměti počítače nebo při jeho zobrazení, provozu či přenosu, k němuž je oprávněn,</a:t>
            </a:r>
          </a:p>
          <a:p>
            <a:endParaRPr lang="cs-CZ" dirty="0"/>
          </a:p>
        </p:txBody>
      </p:sp>
    </p:spTree>
    <p:extLst>
      <p:ext uri="{BB962C8B-B14F-4D97-AF65-F5344CB8AC3E}">
        <p14:creationId xmlns:p14="http://schemas.microsoft.com/office/powerpoint/2010/main" val="421848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t>
            </a:r>
            <a:endParaRPr lang="cs-CZ" dirty="0"/>
          </a:p>
        </p:txBody>
      </p:sp>
      <p:sp>
        <p:nvSpPr>
          <p:cNvPr id="3" name="Zástupný symbol pro obsah 2"/>
          <p:cNvSpPr>
            <a:spLocks noGrp="1"/>
          </p:cNvSpPr>
          <p:nvPr>
            <p:ph idx="1"/>
          </p:nvPr>
        </p:nvSpPr>
        <p:spPr/>
        <p:txBody>
          <a:bodyPr>
            <a:normAutofit/>
          </a:bodyPr>
          <a:lstStyle/>
          <a:p>
            <a:r>
              <a:rPr lang="cs-CZ" dirty="0" smtClean="0"/>
              <a:t> rozmnožuje kód nebo překládá jeho formu při rozmnožování počítačového programu nebo při jeho překladu či jiném zpracování, úpravě či jiné změně, je-li k ní oprávněn, a to samostatně nebo prostřednictvím jím pověřené osoby, jsou-li takové rozmnožování nebo překlad nezbytné k získání informací potřebných k dosažení vzájemného funkčního propojení nezávisle vytvořeného počítačového programu s jinými počítačovými programy, jestliže informace potřebné k dosažení vzájemného funkčního propojení nejsou pro takové osoby dříve jinak snadno a rychle dostupné a tato činnost se omezuje na ty části počítačového programu, které jsou potřebné k dosažení vzájemného funkčního propojení.</a:t>
            </a:r>
          </a:p>
          <a:p>
            <a:endParaRPr lang="cs-CZ" dirty="0"/>
          </a:p>
        </p:txBody>
      </p:sp>
    </p:spTree>
    <p:extLst>
      <p:ext uri="{BB962C8B-B14F-4D97-AF65-F5344CB8AC3E}">
        <p14:creationId xmlns:p14="http://schemas.microsoft.com/office/powerpoint/2010/main" val="3657123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pl-PL" dirty="0" smtClean="0"/>
              <a:t> Obchodování s počítačovými</a:t>
            </a:r>
            <a:br>
              <a:rPr lang="pl-PL" dirty="0" smtClean="0"/>
            </a:br>
            <a:r>
              <a:rPr lang="pl-PL" dirty="0" smtClean="0"/>
              <a:t>programy</a:t>
            </a:r>
            <a:br>
              <a:rPr lang="pl-PL" dirty="0" smtClean="0"/>
            </a:br>
            <a:endParaRPr lang="cs-CZ" dirty="0"/>
          </a:p>
        </p:txBody>
      </p:sp>
      <p:sp>
        <p:nvSpPr>
          <p:cNvPr id="3" name="Zástupný symbol pro obsah 2"/>
          <p:cNvSpPr>
            <a:spLocks noGrp="1"/>
          </p:cNvSpPr>
          <p:nvPr>
            <p:ph idx="1"/>
          </p:nvPr>
        </p:nvSpPr>
        <p:spPr/>
        <p:txBody>
          <a:bodyPr/>
          <a:lstStyle/>
          <a:p>
            <a:r>
              <a:rPr lang="cs-CZ" dirty="0" smtClean="0"/>
              <a:t>Předmětem obchodování jsou počítačové programy</a:t>
            </a:r>
          </a:p>
          <a:p>
            <a:pPr marL="0" indent="0">
              <a:buNone/>
            </a:pPr>
            <a:r>
              <a:rPr lang="cs-CZ" dirty="0" smtClean="0"/>
              <a:t>- </a:t>
            </a:r>
            <a:r>
              <a:rPr lang="cs-CZ" i="1" dirty="0" smtClean="0"/>
              <a:t>nakupovaný </a:t>
            </a:r>
            <a:r>
              <a:rPr lang="cs-CZ" i="1" dirty="0" smtClean="0"/>
              <a:t>program se někdy tváří</a:t>
            </a:r>
          </a:p>
          <a:p>
            <a:r>
              <a:rPr lang="cs-CZ" dirty="0" smtClean="0"/>
              <a:t>jako zboží (při nákupu programového vybavení na nosičích za účelem dalšího prodeje), někdy ale</a:t>
            </a:r>
          </a:p>
          <a:p>
            <a:r>
              <a:rPr lang="cs-CZ" dirty="0" smtClean="0"/>
              <a:t>jako právo (při pořízení pro vlastní potřebu). Podstatou programového vybavení je nepochybně právo, a to (z pohledu uživatele) právo k užívání autorského díla</a:t>
            </a:r>
          </a:p>
          <a:p>
            <a:pPr marL="0" indent="0">
              <a:buNone/>
            </a:pPr>
            <a:r>
              <a:rPr lang="cs-CZ" dirty="0" smtClean="0"/>
              <a:t>- hodnota </a:t>
            </a:r>
            <a:r>
              <a:rPr lang="cs-CZ" dirty="0" smtClean="0"/>
              <a:t>vlastního programového vybavení může mnohonásobně převyšovat hodnotu materiálního nosiče – obvykle tomu tak bývá.</a:t>
            </a:r>
            <a:endParaRPr lang="cs-CZ" dirty="0"/>
          </a:p>
        </p:txBody>
      </p:sp>
    </p:spTree>
    <p:extLst>
      <p:ext uri="{BB962C8B-B14F-4D97-AF65-F5344CB8AC3E}">
        <p14:creationId xmlns:p14="http://schemas.microsoft.com/office/powerpoint/2010/main" val="474234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Pojmy</a:t>
            </a:r>
            <a:endParaRPr lang="cs-CZ" dirty="0"/>
          </a:p>
        </p:txBody>
      </p:sp>
      <p:sp>
        <p:nvSpPr>
          <p:cNvPr id="3" name="Zástupný symbol pro obsah 2"/>
          <p:cNvSpPr>
            <a:spLocks noGrp="1"/>
          </p:cNvSpPr>
          <p:nvPr>
            <p:ph idx="1"/>
          </p:nvPr>
        </p:nvSpPr>
        <p:spPr/>
        <p:txBody>
          <a:bodyPr>
            <a:normAutofit/>
          </a:bodyPr>
          <a:lstStyle/>
          <a:p>
            <a:r>
              <a:rPr lang="cs-CZ" dirty="0" smtClean="0"/>
              <a:t> AUTOR je ten, kdo vytvořil svojí tvůrčí činností program a komu svědčí osobnostní/osobní, případně i majetkové práva k programu.</a:t>
            </a:r>
          </a:p>
          <a:p>
            <a:r>
              <a:rPr lang="cs-CZ" dirty="0" smtClean="0"/>
              <a:t> DISTRIBUTOR je podnikatelský subjekt, který má od autora (případně od jiného distributora)majetková práva k programu, jež ho opravňují dále program distribuovat. </a:t>
            </a:r>
          </a:p>
          <a:p>
            <a:r>
              <a:rPr lang="cs-CZ" dirty="0" smtClean="0"/>
              <a:t>ZPROSTŘEDKOVATEL je ten, kdo se na základě zprostředkovatelské smlouvy zavazuje za úplatu obstarat zájemci (autorovi nebo distributorovi) uzavření smlouvy se třetí osobou; touto třetí osobou obvykle bude konečný uživatel programu, ale může jí být i další distributor.</a:t>
            </a:r>
          </a:p>
          <a:p>
            <a:endParaRPr lang="cs-CZ" dirty="0"/>
          </a:p>
        </p:txBody>
      </p:sp>
    </p:spTree>
    <p:extLst>
      <p:ext uri="{BB962C8B-B14F-4D97-AF65-F5344CB8AC3E}">
        <p14:creationId xmlns:p14="http://schemas.microsoft.com/office/powerpoint/2010/main" val="3192924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Úvod</a:t>
            </a:r>
            <a:endParaRPr lang="cs-CZ" dirty="0"/>
          </a:p>
        </p:txBody>
      </p:sp>
      <p:sp>
        <p:nvSpPr>
          <p:cNvPr id="3" name="Zástupný symbol pro obsah 2"/>
          <p:cNvSpPr>
            <a:spLocks noGrp="1"/>
          </p:cNvSpPr>
          <p:nvPr>
            <p:ph idx="1"/>
          </p:nvPr>
        </p:nvSpPr>
        <p:spPr/>
        <p:txBody>
          <a:bodyPr>
            <a:normAutofit/>
          </a:bodyPr>
          <a:lstStyle/>
          <a:p>
            <a:r>
              <a:rPr lang="cs-CZ" dirty="0" smtClean="0"/>
              <a:t>Smyslem autorskoprávní úpravy obecně je poskytnout ochranu výsledkům jedinečné tvůrčí činnosti člověka vyjádřeným v objektivně vnímatelné podobě (tj. autorským dílům). </a:t>
            </a:r>
          </a:p>
          <a:p>
            <a:r>
              <a:rPr lang="cs-CZ" dirty="0" smtClean="0"/>
              <a:t>Tato ochrana se projevuje v podobě přiznání řady nepřevoditelných majetkových a osobnostních práv autorovi díla. </a:t>
            </a:r>
          </a:p>
          <a:p>
            <a:r>
              <a:rPr lang="cs-CZ" dirty="0" smtClean="0"/>
              <a:t>S jejich vývojem jsou zpravidla spojeny značné náklady, a přestože o nich nelze vždy hovořit jako o jedinečném výsledku tvůrčí činnosti autora, jsou až na výjimky považovány za autorské dílo.</a:t>
            </a:r>
          </a:p>
          <a:p>
            <a:endParaRPr lang="cs-CZ" dirty="0"/>
          </a:p>
        </p:txBody>
      </p:sp>
    </p:spTree>
    <p:extLst>
      <p:ext uri="{BB962C8B-B14F-4D97-AF65-F5344CB8AC3E}">
        <p14:creationId xmlns:p14="http://schemas.microsoft.com/office/powerpoint/2010/main" val="3770240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Databáze</a:t>
            </a:r>
            <a:endParaRPr lang="cs-CZ" dirty="0"/>
          </a:p>
        </p:txBody>
      </p:sp>
      <p:sp>
        <p:nvSpPr>
          <p:cNvPr id="3" name="Zástupný symbol pro obsah 2"/>
          <p:cNvSpPr>
            <a:spLocks noGrp="1"/>
          </p:cNvSpPr>
          <p:nvPr>
            <p:ph idx="1"/>
          </p:nvPr>
        </p:nvSpPr>
        <p:spPr/>
        <p:txBody>
          <a:bodyPr/>
          <a:lstStyle/>
          <a:p>
            <a:r>
              <a:rPr lang="cs-CZ" dirty="0" smtClean="0"/>
              <a:t>Databází je pro účely </a:t>
            </a:r>
            <a:r>
              <a:rPr lang="cs-CZ" dirty="0" err="1" smtClean="0"/>
              <a:t>AutZ</a:t>
            </a:r>
            <a:r>
              <a:rPr lang="cs-CZ" dirty="0" smtClean="0"/>
              <a:t> soubor nezávislých děl, údajů nebo jiných prvků, systematicky nebo metodicky uspořádaných a individuálně přístupných elektronickými nebo jinými prostředky, bez ohledu na formu jejich vyjádření (k tomu též dílo souborné - ustanovení § 2 odst. 2 a 5 </a:t>
            </a:r>
            <a:r>
              <a:rPr lang="cs-CZ" dirty="0" err="1" smtClean="0"/>
              <a:t>AutZ</a:t>
            </a:r>
            <a:r>
              <a:rPr lang="cs-CZ" dirty="0" smtClean="0"/>
              <a:t>).</a:t>
            </a:r>
          </a:p>
          <a:p>
            <a:r>
              <a:rPr lang="cs-CZ" dirty="0" smtClean="0"/>
              <a:t>Databáze, která je způsobem výběru nebo uspořádáním obsahu autorovým vlastním duševním výtvorem a jejíž součásti jsou systematicky nebo metodicky uspořádány a jednotlivě zpřístupněny elektronicky či jiným způsobem, je dílem souborným </a:t>
            </a:r>
          </a:p>
          <a:p>
            <a:endParaRPr lang="cs-CZ" dirty="0" smtClean="0"/>
          </a:p>
          <a:p>
            <a:endParaRPr lang="cs-CZ" dirty="0"/>
          </a:p>
        </p:txBody>
      </p:sp>
    </p:spTree>
    <p:extLst>
      <p:ext uri="{BB962C8B-B14F-4D97-AF65-F5344CB8AC3E}">
        <p14:creationId xmlns:p14="http://schemas.microsoft.com/office/powerpoint/2010/main" val="969583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Databáze</a:t>
            </a:r>
            <a:endParaRPr lang="cs-CZ" dirty="0"/>
          </a:p>
        </p:txBody>
      </p:sp>
      <p:sp>
        <p:nvSpPr>
          <p:cNvPr id="3" name="Zástupný symbol pro obsah 2"/>
          <p:cNvSpPr>
            <a:spLocks noGrp="1"/>
          </p:cNvSpPr>
          <p:nvPr>
            <p:ph idx="1"/>
          </p:nvPr>
        </p:nvSpPr>
        <p:spPr/>
        <p:txBody>
          <a:bodyPr/>
          <a:lstStyle/>
          <a:p>
            <a:r>
              <a:rPr lang="cs-CZ" dirty="0" smtClean="0"/>
              <a:t>Zvláštní práva k databázi přísluší pořizovateli databáze, pokud pořízení, ověření nebo předvedení obsahu databáze představuje kvalitativně nebo kvantitativně podstatný vklad bez ohledu na to, zda databáze nebo její obsah jsou předmětem autorskoprávní nebo jiné ochrany. Každý nový kvalitativně nebo kvantitativně podstatný vklad do databáze spočívající v doplnění, zkrácení či jiných úpravách má za následek nový běh trvání práva podle §93 </a:t>
            </a:r>
            <a:r>
              <a:rPr lang="cs-CZ" dirty="0" err="1" smtClean="0"/>
              <a:t>AutZ</a:t>
            </a:r>
            <a:r>
              <a:rPr lang="cs-CZ" dirty="0" smtClean="0"/>
              <a:t>. </a:t>
            </a:r>
          </a:p>
          <a:p>
            <a:endParaRPr lang="cs-CZ" dirty="0"/>
          </a:p>
        </p:txBody>
      </p:sp>
    </p:spTree>
    <p:extLst>
      <p:ext uri="{BB962C8B-B14F-4D97-AF65-F5344CB8AC3E}">
        <p14:creationId xmlns:p14="http://schemas.microsoft.com/office/powerpoint/2010/main" val="3899798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Pojmy</a:t>
            </a:r>
            <a:endParaRPr lang="cs-CZ" dirty="0"/>
          </a:p>
        </p:txBody>
      </p:sp>
      <p:sp>
        <p:nvSpPr>
          <p:cNvPr id="3" name="Zástupný symbol pro obsah 2"/>
          <p:cNvSpPr>
            <a:spLocks noGrp="1"/>
          </p:cNvSpPr>
          <p:nvPr>
            <p:ph idx="1"/>
          </p:nvPr>
        </p:nvSpPr>
        <p:spPr/>
        <p:txBody>
          <a:bodyPr>
            <a:normAutofit/>
          </a:bodyPr>
          <a:lstStyle/>
          <a:p>
            <a:r>
              <a:rPr lang="cs-CZ" b="1" i="1" dirty="0" smtClean="0"/>
              <a:t>Pořizovatel databáze </a:t>
            </a:r>
            <a:r>
              <a:rPr lang="cs-CZ" dirty="0" smtClean="0"/>
              <a:t>je </a:t>
            </a:r>
            <a:r>
              <a:rPr lang="cs-CZ" dirty="0"/>
              <a:t>f</a:t>
            </a:r>
            <a:r>
              <a:rPr lang="cs-CZ" dirty="0" smtClean="0"/>
              <a:t>yzická nebo právnická osoba, která na svou odpovědnost pořídí databázi, nebo pro kterou tak z jejího podnětu učiní jiná osoba.</a:t>
            </a:r>
          </a:p>
          <a:p>
            <a:r>
              <a:rPr lang="cs-CZ" dirty="0" smtClean="0"/>
              <a:t>Obsah zvláštního práva pořizovatele databáze</a:t>
            </a:r>
          </a:p>
          <a:p>
            <a:pPr marL="0" indent="0">
              <a:buNone/>
            </a:pPr>
            <a:r>
              <a:rPr lang="cs-CZ" dirty="0" smtClean="0"/>
              <a:t>- Pořizovatel </a:t>
            </a:r>
            <a:r>
              <a:rPr lang="cs-CZ" dirty="0" smtClean="0"/>
              <a:t>databáze má právo na vytěžování nebo na zužitkování celého obsahu databáze nebo její kvalitativně nebo kvantitativně podstatné části a právo udělit jinému oprávnění k výkonu tohoto práva.</a:t>
            </a:r>
          </a:p>
          <a:p>
            <a:pPr marL="0" indent="0">
              <a:buNone/>
            </a:pPr>
            <a:r>
              <a:rPr lang="cs-CZ" dirty="0" smtClean="0"/>
              <a:t>- Vytěžováním </a:t>
            </a:r>
            <a:r>
              <a:rPr lang="cs-CZ" dirty="0" smtClean="0"/>
              <a:t>se rozumí trvalý nebo dočasný přepis celého obsahu databáze nebo jeho podstatné části na jiný podklad, a to jakýmikoli prostředky nebo jakýmkoli způsobem.</a:t>
            </a:r>
          </a:p>
          <a:p>
            <a:endParaRPr lang="cs-CZ" dirty="0"/>
          </a:p>
        </p:txBody>
      </p:sp>
    </p:spTree>
    <p:extLst>
      <p:ext uri="{BB962C8B-B14F-4D97-AF65-F5344CB8AC3E}">
        <p14:creationId xmlns:p14="http://schemas.microsoft.com/office/powerpoint/2010/main" val="38987746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Pojmy</a:t>
            </a:r>
            <a:endParaRPr lang="cs-CZ" dirty="0"/>
          </a:p>
        </p:txBody>
      </p:sp>
      <p:sp>
        <p:nvSpPr>
          <p:cNvPr id="3" name="Zástupný symbol pro obsah 2"/>
          <p:cNvSpPr>
            <a:spLocks noGrp="1"/>
          </p:cNvSpPr>
          <p:nvPr>
            <p:ph idx="1"/>
          </p:nvPr>
        </p:nvSpPr>
        <p:spPr/>
        <p:txBody>
          <a:bodyPr>
            <a:normAutofit/>
          </a:bodyPr>
          <a:lstStyle/>
          <a:p>
            <a:r>
              <a:rPr lang="cs-CZ" dirty="0" smtClean="0"/>
              <a:t>Zužitkováním se rozumí jakýkoli způsob zpřístupnění veřejnosti celého obsahu databáze nebo jeho podstatné části rozšiřováním rozmnoženin, pronájmem, spojením on-line nebo jinými způsoby přenosu.</a:t>
            </a:r>
          </a:p>
          <a:p>
            <a:r>
              <a:rPr lang="cs-CZ" dirty="0" smtClean="0"/>
              <a:t>Půjčování originálu nebo rozmnoženiny databáze není vytěžování ani zužitkování. Opakované a systematické vytěžování nebo zužitkování nepodstatných částí obsahu databáze a jiné jednání, které není běžné, přiměřené a je na újmu oprávněným zájmům pořizovatele databáze, není dovoleno.</a:t>
            </a:r>
          </a:p>
          <a:p>
            <a:r>
              <a:rPr lang="cs-CZ" dirty="0" smtClean="0"/>
              <a:t>Právo pořizovatele databáze je převoditelné.</a:t>
            </a:r>
          </a:p>
          <a:p>
            <a:endParaRPr lang="cs-CZ" dirty="0"/>
          </a:p>
        </p:txBody>
      </p:sp>
    </p:spTree>
    <p:extLst>
      <p:ext uri="{BB962C8B-B14F-4D97-AF65-F5344CB8AC3E}">
        <p14:creationId xmlns:p14="http://schemas.microsoft.com/office/powerpoint/2010/main" val="4036325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Pojmy</a:t>
            </a:r>
            <a:endParaRPr lang="cs-CZ" dirty="0"/>
          </a:p>
        </p:txBody>
      </p:sp>
      <p:sp>
        <p:nvSpPr>
          <p:cNvPr id="3" name="Zástupný symbol pro obsah 2"/>
          <p:cNvSpPr>
            <a:spLocks noGrp="1"/>
          </p:cNvSpPr>
          <p:nvPr>
            <p:ph idx="1"/>
          </p:nvPr>
        </p:nvSpPr>
        <p:spPr/>
        <p:txBody>
          <a:bodyPr>
            <a:normAutofit/>
          </a:bodyPr>
          <a:lstStyle/>
          <a:p>
            <a:pPr marL="0" indent="0">
              <a:buNone/>
            </a:pPr>
            <a:r>
              <a:rPr lang="cs-CZ" i="1" dirty="0" smtClean="0"/>
              <a:t>Omezení zvláštního práva pořizovatele databáze</a:t>
            </a:r>
          </a:p>
          <a:p>
            <a:r>
              <a:rPr lang="cs-CZ" dirty="0" smtClean="0"/>
              <a:t>Do práva pořizovatele databáze, která byla zpřístupněna jakýmkoli způsobem veřejnosti, nezasahuje oprávněný uživatel, který vytěžuje nebo zužitkovává kvalitativně nebo kvantitativně nepodstatné části obsahu databáze nebo její části, a to k jakémukoli účelu, za podmínky, že tento uživatel databázi užívá běžně a přiměřeně, nikoli systematicky či opakovaně, a bez újmy oprávněných zájmů pořizovatele databáze, a že nezpůsobuje újmu autorovi ani nositeli práv souvisejících s právem autorským k dílům nebo jiným předmětům ochrany obsaženým v databázi.</a:t>
            </a:r>
          </a:p>
          <a:p>
            <a:endParaRPr lang="cs-CZ" dirty="0"/>
          </a:p>
        </p:txBody>
      </p:sp>
    </p:spTree>
    <p:extLst>
      <p:ext uri="{BB962C8B-B14F-4D97-AF65-F5344CB8AC3E}">
        <p14:creationId xmlns:p14="http://schemas.microsoft.com/office/powerpoint/2010/main" val="3388661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Bezúplatné zákonné licence</a:t>
            </a:r>
            <a:endParaRPr lang="cs-CZ" dirty="0"/>
          </a:p>
        </p:txBody>
      </p:sp>
      <p:sp>
        <p:nvSpPr>
          <p:cNvPr id="3" name="Zástupný symbol pro obsah 2"/>
          <p:cNvSpPr>
            <a:spLocks noGrp="1"/>
          </p:cNvSpPr>
          <p:nvPr>
            <p:ph idx="1"/>
          </p:nvPr>
        </p:nvSpPr>
        <p:spPr/>
        <p:txBody>
          <a:bodyPr/>
          <a:lstStyle/>
          <a:p>
            <a:r>
              <a:rPr lang="cs-CZ" dirty="0" smtClean="0"/>
              <a:t>Do práva pořizovatele jím zpřístupněné databáze též nezasahuje oprávněný uživatel, který vytěžuje nebo zužitkovává podstatnou část obsahu databáze:</a:t>
            </a:r>
          </a:p>
          <a:p>
            <a:pPr marL="0" indent="0">
              <a:buNone/>
            </a:pPr>
            <a:r>
              <a:rPr lang="cs-CZ" dirty="0" smtClean="0"/>
              <a:t>a) pro svou osobní potřebu,</a:t>
            </a:r>
          </a:p>
          <a:p>
            <a:pPr marL="0" indent="0">
              <a:buNone/>
            </a:pPr>
            <a:r>
              <a:rPr lang="cs-CZ" dirty="0" smtClean="0"/>
              <a:t>b) pro účely vědecké nebo vyučovací, uvede-li pramen, v rozsahu odůvodněném sledovaným nevýdělečným účelem, a</a:t>
            </a:r>
          </a:p>
          <a:p>
            <a:pPr marL="0" indent="0">
              <a:buNone/>
            </a:pPr>
            <a:r>
              <a:rPr lang="cs-CZ" dirty="0" smtClean="0"/>
              <a:t>c) pro účely veřejné bezpečnosti nebo správního či soudního řízení.</a:t>
            </a:r>
          </a:p>
          <a:p>
            <a:endParaRPr lang="cs-CZ" dirty="0"/>
          </a:p>
        </p:txBody>
      </p:sp>
    </p:spTree>
    <p:extLst>
      <p:ext uri="{BB962C8B-B14F-4D97-AF65-F5344CB8AC3E}">
        <p14:creationId xmlns:p14="http://schemas.microsoft.com/office/powerpoint/2010/main" val="2532307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Základní pojmy</a:t>
            </a:r>
            <a:endParaRPr lang="cs-CZ" dirty="0"/>
          </a:p>
        </p:txBody>
      </p:sp>
      <p:sp>
        <p:nvSpPr>
          <p:cNvPr id="3" name="Zástupný symbol pro obsah 2"/>
          <p:cNvSpPr>
            <a:spLocks noGrp="1"/>
          </p:cNvSpPr>
          <p:nvPr>
            <p:ph idx="1"/>
          </p:nvPr>
        </p:nvSpPr>
        <p:spPr/>
        <p:txBody>
          <a:bodyPr/>
          <a:lstStyle/>
          <a:p>
            <a:r>
              <a:rPr lang="cs-CZ" dirty="0" smtClean="0"/>
              <a:t>Data</a:t>
            </a:r>
          </a:p>
          <a:p>
            <a:r>
              <a:rPr lang="cs-CZ" dirty="0" smtClean="0"/>
              <a:t>Informace</a:t>
            </a:r>
          </a:p>
          <a:p>
            <a:r>
              <a:rPr lang="cs-CZ" dirty="0" smtClean="0"/>
              <a:t>Počítačový program</a:t>
            </a:r>
          </a:p>
          <a:p>
            <a:r>
              <a:rPr lang="cs-CZ" dirty="0" smtClean="0"/>
              <a:t>Software</a:t>
            </a:r>
          </a:p>
          <a:p>
            <a:endParaRPr lang="cs-CZ" dirty="0"/>
          </a:p>
        </p:txBody>
      </p:sp>
    </p:spTree>
    <p:extLst>
      <p:ext uri="{BB962C8B-B14F-4D97-AF65-F5344CB8AC3E}">
        <p14:creationId xmlns:p14="http://schemas.microsoft.com/office/powerpoint/2010/main" val="798466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Data</a:t>
            </a:r>
            <a:endParaRPr lang="cs-CZ" dirty="0"/>
          </a:p>
        </p:txBody>
      </p:sp>
      <p:sp>
        <p:nvSpPr>
          <p:cNvPr id="3" name="Zástupný symbol pro obsah 2"/>
          <p:cNvSpPr>
            <a:spLocks noGrp="1"/>
          </p:cNvSpPr>
          <p:nvPr>
            <p:ph idx="1"/>
          </p:nvPr>
        </p:nvSpPr>
        <p:spPr/>
        <p:txBody>
          <a:bodyPr>
            <a:normAutofit/>
          </a:bodyPr>
          <a:lstStyle/>
          <a:p>
            <a:r>
              <a:rPr lang="cs-CZ" dirty="0" smtClean="0"/>
              <a:t>Lze charakterizovat </a:t>
            </a:r>
            <a:r>
              <a:rPr lang="cs-CZ" b="1" i="1" dirty="0" smtClean="0"/>
              <a:t>jako libovolnou posloupnost znaků</a:t>
            </a:r>
            <a:r>
              <a:rPr lang="cs-CZ" dirty="0" smtClean="0"/>
              <a:t>, přičemž se nemusí jednat pouze o bity či bajty, tedy o data tak, jak je chápeme v oblasti výpočetní techniky. </a:t>
            </a:r>
          </a:p>
          <a:p>
            <a:r>
              <a:rPr lang="cs-CZ" dirty="0" smtClean="0"/>
              <a:t>Pod posloupností se mohou skrývat libovolné znaky, třeba i ty, které vůbec neznáme či u kterých si nedokážeme představit, že jde o nějaké znaky, o nějaké písmo. Posloupnost dat tak může být již sama o sobě na první pohled pro nás nesrozumitelná, složená z něčeho, co vůbec nemusíme chápat. </a:t>
            </a:r>
          </a:p>
          <a:p>
            <a:pPr marL="0" indent="0">
              <a:buNone/>
            </a:pPr>
            <a:endParaRPr lang="cs-CZ" dirty="0"/>
          </a:p>
        </p:txBody>
      </p:sp>
    </p:spTree>
    <p:extLst>
      <p:ext uri="{BB962C8B-B14F-4D97-AF65-F5344CB8AC3E}">
        <p14:creationId xmlns:p14="http://schemas.microsoft.com/office/powerpoint/2010/main" val="2825411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Informace</a:t>
            </a:r>
            <a:endParaRPr lang="cs-CZ" dirty="0"/>
          </a:p>
        </p:txBody>
      </p:sp>
      <p:sp>
        <p:nvSpPr>
          <p:cNvPr id="3" name="Zástupný symbol pro obsah 2"/>
          <p:cNvSpPr>
            <a:spLocks noGrp="1"/>
          </p:cNvSpPr>
          <p:nvPr>
            <p:ph idx="1"/>
          </p:nvPr>
        </p:nvSpPr>
        <p:spPr/>
        <p:txBody>
          <a:bodyPr/>
          <a:lstStyle/>
          <a:p>
            <a:r>
              <a:rPr lang="cs-CZ" dirty="0"/>
              <a:t>Informace je </a:t>
            </a:r>
            <a:r>
              <a:rPr lang="cs-CZ" b="1" dirty="0"/>
              <a:t>poznatek, týkající se jakýchkoliv objektů</a:t>
            </a:r>
            <a:r>
              <a:rPr lang="cs-CZ" dirty="0"/>
              <a:t>, tedy faktů, událostí, myšlenek nebo pojmů</a:t>
            </a:r>
            <a:r>
              <a:rPr lang="cs-CZ" dirty="0" smtClean="0"/>
              <a:t>, které </a:t>
            </a:r>
            <a:r>
              <a:rPr lang="cs-CZ" b="1" dirty="0"/>
              <a:t>dostávají zvláštní význam díky kontextu, do něhož jsou zařazeny. </a:t>
            </a:r>
            <a:endParaRPr lang="cs-CZ" b="1" dirty="0" smtClean="0"/>
          </a:p>
          <a:p>
            <a:r>
              <a:rPr lang="cs-CZ" dirty="0" smtClean="0"/>
              <a:t>Jsou </a:t>
            </a:r>
            <a:r>
              <a:rPr lang="cs-CZ" dirty="0"/>
              <a:t>jakýmkoliv </a:t>
            </a:r>
            <a:r>
              <a:rPr lang="cs-CZ" dirty="0" smtClean="0"/>
              <a:t>projevem, který </a:t>
            </a:r>
            <a:r>
              <a:rPr lang="cs-CZ" dirty="0"/>
              <a:t>může mít smysl pro příjemce nebo toho, kdo je </a:t>
            </a:r>
            <a:r>
              <a:rPr lang="cs-CZ" dirty="0" smtClean="0"/>
              <a:t>vysílá.</a:t>
            </a:r>
            <a:endParaRPr lang="cs-CZ" dirty="0"/>
          </a:p>
        </p:txBody>
      </p:sp>
    </p:spTree>
    <p:extLst>
      <p:ext uri="{BB962C8B-B14F-4D97-AF65-F5344CB8AC3E}">
        <p14:creationId xmlns:p14="http://schemas.microsoft.com/office/powerpoint/2010/main" val="2111572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Počítačový program</a:t>
            </a:r>
            <a:endParaRPr lang="cs-CZ" dirty="0"/>
          </a:p>
        </p:txBody>
      </p:sp>
      <p:sp>
        <p:nvSpPr>
          <p:cNvPr id="3" name="Zástupný symbol pro obsah 2"/>
          <p:cNvSpPr>
            <a:spLocks noGrp="1"/>
          </p:cNvSpPr>
          <p:nvPr>
            <p:ph idx="1"/>
          </p:nvPr>
        </p:nvSpPr>
        <p:spPr/>
        <p:txBody>
          <a:bodyPr/>
          <a:lstStyle/>
          <a:p>
            <a:r>
              <a:rPr lang="cs-CZ" dirty="0"/>
              <a:t>Počítačový program </a:t>
            </a:r>
            <a:r>
              <a:rPr lang="cs-CZ" dirty="0" smtClean="0"/>
              <a:t>je buď úplnou </a:t>
            </a:r>
            <a:r>
              <a:rPr lang="cs-CZ" dirty="0"/>
              <a:t>posloupností počítačem vykonatelných operací (instrukcí) </a:t>
            </a:r>
            <a:r>
              <a:rPr lang="cs-CZ" dirty="0" smtClean="0"/>
              <a:t>anebo obsahuje </a:t>
            </a:r>
            <a:r>
              <a:rPr lang="cs-CZ" dirty="0"/>
              <a:t>takovou sekvenci příkazů, které počítač umí zpracovat svým hardware, aby dosáhl požadovaného výsledku zadané úlohy</a:t>
            </a:r>
            <a:r>
              <a:rPr lang="cs-CZ" dirty="0" smtClean="0"/>
              <a:t>.</a:t>
            </a:r>
          </a:p>
          <a:p>
            <a:r>
              <a:rPr lang="cs-CZ" dirty="0" smtClean="0"/>
              <a:t>V </a:t>
            </a:r>
            <a:r>
              <a:rPr lang="cs-CZ" dirty="0"/>
              <a:t>současných počítačích se programy vytvářejí </a:t>
            </a:r>
            <a:r>
              <a:rPr lang="cs-CZ" dirty="0" smtClean="0"/>
              <a:t>prostřednictvím tzv</a:t>
            </a:r>
            <a:r>
              <a:rPr lang="cs-CZ" dirty="0"/>
              <a:t>. programovacích jazyků jako univerzálně použitelné „elektronické stroje“, které jsou </a:t>
            </a:r>
            <a:r>
              <a:rPr lang="cs-CZ" dirty="0" smtClean="0"/>
              <a:t>závislé pouze </a:t>
            </a:r>
            <a:r>
              <a:rPr lang="cs-CZ" dirty="0"/>
              <a:t>na operačním systému počítače, resp. nominálním výkonu </a:t>
            </a:r>
            <a:r>
              <a:rPr lang="cs-CZ" dirty="0" smtClean="0"/>
              <a:t>hardware.</a:t>
            </a:r>
          </a:p>
        </p:txBody>
      </p:sp>
    </p:spTree>
    <p:extLst>
      <p:ext uri="{BB962C8B-B14F-4D97-AF65-F5344CB8AC3E}">
        <p14:creationId xmlns:p14="http://schemas.microsoft.com/office/powerpoint/2010/main" val="123717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Počítačový program (autorský zákon)</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Ačkoli s </a:t>
            </a:r>
            <a:r>
              <a:rPr lang="cs-CZ" dirty="0" smtClean="0"/>
              <a:t>pojmem </a:t>
            </a:r>
            <a:r>
              <a:rPr lang="cs-CZ" dirty="0"/>
              <a:t>počítačového programu autorský zákon pracuje, jeho </a:t>
            </a:r>
            <a:r>
              <a:rPr lang="cs-CZ" i="1" dirty="0" smtClean="0"/>
              <a:t>výslovnou definici </a:t>
            </a:r>
            <a:r>
              <a:rPr lang="cs-CZ" dirty="0" smtClean="0"/>
              <a:t>v něm, stejně jako v předpisech evropského práva, </a:t>
            </a:r>
            <a:r>
              <a:rPr lang="cs-CZ" i="1" dirty="0" smtClean="0"/>
              <a:t>nenalezneme</a:t>
            </a:r>
            <a:r>
              <a:rPr lang="cs-CZ" dirty="0" smtClean="0"/>
              <a:t>. Je tomu tak proto, že vývoj moderních technologií je natolik dynamický, že by se případná definice mohla snadno stát neaktuální a díky </a:t>
            </a:r>
            <a:r>
              <a:rPr lang="cs-CZ" dirty="0" smtClean="0"/>
              <a:t>tomu </a:t>
            </a:r>
            <a:r>
              <a:rPr lang="cs-CZ" dirty="0"/>
              <a:t>by autorskoprávní úprava nemusela dopadat na nové druhy počítačových programů, které </a:t>
            </a:r>
            <a:r>
              <a:rPr lang="cs-CZ" dirty="0" smtClean="0"/>
              <a:t>by ji </a:t>
            </a:r>
            <a:r>
              <a:rPr lang="cs-CZ" dirty="0"/>
              <a:t>nenaplnily</a:t>
            </a:r>
            <a:r>
              <a:rPr lang="cs-CZ" dirty="0" smtClean="0"/>
              <a:t>.</a:t>
            </a:r>
          </a:p>
          <a:p>
            <a:r>
              <a:rPr lang="cs-CZ" dirty="0"/>
              <a:t>Autorskoprávní ochrana počítačového programu vzniká ve dvou případech:</a:t>
            </a:r>
          </a:p>
          <a:p>
            <a:r>
              <a:rPr lang="cs-CZ" dirty="0" smtClean="0"/>
              <a:t>prvním </a:t>
            </a:r>
            <a:r>
              <a:rPr lang="cs-CZ" dirty="0"/>
              <a:t>případem je, </a:t>
            </a:r>
            <a:r>
              <a:rPr lang="cs-CZ" b="1" dirty="0"/>
              <a:t>pokud počítačový program splňuje všechny zákonem uvedené </a:t>
            </a:r>
            <a:r>
              <a:rPr lang="cs-CZ" b="1" dirty="0" smtClean="0"/>
              <a:t>pojmové znaky </a:t>
            </a:r>
            <a:r>
              <a:rPr lang="cs-CZ" b="1" dirty="0"/>
              <a:t>autorského díla, včetně požadavku jedinečnosti</a:t>
            </a:r>
            <a:r>
              <a:rPr lang="cs-CZ" b="1" dirty="0" smtClean="0"/>
              <a:t>.</a:t>
            </a:r>
          </a:p>
          <a:p>
            <a:r>
              <a:rPr lang="cs-CZ" dirty="0">
                <a:solidFill>
                  <a:srgbClr val="92D050"/>
                </a:solidFill>
              </a:rPr>
              <a:t>pro připomenutí - Autorské dílo - je definováno v § 2 AZ, který stanoví, co je autorským dílem, popřípadě co je za autorské dílo považováno: Autorským dílem je jedinečný výsledek tvůrčí činnosti autora vyjádřený v jakékoli objektivně vnímatelné podobě. (§ 2 odst. 1 AZ</a:t>
            </a:r>
            <a:r>
              <a:rPr lang="cs-CZ" dirty="0" smtClean="0">
                <a:solidFill>
                  <a:srgbClr val="92D050"/>
                </a:solidFill>
              </a:rPr>
              <a:t>)</a:t>
            </a:r>
            <a:endParaRPr lang="cs-CZ" b="1" dirty="0"/>
          </a:p>
          <a:p>
            <a:r>
              <a:rPr lang="cs-CZ" dirty="0"/>
              <a:t>v</a:t>
            </a:r>
            <a:r>
              <a:rPr lang="cs-CZ" dirty="0" smtClean="0"/>
              <a:t>edle </a:t>
            </a:r>
            <a:r>
              <a:rPr lang="cs-CZ" dirty="0"/>
              <a:t>toho je však počítačový program chráněn autorským zákonem také v případě, kdy </a:t>
            </a:r>
            <a:r>
              <a:rPr lang="cs-CZ" dirty="0" smtClean="0"/>
              <a:t>sice nenaplňuje </a:t>
            </a:r>
            <a:r>
              <a:rPr lang="cs-CZ" dirty="0"/>
              <a:t>požadavek jedinečnosti, ale naplňuje „pouze“ požadavek původnosti (</a:t>
            </a:r>
            <a:r>
              <a:rPr lang="cs-CZ" dirty="0" smtClean="0"/>
              <a:t>originality) v </a:t>
            </a:r>
            <a:r>
              <a:rPr lang="cs-CZ" dirty="0"/>
              <a:t>tom smyslu, že je autorovým vlastním duševním výtvorem. V takovém případě </a:t>
            </a:r>
            <a:r>
              <a:rPr lang="cs-CZ" dirty="0" smtClean="0"/>
              <a:t>hovoříme o </a:t>
            </a:r>
            <a:r>
              <a:rPr lang="cs-CZ" dirty="0"/>
              <a:t>tzv. fiktivním autorském dílu, u něhož se žádná jiná kritéria pro stanovení </a:t>
            </a:r>
            <a:r>
              <a:rPr lang="cs-CZ" dirty="0" smtClean="0"/>
              <a:t>způsobilosti k </a:t>
            </a:r>
            <a:r>
              <a:rPr lang="cs-CZ" dirty="0"/>
              <a:t>ochraně </a:t>
            </a:r>
            <a:r>
              <a:rPr lang="cs-CZ" dirty="0" smtClean="0"/>
              <a:t>neuplatňují.</a:t>
            </a:r>
            <a:endParaRPr lang="cs-CZ" dirty="0"/>
          </a:p>
        </p:txBody>
      </p:sp>
    </p:spTree>
    <p:extLst>
      <p:ext uri="{BB962C8B-B14F-4D97-AF65-F5344CB8AC3E}">
        <p14:creationId xmlns:p14="http://schemas.microsoft.com/office/powerpoint/2010/main" val="3587465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lnSpcReduction="10000"/>
          </a:bodyPr>
          <a:lstStyle/>
          <a:p>
            <a:pPr marL="0" indent="0">
              <a:buNone/>
            </a:pPr>
            <a:endParaRPr lang="cs-CZ" dirty="0" smtClean="0"/>
          </a:p>
          <a:p>
            <a:r>
              <a:rPr lang="cs-CZ" dirty="0" smtClean="0"/>
              <a:t>Důvodem pro přiznání autorskoprávní ochrany počítačovým programům, ačkoli nesplňují pojmové znaky autorského díla (zejména požadavek jedinečnosti) uvedené v obecné definici autorského díla, jsou především dány hospodářským významem počítačových programů a potřebou ochrany značných investic, které s jejich vývojem souvisejí. Nelze totiž v praxi vyloučit situaci, kdy nezávisle na sobě (aniž by jeden byl plagiátem druhého) vzniknou dva shodné počítačové programy, které jsou duševními výtvory svých autorů a které by jinak (protože nesplňují požadavek jedinečnosti) nepožívaly autorskoprávní ochrany.</a:t>
            </a:r>
          </a:p>
          <a:p>
            <a:endParaRPr lang="cs-CZ" dirty="0"/>
          </a:p>
        </p:txBody>
      </p:sp>
    </p:spTree>
    <p:extLst>
      <p:ext uri="{BB962C8B-B14F-4D97-AF65-F5344CB8AC3E}">
        <p14:creationId xmlns:p14="http://schemas.microsoft.com/office/powerpoint/2010/main" val="3533552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Počítačové programy </a:t>
            </a:r>
            <a:r>
              <a:rPr lang="cs-CZ" u="sng" dirty="0" smtClean="0"/>
              <a:t>nepodléhající</a:t>
            </a:r>
            <a:r>
              <a:rPr lang="cs-CZ" dirty="0" smtClean="0"/>
              <a:t> ochraně autorského práva</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Z výše uvedeného vyplývá, že autorským právem není chráněn počítačový program, </a:t>
            </a:r>
            <a:r>
              <a:rPr lang="cs-CZ" b="1" i="1" dirty="0" smtClean="0"/>
              <a:t>u něhož není naplněn požadavek jedinečnosti ani původnosti</a:t>
            </a:r>
            <a:r>
              <a:rPr lang="cs-CZ" dirty="0" smtClean="0"/>
              <a:t>. V praxi se jedná o počítačové programy, které jsou</a:t>
            </a:r>
          </a:p>
          <a:p>
            <a:r>
              <a:rPr lang="cs-CZ" dirty="0" smtClean="0"/>
              <a:t>vytvořeny např. automaticky pomocí jiného programu,</a:t>
            </a:r>
          </a:p>
          <a:p>
            <a:r>
              <a:rPr lang="cs-CZ" dirty="0" smtClean="0"/>
              <a:t> nebo zcela rutinně s dopředu předurčenými postupy či účelem, tj. bez jakékoli osobní invence, vylučující duševní tvorbu autora. </a:t>
            </a:r>
          </a:p>
          <a:p>
            <a:endParaRPr lang="cs-CZ" dirty="0"/>
          </a:p>
          <a:p>
            <a:pPr marL="0" indent="0">
              <a:buNone/>
            </a:pPr>
            <a:r>
              <a:rPr lang="cs-CZ" dirty="0" smtClean="0"/>
              <a:t>To ovšem nijak nevylučuje obchodní využití, ani ochranu takových počítačových programů na základě jiných práv duševního vlastnictví, jako je např. know-how či obchodní tajemství. Podle autorského zákona rovněž nejsou chráněny pouhé myšlenky a principy, na nichž je založen jakýkoli prvek počítačového programu, včetně těch, které jsou podkladem jeho propojení s jiným programem</a:t>
            </a:r>
          </a:p>
          <a:p>
            <a:endParaRPr lang="cs-CZ" dirty="0"/>
          </a:p>
        </p:txBody>
      </p:sp>
    </p:spTree>
    <p:extLst>
      <p:ext uri="{BB962C8B-B14F-4D97-AF65-F5344CB8AC3E}">
        <p14:creationId xmlns:p14="http://schemas.microsoft.com/office/powerpoint/2010/main" val="189587506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1831</Words>
  <Application>Microsoft Office PowerPoint</Application>
  <PresentationFormat>Širokoúhlá obrazovka</PresentationFormat>
  <Paragraphs>86</Paragraphs>
  <Slides>25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25</vt:i4>
      </vt:variant>
    </vt:vector>
  </HeadingPairs>
  <TitlesOfParts>
    <vt:vector size="29" baseType="lpstr">
      <vt:lpstr>Arial</vt:lpstr>
      <vt:lpstr>Calibri</vt:lpstr>
      <vt:lpstr>Calibri Light</vt:lpstr>
      <vt:lpstr>Motiv Office</vt:lpstr>
      <vt:lpstr>Právo duševního vlastnictví v informační společnosti, ochrana počítačových programu a databází</vt:lpstr>
      <vt:lpstr>Úvod</vt:lpstr>
      <vt:lpstr>Základní pojmy</vt:lpstr>
      <vt:lpstr>Data</vt:lpstr>
      <vt:lpstr>Informace</vt:lpstr>
      <vt:lpstr>Počítačový program</vt:lpstr>
      <vt:lpstr>Počítačový program (autorský zákon)</vt:lpstr>
      <vt:lpstr>   </vt:lpstr>
      <vt:lpstr>Počítačové programy nepodléhající ochraně autorského práva</vt:lpstr>
      <vt:lpstr>Software</vt:lpstr>
      <vt:lpstr>SHAREWARE</vt:lpstr>
      <vt:lpstr>FREEWARE</vt:lpstr>
      <vt:lpstr>PUBLIC DOMAIN</vt:lpstr>
      <vt:lpstr>FREE SOFTWARE, Open Licence Software,</vt:lpstr>
      <vt:lpstr>Do práva autorského nezasahuje oprávněný uživatel rozmnoženiny počítačového programu, jestliže:</vt:lpstr>
      <vt:lpstr>…….</vt:lpstr>
      <vt:lpstr>…………</vt:lpstr>
      <vt:lpstr> Obchodování s počítačovými programy </vt:lpstr>
      <vt:lpstr>Pojmy</vt:lpstr>
      <vt:lpstr>Databáze</vt:lpstr>
      <vt:lpstr>Databáze</vt:lpstr>
      <vt:lpstr>Pojmy</vt:lpstr>
      <vt:lpstr>Pojmy</vt:lpstr>
      <vt:lpstr>Pojmy</vt:lpstr>
      <vt:lpstr>Bezúplatné zákonné licence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Právo duševního vlastnictví v informační společnosti, ochrana počítačových programu a databází</dc:title>
  <dc:creator>Účet Microsoft</dc:creator>
  <cp:lastModifiedBy>Účet Microsoft</cp:lastModifiedBy>
  <cp:revision>20</cp:revision>
  <dcterms:created xsi:type="dcterms:W3CDTF">2021-02-28T18:38:35Z</dcterms:created>
  <dcterms:modified xsi:type="dcterms:W3CDTF">2022-11-02T17:47:04Z</dcterms:modified>
</cp:coreProperties>
</file>