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22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49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37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91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19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9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0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29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75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0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8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4200-B660-4A04-8F3D-B0FF4200BEC9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C7DE-B974-427D-9E85-514BFFEBA1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95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Autorské právo a práva</a:t>
            </a:r>
            <a:br>
              <a:rPr lang="cs-CZ" sz="2800" dirty="0" smtClean="0"/>
            </a:br>
            <a:r>
              <a:rPr lang="cs-CZ" sz="2800" dirty="0" smtClean="0"/>
              <a:t>související, kolektivní</a:t>
            </a:r>
            <a:br>
              <a:rPr lang="cs-CZ" sz="2800" dirty="0" smtClean="0"/>
            </a:br>
            <a:r>
              <a:rPr lang="cs-CZ" sz="2800" dirty="0" smtClean="0"/>
              <a:t>správa práv, díla</a:t>
            </a:r>
            <a:br>
              <a:rPr lang="cs-CZ" sz="2800" dirty="0" smtClean="0"/>
            </a:br>
            <a:r>
              <a:rPr lang="cs-CZ" sz="2800" dirty="0" smtClean="0"/>
              <a:t>zaměstnanecká</a:t>
            </a:r>
            <a:br>
              <a:rPr lang="cs-CZ" sz="2800" dirty="0" smtClean="0"/>
            </a:br>
            <a:r>
              <a:rPr lang="cs-CZ" sz="2800" dirty="0" smtClean="0"/>
              <a:t>a kolektivní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98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Vykonává-li zaměstnavatel majetková práva k zaměstnaneckému dílu, má se za to, že autor svolil ke zveřejnění, úpravám, zpracování včetně překladu, spojení s jiným dílem, zařazení do díla souborného, jakož i k tomu, aby uváděl zaměstnanecké dílo na veřejnost pod svým jménem, ledaže je sjednáno jinak.</a:t>
            </a:r>
          </a:p>
          <a:p>
            <a:r>
              <a:rPr lang="cs-CZ" dirty="0" smtClean="0"/>
              <a:t>Není-li sjednáno jinak, má se za to, že autor udělil zaměstnavateli svolení k dokončení svého nehotového zaměstnaneckého díla pro případ, že bude přes výzvu k dodatečnému plnění v prodlení s vytvořením zaměstnaneckého díla, anebo zanikne-li jeho závazek dokončit takové dílo smrtí nebo pro nemožnost plnění.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3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Není-li sjednáno jinak, má autor zaměstnaneckého díla vůči zaměstnavateli právo na přiměřenou dodatečnou odměnu, jestliže se mzda nebo jiná odměna vyplacená autorovi zaměstnavatelem dostane do zjevného nepoměru k zisku z využití práv k zaměstnaneckému dílu a významu takového díla pro dosažení takového zisku</a:t>
            </a:r>
          </a:p>
          <a:p>
            <a:r>
              <a:rPr lang="cs-CZ" dirty="0" smtClean="0"/>
              <a:t>Počítačové programy a databáze, jakož i kartografická díla, která nejsou kolektivními díly, se považují za zaměstnanecká díla i tehdy, byla-li vytvořena na objednávku; objednatel se v takovém případě považuje za zaměstnavatele.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961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Zanikne-li pracovněprávní vztah z důvodu zániku zaměstnavatele (bez právního nástupce), vrací se práva zpět k autorovi a ten si je nadále vykonává sám.</a:t>
            </a:r>
            <a:endParaRPr lang="cs-CZ" dirty="0"/>
          </a:p>
          <a:p>
            <a:r>
              <a:rPr lang="cs-CZ" dirty="0" smtClean="0"/>
              <a:t>Zanikne-li pracovněprávní vztah, ať už dohodou, výpovědí či smrtí zaměstnance, vykonává práva k dílu i nadále zaměstnavatel.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37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Kolektivním dílem je dílo, na jehož tvorbě se podílí více autorů, které je vytvářeno z podnětu a pod vedením fyzické nebo právnické osoby a uváděno na veřejnost pod jejím jménem, přičemž příspěvky zahrnuté do takového díla nejsou schopny samostatného užití</a:t>
            </a:r>
          </a:p>
          <a:p>
            <a:r>
              <a:rPr lang="cs-CZ" dirty="0" smtClean="0"/>
              <a:t>Kolektivní díla se považují za zaměstnanecká díla i tehdy, byla-li vytvořena na objednávku; objednatel se v takovém případě považuje za zaměstnavatele.</a:t>
            </a:r>
          </a:p>
          <a:p>
            <a:r>
              <a:rPr lang="cs-CZ" dirty="0" smtClean="0"/>
              <a:t>Dílo audiovizuální a díla audiovizuálně užitá nejsou dílem kolektivním.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54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nebo školské či vzdělávací zařízení mají za obvyklých podmínek právo na uzavření licenční smlouvy o užití školního díla. </a:t>
            </a:r>
          </a:p>
          <a:p>
            <a:r>
              <a:rPr lang="cs-CZ" dirty="0" smtClean="0"/>
              <a:t>Odpírá-li autor takového díla udělit svolení bez závažného důvodu, mohou se tyto osoby domáhat nahrazení chybějícího projevu jeho vůle u soudu.</a:t>
            </a:r>
          </a:p>
          <a:p>
            <a:r>
              <a:rPr lang="cs-CZ" dirty="0" smtClean="0"/>
              <a:t>Není-li sjednáno jinak, může autor školního díla své dílo užít či poskytnout jinému licenci, není-li to v rozporu s oprávněnými zájmy školy nebo školského či vzdělávacího zařízení.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705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nebo školské či vzdělávací zařízení jsou oprávněny požadovat, aby jim autor školního díla z výdělku jím dosaženého v souvislosti s užitím díla či poskytnutím licence přiměřeně přispěl na úhradu nákladů, které na vytvoření díla vynaložily, a to podle okolností až do jejich skutečné výše; přitom se přihlédne k výši výdělku dosaženého školou nebo školským či vzdělávacím zařízením z užití školního díla.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343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vytvořené na objednávku a soutěžní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Je-li dílo autorem vytvořené na základě smlouvy o dílo (dílo vytvořené na objednávku), platí, že autor poskytl licenci k účelu vyplývajícímu ze smlouvy, není-li stanoveno jinak. </a:t>
            </a:r>
          </a:p>
          <a:p>
            <a:r>
              <a:rPr lang="cs-CZ" dirty="0" smtClean="0"/>
              <a:t>K užití díla nad rámec takového účelu je objednatel oprávněn pouze na základě licenční smlouvy, nevyplývá-li z tohoto zákona jinak. </a:t>
            </a:r>
          </a:p>
          <a:p>
            <a:r>
              <a:rPr lang="cs-CZ" dirty="0" smtClean="0"/>
              <a:t>Není-li sjednáno jinak, autor může dílo vytvořené na objednávku užít a poskytnout licenci jinému, není-li to v rozporu s oprávněnými zájmy objednatele.</a:t>
            </a:r>
          </a:p>
          <a:p>
            <a:r>
              <a:rPr lang="cs-CZ" dirty="0" smtClean="0"/>
              <a:t>Shora uvedené platí obdobně pro dílo vytvořené autorem jako soutěžícím ve veřejné soutěži (soutěžní dílo).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199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 audiovizuální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Audiovizuálním dílem je dílo vytvořené uspořádáním děl audiovizuálně užitých, ať již zpracovaných, či nezpracovaných, které sestává z řady zaznamenaných spolu souvisejících obrazů, vyvolávajících dojem pohybu, ať již doprovázených zvukem, či nikoli, vnímatelných zrakem, a jsou-li doprovázeny zvukem, vnímatelných i sluchem. </a:t>
            </a:r>
          </a:p>
          <a:p>
            <a:r>
              <a:rPr lang="cs-CZ" dirty="0" smtClean="0"/>
              <a:t>Zpracovat dílo a zařadit je do díla audiovizuálního lze jen se svolením autora.</a:t>
            </a:r>
          </a:p>
          <a:p>
            <a:r>
              <a:rPr lang="cs-CZ" dirty="0" err="1" smtClean="0"/>
              <a:t>Př</a:t>
            </a:r>
            <a:r>
              <a:rPr lang="cs-CZ" dirty="0" smtClean="0"/>
              <a:t>: Komerční </a:t>
            </a:r>
            <a:r>
              <a:rPr lang="cs-CZ" dirty="0"/>
              <a:t>a reklamní filmy včetně tzv. filmů o filmu (</a:t>
            </a:r>
            <a:r>
              <a:rPr lang="cs-CZ" dirty="0" smtClean="0"/>
              <a:t>AD), Dokumentární </a:t>
            </a:r>
            <a:r>
              <a:rPr lang="cs-CZ" dirty="0"/>
              <a:t>filmy (</a:t>
            </a:r>
            <a:r>
              <a:rPr lang="cs-CZ" dirty="0" smtClean="0"/>
              <a:t>DO), Výukové </a:t>
            </a:r>
            <a:r>
              <a:rPr lang="cs-CZ" dirty="0"/>
              <a:t>filmy (</a:t>
            </a:r>
            <a:r>
              <a:rPr lang="cs-CZ" dirty="0" smtClean="0"/>
              <a:t>ED), Celovečerní </a:t>
            </a:r>
            <a:r>
              <a:rPr lang="cs-CZ" dirty="0"/>
              <a:t>filmy (</a:t>
            </a:r>
            <a:r>
              <a:rPr lang="cs-CZ" dirty="0" smtClean="0"/>
              <a:t>FF), Záznamy </a:t>
            </a:r>
            <a:r>
              <a:rPr lang="cs-CZ" dirty="0"/>
              <a:t>živých událostí (politických, volebních aj.) (</a:t>
            </a:r>
            <a:r>
              <a:rPr lang="cs-CZ" dirty="0" smtClean="0"/>
              <a:t>LV), Multimédia </a:t>
            </a:r>
            <a:r>
              <a:rPr lang="cs-CZ" dirty="0"/>
              <a:t>(audiovizuální díla s interaktivními komponentami) (</a:t>
            </a:r>
            <a:r>
              <a:rPr lang="cs-CZ" dirty="0" smtClean="0"/>
              <a:t>MM), Zprávy </a:t>
            </a:r>
            <a:r>
              <a:rPr lang="cs-CZ" dirty="0"/>
              <a:t>(audiovizuální produkce zpravodajského, publicistického aj. charakteru) </a:t>
            </a:r>
            <a:r>
              <a:rPr lang="cs-CZ"/>
              <a:t>(</a:t>
            </a:r>
            <a:r>
              <a:rPr lang="cs-CZ" smtClean="0"/>
              <a:t>NE), Záznamy </a:t>
            </a:r>
            <a:r>
              <a:rPr lang="cs-CZ" dirty="0"/>
              <a:t>provedení uměleckých děl (oper, koncertů, varietních představení apod.) </a:t>
            </a:r>
            <a:r>
              <a:rPr lang="cs-CZ"/>
              <a:t>(</a:t>
            </a:r>
            <a:r>
              <a:rPr lang="cs-CZ" smtClean="0"/>
              <a:t>PF), Dramatická </a:t>
            </a:r>
            <a:r>
              <a:rPr lang="cs-CZ" dirty="0"/>
              <a:t>a komediální seriálová audiovizuální díla, zejména televizní seriály aj. (SE)</a:t>
            </a:r>
          </a:p>
        </p:txBody>
      </p:sp>
    </p:spTree>
    <p:extLst>
      <p:ext uri="{BB962C8B-B14F-4D97-AF65-F5344CB8AC3E}">
        <p14:creationId xmlns:p14="http://schemas.microsoft.com/office/powerpoint/2010/main" val="3511913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kolektivní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dirty="0" smtClean="0"/>
              <a:t>Kolektivní správou rozumíme </a:t>
            </a:r>
            <a:r>
              <a:rPr lang="cs-CZ" sz="1800" b="1" dirty="0" smtClean="0"/>
              <a:t>zastupování většího počtu osob</a:t>
            </a:r>
            <a:r>
              <a:rPr lang="cs-CZ" sz="1800" dirty="0" smtClean="0"/>
              <a:t>, </a:t>
            </a:r>
            <a:r>
              <a:rPr lang="cs-CZ" sz="1800" b="1" dirty="0" smtClean="0"/>
              <a:t>jimž přísluší </a:t>
            </a:r>
            <a:r>
              <a:rPr lang="cs-CZ" sz="1800" dirty="0" smtClean="0"/>
              <a:t>nebo které </a:t>
            </a:r>
            <a:r>
              <a:rPr lang="cs-CZ" sz="1800" b="1" dirty="0" smtClean="0"/>
              <a:t>jsou oprávněny vykonávat autorské právo </a:t>
            </a:r>
            <a:r>
              <a:rPr lang="cs-CZ" sz="1800" dirty="0" smtClean="0"/>
              <a:t>nebo právo související s právem autorským, k jejich společnému prospěchu. Podstatné je, že </a:t>
            </a:r>
            <a:r>
              <a:rPr lang="cs-CZ" sz="1800" u="sng" dirty="0" smtClean="0"/>
              <a:t>zastupování směřuje ke společnému prospěchu všech zastupovaných.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Z</a:t>
            </a:r>
            <a:r>
              <a:rPr lang="cs-CZ" sz="1800" dirty="0" smtClean="0"/>
              <a:t>nakem kolektivní správy: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 smtClean="0"/>
              <a:t> - zastupován je větší počet osob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 smtClean="0"/>
              <a:t>všechny zastupované osoby jsou zastupovány jako kolektiv a při zastupování se přihlíží ke společným zájmům všech zastupovaných osob jako kolektivu.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/>
              <a:t>K</a:t>
            </a:r>
            <a:r>
              <a:rPr lang="cs-CZ" sz="1800" dirty="0" smtClean="0"/>
              <a:t>olektivní správa se tradičně uplatňuje zejména u těch práv, jejichž individuální výkon jednotlivými autory, resp. jinými nositeli práva by byl neefektivní, ne-li přímo nemožný vzhledem k vysoké četnosti užití práv různými uživateli. Jedná se typicky </a:t>
            </a:r>
            <a:r>
              <a:rPr lang="cs-CZ" sz="1800" b="1" dirty="0" smtClean="0"/>
              <a:t>o práva na sdělování díla veřejnosti </a:t>
            </a:r>
            <a:r>
              <a:rPr lang="cs-CZ" sz="1800" dirty="0" smtClean="0"/>
              <a:t>(zejména veřejné nedivadelní provozování díla, tj. např. šíření díla rozhlasem nebo televizí), </a:t>
            </a:r>
            <a:r>
              <a:rPr lang="cs-CZ" sz="1800" b="1" dirty="0" smtClean="0"/>
              <a:t>právo na rozmnožování díla zejména prostřednictvím zvukových nebo obrazových záznamů</a:t>
            </a:r>
            <a:r>
              <a:rPr lang="cs-CZ" sz="1800" dirty="0" smtClean="0"/>
              <a:t>, tj. zhotovování a prodej rozmnoženin díla, tzv. právo na slušné vypořádání (</a:t>
            </a:r>
            <a:r>
              <a:rPr lang="cs-CZ" sz="1800" dirty="0" err="1" smtClean="0"/>
              <a:t>droit</a:t>
            </a:r>
            <a:r>
              <a:rPr lang="cs-CZ" sz="1800" dirty="0" smtClean="0"/>
              <a:t> de </a:t>
            </a:r>
            <a:r>
              <a:rPr lang="cs-CZ" sz="1800" dirty="0" err="1" smtClean="0"/>
              <a:t>suite</a:t>
            </a:r>
            <a:r>
              <a:rPr lang="cs-CZ" sz="1800" dirty="0" smtClean="0"/>
              <a:t>) autorů výtvarných děl a právo.</a:t>
            </a:r>
          </a:p>
          <a:p>
            <a:pPr>
              <a:lnSpc>
                <a:spcPct val="10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8667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platném českém právu je kolektivní správa autorských práv upravena zákonem č. 121/2000 Sb., o právu autorském, o právech souvisejících s právem autorským a o změně některých zákonů, a to v hlavě IV jeho části I., §§ 95 až 104.</a:t>
            </a:r>
          </a:p>
          <a:p>
            <a:r>
              <a:rPr lang="cs-CZ" dirty="0" smtClean="0"/>
              <a:t>Kolektivní správu může vykonávat jen ten, kdo </a:t>
            </a:r>
            <a:r>
              <a:rPr lang="cs-CZ" b="1" dirty="0" smtClean="0"/>
              <a:t>získal příslušné oprávnění k výkonu kolektivní správy.</a:t>
            </a:r>
          </a:p>
          <a:p>
            <a:r>
              <a:rPr lang="cs-CZ" dirty="0" smtClean="0"/>
              <a:t>Takové oprávnění může získat pouze právnická osoba, která má sídlo v České republice a která přímo či nepřímo sdružuje nositele práv, které při kolektivní správě zastupuje.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785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správci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Příklady kolektivních správců práv na území </a:t>
            </a:r>
            <a:r>
              <a:rPr lang="cs-CZ" dirty="0"/>
              <a:t>České </a:t>
            </a:r>
            <a:r>
              <a:rPr lang="cs-CZ" dirty="0" smtClean="0"/>
              <a:t>republiky:</a:t>
            </a:r>
            <a:endParaRPr lang="cs-CZ" dirty="0"/>
          </a:p>
          <a:p>
            <a:r>
              <a:rPr lang="cs-CZ" dirty="0" smtClean="0"/>
              <a:t>DILIA </a:t>
            </a:r>
            <a:r>
              <a:rPr lang="cs-CZ" dirty="0"/>
              <a:t>– </a:t>
            </a:r>
            <a:r>
              <a:rPr lang="cs-CZ" dirty="0" err="1"/>
              <a:t>DIvadelní</a:t>
            </a:r>
            <a:r>
              <a:rPr lang="cs-CZ" dirty="0"/>
              <a:t>, </a:t>
            </a:r>
            <a:r>
              <a:rPr lang="cs-CZ" dirty="0" err="1"/>
              <a:t>LIterární</a:t>
            </a:r>
            <a:r>
              <a:rPr lang="cs-CZ" dirty="0"/>
              <a:t> a Audiovizuální agentura</a:t>
            </a:r>
          </a:p>
          <a:p>
            <a:r>
              <a:rPr lang="cs-CZ" dirty="0"/>
              <a:t>OSA – Ochranný Svaz Autorský pro práva k dílům hudebním</a:t>
            </a:r>
          </a:p>
          <a:p>
            <a:r>
              <a:rPr lang="cs-CZ" dirty="0"/>
              <a:t>INTERGRAM – Nezávislá společnost výkonných umělců a výrobců zvukových a zvukově-obrazových záznamů</a:t>
            </a:r>
          </a:p>
          <a:p>
            <a:r>
              <a:rPr lang="cs-CZ" dirty="0"/>
              <a:t>OOA-S – Ochranná Organizace Autorská – Sdružení autorů děl výtvarného umění, architektury a obrazové složky audiovizuálních děl</a:t>
            </a:r>
          </a:p>
          <a:p>
            <a:r>
              <a:rPr lang="cs-CZ" dirty="0"/>
              <a:t>GESTOR – Ochranný svaz </a:t>
            </a:r>
            <a:r>
              <a:rPr lang="cs-CZ" dirty="0" smtClean="0"/>
              <a:t>autorský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09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subjekty působící v oblasti ochrany práv k duševnímu </a:t>
            </a:r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Mezinárodní </a:t>
            </a:r>
            <a:r>
              <a:rPr lang="cs-CZ" dirty="0"/>
              <a:t>federace fonografického průmyslu (IFPI ČR), Národní skupina České republiky (ČNS IFPI)</a:t>
            </a:r>
          </a:p>
          <a:p>
            <a:r>
              <a:rPr lang="cs-CZ" dirty="0"/>
              <a:t>Česká protipirátská unie (ČPU); dříve Unie </a:t>
            </a:r>
            <a:r>
              <a:rPr lang="cs-CZ" dirty="0" err="1"/>
              <a:t>videodistributorů</a:t>
            </a:r>
            <a:endParaRPr lang="cs-CZ" dirty="0"/>
          </a:p>
          <a:p>
            <a:r>
              <a:rPr lang="cs-CZ" dirty="0"/>
              <a:t>Asociace provozovatelů kopírovacích služeb (APKS)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90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správa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Kolektivní správa je činnost vykonávaná </a:t>
            </a:r>
            <a:r>
              <a:rPr lang="cs-CZ" u="sng" dirty="0" smtClean="0"/>
              <a:t>soustavně, vlastním jménem a na vlastní odpovědnost, avšak není podnikáním, tedy není to činnost vykonávaná za účelem dosažení zisku. </a:t>
            </a:r>
            <a:r>
              <a:rPr lang="cs-CZ" dirty="0" smtClean="0"/>
              <a:t>Nejedná se ani o živnost.</a:t>
            </a:r>
            <a:endParaRPr lang="cs-CZ" dirty="0"/>
          </a:p>
          <a:p>
            <a:r>
              <a:rPr lang="cs-CZ" dirty="0" smtClean="0"/>
              <a:t>Kolektivní správu kolektivní správce musí vykonávat jako hlavní předmět činnosti. </a:t>
            </a:r>
          </a:p>
          <a:p>
            <a:r>
              <a:rPr lang="cs-CZ" dirty="0" smtClean="0"/>
              <a:t>Zastupováním při výkonu jím kolektivně spravovaných práv může kolektivní správce pověřit jinou osobu jen v zákonem taxativně vymezených případech.</a:t>
            </a:r>
          </a:p>
          <a:p>
            <a:r>
              <a:rPr lang="cs-CZ" dirty="0" smtClean="0"/>
              <a:t>Je tomu tak tehdy, jde-li o zahraniční osobu, která podle práva jiného státu oprávněně vykonává na území takového státu kolektivní správu pro táž práva, a pokud jde o dílo, i pro týž druh díla, jde-li o výkon kolektivní správy v takovém státě nebo je-li pověřenou osobou (jiný) tuzemský kolektivní správce, který je rovněž oprávněn k výkonu kolektivní správy, sleduje-li se tím účelný výkon kolektivní správy</a:t>
            </a:r>
          </a:p>
          <a:p>
            <a:r>
              <a:rPr lang="cs-CZ" dirty="0" smtClean="0"/>
              <a:t>Smlouvy o takovém pověření vyžadují ke své platnosti písemnou formu.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01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dílo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dílo, které autor vytvořil ke splnění povinností vyplývajících z pracovněprávního či služebního vztahu k zaměstnavateli</a:t>
            </a:r>
          </a:p>
          <a:p>
            <a:r>
              <a:rPr lang="cs-CZ" dirty="0" smtClean="0"/>
              <a:t>Majetková práva vykonává zaměstnavatel, svým jménem a na svůj účet</a:t>
            </a:r>
          </a:p>
          <a:p>
            <a:r>
              <a:rPr lang="cs-CZ" dirty="0" smtClean="0"/>
              <a:t>Je oprávněn dílo bez dalšího jakýmkoliv způsobem užít.</a:t>
            </a:r>
          </a:p>
          <a:p>
            <a:r>
              <a:rPr lang="cs-CZ" dirty="0" smtClean="0"/>
              <a:t>Autorský princip však není prolomen, autorem je i nadále fyzická osoba, která dílo vytvoří. Výnosy z užití však náleží zaměstnavateli.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6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Podstatné je, zda vytváření autorských děl obecně, ale častěji určitého specifického druhu, je součástí pracovní náplně zaměstnance (buď přímo v pracovní smlouvě či v příloze k pracovní smlouvě apod.</a:t>
            </a:r>
          </a:p>
          <a:p>
            <a:r>
              <a:rPr lang="cs-CZ" dirty="0" smtClean="0"/>
              <a:t>Pokud není, pak jakékoli dílo vytvořené zaměstnancem bude běžné autorské dílo, k němuž si autor vykonává práva sám, a kdokoli, včetně jeho zaměstnavatele, je bude chtít užít, bude muset s autorem uzavřít licenční smlouvu (nepůjde-li o některý z případů, kdy lze dílo užít i bez souhlasu autora.)</a:t>
            </a:r>
          </a:p>
          <a:p>
            <a:r>
              <a:rPr lang="cs-CZ" dirty="0" smtClean="0"/>
              <a:t>Není-li sjednáno jinak, zaměstnavatel vykonává svým jménem a na svůj účet autorova majetková práva k dílu, které autor vytvořil ke splnění svých povinností vyplývajících z pracovněprávního či služebního vztahu k zaměstnavateli nebo z pracovního vztahu mezi družstvem a jeho členem (zaměstnanecké dílo).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7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Zaměstnavatel může právo výkonu podle tohoto odstavce postoupit třetí osobě pouze se svolením autora, ledaže se tak děje při prodeji podniku nebo jeho části.</a:t>
            </a:r>
          </a:p>
          <a:p>
            <a:r>
              <a:rPr lang="cs-CZ" dirty="0" smtClean="0"/>
              <a:t>Smrtí (FO) nebo zánikem (PO) zaměstnavatele, který byl oprávněn vykonávat majetková práva k zaměstnaneckému dílu a který nemá právního nástupce, nabývá oprávnění k výkonu těchto práv autor. </a:t>
            </a:r>
          </a:p>
          <a:p>
            <a:r>
              <a:rPr lang="cs-CZ" dirty="0" smtClean="0"/>
              <a:t>Nevykonává-li zaměstnavatel majetková práva k zaměstnaneckému dílu vůbec nebo je vykonává nedostatečně, má autor právo požadovat, aby mu zaměstnavatel za obvyklých podmínek udělil licenci, ledaže existuje na straně zaměstnavatele závažný důvod k jejímu odmítnutí.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203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1564</Words>
  <Application>Microsoft Office PowerPoint</Application>
  <PresentationFormat>Širokoúhlá obrazovka</PresentationFormat>
  <Paragraphs>72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Autorské právo a práva související, kolektivní správa práv, díla zaměstnanecká a kolektivní </vt:lpstr>
      <vt:lpstr>Pojem kolektivní správy</vt:lpstr>
      <vt:lpstr>Právní úprava</vt:lpstr>
      <vt:lpstr>Kolektivní správci</vt:lpstr>
      <vt:lpstr>Další subjekty působící v oblasti ochrany práv k duševnímu vlastnictví</vt:lpstr>
      <vt:lpstr>Kolektivní správa práv</vt:lpstr>
      <vt:lpstr>Zaměstnanecké dílo </vt:lpstr>
      <vt:lpstr>Zaměstnanecké dílo</vt:lpstr>
      <vt:lpstr>Zaměstnanecké dílo</vt:lpstr>
      <vt:lpstr>Zaměstnanecké dílo</vt:lpstr>
      <vt:lpstr>…</vt:lpstr>
      <vt:lpstr>Zaměstnanecké dílo</vt:lpstr>
      <vt:lpstr>Kolektivní dílo</vt:lpstr>
      <vt:lpstr>Školní dílo</vt:lpstr>
      <vt:lpstr>Školní dílo</vt:lpstr>
      <vt:lpstr>Dílo vytvořené na objednávku a soutěžní dílo</vt:lpstr>
      <vt:lpstr>Dílo audiovizuální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a práva související, kolektivní správa práv, díla zaměstnanecká a kolektivní </dc:title>
  <dc:creator>Účet Microsoft</dc:creator>
  <cp:lastModifiedBy>Účet Microsoft</cp:lastModifiedBy>
  <cp:revision>39</cp:revision>
  <dcterms:created xsi:type="dcterms:W3CDTF">2021-02-18T08:23:17Z</dcterms:created>
  <dcterms:modified xsi:type="dcterms:W3CDTF">2022-11-03T15:17:17Z</dcterms:modified>
</cp:coreProperties>
</file>