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4660"/>
  </p:normalViewPr>
  <p:slideViewPr>
    <p:cSldViewPr snapToGrid="0">
      <p:cViewPr varScale="1">
        <p:scale>
          <a:sx n="69" d="100"/>
          <a:sy n="69" d="100"/>
        </p:scale>
        <p:origin x="8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95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46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01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80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1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90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46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05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47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54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932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CEBB9-8942-4369-8CFD-48914F351BF1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8DD1A-E015-421E-9A60-3B0891DDC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25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Autorské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9167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 (Autorství)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Fyzická osoba, která dílo vytvořila (autorem nemůže být právnická </a:t>
            </a:r>
            <a:r>
              <a:rPr lang="cs-CZ" dirty="0" smtClean="0"/>
              <a:t>osoba)</a:t>
            </a:r>
            <a:endParaRPr lang="cs-CZ" dirty="0" smtClean="0"/>
          </a:p>
          <a:p>
            <a:r>
              <a:rPr lang="cs-CZ" dirty="0" smtClean="0"/>
              <a:t>FO, jejíž pravé jméno je obvyklým způsobem uvedeno na díle nebo je u díla uvedeno v rejstříku předmětů ochrany vedeném příslušným kolektivním správcem (OSA, </a:t>
            </a:r>
            <a:r>
              <a:rPr lang="cs-CZ" dirty="0" err="1" smtClean="0"/>
              <a:t>Intergram</a:t>
            </a:r>
            <a:r>
              <a:rPr lang="cs-CZ" dirty="0" smtClean="0"/>
              <a:t>, </a:t>
            </a:r>
            <a:r>
              <a:rPr lang="cs-CZ" dirty="0" err="1" smtClean="0"/>
              <a:t>Dilia</a:t>
            </a:r>
            <a:r>
              <a:rPr lang="cs-CZ" dirty="0" smtClean="0"/>
              <a:t>), není-li prokázán opak. = ZÁKONNÁ DOMNĚNKA AUTORSTVÍ. </a:t>
            </a:r>
          </a:p>
          <a:p>
            <a:r>
              <a:rPr lang="cs-CZ" dirty="0" smtClean="0"/>
              <a:t>Pro to, aby se člověk mohl stát autorem, nejsou stanoveny žádné podmínky (věk, dosažené vzdělání, členství v uměleckém svazu apod.) Autorem proto může být kdokoli, počínaje dítětem a konče seniorem vyplňujícím si volný čas psaním, malováním atd. V případě nezletilých dětí, popř. osob zbavených svéprávnosti, je nutno vždy posoudit, kdo je zastupuje v případě uzavírání licenčních smluv k užití jejich autorských děl, je-li uzavření takové smlouvy k užití díla nezbytné.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1546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Spoluautorství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Spoluautorství - jediné dílo, které vzniklo výsledkem společné tvůrčí duševní činnosti více FO (spoluautorem není ten, kdo poskytne odborně, technické nebo administrativní radu, dodá dokumentaci nebo dá podnět ke vzniku díla)</a:t>
            </a:r>
          </a:p>
          <a:p>
            <a:r>
              <a:rPr lang="cs-CZ" dirty="0" smtClean="0"/>
              <a:t>Z právních úkonů týkajících se díla jsou oprávněni a povinni všichni spoluautoři společně a nerozdílně. O nakládání s dílem spoluautorů rozhodují spoluautoři jednomyslně (brání-li jednotlivý autor bez vážného důvodu nakládání s dílem spoluautorů, mohou se ostatní spoluautoři domáhat nahrazení chybějícího projevu jeho vůle soudem). Domáhat se ochrany práva autorského k dílu spoluautorů před ohrožením nebo porušením může i jednotlivý spoluautor samostatně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33045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autorského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Autorské právo vzniká automaticky okamžikem, kdy je dílo vyjádřeno v jakékoli objektivně vnímatelné podobě, tzn. okamžikem, kdy je zachyceno na papír či jiný nosič, předneseno slovně </a:t>
            </a:r>
            <a:r>
              <a:rPr lang="cs-CZ" dirty="0" err="1" smtClean="0"/>
              <a:t>apod.,takže</a:t>
            </a:r>
            <a:r>
              <a:rPr lang="cs-CZ" dirty="0" smtClean="0"/>
              <a:t> je může vnímat i jiná osoba než sám autor (§ 9 odst. 1 AZ).</a:t>
            </a:r>
          </a:p>
          <a:p>
            <a:r>
              <a:rPr lang="cs-CZ" dirty="0" smtClean="0"/>
              <a:t>Ke vzniku ochrany není nutné splnit žádné formality, jako např. registraci apod. (jak je tomu v případě práv průmyslových, např. k ochranným známkám nebo k vynálezům apod.). Pro vznik ochrany není zapotřebí ani opatřovat dílo jakoukoli doložkou či výhradou, např. prohlášením – Všechna práva vyhrazena či známým céčkem v kroužku apod.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0933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……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Tím, že někdo získá do vlastnictví věc, jejímž prostřednictvím je vyjádřeno autorské dílo (např. koupí knihu v knihkupectví či DVD s filmem, získá darem od autora originál uměleckého díla apod.), nezískává tím i autorská práva k autorskému dílu</a:t>
            </a:r>
            <a:endParaRPr lang="cs-CZ" dirty="0"/>
          </a:p>
          <a:p>
            <a:r>
              <a:rPr lang="cs-CZ" dirty="0" smtClean="0"/>
              <a:t>Obdobně platí, že ten, kdo je vlastníkem materiálu poskytnutého autorovi k vytvoření díla (papír, temperové barvy, dřevo) nestává se nositelem autorských práv k dílu z takového materiálu vytvořeného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8489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autorského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Práva osobnostní </a:t>
            </a:r>
          </a:p>
          <a:p>
            <a:r>
              <a:rPr lang="cs-CZ" dirty="0" smtClean="0"/>
              <a:t>Práva majetková</a:t>
            </a:r>
            <a:endParaRPr lang="cs-CZ" dirty="0"/>
          </a:p>
          <a:p>
            <a:r>
              <a:rPr lang="cs-CZ" dirty="0" smtClean="0"/>
              <a:t>Zatímco práva osobnostní zanikají smrtí autora (s určitými výjimkami, viz dále), práva majetková smrtí autora nezanikají a přecházejí na jeho právní nástupce – na dědice (ze zákona nebo ze závěti), popř. na stát, jako tzv. odúmrť, a trvají dále ještě 70 let po smrti autora (§ 27 odst. 1 AZ)</a:t>
            </a:r>
          </a:p>
          <a:p>
            <a:r>
              <a:rPr lang="cs-CZ" dirty="0" smtClean="0"/>
              <a:t>Bylo-li dílo vytvořeno jako dílo spoluautorů, počítá se doba trvání majetkových práv od smrti spoluautora, který ostatní přežil</a:t>
            </a:r>
          </a:p>
          <a:p>
            <a:r>
              <a:rPr lang="cs-CZ" dirty="0" smtClean="0"/>
              <a:t>Majetková práva k dílu anonymnímu a pseudonymnímu trvají 70 let od oprávněného zveřejnění díla.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909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……..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U díla, u něhož není pro počítání doby trvání majetkových práv rozhodná smrt autora a které nebylo zveřejněno během 70 let od jeho vytvoření, majetková práva uplynutím této doby zanikají</a:t>
            </a:r>
          </a:p>
          <a:p>
            <a:r>
              <a:rPr lang="cs-CZ" dirty="0" smtClean="0"/>
              <a:t>Doba trvání majetkových práv k dílu audiovizuálnímu se počítá od smrti poslední přeživší z následujících osob: režisér, autor scénáře, autor dialogů a skladatel hudby zvlášť vytvořené pro užití v audiovizuálním díle</a:t>
            </a:r>
          </a:p>
          <a:p>
            <a:r>
              <a:rPr lang="cs-CZ" dirty="0" smtClean="0"/>
              <a:t>Je-li pro počítání doby trvání majetkových práv rozhodné zveřejnění díla a dílo se zveřejňuje po určitou dobu ve svazcích, dílech, na pokračování nebo v řadách, počítá se doba trvání majetkových práv pro každou takovou část díla samostatně</a:t>
            </a:r>
          </a:p>
          <a:p>
            <a:r>
              <a:rPr lang="cs-CZ" dirty="0" smtClean="0"/>
              <a:t>Dílo, u kterého uplynula doba trvání majetkových práv, může každý bez dalšího volně užít.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745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</a:t>
            </a:r>
            <a:r>
              <a:rPr lang="cs-CZ" dirty="0" smtClean="0"/>
              <a:t>osobnostní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Autor má právo:</a:t>
            </a:r>
          </a:p>
          <a:p>
            <a:pPr marL="0" indent="0">
              <a:buNone/>
            </a:pPr>
            <a:r>
              <a:rPr lang="cs-CZ" dirty="0" smtClean="0"/>
              <a:t>1. osobovat si autorství, včetně práva rozhodnout, zda a jakým způsobem má být jeho autorství uvedeno při zveřejnění a dalším užití jeho díla, je-li uvedení autorství při takovém užití obvyklé.</a:t>
            </a:r>
          </a:p>
          <a:p>
            <a:pPr marL="0" indent="0">
              <a:buNone/>
            </a:pPr>
            <a:r>
              <a:rPr lang="cs-CZ" dirty="0" smtClean="0"/>
              <a:t>2. na nedotknutelnost svého díla, zejména právo udělit svolení k jakékoli změně nebo jinému zásahu do svého díla, nestanoví-li autorský zákon jinak. Je-li dílo užíváno jinou osobou, nesmí se tak dít způsobem snižujícím hodnotu díla.</a:t>
            </a:r>
          </a:p>
          <a:p>
            <a:pPr marL="0" indent="0">
              <a:buNone/>
            </a:pPr>
            <a:r>
              <a:rPr lang="cs-CZ" dirty="0" smtClean="0"/>
              <a:t>3. na dohled nad plněním této povinnosti jinou osobou (autorský dohled), nevyplývá-li z povahy díla nebo jeho užití jinak, anebo nelze-li po uživateli spravedlivě požadovat, aby autorovi výkon práva na autorský dohled umožnil.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0943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majetková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Majetkovými právy se rozumí:</a:t>
            </a:r>
          </a:p>
          <a:p>
            <a:pPr marL="0" indent="0">
              <a:buNone/>
            </a:pPr>
            <a:r>
              <a:rPr lang="cs-CZ" dirty="0" smtClean="0"/>
              <a:t>• právo své dílo užít v původní nebo jím zpracované podobě či jinak změněné osobě, samostatně nebo v souboru anebo ve spojení s jiným dílem či prvky</a:t>
            </a:r>
          </a:p>
          <a:p>
            <a:pPr marL="0" indent="0">
              <a:buNone/>
            </a:pPr>
            <a:r>
              <a:rPr lang="cs-CZ" dirty="0" smtClean="0"/>
              <a:t>• právo udělit jiné osobě smlouvou oprávnění k výkonu tohoto práva (jiná osoba může dílo užít bez udělení takového oprávnění pouze v případech stanovených </a:t>
            </a:r>
            <a:r>
              <a:rPr lang="cs-CZ" dirty="0" err="1" smtClean="0"/>
              <a:t>AutZ</a:t>
            </a:r>
            <a:r>
              <a:rPr lang="cs-CZ" dirty="0" smtClean="0"/>
              <a:t> (=autorovi právo dílo užít nezaniká, jen je povinen strpět zásah do práva dílo užít v rozsahu licenční smlouvy)</a:t>
            </a:r>
          </a:p>
          <a:p>
            <a:pPr marL="0" indent="0">
              <a:buNone/>
            </a:pPr>
            <a:r>
              <a:rPr lang="cs-CZ" dirty="0" smtClean="0"/>
              <a:t>Autor se jich nemůže vzdát, jsou nepřevoditelná a nelze je postihnout výkonem rozhodnutí (to neplatí pro pohledávky z takových majetkových práv vzniklé). Majetková práva jsou předmětem dědictví.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0953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Právem dílo užít se rozumí dle </a:t>
            </a:r>
            <a:r>
              <a:rPr lang="cs-CZ" dirty="0" err="1" smtClean="0"/>
              <a:t>AutZ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právo na pronájem originálu nebo rozmnoženiny díla</a:t>
            </a:r>
          </a:p>
          <a:p>
            <a:r>
              <a:rPr lang="cs-CZ" dirty="0" smtClean="0"/>
              <a:t>právo na půjčování originálu nebo rozmnoženiny díla</a:t>
            </a:r>
          </a:p>
          <a:p>
            <a:r>
              <a:rPr lang="cs-CZ" dirty="0" smtClean="0"/>
              <a:t>právo na vystavování originálu nebo rozmnoženiny díla</a:t>
            </a:r>
          </a:p>
          <a:p>
            <a:r>
              <a:rPr lang="cs-CZ" dirty="0" smtClean="0"/>
              <a:t>právo na sdělování díla veřejnosti, zejména:</a:t>
            </a:r>
          </a:p>
          <a:p>
            <a:pPr marL="0" indent="0">
              <a:buNone/>
            </a:pPr>
            <a:r>
              <a:rPr lang="cs-CZ" dirty="0" smtClean="0"/>
              <a:t> - právo na provozování díla živě nebo ze záznamu a právo na přenos provozování díla,</a:t>
            </a:r>
          </a:p>
          <a:p>
            <a:pPr>
              <a:buFontTx/>
              <a:buChar char="-"/>
            </a:pPr>
            <a:r>
              <a:rPr lang="cs-CZ" dirty="0" smtClean="0"/>
              <a:t>právo na vysílání díla rozhlasem či televizí,</a:t>
            </a:r>
          </a:p>
          <a:p>
            <a:pPr>
              <a:buFontTx/>
              <a:buChar char="-"/>
            </a:pPr>
            <a:r>
              <a:rPr lang="cs-CZ" dirty="0" smtClean="0"/>
              <a:t> právo na přenos rozhlasového či televizního vysílání díla,</a:t>
            </a:r>
          </a:p>
          <a:p>
            <a:pPr>
              <a:buFontTx/>
              <a:buChar char="-"/>
            </a:pPr>
            <a:r>
              <a:rPr lang="cs-CZ" dirty="0" smtClean="0"/>
              <a:t>právo na provozování rozhlasového či televizního vysílání díla30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513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Rozmnožování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rozmnožováním díla se rozumí zhotovování dočasných nebo trvalých, přímých nebo nepřímých rozmnoženin díla nebo jeho části, a to jakýmikoli prostředky a v jakékoli formě.</a:t>
            </a:r>
          </a:p>
          <a:p>
            <a:pPr marL="0" indent="0">
              <a:buNone/>
            </a:pPr>
            <a:r>
              <a:rPr lang="cs-CZ" dirty="0" smtClean="0"/>
              <a:t> Dílo se rozmnožuje zejména ve formě rozmnoženiny tiskové, fotografické, zvukové, obrazové nebo zvukově obrazové, stavbou architektonického díla nebo ve formě jiné trojrozměrné rozmnoženiny anebo ve formě elektronické zahrnující vyjádření analogové i digitální.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090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úprava, 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Autorské právo sleduje od svého vzniku (počátkem 18. století) především dva cíle: chránit intelektuální i jiné investice tvůrců a tím podporovat tvůrčí činnost a zároveň přispívat k tomu, aby kulturní dědictví vznikající tvůrčí duševní činností jednotlivých tvůrců mohla využívat celá společnost, inspirovat se jím ……</a:t>
            </a:r>
          </a:p>
          <a:p>
            <a:endParaRPr lang="cs-CZ" dirty="0" smtClean="0"/>
          </a:p>
          <a:p>
            <a:r>
              <a:rPr lang="cs-CZ" dirty="0"/>
              <a:t>Autorské právo těchto cílů dosahuje tím, že na jedné straně přiznává autorům (a dalším nositelům </a:t>
            </a:r>
            <a:r>
              <a:rPr lang="cs-CZ" dirty="0" smtClean="0"/>
              <a:t>práv</a:t>
            </a:r>
            <a:r>
              <a:rPr lang="cs-CZ" dirty="0"/>
              <a:t>) výlučná práva (de facto monopol) k jejich výtvorům, na druhé </a:t>
            </a:r>
            <a:r>
              <a:rPr lang="cs-CZ" dirty="0" smtClean="0"/>
              <a:t>straně stanoví </a:t>
            </a:r>
            <a:r>
              <a:rPr lang="cs-CZ" dirty="0"/>
              <a:t>řadu výjimek a omezení těchto práv, a to k poměrně přesně vymezeným účelům a za </a:t>
            </a:r>
            <a:r>
              <a:rPr lang="cs-CZ" dirty="0" smtClean="0"/>
              <a:t>stanovených </a:t>
            </a:r>
            <a:r>
              <a:rPr lang="cs-CZ" dirty="0"/>
              <a:t>podmínek, a dále časově omezuje trvání těchto výlučných práv. Po uplynutí doby ochrany </a:t>
            </a:r>
            <a:r>
              <a:rPr lang="cs-CZ" dirty="0" smtClean="0"/>
              <a:t>práv </a:t>
            </a:r>
            <a:r>
              <a:rPr lang="cs-CZ" dirty="0"/>
              <a:t>se dílo (záznam apod.) stává tzv. volným dílem (záznamem apod.) a kdokoli je může využívat </a:t>
            </a:r>
            <a:r>
              <a:rPr lang="cs-CZ" dirty="0" smtClean="0"/>
              <a:t>bez </a:t>
            </a:r>
            <a:r>
              <a:rPr lang="cs-CZ" dirty="0"/>
              <a:t>souhlasu autora a bez placení odměn. I po uplynutí doby ochrany nicméně platí, že si nikdo </a:t>
            </a:r>
            <a:r>
              <a:rPr lang="cs-CZ" dirty="0" smtClean="0"/>
              <a:t>nesmí </a:t>
            </a:r>
            <a:r>
              <a:rPr lang="cs-CZ" dirty="0"/>
              <a:t>osobovat autorství k takovému volnému dílu (nesmí se vydávat za </a:t>
            </a:r>
            <a:r>
              <a:rPr lang="cs-CZ" dirty="0" smtClean="0"/>
              <a:t>jeho autora</a:t>
            </a:r>
            <a:r>
              <a:rPr lang="cs-CZ" dirty="0"/>
              <a:t>) a nesmí je </a:t>
            </a:r>
            <a:r>
              <a:rPr lang="cs-CZ" dirty="0" smtClean="0"/>
              <a:t>užívat </a:t>
            </a:r>
            <a:r>
              <a:rPr lang="cs-CZ" dirty="0"/>
              <a:t>způsobem snižujícím jeho </a:t>
            </a:r>
            <a:r>
              <a:rPr lang="cs-CZ" dirty="0" smtClean="0"/>
              <a:t>hodnotu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8494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Rozšiřování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Rozšiřováním originálu nebo rozmnoženiny díla se rozumí zpřístupňování díla v hmotné podobě prodejem nebo jiným převodem vlastnického práva k originálu nebo k rozmnoženině díla, včetně jejich nabízení za tímto účelem.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8338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Pronájem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Pronájmem originálu nebo rozmnoženiny díla se rozumí zpřístupňování díla v hmotné podobě za účelem přímého nebo nepřímého hospodářského nebo obchodního prospěchu poskytnutím originálu nebo rozmnoženiny díla na dobu neurčitou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2184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Půjčování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Půjčováním originálu nebo rozmnoženiny díla se rozumí zpřístupňování díla ve hmotné podobě zařízením přístupným veřejnosti </a:t>
            </a:r>
            <a:r>
              <a:rPr lang="cs-CZ" u="sng" dirty="0" smtClean="0"/>
              <a:t>nikoli </a:t>
            </a:r>
            <a:r>
              <a:rPr lang="cs-CZ" dirty="0" smtClean="0"/>
              <a:t>za účelem přímého nebo nepřímého hospodářského nebo obchodního prospěchu poskytnutím originálu nebo rozmnoženiny díla na dobu určitou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5591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Vystavování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Vystavováním originálu nebo rozmnoženiny díla se rozumí zpřístupňování díla v hmotné podobě umožněním shlédnutí nebo jiného vnímání originálu nebo rozmnoženiny díla, zejména díla výtvarného, díla fotografického, díla architektonického včetně díla urbanistického, díla užitého umění nebo díla kartografického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63218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Jiná majetková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Autorský zákon přiznává autorovi dále také tzv. jiná majetková práva. Jde </a:t>
            </a:r>
            <a:r>
              <a:rPr lang="cs-CZ" i="1" dirty="0" smtClean="0"/>
              <a:t>především o právo na odměnu příslušející autorovi (a většině nositelů práv souvisejících s právem autorským) v souvislosti s rozmnožováním autorských děl pr</a:t>
            </a:r>
            <a:r>
              <a:rPr lang="cs-CZ" dirty="0" smtClean="0"/>
              <a:t>o osobní, resp. vlastní vnitřní potřebu (§ 25 AZ, příloha k AZ a vyhláška č. 488/2006 Sb., ve znění vyhlášky č. 408/2008 Sb.) a </a:t>
            </a:r>
            <a:r>
              <a:rPr lang="cs-CZ" i="1" dirty="0" smtClean="0"/>
              <a:t>právo na odměnu příslušející autorovi při opětném prodeji originálu uměleckého díla </a:t>
            </a:r>
            <a:r>
              <a:rPr lang="cs-CZ" dirty="0" smtClean="0"/>
              <a:t>(typicky např. díla výtvarného – malířského či sochařského apod.).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94584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Omezení autorského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dovolena jen ve zvláštních případech stanovených v </a:t>
            </a:r>
            <a:r>
              <a:rPr lang="cs-CZ" dirty="0" err="1" smtClean="0"/>
              <a:t>AutZ</a:t>
            </a:r>
            <a:r>
              <a:rPr lang="cs-CZ" dirty="0" smtClean="0"/>
              <a:t>. Práva nesmějí být vykládána způsobem, který by narušoval běžný výkon práv autorských a který by byl neospravedlnitelně na újmu oprávněným zájmům autora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2677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Volné 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 užití díla podle autorského zákona se nepovažuje užití pro osobní potřebu fyzické osoby, jehož účelem není dosažení přímého nebo nepřímého hospodářského nebo obchodního prospěchu, nestanoví-li autorský zákon jinak. Do práva autorského tak nezasahuje ten, kdo pro svou osobní potřebu zhotoví záznam, rozmnoženinu nebo napodobeninu díla.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91581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 práva autorského nezasahuje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a) fyzická osoba, která pro svou osobní potřebu,</a:t>
            </a:r>
          </a:p>
          <a:p>
            <a:pPr marL="0" indent="0">
              <a:buNone/>
            </a:pPr>
            <a:r>
              <a:rPr lang="cs-CZ" dirty="0" smtClean="0"/>
              <a:t>b) právnická osoba nebo podnikající fyzická osoba, která pro svou vlastní vnitřní potřebu,</a:t>
            </a:r>
          </a:p>
          <a:p>
            <a:pPr marL="0" indent="0">
              <a:buNone/>
            </a:pPr>
            <a:r>
              <a:rPr lang="cs-CZ" dirty="0" smtClean="0"/>
              <a:t>c) ten, kdo na objednávku pro osobní potřebu fyzické osoby,</a:t>
            </a:r>
          </a:p>
          <a:p>
            <a:pPr marL="0" indent="0">
              <a:buNone/>
            </a:pPr>
            <a:r>
              <a:rPr lang="cs-CZ" dirty="0" smtClean="0"/>
              <a:t>d) ten, kdo na objednávku pro vlastní vnitřní potřebu právnické osoby nebo podnikající fyzické osoby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smtClean="0"/>
              <a:t>zhotoví tiskovou rozmnoženinu díla na papír nebo podobný podklad fotografickou technikou nebo jiným postupem s podobnými účinky, s výjimkou případu, kdy jde o vydaný notový záznam díla hudebního či hudebně dramatického, a v případech vyžadovaných zákonem řádně a včas platí odměnu.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5061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Bezúplatné zákonné licence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Do práva autorského nezasahuje ten, kdo</a:t>
            </a:r>
          </a:p>
          <a:p>
            <a:pPr marL="0" indent="0">
              <a:buNone/>
            </a:pPr>
            <a:r>
              <a:rPr lang="cs-CZ" dirty="0" smtClean="0"/>
              <a:t>a) užije v odůvodněné míře výňatky ze zveřejněných děl jiných autorů ve svém díle,</a:t>
            </a:r>
          </a:p>
          <a:p>
            <a:pPr marL="0" indent="0">
              <a:buNone/>
            </a:pPr>
            <a:r>
              <a:rPr lang="cs-CZ" dirty="0" smtClean="0"/>
              <a:t>b) užije výňatky z díla nebo drobná celá díla pro účely kritiky nebo recenze vztahující se k takovému dílu, vědecké či odborné tvorby a takové užití bude v souladu s poctivými zvyklostmi a v rozsahu vyžadovaném konkrétním účelem,</a:t>
            </a:r>
          </a:p>
          <a:p>
            <a:pPr marL="0" indent="0">
              <a:buNone/>
            </a:pPr>
            <a:r>
              <a:rPr lang="cs-CZ" dirty="0" smtClean="0"/>
              <a:t>c) užije dílo při vyučování pro ilustrační účel nebo při vědeckém výzkumu, jejichž účelem není dosažení přímého nebo nepřímého hospodářského nebo obchodního prospěchu, a nepřesáhne rozsah odpovídající sledovanému účelu; vždy je však nutno uvést, je-li to možné, jméno autora, nejde-li o dílo anonymní, nebo jméno osoby, pod jejímž jménem se dílo uvádí na veřejnost, a dále název díla a pramen.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70688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Propagace výstavy uměleckých děl a jejich prodeje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 práva autorského nezasahuje ten, kdo za účelem propagace výstavy nebo prodeje originálů či rozmnoženin uměleckých děl taková díla užije v rozsahu nezbytném pro propagaci takové akce, s výjimkou jakéhokoliv jiného užití k přímému nebo nepřímému hospodářskému nebo obchodnímu prospěchu. Je-li to obvyklé, je nutno uvést jméno autora, nejde-li o dílo anonymní, nebo jméno osoby, pod jejímž jménem se dílo uvádí na veřejnost, a dále název díla a pramen.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3165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Dílo volné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/>
              <a:t>takové autorské dílo, jehož majetková autorská práva nejsou chráněna. Nejčastějším případem volného díla je takové autorské dílo, u kterého již doba ochrany vypršela (tzn. např. uplynulo více než 70 let od smrti posledního autora). Kromě takových volných děl existují i další druhy děl, která jsou vyjmuta z autorskoprávní ochrany již od jejich vzniku. S pojmem volného díla souvisí také volná užití, kdy i jinak chráněné dílo lze za jistých podmínek využívat i bez souhlasu autora.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2926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Užití díla umístěného na veřejném prostranství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práva autorského nezasahuje ten, kdo kresbou, malbou nebo grafikou, fotografií nebo filmem nebo jinak zaznamená nebo vyjádří dílo, které je trvale umístěno na náměstí, ulici, v parku, na veřejných cestách nebo na jiném veřejném prostranství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32805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Úřední a zpravodajská licence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práva autorského nezasahuje ten, kdo užije v odůvodněné míře dílo na základě zákona pro účely veřejné bezpečnosti, pro soudní nebo správní řízení nebo k jinému úřednímu účelu nebo pro parlamentní jednání a pořízení zápisu o něm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57109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Užití díla v rámci občanských a náboženských obřadů, v rámci školních představení a užití díla</a:t>
            </a:r>
            <a:br>
              <a:rPr lang="cs-CZ" sz="3600" dirty="0" smtClean="0"/>
            </a:br>
            <a:r>
              <a:rPr lang="cs-CZ" sz="3600" dirty="0" smtClean="0"/>
              <a:t>školního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a) do práva autorského nezasahuje ten, kdo nikoli za účelem přímého nebo nepřímého hospodářského nebo obchodního prospěchu užije dílo při občanských či náboženských obřadech nebo při úředních akcích pořádaných orgány veřejné správy.</a:t>
            </a:r>
          </a:p>
          <a:p>
            <a:pPr marL="0" indent="0">
              <a:buNone/>
            </a:pPr>
            <a:r>
              <a:rPr lang="cs-CZ" dirty="0" smtClean="0"/>
              <a:t>b) Do práva autorského nezasahuje ten, kdo nikoli za účelem přímého nebo nepřímého hospodářského nebo obchodního prospěchu užije dílo při školních představeních, v nichž účinkují výlučně žáci, studenti nebo učitelé školy nebo školského či vzdělávacího zařízení.</a:t>
            </a:r>
          </a:p>
          <a:p>
            <a:pPr marL="0" indent="0">
              <a:buNone/>
            </a:pPr>
            <a:r>
              <a:rPr lang="cs-CZ" dirty="0" smtClean="0"/>
              <a:t>c) Do práva autorského také nezasahuje škola nebo školské či vzdělávací zařízení, užije-li nikoli za účelem přímého nebo nepřímého hospodářského nebo obchodního prospěchu k výuce nebo k vlastní vnitřní potřebě dílo vytvořené žákem nebo studentem ke </a:t>
            </a:r>
            <a:r>
              <a:rPr lang="cs-CZ" smtClean="0"/>
              <a:t>splnění školních nebo </a:t>
            </a:r>
            <a:r>
              <a:rPr lang="cs-CZ" dirty="0" smtClean="0"/>
              <a:t>studijních povinností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187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úprava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Autorské právo (v širokém slova smyslu, zahrnující jednak právo autora k autorskému dílu, jednak tzv. práva související s právem autorským, tj. zejména právo výkonného umělce k jeho uměleckému výkonu, právo výrobce záznamu k jeho záznamu – zvukovému či zvukově obrazovému – a právo vysílatele k jeho vysílání) je upraveno mezinárodními smlouvami a úmluvami, právem Evropské unie národními autorskými zákony, popř. i prováděcími předpisy.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682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Bernská úmluva o ochraně literárních a uměleckých děl z roku 1886, revidovaná v roce 1971 a označovaná někdy jako Revidovaná úmluva bernská</a:t>
            </a:r>
          </a:p>
          <a:p>
            <a:r>
              <a:rPr lang="cs-CZ" dirty="0" smtClean="0"/>
              <a:t>Mezinárodní úmluva o ochraně výkonných umělců, výrobců zvukových záznamů a rozhlasových a televizních organizací z roku 1961, označovaná někdy jako Římská úmluva</a:t>
            </a:r>
          </a:p>
          <a:p>
            <a:r>
              <a:rPr lang="cs-CZ" dirty="0" smtClean="0"/>
              <a:t>Smlouva Světové organizace duševního vlastnictví o autorském právu z roku 1996 </a:t>
            </a:r>
          </a:p>
          <a:p>
            <a:r>
              <a:rPr lang="cs-CZ" dirty="0" smtClean="0"/>
              <a:t>a Smlouva Světové organizace duševního vlastnictví o výkonech výkonných umělců a o zvukových záznamech, taktéž z roku 1996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646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Národní právní úprava autorského práva v České republice je upravena v </a:t>
            </a:r>
            <a:r>
              <a:rPr lang="cs-CZ" dirty="0" smtClean="0">
                <a:solidFill>
                  <a:srgbClr val="FF0000"/>
                </a:solidFill>
              </a:rPr>
              <a:t>zákoně č. 121/2000 Sb., o právu autorském </a:t>
            </a:r>
            <a:r>
              <a:rPr lang="cs-CZ" dirty="0" smtClean="0"/>
              <a:t>o právech souvisejících s právem autorským a o změně některých zákonů, v platném znění (dále jen autorský zákon nebo AZ). </a:t>
            </a:r>
          </a:p>
          <a:p>
            <a:r>
              <a:rPr lang="cs-CZ" dirty="0" smtClean="0"/>
              <a:t>Autorské dílo - je definováno v § 2 AZ, který stanoví, co je autorským dílem, popřípadě co je za autorské dílo považováno: </a:t>
            </a:r>
            <a:r>
              <a:rPr lang="cs-CZ" u="sng" dirty="0" smtClean="0"/>
              <a:t>Autorským dílem je jedinečný výsledek tvůrčí činnosti autora vyjádřený v jakékoli objektivně vnímatelné podobě. (§ 2 odst. 1 AZ)</a:t>
            </a:r>
          </a:p>
          <a:p>
            <a:r>
              <a:rPr lang="cs-CZ" dirty="0" smtClean="0"/>
              <a:t>demonstrativní seznam příkladů autorských děl – díla slovesná (vyjádřená řečí nebo písmem), díla hudební, dramatická či hudebně dramatická, díla choreografická a pantomimická, díla audiovizuální a kinematografická (např. videoklipy či filmová díla), díla výtvarná (malířská, sochařská, grafická apod.), díla architektonická a urbanistická, díla užitého umění a díla kartografická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4075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Autorský zákon dále stanoví (§2 odst. 2 AZ), které výtvory jsou považovány za autorská díla, ačkoli v konkrétních případech nemusí tyto výtvory splňovat podmínku jedinečného výtvoru. V jejich případě stačí, že jde o výtvory původní, tj. vytvořené autorem (nikoli opsané, vygenerované počítačem apod.). Jde o počítačové programy, fotografie a databáze.</a:t>
            </a:r>
          </a:p>
          <a:p>
            <a:r>
              <a:rPr lang="cs-CZ" dirty="0" smtClean="0"/>
              <a:t>Autorské dílo je chráněno jako celek, ale také i v jednotlivých částech a jednotlivých vývojových fázích, pokud splňují kritéria pro ochranu, zejména </a:t>
            </a:r>
            <a:r>
              <a:rPr lang="cs-CZ" b="1" dirty="0" smtClean="0"/>
              <a:t>jedinečnost</a:t>
            </a:r>
            <a:r>
              <a:rPr lang="cs-CZ" dirty="0" smtClean="0"/>
              <a:t>, popř. </a:t>
            </a:r>
            <a:r>
              <a:rPr lang="cs-CZ" b="1" dirty="0" smtClean="0"/>
              <a:t>původnost </a:t>
            </a:r>
            <a:r>
              <a:rPr lang="cs-CZ" dirty="0" smtClean="0"/>
              <a:t>(§ 2 odst. 3 AZ)</a:t>
            </a:r>
          </a:p>
          <a:p>
            <a:r>
              <a:rPr lang="cs-CZ" dirty="0" smtClean="0"/>
              <a:t>Autorské dílo je chráněno v původní i ve zpracované podobě (§ 2 odst. 4 AZ).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662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Souborné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soubor nezávislých děl nebo jiných prvků, který způsobem výběru nebo uspořádáním obsahu splňuje zákonné podmínky pro to, aby mohl být povařován za autorské dílo</a:t>
            </a:r>
          </a:p>
          <a:p>
            <a:r>
              <a:rPr lang="cs-CZ" dirty="0" smtClean="0"/>
              <a:t> příklady:</a:t>
            </a:r>
          </a:p>
          <a:p>
            <a:r>
              <a:rPr lang="cs-CZ" dirty="0" smtClean="0"/>
              <a:t>sborník, jako je časopis</a:t>
            </a:r>
          </a:p>
          <a:p>
            <a:r>
              <a:rPr lang="cs-CZ" dirty="0" smtClean="0"/>
              <a:t>encyklopedie</a:t>
            </a:r>
          </a:p>
          <a:p>
            <a:r>
              <a:rPr lang="cs-CZ" dirty="0" smtClean="0"/>
              <a:t> pásmo</a:t>
            </a:r>
          </a:p>
          <a:p>
            <a:r>
              <a:rPr lang="cs-CZ" dirty="0" smtClean="0"/>
              <a:t> výstava </a:t>
            </a:r>
          </a:p>
          <a:p>
            <a:r>
              <a:rPr lang="cs-CZ" dirty="0" smtClean="0"/>
              <a:t>antologie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3804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podle práva autorského se nevztahuje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úřední dílo (právní předpis, opatření obecné povahy, rozhodnutí, veřejná listina, veřejně přístupný rejstřík a sbírka jeho listin), jakož i úřední návrh úředního díla a jiná přípravná úřední</a:t>
            </a:r>
            <a:r>
              <a:rPr lang="cs-CZ" dirty="0"/>
              <a:t> </a:t>
            </a:r>
            <a:r>
              <a:rPr lang="cs-CZ" dirty="0" smtClean="0"/>
              <a:t>dokumentace, včetně úředního překladu takového díla, sněmovní a senátní publikace, pamětní knihy obecní (obecní kroniky), státní symbol a symbol jednotky územní samosprávy a jiná taková díla, u nichž je veřejný zájem na vyloučení z ochran</a:t>
            </a:r>
          </a:p>
          <a:p>
            <a:pPr marL="0" indent="0">
              <a:buNone/>
            </a:pPr>
            <a:r>
              <a:rPr lang="cs-CZ" dirty="0" smtClean="0"/>
              <a:t>• výtvory tradiční lidové kultury, není-li pravé jméno autora obecně známo a nejde-li o dílo anonymní nebo o dílo pseudonymní; užít takové dílo lze jen způsobem nesnižujícím jeho hodnotu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01800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2773</Words>
  <Application>Microsoft Office PowerPoint</Application>
  <PresentationFormat>Širokoúhlá obrazovka</PresentationFormat>
  <Paragraphs>115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Motiv Office</vt:lpstr>
      <vt:lpstr>Autorské právo</vt:lpstr>
      <vt:lpstr>Právní úprava, základní pojmy</vt:lpstr>
      <vt:lpstr>Dílo volné</vt:lpstr>
      <vt:lpstr>Právní úprava</vt:lpstr>
      <vt:lpstr>Mezinárodní smlouvy</vt:lpstr>
      <vt:lpstr>Základní pojmy</vt:lpstr>
      <vt:lpstr>Základní pojmy</vt:lpstr>
      <vt:lpstr>Souborné dílo</vt:lpstr>
      <vt:lpstr>Ochrana podle práva autorského se nevztahuje na:</vt:lpstr>
      <vt:lpstr>Autor (Autorství)</vt:lpstr>
      <vt:lpstr>Spoluautorství</vt:lpstr>
      <vt:lpstr>Vznik autorského práva</vt:lpstr>
      <vt:lpstr>……</vt:lpstr>
      <vt:lpstr>Obsah autorského práva</vt:lpstr>
      <vt:lpstr>……..</vt:lpstr>
      <vt:lpstr>Práva osobnostní</vt:lpstr>
      <vt:lpstr>Práva majetková</vt:lpstr>
      <vt:lpstr>Právem dílo užít se rozumí dle AutZ</vt:lpstr>
      <vt:lpstr>Rozmnožování díla</vt:lpstr>
      <vt:lpstr>Rozšiřování díla</vt:lpstr>
      <vt:lpstr>Pronájem díla</vt:lpstr>
      <vt:lpstr>Půjčování</vt:lpstr>
      <vt:lpstr>Vystavování</vt:lpstr>
      <vt:lpstr>Jiná majetková práva</vt:lpstr>
      <vt:lpstr>Omezení autorského práva</vt:lpstr>
      <vt:lpstr>Volné užití</vt:lpstr>
      <vt:lpstr>Do práva autorského nezasahuje</vt:lpstr>
      <vt:lpstr>Bezúplatné zákonné licence </vt:lpstr>
      <vt:lpstr>Propagace výstavy uměleckých děl a jejich prodeje </vt:lpstr>
      <vt:lpstr>Užití díla umístěného na veřejném prostranství </vt:lpstr>
      <vt:lpstr>Úřední a zpravodajská licence </vt:lpstr>
      <vt:lpstr> Užití díla v rámci občanských a náboženských obřadů, v rámci školních představení a užití díla školního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Účet Microsoft</dc:creator>
  <cp:lastModifiedBy>Účet Microsoft</cp:lastModifiedBy>
  <cp:revision>40</cp:revision>
  <dcterms:created xsi:type="dcterms:W3CDTF">2021-02-13T06:27:46Z</dcterms:created>
  <dcterms:modified xsi:type="dcterms:W3CDTF">2022-10-18T08:42:26Z</dcterms:modified>
</cp:coreProperties>
</file>