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D5AE89CF-EF1B-4EED-B112-857064ADEA6A}" type="datetimeFigureOut">
              <a:rPr lang="cs-CZ" smtClean="0"/>
              <a:t>18.10.2022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3188380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5AE89CF-EF1B-4EED-B112-857064ADEA6A}" type="datetimeFigureOut">
              <a:rPr lang="cs-CZ" smtClean="0"/>
              <a:t>18.10.2022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4174683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5AE89CF-EF1B-4EED-B112-857064ADEA6A}" type="datetimeFigureOut">
              <a:rPr lang="cs-CZ" smtClean="0"/>
              <a:t>18.10.2022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1785421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5AE89CF-EF1B-4EED-B112-857064ADEA6A}" type="datetimeFigureOut">
              <a:rPr lang="cs-CZ" smtClean="0"/>
              <a:t>18.10.2022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376128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D5AE89CF-EF1B-4EED-B112-857064ADEA6A}" type="datetimeFigureOut">
              <a:rPr lang="cs-CZ" smtClean="0"/>
              <a:t>18.10.2022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3563445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D5AE89CF-EF1B-4EED-B112-857064ADEA6A}" type="datetimeFigureOut">
              <a:rPr lang="cs-CZ" smtClean="0"/>
              <a:t>18.10.2022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862070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D5AE89CF-EF1B-4EED-B112-857064ADEA6A}" type="datetimeFigureOut">
              <a:rPr lang="cs-CZ" smtClean="0"/>
              <a:t>18.10.2022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1320165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D5AE89CF-EF1B-4EED-B112-857064ADEA6A}" type="datetimeFigureOut">
              <a:rPr lang="cs-CZ" smtClean="0"/>
              <a:t>18.10.2022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51435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5AE89CF-EF1B-4EED-B112-857064ADEA6A}" type="datetimeFigureOut">
              <a:rPr lang="cs-CZ" smtClean="0"/>
              <a:t>18.10.2022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3313889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D5AE89CF-EF1B-4EED-B112-857064ADEA6A}" type="datetimeFigureOut">
              <a:rPr lang="cs-CZ" smtClean="0"/>
              <a:t>18.10.2022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2167463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D5AE89CF-EF1B-4EED-B112-857064ADEA6A}" type="datetimeFigureOut">
              <a:rPr lang="cs-CZ" smtClean="0"/>
              <a:t>18.10.2022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50B3DA-A7AD-4728-8A03-C69551F05BC8}" type="slidenum">
              <a:rPr lang="cs-CZ" smtClean="0"/>
              <a:t>‹#›</a:t>
            </a:fld>
            <a:endParaRPr lang="cs-CZ"/>
          </a:p>
        </p:txBody>
      </p:sp>
    </p:spTree>
    <p:extLst>
      <p:ext uri="{BB962C8B-B14F-4D97-AF65-F5344CB8AC3E}">
        <p14:creationId xmlns:p14="http://schemas.microsoft.com/office/powerpoint/2010/main" val="3656076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E89CF-EF1B-4EED-B112-857064ADEA6A}" type="datetimeFigureOut">
              <a:rPr lang="cs-CZ" smtClean="0"/>
              <a:t>18.10.2022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0B3DA-A7AD-4728-8A03-C69551F05BC8}" type="slidenum">
              <a:rPr lang="cs-CZ" smtClean="0"/>
              <a:t>‹#›</a:t>
            </a:fld>
            <a:endParaRPr lang="cs-CZ"/>
          </a:p>
        </p:txBody>
      </p:sp>
    </p:spTree>
    <p:extLst>
      <p:ext uri="{BB962C8B-B14F-4D97-AF65-F5344CB8AC3E}">
        <p14:creationId xmlns:p14="http://schemas.microsoft.com/office/powerpoint/2010/main" val="1611259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Výkon práv duševního vlastnictví</a:t>
            </a:r>
            <a:endParaRPr lang="cs-CZ" dirty="0"/>
          </a:p>
        </p:txBody>
      </p:sp>
      <p:sp>
        <p:nvSpPr>
          <p:cNvPr id="3" name="Podnadpis 2"/>
          <p:cNvSpPr>
            <a:spLocks noGrp="1"/>
          </p:cNvSpPr>
          <p:nvPr>
            <p:ph type="subTitle" idx="1"/>
          </p:nvPr>
        </p:nvSpPr>
        <p:spPr/>
        <p:txBody>
          <a:bodyPr/>
          <a:lstStyle/>
          <a:p>
            <a:r>
              <a:rPr lang="cs-CZ" dirty="0" smtClean="0"/>
              <a:t>JUDr. Zuzana </a:t>
            </a:r>
            <a:r>
              <a:rPr lang="cs-CZ" dirty="0" err="1" smtClean="0"/>
              <a:t>Vylegalová</a:t>
            </a:r>
            <a:endParaRPr lang="cs-CZ" dirty="0"/>
          </a:p>
        </p:txBody>
      </p:sp>
    </p:spTree>
    <p:extLst>
      <p:ext uri="{BB962C8B-B14F-4D97-AF65-F5344CB8AC3E}">
        <p14:creationId xmlns:p14="http://schemas.microsoft.com/office/powerpoint/2010/main" val="4117919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Podle předmětu licence rozeznáváme:</a:t>
            </a:r>
          </a:p>
        </p:txBody>
      </p:sp>
      <p:sp>
        <p:nvSpPr>
          <p:cNvPr id="3" name="Zástupný symbol pro obsah 2"/>
          <p:cNvSpPr>
            <a:spLocks noGrp="1"/>
          </p:cNvSpPr>
          <p:nvPr>
            <p:ph idx="1"/>
          </p:nvPr>
        </p:nvSpPr>
        <p:spPr/>
        <p:txBody>
          <a:bodyPr/>
          <a:lstStyle/>
          <a:p>
            <a:r>
              <a:rPr lang="cs-CZ" dirty="0"/>
              <a:t>licence patentové (patent </a:t>
            </a:r>
            <a:r>
              <a:rPr lang="cs-CZ" dirty="0" err="1"/>
              <a:t>license</a:t>
            </a:r>
            <a:r>
              <a:rPr lang="cs-CZ" dirty="0"/>
              <a:t>), jejichž předmětem je poskytnutí práva využívat platný patent buď v zemi nabyvatele, nebo v zemích, kam nabyvatel licence hodlá licenční výrobek </a:t>
            </a:r>
            <a:r>
              <a:rPr lang="cs-CZ" dirty="0" smtClean="0"/>
              <a:t>vyvážet</a:t>
            </a:r>
            <a:endParaRPr lang="cs-CZ" dirty="0"/>
          </a:p>
          <a:p>
            <a:r>
              <a:rPr lang="cs-CZ" dirty="0"/>
              <a:t>licence známkové (</a:t>
            </a:r>
            <a:r>
              <a:rPr lang="cs-CZ" dirty="0" err="1"/>
              <a:t>trade-mark</a:t>
            </a:r>
            <a:r>
              <a:rPr lang="cs-CZ" dirty="0"/>
              <a:t> </a:t>
            </a:r>
            <a:r>
              <a:rPr lang="cs-CZ" dirty="0" err="1"/>
              <a:t>license</a:t>
            </a:r>
            <a:r>
              <a:rPr lang="cs-CZ" dirty="0"/>
              <a:t> nebo i trademark </a:t>
            </a:r>
            <a:r>
              <a:rPr lang="cs-CZ" dirty="0" err="1"/>
              <a:t>license</a:t>
            </a:r>
            <a:r>
              <a:rPr lang="cs-CZ" dirty="0"/>
              <a:t>), jejichž předmětem je využití ochranných </a:t>
            </a:r>
            <a:r>
              <a:rPr lang="cs-CZ" dirty="0" smtClean="0"/>
              <a:t>známek</a:t>
            </a:r>
          </a:p>
          <a:p>
            <a:r>
              <a:rPr lang="cs-CZ" dirty="0"/>
              <a:t>licence vzorové (</a:t>
            </a:r>
            <a:r>
              <a:rPr lang="cs-CZ" dirty="0" err="1"/>
              <a:t>industrial</a:t>
            </a:r>
            <a:r>
              <a:rPr lang="cs-CZ" dirty="0"/>
              <a:t> design </a:t>
            </a:r>
            <a:r>
              <a:rPr lang="cs-CZ" dirty="0" err="1"/>
              <a:t>license</a:t>
            </a:r>
            <a:r>
              <a:rPr lang="cs-CZ" dirty="0"/>
              <a:t> na průmyslový vzor nebo utility design </a:t>
            </a:r>
            <a:r>
              <a:rPr lang="cs-CZ" dirty="0" err="1"/>
              <a:t>license</a:t>
            </a:r>
            <a:r>
              <a:rPr lang="cs-CZ" dirty="0"/>
              <a:t> </a:t>
            </a:r>
            <a:r>
              <a:rPr lang="cs-CZ" dirty="0" smtClean="0"/>
              <a:t>na užitný </a:t>
            </a:r>
            <a:r>
              <a:rPr lang="cs-CZ" dirty="0"/>
              <a:t>vzor), jejichž předmětem je průmyslový nebo užitný vzor</a:t>
            </a:r>
          </a:p>
          <a:p>
            <a:endParaRPr lang="cs-CZ" dirty="0"/>
          </a:p>
        </p:txBody>
      </p:sp>
    </p:spTree>
    <p:extLst>
      <p:ext uri="{BB962C8B-B14F-4D97-AF65-F5344CB8AC3E}">
        <p14:creationId xmlns:p14="http://schemas.microsoft.com/office/powerpoint/2010/main" val="338212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Podle předmětu licence rozeznáváme</a:t>
            </a:r>
            <a:endParaRPr lang="cs-CZ" dirty="0"/>
          </a:p>
        </p:txBody>
      </p:sp>
      <p:sp>
        <p:nvSpPr>
          <p:cNvPr id="3" name="Zástupný symbol pro obsah 2"/>
          <p:cNvSpPr>
            <a:spLocks noGrp="1"/>
          </p:cNvSpPr>
          <p:nvPr>
            <p:ph idx="1"/>
          </p:nvPr>
        </p:nvSpPr>
        <p:spPr/>
        <p:txBody>
          <a:bodyPr/>
          <a:lstStyle/>
          <a:p>
            <a:r>
              <a:rPr lang="cs-CZ" dirty="0"/>
              <a:t>licence na know-how (někdy zvané i know-how </a:t>
            </a:r>
            <a:r>
              <a:rPr lang="cs-CZ" dirty="0" err="1"/>
              <a:t>license</a:t>
            </a:r>
            <a:r>
              <a:rPr lang="cs-CZ" dirty="0"/>
              <a:t>), jejichž předmětem je poskytnutí nechráněných výrobně-technických poznatků, znalostí či zkušeností. Předání příslušných výrobně-technických poznatků je předpokladem a zárukou dokonalého osvojení prakticky </a:t>
            </a:r>
            <a:r>
              <a:rPr lang="cs-CZ" dirty="0" smtClean="0"/>
              <a:t>každé licenční </a:t>
            </a:r>
            <a:r>
              <a:rPr lang="cs-CZ" dirty="0"/>
              <a:t>výroby, a proto velká většina licenčních smluv všech typů uzavíraných v dnešní </a:t>
            </a:r>
            <a:r>
              <a:rPr lang="cs-CZ" dirty="0" smtClean="0"/>
              <a:t>době obsahuje </a:t>
            </a:r>
            <a:r>
              <a:rPr lang="cs-CZ" dirty="0"/>
              <a:t>v nějaké míře příslušné know-how. Tato licence je též nazývána nepravou </a:t>
            </a:r>
            <a:r>
              <a:rPr lang="cs-CZ" dirty="0" smtClean="0"/>
              <a:t>licencí.</a:t>
            </a:r>
            <a:endParaRPr lang="cs-CZ" dirty="0"/>
          </a:p>
          <a:p>
            <a:endParaRPr lang="cs-CZ" dirty="0"/>
          </a:p>
        </p:txBody>
      </p:sp>
    </p:spTree>
    <p:extLst>
      <p:ext uri="{BB962C8B-B14F-4D97-AF65-F5344CB8AC3E}">
        <p14:creationId xmlns:p14="http://schemas.microsoft.com/office/powerpoint/2010/main" val="1857765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Podle předmětu licence rozeznáváme</a:t>
            </a:r>
            <a:endParaRPr lang="cs-CZ" dirty="0"/>
          </a:p>
        </p:txBody>
      </p:sp>
      <p:sp>
        <p:nvSpPr>
          <p:cNvPr id="3" name="Zástupný symbol pro obsah 2"/>
          <p:cNvSpPr>
            <a:spLocks noGrp="1"/>
          </p:cNvSpPr>
          <p:nvPr>
            <p:ph idx="1"/>
          </p:nvPr>
        </p:nvSpPr>
        <p:spPr/>
        <p:txBody>
          <a:bodyPr>
            <a:normAutofit/>
          </a:bodyPr>
          <a:lstStyle/>
          <a:p>
            <a:r>
              <a:rPr lang="cs-CZ" dirty="0"/>
              <a:t>sdružená licence (</a:t>
            </a:r>
            <a:r>
              <a:rPr lang="cs-CZ" dirty="0" err="1"/>
              <a:t>package</a:t>
            </a:r>
            <a:r>
              <a:rPr lang="cs-CZ" dirty="0"/>
              <a:t> </a:t>
            </a:r>
            <a:r>
              <a:rPr lang="cs-CZ" dirty="0" err="1"/>
              <a:t>license</a:t>
            </a:r>
            <a:r>
              <a:rPr lang="cs-CZ" dirty="0"/>
              <a:t>) je smlouva, kterou se uděluje povolení k užití několika nehmotných statků či průmyslových práv najednou, tj. v rámci jedné smlouvy. Většinou </a:t>
            </a:r>
            <a:r>
              <a:rPr lang="cs-CZ" dirty="0" smtClean="0"/>
              <a:t>bývá mezi </a:t>
            </a:r>
            <a:r>
              <a:rPr lang="cs-CZ" dirty="0"/>
              <a:t>nimi vnitřní spojitost či návaznost, neboť se vzájemně doplňují. V případech, kdy </a:t>
            </a:r>
            <a:r>
              <a:rPr lang="cs-CZ" dirty="0" smtClean="0"/>
              <a:t>spolu však </a:t>
            </a:r>
            <a:r>
              <a:rPr lang="cs-CZ" dirty="0"/>
              <a:t>vzájemně přímo nesouvisejí a v jedné smlouvě tak došlo ke spojení několika různých licenčních vztahů, bývá z praktických důvodů odpovědnost stran pro každý konkrétní </a:t>
            </a:r>
            <a:r>
              <a:rPr lang="cs-CZ" dirty="0" smtClean="0"/>
              <a:t>licenční vztah </a:t>
            </a:r>
            <a:r>
              <a:rPr lang="cs-CZ" dirty="0"/>
              <a:t>sjednána a stanovena samostatně</a:t>
            </a:r>
            <a:r>
              <a:rPr lang="cs-CZ" dirty="0" smtClean="0"/>
              <a:t>.</a:t>
            </a:r>
          </a:p>
        </p:txBody>
      </p:sp>
    </p:spTree>
    <p:extLst>
      <p:ext uri="{BB962C8B-B14F-4D97-AF65-F5344CB8AC3E}">
        <p14:creationId xmlns:p14="http://schemas.microsoft.com/office/powerpoint/2010/main" val="55461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sdružená licence</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a:t>Je však třeba upozornit na nebezpečí, že poskytnutím sdružené licence (zvané též hromadné nebo svazové) může dojít k porušení kartelových zákonů, zejména je-li soubor patentů a ostatních nehmotných statků (</a:t>
            </a:r>
            <a:r>
              <a:rPr lang="cs-CZ" dirty="0" err="1"/>
              <a:t>intangibles</a:t>
            </a:r>
            <a:r>
              <a:rPr lang="cs-CZ" dirty="0"/>
              <a:t>) poskytovatele vnucován nabyvateli proti jeho svobodné vůli. K případům nejvýznamnějších porušení kartelových dohod dochází zpravidla tam, kde poskytovatel zaujímá dominantní nebo dokonce monopolní postavení na trhu a jeho jednání představuje zneužití tohoto jeho </a:t>
            </a:r>
            <a:r>
              <a:rPr lang="cs-CZ" dirty="0" smtClean="0"/>
              <a:t>postavení, které </a:t>
            </a:r>
            <a:r>
              <a:rPr lang="cs-CZ" dirty="0"/>
              <a:t>se projevuje typicky tím, že negociačním partnerům jsou jeho jednostranně </a:t>
            </a:r>
            <a:r>
              <a:rPr lang="cs-CZ" dirty="0" smtClean="0"/>
              <a:t>výhodné smluvní </a:t>
            </a:r>
            <a:r>
              <a:rPr lang="cs-CZ" dirty="0"/>
              <a:t>podmínky prezentovány jasně ultimativním způsobem. Možné kolizi s </a:t>
            </a:r>
            <a:r>
              <a:rPr lang="cs-CZ" dirty="0" smtClean="0"/>
              <a:t>antitrustovým právem </a:t>
            </a:r>
            <a:r>
              <a:rPr lang="cs-CZ" dirty="0"/>
              <a:t>se proto strany snaží vyhnout či předejít tím, že nabyvatel prohlásí, </a:t>
            </a:r>
            <a:r>
              <a:rPr lang="cs-CZ" dirty="0" smtClean="0"/>
              <a:t>že k </a:t>
            </a:r>
            <a:r>
              <a:rPr lang="cs-CZ" dirty="0"/>
              <a:t>této transakci došlo na základě jeho svobodného rozhodnutí a výběru jednotlivých </a:t>
            </a:r>
            <a:r>
              <a:rPr lang="cs-CZ" dirty="0" err="1" smtClean="0"/>
              <a:t>licencí,s</a:t>
            </a:r>
            <a:r>
              <a:rPr lang="cs-CZ" dirty="0" smtClean="0"/>
              <a:t> </a:t>
            </a:r>
            <a:r>
              <a:rPr lang="cs-CZ" dirty="0"/>
              <a:t>ohledem na výhodnost celé této obchodní operace pro nabyvatele;</a:t>
            </a:r>
          </a:p>
          <a:p>
            <a:endParaRPr lang="cs-CZ" dirty="0"/>
          </a:p>
          <a:p>
            <a:endParaRPr lang="cs-CZ" dirty="0"/>
          </a:p>
        </p:txBody>
      </p:sp>
    </p:spTree>
    <p:extLst>
      <p:ext uri="{BB962C8B-B14F-4D97-AF65-F5344CB8AC3E}">
        <p14:creationId xmlns:p14="http://schemas.microsoft.com/office/powerpoint/2010/main" val="1883488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Podle předmětu licence rozeznáváme</a:t>
            </a:r>
            <a:endParaRPr lang="cs-CZ" dirty="0"/>
          </a:p>
        </p:txBody>
      </p:sp>
      <p:sp>
        <p:nvSpPr>
          <p:cNvPr id="3" name="Zástupný symbol pro obsah 2"/>
          <p:cNvSpPr>
            <a:spLocks noGrp="1"/>
          </p:cNvSpPr>
          <p:nvPr>
            <p:ph idx="1"/>
          </p:nvPr>
        </p:nvSpPr>
        <p:spPr/>
        <p:txBody>
          <a:bodyPr>
            <a:normAutofit lnSpcReduction="10000"/>
          </a:bodyPr>
          <a:lstStyle/>
          <a:p>
            <a:r>
              <a:rPr lang="cs-CZ" dirty="0"/>
              <a:t>licence smíšené (</a:t>
            </a:r>
            <a:r>
              <a:rPr lang="cs-CZ" dirty="0" err="1"/>
              <a:t>combined</a:t>
            </a:r>
            <a:r>
              <a:rPr lang="cs-CZ" dirty="0"/>
              <a:t> </a:t>
            </a:r>
            <a:r>
              <a:rPr lang="cs-CZ" dirty="0" err="1"/>
              <a:t>license</a:t>
            </a:r>
            <a:r>
              <a:rPr lang="cs-CZ" dirty="0"/>
              <a:t>) jsou kombinací výše uvedených druhů licencí, </a:t>
            </a:r>
            <a:r>
              <a:rPr lang="cs-CZ" dirty="0" smtClean="0"/>
              <a:t>umožňující využívat </a:t>
            </a:r>
            <a:r>
              <a:rPr lang="cs-CZ" dirty="0"/>
              <a:t>společně chráněná práva a nechráněné skutečnosti, zejména know-how, a jsou </a:t>
            </a:r>
            <a:r>
              <a:rPr lang="cs-CZ" dirty="0" smtClean="0"/>
              <a:t>dnes nejčastějším </a:t>
            </a:r>
            <a:r>
              <a:rPr lang="cs-CZ" dirty="0"/>
              <a:t>a nejobvyklejším typem licencí. Ve velké většině případů jsou tyto smlouvy spojeny též s dovozem strojů a zařízení, komponentů a surovin potřebných pro zamýšlenou licenční výrobu, přičemž tyto dovozy bývají zpravidla upraveny samostatnou smlouvou </a:t>
            </a:r>
            <a:r>
              <a:rPr lang="cs-CZ" dirty="0" smtClean="0"/>
              <a:t>uzavřenou ve </a:t>
            </a:r>
            <a:r>
              <a:rPr lang="cs-CZ" dirty="0"/>
              <a:t>vazbě na smlouvu licenční;</a:t>
            </a:r>
          </a:p>
          <a:p>
            <a:pPr marL="0" indent="0">
              <a:buNone/>
            </a:pPr>
            <a:r>
              <a:rPr lang="cs-CZ" dirty="0"/>
              <a:t>• křížové licence (</a:t>
            </a:r>
            <a:r>
              <a:rPr lang="cs-CZ" dirty="0" err="1"/>
              <a:t>cross-license</a:t>
            </a:r>
            <a:r>
              <a:rPr lang="cs-CZ" dirty="0"/>
              <a:t> nebo </a:t>
            </a:r>
            <a:r>
              <a:rPr lang="cs-CZ" dirty="0" err="1"/>
              <a:t>cross-licensing</a:t>
            </a:r>
            <a:r>
              <a:rPr lang="cs-CZ" dirty="0"/>
              <a:t> </a:t>
            </a:r>
            <a:r>
              <a:rPr lang="cs-CZ" dirty="0" err="1"/>
              <a:t>agreement</a:t>
            </a:r>
            <a:r>
              <a:rPr lang="cs-CZ" dirty="0"/>
              <a:t>) neboli tzv. vzájemně </a:t>
            </a:r>
            <a:r>
              <a:rPr lang="cs-CZ" dirty="0" smtClean="0"/>
              <a:t>bezplatné licence</a:t>
            </a:r>
            <a:r>
              <a:rPr lang="cs-CZ" dirty="0"/>
              <a:t>, jsou taková ujednání, na jejichž základě si smluvní strany vzájemně vyměňují práva </a:t>
            </a:r>
            <a:r>
              <a:rPr lang="cs-CZ" dirty="0" smtClean="0"/>
              <a:t>k využití </a:t>
            </a:r>
            <a:r>
              <a:rPr lang="cs-CZ" dirty="0"/>
              <a:t>svých vynálezů chráněných patenty, a to zpravidla bezúplatně;</a:t>
            </a:r>
          </a:p>
          <a:p>
            <a:endParaRPr lang="cs-CZ" dirty="0"/>
          </a:p>
        </p:txBody>
      </p:sp>
    </p:spTree>
    <p:extLst>
      <p:ext uri="{BB962C8B-B14F-4D97-AF65-F5344CB8AC3E}">
        <p14:creationId xmlns:p14="http://schemas.microsoft.com/office/powerpoint/2010/main" val="4007084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Podle předmětu licence rozeznáváme</a:t>
            </a:r>
          </a:p>
        </p:txBody>
      </p:sp>
      <p:sp>
        <p:nvSpPr>
          <p:cNvPr id="3" name="Zástupný symbol pro obsah 2"/>
          <p:cNvSpPr>
            <a:spLocks noGrp="1"/>
          </p:cNvSpPr>
          <p:nvPr>
            <p:ph idx="1"/>
          </p:nvPr>
        </p:nvSpPr>
        <p:spPr/>
        <p:txBody>
          <a:bodyPr>
            <a:normAutofit/>
          </a:bodyPr>
          <a:lstStyle/>
          <a:p>
            <a:r>
              <a:rPr lang="cs-CZ" dirty="0"/>
              <a:t>technologické licence (know-how </a:t>
            </a:r>
            <a:r>
              <a:rPr lang="cs-CZ" dirty="0" err="1"/>
              <a:t>license</a:t>
            </a:r>
            <a:r>
              <a:rPr lang="cs-CZ" dirty="0"/>
              <a:t>) jsou licence, jejichž předmětem je poskytnutí </a:t>
            </a:r>
            <a:r>
              <a:rPr lang="cs-CZ" dirty="0" err="1"/>
              <a:t>knowhow</a:t>
            </a:r>
            <a:r>
              <a:rPr lang="cs-CZ" dirty="0"/>
              <a:t> chráněného pouze jeho důsledným utajováním. Sem patří i významná poskytnutí nejrůznějších tzv. velkých technologických licencí na know-how, umožňujících </a:t>
            </a:r>
            <a:r>
              <a:rPr lang="cs-CZ" dirty="0" smtClean="0"/>
              <a:t>zavedení a </a:t>
            </a:r>
            <a:r>
              <a:rPr lang="cs-CZ" dirty="0"/>
              <a:t>provozování velkých výrobních procesů (například na výrobu určitého druhu piva </a:t>
            </a:r>
            <a:r>
              <a:rPr lang="cs-CZ" dirty="0" smtClean="0"/>
              <a:t>nebo v </a:t>
            </a:r>
            <a:r>
              <a:rPr lang="cs-CZ" dirty="0"/>
              <a:t>hutní a sklářské výrobě a dalších);</a:t>
            </a:r>
          </a:p>
          <a:p>
            <a:pPr marL="0" indent="0">
              <a:buNone/>
            </a:pPr>
            <a:endParaRPr lang="cs-CZ" dirty="0"/>
          </a:p>
        </p:txBody>
      </p:sp>
    </p:spTree>
    <p:extLst>
      <p:ext uri="{BB962C8B-B14F-4D97-AF65-F5344CB8AC3E}">
        <p14:creationId xmlns:p14="http://schemas.microsoft.com/office/powerpoint/2010/main" val="4032222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Podle předmětu licence rozeznáváme</a:t>
            </a:r>
          </a:p>
        </p:txBody>
      </p:sp>
      <p:sp>
        <p:nvSpPr>
          <p:cNvPr id="3" name="Zástupný symbol pro obsah 2"/>
          <p:cNvSpPr>
            <a:spLocks noGrp="1"/>
          </p:cNvSpPr>
          <p:nvPr>
            <p:ph idx="1"/>
          </p:nvPr>
        </p:nvSpPr>
        <p:spPr/>
        <p:txBody>
          <a:bodyPr>
            <a:normAutofit/>
          </a:bodyPr>
          <a:lstStyle/>
          <a:p>
            <a:r>
              <a:rPr lang="cs-CZ" dirty="0"/>
              <a:t>výrobní licence (podle toho, jde-li o využití patentů či know-how: patent </a:t>
            </a:r>
            <a:r>
              <a:rPr lang="cs-CZ" dirty="0" err="1"/>
              <a:t>license</a:t>
            </a:r>
            <a:r>
              <a:rPr lang="cs-CZ" dirty="0"/>
              <a:t> to </a:t>
            </a:r>
            <a:r>
              <a:rPr lang="cs-CZ" dirty="0" err="1" smtClean="0"/>
              <a:t>produce</a:t>
            </a:r>
            <a:r>
              <a:rPr lang="cs-CZ" dirty="0" smtClean="0"/>
              <a:t> nebo </a:t>
            </a:r>
            <a:r>
              <a:rPr lang="cs-CZ" dirty="0"/>
              <a:t>know-how </a:t>
            </a:r>
            <a:r>
              <a:rPr lang="cs-CZ" dirty="0" err="1"/>
              <a:t>license</a:t>
            </a:r>
            <a:r>
              <a:rPr lang="cs-CZ" dirty="0"/>
              <a:t> to </a:t>
            </a:r>
            <a:r>
              <a:rPr lang="cs-CZ" dirty="0" err="1"/>
              <a:t>produce</a:t>
            </a:r>
            <a:r>
              <a:rPr lang="cs-CZ" dirty="0"/>
              <a:t>, někdy též </a:t>
            </a:r>
            <a:r>
              <a:rPr lang="cs-CZ" dirty="0" err="1"/>
              <a:t>production</a:t>
            </a:r>
            <a:r>
              <a:rPr lang="cs-CZ" dirty="0"/>
              <a:t> </a:t>
            </a:r>
            <a:r>
              <a:rPr lang="cs-CZ" dirty="0" err="1"/>
              <a:t>license</a:t>
            </a:r>
            <a:r>
              <a:rPr lang="cs-CZ" dirty="0"/>
              <a:t>) jsou případy, kdy na </a:t>
            </a:r>
            <a:r>
              <a:rPr lang="cs-CZ" dirty="0" smtClean="0"/>
              <a:t>základě licenční </a:t>
            </a:r>
            <a:r>
              <a:rPr lang="cs-CZ" dirty="0"/>
              <a:t>smlouvy a podle předané technické dokumentace a know-how poskytovatele </a:t>
            </a:r>
            <a:r>
              <a:rPr lang="cs-CZ" dirty="0" smtClean="0"/>
              <a:t>vyrábí nabyvatel </a:t>
            </a:r>
            <a:r>
              <a:rPr lang="cs-CZ" dirty="0"/>
              <a:t>licenční výrobek, který dodává výhradně poskytovateli licence, který jej použije </a:t>
            </a:r>
            <a:r>
              <a:rPr lang="cs-CZ" dirty="0" smtClean="0"/>
              <a:t>ve vlastní </a:t>
            </a:r>
            <a:r>
              <a:rPr lang="cs-CZ" dirty="0"/>
              <a:t>výrobě k dokompletování stroje nebo celého strojního zařízení. U výrobních </a:t>
            </a:r>
            <a:r>
              <a:rPr lang="cs-CZ" dirty="0" smtClean="0"/>
              <a:t>licencí proto </a:t>
            </a:r>
            <a:r>
              <a:rPr lang="cs-CZ" dirty="0"/>
              <a:t>nepřichází odbyt licenčních výrobků jiným odběratelům, než je poskytovatel </a:t>
            </a:r>
            <a:r>
              <a:rPr lang="cs-CZ" dirty="0" smtClean="0"/>
              <a:t>licence, prakticky </a:t>
            </a:r>
            <a:r>
              <a:rPr lang="cs-CZ" dirty="0"/>
              <a:t>v úvahu. Výjimkou mohou být případné dodávky na filiálky poskytovatele v zemi výroby nebo vývozy výrobku do jiných zemí, které ale určí odběratelům poskytovatel</a:t>
            </a:r>
          </a:p>
          <a:p>
            <a:endParaRPr lang="cs-CZ" dirty="0"/>
          </a:p>
        </p:txBody>
      </p:sp>
    </p:spTree>
    <p:extLst>
      <p:ext uri="{BB962C8B-B14F-4D97-AF65-F5344CB8AC3E}">
        <p14:creationId xmlns:p14="http://schemas.microsoft.com/office/powerpoint/2010/main" val="3031944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Podle předmětu licence rozeznáváme</a:t>
            </a:r>
          </a:p>
        </p:txBody>
      </p:sp>
      <p:sp>
        <p:nvSpPr>
          <p:cNvPr id="3" name="Zástupný symbol pro obsah 2"/>
          <p:cNvSpPr>
            <a:spLocks noGrp="1"/>
          </p:cNvSpPr>
          <p:nvPr>
            <p:ph idx="1"/>
          </p:nvPr>
        </p:nvSpPr>
        <p:spPr/>
        <p:txBody>
          <a:bodyPr>
            <a:normAutofit/>
          </a:bodyPr>
          <a:lstStyle/>
          <a:p>
            <a:r>
              <a:rPr lang="cs-CZ" dirty="0"/>
              <a:t>mlčky poskytnutá licence (</a:t>
            </a:r>
            <a:r>
              <a:rPr lang="cs-CZ" dirty="0" err="1"/>
              <a:t>implied</a:t>
            </a:r>
            <a:r>
              <a:rPr lang="cs-CZ" dirty="0"/>
              <a:t> </a:t>
            </a:r>
            <a:r>
              <a:rPr lang="cs-CZ" dirty="0" err="1"/>
              <a:t>license</a:t>
            </a:r>
            <a:r>
              <a:rPr lang="cs-CZ" dirty="0"/>
              <a:t>), která je možná podle angloamerického práva </a:t>
            </a:r>
            <a:r>
              <a:rPr lang="cs-CZ" dirty="0" smtClean="0"/>
              <a:t>na základě </a:t>
            </a:r>
            <a:r>
              <a:rPr lang="cs-CZ" dirty="0"/>
              <a:t>implicitního souhlasu poskytovatele, popř. na základě jeho konkludentního </a:t>
            </a:r>
            <a:r>
              <a:rPr lang="cs-CZ" dirty="0" smtClean="0"/>
              <a:t>jednání. Tímto </a:t>
            </a:r>
            <a:r>
              <a:rPr lang="cs-CZ" dirty="0"/>
              <a:t>jednáním se rozumí projev vůle učiněný jiným způsobem než výslovným </a:t>
            </a:r>
            <a:r>
              <a:rPr lang="cs-CZ" dirty="0" smtClean="0"/>
              <a:t>souhlasem s </a:t>
            </a:r>
            <a:r>
              <a:rPr lang="cs-CZ" dirty="0"/>
              <a:t>poskytnutím licence. Podle českého práva se však k platnosti takového smluvně </a:t>
            </a:r>
            <a:r>
              <a:rPr lang="cs-CZ" dirty="0" smtClean="0"/>
              <a:t>právního úkonu </a:t>
            </a:r>
            <a:r>
              <a:rPr lang="cs-CZ" dirty="0"/>
              <a:t>vždy vyžaduje projev vůle příslušné smluvní strany.</a:t>
            </a:r>
          </a:p>
          <a:p>
            <a:pPr marL="0" indent="0">
              <a:buNone/>
            </a:pPr>
            <a:endParaRPr lang="cs-CZ" dirty="0"/>
          </a:p>
        </p:txBody>
      </p:sp>
    </p:spTree>
    <p:extLst>
      <p:ext uri="{BB962C8B-B14F-4D97-AF65-F5344CB8AC3E}">
        <p14:creationId xmlns:p14="http://schemas.microsoft.com/office/powerpoint/2010/main" val="295975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Podle rozsahu práv, která jsou předmětem licence:</a:t>
            </a:r>
            <a:br>
              <a:rPr lang="cs-CZ" dirty="0"/>
            </a:b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výlučné licence (</a:t>
            </a:r>
            <a:r>
              <a:rPr lang="cs-CZ" dirty="0" err="1"/>
              <a:t>exclusive</a:t>
            </a:r>
            <a:r>
              <a:rPr lang="cs-CZ" dirty="0"/>
              <a:t> </a:t>
            </a:r>
            <a:r>
              <a:rPr lang="cs-CZ" dirty="0" err="1"/>
              <a:t>license</a:t>
            </a:r>
            <a:r>
              <a:rPr lang="cs-CZ" dirty="0"/>
              <a:t>), přičemž výlučnost se může týkat rozsahu oprávnění využívat smluvní práva sám nebo smluvních území, a to výrobních a vývozních pro export smluvního licenčního výrobku. Tyto licence více omezují původně výlučná (exkluzivní) práva </a:t>
            </a:r>
            <a:r>
              <a:rPr lang="cs-CZ" dirty="0" smtClean="0"/>
              <a:t>poskytovatele.</a:t>
            </a:r>
          </a:p>
          <a:p>
            <a:r>
              <a:rPr lang="cs-CZ" dirty="0"/>
              <a:t>nevýlučné licence (non-</a:t>
            </a:r>
            <a:r>
              <a:rPr lang="cs-CZ" dirty="0" err="1"/>
              <a:t>exclusive</a:t>
            </a:r>
            <a:r>
              <a:rPr lang="cs-CZ" dirty="0"/>
              <a:t> </a:t>
            </a:r>
            <a:r>
              <a:rPr lang="cs-CZ" dirty="0" err="1"/>
              <a:t>license</a:t>
            </a:r>
            <a:r>
              <a:rPr lang="cs-CZ" dirty="0"/>
              <a:t>), které méně omezují původně výlučná práva poskytovatele licence. Jde o případy, kdy poskytovatel uzavírá s nabyvatelem nevýlučnou </a:t>
            </a:r>
            <a:r>
              <a:rPr lang="cs-CZ" dirty="0" smtClean="0"/>
              <a:t>licenční smlouvu</a:t>
            </a:r>
            <a:r>
              <a:rPr lang="cs-CZ" dirty="0"/>
              <a:t>, tzn., že si ponechává oprávnění uzavírat obdobné (nevýlučné) licenční dohody i </a:t>
            </a:r>
            <a:r>
              <a:rPr lang="cs-CZ" dirty="0" smtClean="0"/>
              <a:t>s dalšími </a:t>
            </a:r>
            <a:r>
              <a:rPr lang="cs-CZ" dirty="0"/>
              <a:t>výrobci nebo zájemci, zpravidla ve třetích zemích, avšak může tak učinit i v téže </a:t>
            </a:r>
            <a:r>
              <a:rPr lang="cs-CZ" dirty="0" smtClean="0"/>
              <a:t>zemi, pro </a:t>
            </a:r>
            <a:r>
              <a:rPr lang="cs-CZ" dirty="0"/>
              <a:t>kterou již nevýlučnou licenci poskytl původnímu nabyvateli. Sám poskytovatel se </a:t>
            </a:r>
            <a:r>
              <a:rPr lang="cs-CZ" dirty="0" smtClean="0"/>
              <a:t>také zpravidla </a:t>
            </a:r>
            <a:r>
              <a:rPr lang="cs-CZ" dirty="0"/>
              <a:t>nezříká, na rozdíl od licence výlučné, výroby předmětu licence vedle nabyvatele. Nevýlučnému nabyvateli licence také licenční smlouva obvykle zakazuje poskytování sublicencí.</a:t>
            </a:r>
          </a:p>
          <a:p>
            <a:endParaRPr lang="cs-CZ" dirty="0"/>
          </a:p>
        </p:txBody>
      </p:sp>
    </p:spTree>
    <p:extLst>
      <p:ext uri="{BB962C8B-B14F-4D97-AF65-F5344CB8AC3E}">
        <p14:creationId xmlns:p14="http://schemas.microsoft.com/office/powerpoint/2010/main" val="1784120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Poskytnutí oprávnění třetí osobě (podlicence/sublicence)</a:t>
            </a:r>
          </a:p>
        </p:txBody>
      </p:sp>
      <p:sp>
        <p:nvSpPr>
          <p:cNvPr id="3" name="Zástupný symbol pro obsah 2"/>
          <p:cNvSpPr>
            <a:spLocks noGrp="1"/>
          </p:cNvSpPr>
          <p:nvPr>
            <p:ph idx="1"/>
          </p:nvPr>
        </p:nvSpPr>
        <p:spPr>
          <a:xfrm>
            <a:off x="838200" y="1880216"/>
            <a:ext cx="10515600" cy="4351338"/>
          </a:xfrm>
        </p:spPr>
        <p:txBody>
          <a:bodyPr>
            <a:normAutofit/>
          </a:bodyPr>
          <a:lstStyle/>
          <a:p>
            <a:r>
              <a:rPr lang="cs-CZ" dirty="0"/>
              <a:t>Je-li tak sjednáno v licenční smlouvě, může nabyvatel oprávnění tvořící součást licence zcela </a:t>
            </a:r>
            <a:r>
              <a:rPr lang="cs-CZ" dirty="0" smtClean="0"/>
              <a:t>nebo zčásti </a:t>
            </a:r>
            <a:r>
              <a:rPr lang="cs-CZ" dirty="0"/>
              <a:t>poskytnout třetí osobě (PODLICENCE). Nabyvatel může licenci POSTOUPIT pouze s </a:t>
            </a:r>
            <a:r>
              <a:rPr lang="cs-CZ" dirty="0" smtClean="0"/>
              <a:t>písemným souhlasem autora.</a:t>
            </a:r>
          </a:p>
          <a:p>
            <a:pPr marL="0" indent="0">
              <a:buNone/>
            </a:pPr>
            <a:endParaRPr lang="cs-CZ" dirty="0"/>
          </a:p>
          <a:p>
            <a:endParaRPr lang="cs-CZ" dirty="0"/>
          </a:p>
        </p:txBody>
      </p:sp>
    </p:spTree>
    <p:extLst>
      <p:ext uri="{BB962C8B-B14F-4D97-AF65-F5344CB8AC3E}">
        <p14:creationId xmlns:p14="http://schemas.microsoft.com/office/powerpoint/2010/main" val="1901281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Možnosti výkonu práv duševního vlastnictví </a:t>
            </a:r>
            <a:endParaRPr lang="cs-CZ" dirty="0"/>
          </a:p>
        </p:txBody>
      </p:sp>
      <p:sp>
        <p:nvSpPr>
          <p:cNvPr id="3" name="Zástupný symbol pro obsah 2"/>
          <p:cNvSpPr>
            <a:spLocks noGrp="1"/>
          </p:cNvSpPr>
          <p:nvPr>
            <p:ph idx="1"/>
          </p:nvPr>
        </p:nvSpPr>
        <p:spPr/>
        <p:txBody>
          <a:bodyPr/>
          <a:lstStyle/>
          <a:p>
            <a:r>
              <a:rPr lang="cs-CZ" dirty="0" smtClean="0"/>
              <a:t>Vlastníkův výkon pro sebe  </a:t>
            </a:r>
          </a:p>
          <a:p>
            <a:r>
              <a:rPr lang="cs-CZ" dirty="0" smtClean="0"/>
              <a:t>Převod duševního vlastnictví (zcizení)  </a:t>
            </a:r>
          </a:p>
          <a:p>
            <a:r>
              <a:rPr lang="cs-CZ" dirty="0" smtClean="0"/>
              <a:t> Zastavení duševního vlastnictví  </a:t>
            </a:r>
          </a:p>
          <a:p>
            <a:r>
              <a:rPr lang="cs-CZ" dirty="0" smtClean="0"/>
              <a:t>Licenční užívání duševního vlastnictví  </a:t>
            </a:r>
          </a:p>
          <a:p>
            <a:r>
              <a:rPr lang="cs-CZ" dirty="0" smtClean="0"/>
              <a:t>Licenční užívání duševního vlastnictví s následným převodem - finanční leasing </a:t>
            </a:r>
          </a:p>
          <a:p>
            <a:endParaRPr lang="cs-CZ" dirty="0"/>
          </a:p>
        </p:txBody>
      </p:sp>
    </p:spTree>
    <p:extLst>
      <p:ext uri="{BB962C8B-B14F-4D97-AF65-F5344CB8AC3E}">
        <p14:creationId xmlns:p14="http://schemas.microsoft.com/office/powerpoint/2010/main" val="69243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Odměna</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Doposud pokud nebyla stanovena cena, či alespoň způsob jejího určení (nebo výpočtu), byla taková smlouva stižena sankcí neplatnosti. Požadavek úplatnosti představoval nemožnost uzavření licenční smlouvy bezúplatně (např. jako dar). Možnost uzavřít licenční smlouvu bezúplatně je jednou z odlišností nové právní úpravy podle o. z. od původní úpravy podle obchodního zákoníku. Uvedená skutečnost vyplývá z § 2358 odst. 1 (druhá část věty) o. z. Zde je výslovně uvedeno, že, není-li uvedeno jinak, nabyvatel (licence) se zavazuje, poskytnout poskytovateli (licence) odměnu. </a:t>
            </a:r>
          </a:p>
          <a:p>
            <a:r>
              <a:rPr lang="cs-CZ" dirty="0" smtClean="0"/>
              <a:t>Smlouva </a:t>
            </a:r>
            <a:r>
              <a:rPr lang="cs-CZ" dirty="0"/>
              <a:t>platná, pokud si účastníci výslovně sjednají </a:t>
            </a:r>
            <a:r>
              <a:rPr lang="cs-CZ" dirty="0" err="1"/>
              <a:t>bezúplatnost</a:t>
            </a:r>
            <a:r>
              <a:rPr lang="cs-CZ" dirty="0"/>
              <a:t>. Sjednání odměny, </a:t>
            </a:r>
            <a:r>
              <a:rPr lang="cs-CZ" dirty="0" smtClean="0"/>
              <a:t>nebo sjednání </a:t>
            </a:r>
            <a:r>
              <a:rPr lang="cs-CZ" dirty="0"/>
              <a:t>bezplatnosti je kogentním ustanovením, a uvedené ustanovení je obligatorní </a:t>
            </a:r>
            <a:r>
              <a:rPr lang="cs-CZ" dirty="0" smtClean="0"/>
              <a:t>náležitostí smlouvy</a:t>
            </a:r>
            <a:r>
              <a:rPr lang="cs-CZ" dirty="0"/>
              <a:t>. Bez takového ujednání je smlouva neplatná.</a:t>
            </a:r>
          </a:p>
          <a:p>
            <a:endParaRPr lang="cs-CZ" dirty="0"/>
          </a:p>
        </p:txBody>
      </p:sp>
    </p:spTree>
    <p:extLst>
      <p:ext uri="{BB962C8B-B14F-4D97-AF65-F5344CB8AC3E}">
        <p14:creationId xmlns:p14="http://schemas.microsoft.com/office/powerpoint/2010/main" val="353271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Omezení licence</a:t>
            </a:r>
          </a:p>
        </p:txBody>
      </p:sp>
      <p:sp>
        <p:nvSpPr>
          <p:cNvPr id="3" name="Zástupný symbol pro obsah 2"/>
          <p:cNvSpPr>
            <a:spLocks noGrp="1"/>
          </p:cNvSpPr>
          <p:nvPr>
            <p:ph idx="1"/>
          </p:nvPr>
        </p:nvSpPr>
        <p:spPr/>
        <p:txBody>
          <a:bodyPr>
            <a:normAutofit/>
          </a:bodyPr>
          <a:lstStyle/>
          <a:p>
            <a:r>
              <a:rPr lang="cs-CZ" dirty="0"/>
              <a:t>způsoby užití díla mohou být </a:t>
            </a:r>
            <a:r>
              <a:rPr lang="cs-CZ" dirty="0" smtClean="0"/>
              <a:t>omezeny rozsahem</a:t>
            </a:r>
            <a:r>
              <a:rPr lang="cs-CZ" dirty="0"/>
              <a:t>, zejména co do množství, místa nebo </a:t>
            </a:r>
            <a:r>
              <a:rPr lang="cs-CZ" dirty="0" smtClean="0"/>
              <a:t>času</a:t>
            </a:r>
          </a:p>
          <a:p>
            <a:r>
              <a:rPr lang="cs-CZ" dirty="0"/>
              <a:t>Nestanoví-li </a:t>
            </a:r>
            <a:r>
              <a:rPr lang="cs-CZ" dirty="0" smtClean="0"/>
              <a:t>smlouva </a:t>
            </a:r>
            <a:r>
              <a:rPr lang="cs-CZ" dirty="0"/>
              <a:t>jinak, , má se za to, že licence </a:t>
            </a:r>
            <a:r>
              <a:rPr lang="cs-CZ" dirty="0" smtClean="0"/>
              <a:t>byla poskytnuta </a:t>
            </a:r>
            <a:r>
              <a:rPr lang="cs-CZ" dirty="0"/>
              <a:t>k takovým způsobům užití a v takovém rozsahu, jak to je nutné k dosažení účelu smlouvy</a:t>
            </a:r>
            <a:r>
              <a:rPr lang="cs-CZ" dirty="0" smtClean="0"/>
              <a:t>.</a:t>
            </a:r>
          </a:p>
          <a:p>
            <a:r>
              <a:rPr lang="cs-CZ" dirty="0"/>
              <a:t>Nestanoví-li smlouva nebo nevyplývá-li z jejího účelu jinak, má se za to, že územní rozsah licence </a:t>
            </a:r>
            <a:r>
              <a:rPr lang="cs-CZ" dirty="0" smtClean="0"/>
              <a:t>je omezen </a:t>
            </a:r>
            <a:r>
              <a:rPr lang="cs-CZ" dirty="0"/>
              <a:t>na území České republiky, časový rozsah licence je omezen na dobu obvyklou u </a:t>
            </a:r>
            <a:r>
              <a:rPr lang="cs-CZ" dirty="0" smtClean="0"/>
              <a:t>daného druhu </a:t>
            </a:r>
            <a:r>
              <a:rPr lang="cs-CZ" dirty="0"/>
              <a:t>díla a způsobu užití, nikoli však na dobu delší než jeden rok od poskytnutí licence</a:t>
            </a:r>
          </a:p>
          <a:p>
            <a:endParaRPr lang="cs-CZ" dirty="0"/>
          </a:p>
          <a:p>
            <a:endParaRPr lang="cs-CZ" dirty="0"/>
          </a:p>
          <a:p>
            <a:endParaRPr lang="cs-CZ" dirty="0"/>
          </a:p>
        </p:txBody>
      </p:sp>
    </p:spTree>
    <p:extLst>
      <p:ext uri="{BB962C8B-B14F-4D97-AF65-F5344CB8AC3E}">
        <p14:creationId xmlns:p14="http://schemas.microsoft.com/office/powerpoint/2010/main" val="21255594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Odstoupení od smlouvy pro nečinnost nabyvatele</a:t>
            </a:r>
          </a:p>
        </p:txBody>
      </p:sp>
      <p:sp>
        <p:nvSpPr>
          <p:cNvPr id="3" name="Zástupný symbol pro obsah 2"/>
          <p:cNvSpPr>
            <a:spLocks noGrp="1"/>
          </p:cNvSpPr>
          <p:nvPr>
            <p:ph idx="1"/>
          </p:nvPr>
        </p:nvSpPr>
        <p:spPr/>
        <p:txBody>
          <a:bodyPr>
            <a:normAutofit fontScale="92500" lnSpcReduction="10000"/>
          </a:bodyPr>
          <a:lstStyle/>
          <a:p>
            <a:r>
              <a:rPr lang="cs-CZ" dirty="0"/>
              <a:t>Nevyužívá-li nabyvatel výhradní licenci vůbec nebo využívá-li ji nedostatečně a jsou-li tím </a:t>
            </a:r>
            <a:r>
              <a:rPr lang="cs-CZ" dirty="0" smtClean="0"/>
              <a:t>značně nepříznivě </a:t>
            </a:r>
            <a:r>
              <a:rPr lang="cs-CZ" dirty="0"/>
              <a:t>dotčeny oprávněné zájmy autora, může autor od smlouvy odstoupit. To neplatí v </a:t>
            </a:r>
            <a:r>
              <a:rPr lang="cs-CZ" dirty="0" smtClean="0"/>
              <a:t>případě, že </a:t>
            </a:r>
            <a:r>
              <a:rPr lang="cs-CZ" dirty="0"/>
              <a:t>nevyužívání nebo nedostatečné využívání licence je způsobeno okolnostmi převážně spočívajícími na straně autora. Autor může z důvodů shora uvedených od smlouvy odstoupit teprve </a:t>
            </a:r>
            <a:r>
              <a:rPr lang="cs-CZ" dirty="0" smtClean="0"/>
              <a:t>POTÉ, kdy </a:t>
            </a:r>
            <a:r>
              <a:rPr lang="cs-CZ" dirty="0"/>
              <a:t>nabyvatele vyzve, aby v přiměřené lhůtě od dojití výzvy licenci dostatečně využil, a </a:t>
            </a:r>
            <a:r>
              <a:rPr lang="cs-CZ" dirty="0" smtClean="0"/>
              <a:t>nabyvatel oprávnění </a:t>
            </a:r>
            <a:r>
              <a:rPr lang="cs-CZ" dirty="0"/>
              <a:t>dostatečně nevyužije ani přes tuto výzvu. Na možnost odstoupení jako následek </a:t>
            </a:r>
            <a:r>
              <a:rPr lang="cs-CZ" dirty="0" smtClean="0"/>
              <a:t>marného uplynutí </a:t>
            </a:r>
            <a:r>
              <a:rPr lang="cs-CZ" dirty="0"/>
              <a:t>přiměřené lhůty musí autor nabyvatele ve výzvě upozornit. Výzvy není třeba, jestliže </a:t>
            </a:r>
            <a:r>
              <a:rPr lang="cs-CZ" dirty="0" smtClean="0"/>
              <a:t>využití oprávnění </a:t>
            </a:r>
            <a:r>
              <a:rPr lang="cs-CZ" dirty="0"/>
              <a:t>nabyvatelem není možné anebo jestliže nabyvatel prohlásí, že licenci </a:t>
            </a:r>
            <a:r>
              <a:rPr lang="cs-CZ" dirty="0" smtClean="0"/>
              <a:t>nevyužije.</a:t>
            </a:r>
            <a:endParaRPr lang="cs-CZ" dirty="0"/>
          </a:p>
          <a:p>
            <a:endParaRPr lang="cs-CZ" dirty="0"/>
          </a:p>
        </p:txBody>
      </p:sp>
    </p:spTree>
    <p:extLst>
      <p:ext uri="{BB962C8B-B14F-4D97-AF65-F5344CB8AC3E}">
        <p14:creationId xmlns:p14="http://schemas.microsoft.com/office/powerpoint/2010/main" val="210001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Nároky nabyvatele z titulu náhrady škody</a:t>
            </a:r>
          </a:p>
        </p:txBody>
      </p:sp>
      <p:sp>
        <p:nvSpPr>
          <p:cNvPr id="3" name="Zástupný symbol pro obsah 2"/>
          <p:cNvSpPr>
            <a:spLocks noGrp="1"/>
          </p:cNvSpPr>
          <p:nvPr>
            <p:ph idx="1"/>
          </p:nvPr>
        </p:nvSpPr>
        <p:spPr/>
        <p:txBody>
          <a:bodyPr>
            <a:normAutofit/>
          </a:bodyPr>
          <a:lstStyle/>
          <a:p>
            <a:r>
              <a:rPr lang="cs-CZ" dirty="0"/>
              <a:t>Autor je povinen nahradit nabyvateli škodu odstoupením od smlouvy mu vzniklou, jestliže k </a:t>
            </a:r>
            <a:r>
              <a:rPr lang="cs-CZ" dirty="0" smtClean="0"/>
              <a:t>tomu existují </a:t>
            </a:r>
            <a:r>
              <a:rPr lang="cs-CZ" dirty="0"/>
              <a:t>důvody zvláštního zřetele hodné. V úvahu se přitom vezmou zejména důvody, pro něž nabyvatel licenci dostatečně nevyužil. Nedošlo-li k využití licence vůbec, je autor povinen vrátit nabyvateli odměnu, kterou od něj přijal na základě smlouvy, od které odstoupil; došlo-li k využití </a:t>
            </a:r>
            <a:r>
              <a:rPr lang="cs-CZ" dirty="0" smtClean="0"/>
              <a:t>licence pouze </a:t>
            </a:r>
            <a:r>
              <a:rPr lang="cs-CZ" dirty="0"/>
              <a:t>nedostatečně, je povinen vrátit odměnu sníženou o část, která s ohledem na poměr uskutečněného a smlouvou nebo zákonem stanoveného rozsahu využití licence připadá na </a:t>
            </a:r>
            <a:r>
              <a:rPr lang="cs-CZ" dirty="0" smtClean="0"/>
              <a:t>uskutečněné využití</a:t>
            </a:r>
            <a:r>
              <a:rPr lang="cs-CZ" dirty="0"/>
              <a:t>.</a:t>
            </a:r>
          </a:p>
          <a:p>
            <a:endParaRPr lang="cs-CZ" dirty="0"/>
          </a:p>
        </p:txBody>
      </p:sp>
    </p:spTree>
    <p:extLst>
      <p:ext uri="{BB962C8B-B14F-4D97-AF65-F5344CB8AC3E}">
        <p14:creationId xmlns:p14="http://schemas.microsoft.com/office/powerpoint/2010/main" val="1954243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Zánik licence</a:t>
            </a:r>
          </a:p>
        </p:txBody>
      </p:sp>
      <p:sp>
        <p:nvSpPr>
          <p:cNvPr id="3" name="Zástupný symbol pro obsah 2"/>
          <p:cNvSpPr>
            <a:spLocks noGrp="1"/>
          </p:cNvSpPr>
          <p:nvPr>
            <p:ph idx="1"/>
          </p:nvPr>
        </p:nvSpPr>
        <p:spPr/>
        <p:txBody>
          <a:bodyPr>
            <a:normAutofit/>
          </a:bodyPr>
          <a:lstStyle/>
          <a:p>
            <a:r>
              <a:rPr lang="cs-CZ" dirty="0"/>
              <a:t>Zánikem právnické osoby, které byla udělena licence, přechází práva a povinnosti z licenční </a:t>
            </a:r>
            <a:r>
              <a:rPr lang="cs-CZ" dirty="0" smtClean="0"/>
              <a:t>smlouvy na </a:t>
            </a:r>
            <a:r>
              <a:rPr lang="cs-CZ" dirty="0"/>
              <a:t>jejího právního nástupce. Licenční smlouva může takový přechod práv a povinností na </a:t>
            </a:r>
            <a:r>
              <a:rPr lang="cs-CZ" dirty="0" smtClean="0"/>
              <a:t>právního nástupce </a:t>
            </a:r>
            <a:r>
              <a:rPr lang="cs-CZ" dirty="0"/>
              <a:t>vyloučit. Smrtí fyzické osoby, které byla udělena licence, přechází práva a </a:t>
            </a:r>
            <a:r>
              <a:rPr lang="cs-CZ" dirty="0" smtClean="0"/>
              <a:t>povinnosti z </a:t>
            </a:r>
            <a:r>
              <a:rPr lang="cs-CZ" dirty="0"/>
              <a:t>licenční smlouvy na dědice, pokud to licenční smlouva </a:t>
            </a:r>
            <a:r>
              <a:rPr lang="cs-CZ" dirty="0" smtClean="0"/>
              <a:t>připouští.</a:t>
            </a:r>
          </a:p>
          <a:p>
            <a:pPr marL="0" indent="0">
              <a:buNone/>
            </a:pPr>
            <a:endParaRPr lang="cs-CZ" dirty="0"/>
          </a:p>
        </p:txBody>
      </p:sp>
    </p:spTree>
    <p:extLst>
      <p:ext uri="{BB962C8B-B14F-4D97-AF65-F5344CB8AC3E}">
        <p14:creationId xmlns:p14="http://schemas.microsoft.com/office/powerpoint/2010/main" val="3804593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Zastavení duševního vlastnictví </a:t>
            </a:r>
            <a:endParaRPr lang="cs-CZ" dirty="0"/>
          </a:p>
        </p:txBody>
      </p:sp>
      <p:sp>
        <p:nvSpPr>
          <p:cNvPr id="3" name="Zástupný symbol pro obsah 2"/>
          <p:cNvSpPr>
            <a:spLocks noGrp="1"/>
          </p:cNvSpPr>
          <p:nvPr>
            <p:ph idx="1"/>
          </p:nvPr>
        </p:nvSpPr>
        <p:spPr/>
        <p:txBody>
          <a:bodyPr/>
          <a:lstStyle/>
          <a:p>
            <a:r>
              <a:rPr lang="cs-CZ" dirty="0" smtClean="0"/>
              <a:t>Předmětem právních vztahů mohou být nejen hmotné věci a práva, ale i právem chráněné předměty průmyslového vlastnictví (s výjimkou označení původu), za předpokladu, že lze jejich hodnotu vyjádřit v penězích. Zástavní právo slouží k zajištění pohledávky pro případ, že dluh, který jí odpovídá,  nebude včas splněn s tím, že v tomto případě lze dosáhnout uspokojení z výtěžku zástavy bez souhlasu či dokonce proti vůli jejího vlastníka. Nutno si uvědomit, že zástavní právo přechází i na kteréhokoliv dalšího vlastníka dané věci. </a:t>
            </a:r>
          </a:p>
          <a:p>
            <a:endParaRPr lang="cs-CZ" dirty="0"/>
          </a:p>
        </p:txBody>
      </p:sp>
    </p:spTree>
    <p:extLst>
      <p:ext uri="{BB962C8B-B14F-4D97-AF65-F5344CB8AC3E}">
        <p14:creationId xmlns:p14="http://schemas.microsoft.com/office/powerpoint/2010/main" val="47840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Zastavení práva duševního vlastnictví</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V případě, že vlastník průmyslového práva chce toto právo učinit předmětem zástavy, musí tedy  požádat znalce, o stanovení peněžní hodnoty daného průmyslového práva. Oceňování předmětů  průmyslového vlastnictví se provádí na základě zákona č. 151/1997 Sb., o oceňování majetku, kterou  se provádějí některá ustanovení zákona o oceňování majetku. Průmyslová práva se zpravidla oceňují  výnosovým způsobem, na základě licenční analogie, a to jako součet diskontovaných budoucích ročních čistých výnosů vyplývajících z užívání těchto předmětů, u vynálezů, užitných vzorů a průmyslových vzorů po dobu nejdéle pěti let a u ochranných známek nejdéle po dobu deseti let. Zástava se  uskuteční na základě zástavní smlouvy uzavřené mezi zástavním věřitelem a zástavcem. Zástavní  smlouva se zapisuje do rejstříku vedeného Úřadem průmyslového vlastnictví</a:t>
            </a:r>
          </a:p>
          <a:p>
            <a:endParaRPr lang="cs-CZ" dirty="0"/>
          </a:p>
        </p:txBody>
      </p:sp>
    </p:spTree>
    <p:extLst>
      <p:ext uri="{BB962C8B-B14F-4D97-AF65-F5344CB8AC3E}">
        <p14:creationId xmlns:p14="http://schemas.microsoft.com/office/powerpoint/2010/main" val="2971222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VÝKON PRÁV DUŠEVNÍHO VLASTNICTVÍ </a:t>
            </a:r>
            <a:endParaRPr lang="cs-CZ" dirty="0"/>
          </a:p>
        </p:txBody>
      </p:sp>
      <p:sp>
        <p:nvSpPr>
          <p:cNvPr id="3" name="Zástupný symbol pro obsah 2"/>
          <p:cNvSpPr>
            <a:spLocks noGrp="1"/>
          </p:cNvSpPr>
          <p:nvPr>
            <p:ph idx="1"/>
          </p:nvPr>
        </p:nvSpPr>
        <p:spPr/>
        <p:txBody>
          <a:bodyPr>
            <a:normAutofit/>
          </a:bodyPr>
          <a:lstStyle/>
          <a:p>
            <a:r>
              <a:rPr lang="cs-CZ" dirty="0" smtClean="0"/>
              <a:t>Pojem licence a licenční smlouva </a:t>
            </a:r>
          </a:p>
          <a:p>
            <a:r>
              <a:rPr lang="cs-CZ" dirty="0" smtClean="0"/>
              <a:t>LICENCE</a:t>
            </a:r>
          </a:p>
          <a:p>
            <a:pPr marL="0" indent="0">
              <a:buNone/>
            </a:pPr>
            <a:r>
              <a:rPr lang="cs-CZ" dirty="0" smtClean="0"/>
              <a:t>je právní termín, který znamená povolení nebo oprávnění k určité činnosti, zvláštní smlouva opravňující k využití patentu nebo nakládání s autorským dílem.</a:t>
            </a:r>
          </a:p>
          <a:p>
            <a:pPr marL="0" indent="0">
              <a:buNone/>
            </a:pPr>
            <a:r>
              <a:rPr lang="cs-CZ" dirty="0" smtClean="0"/>
              <a:t>Přestože význam pojmů oprávnění, povolení, licence, koncese atd. je velmi podobný, v některých oborech se volbou mezi těmito termíny rozlišují různé druhy oprávnění - objektivní, subjektivní, jako právo se chovat určitým způsobem nebo vykonávat určitou činnost, např. řidičské oprávnění, stavební povolení, koncesovaná živnost a jiné.</a:t>
            </a:r>
          </a:p>
          <a:p>
            <a:endParaRPr lang="cs-CZ" dirty="0"/>
          </a:p>
        </p:txBody>
      </p:sp>
    </p:spTree>
    <p:extLst>
      <p:ext uri="{BB962C8B-B14F-4D97-AF65-F5344CB8AC3E}">
        <p14:creationId xmlns:p14="http://schemas.microsoft.com/office/powerpoint/2010/main" val="1341412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Licence v oblasti duševního vlastnictví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Za duševní vlastnictví lze obecně považovat vše, co je nehmotným soukromoprávním předmětem a zároveň, co je oddělitelné od osoby. Duševní vlastnictví tedy na rozdíl od osobnosti představuje majetek, a to majetek nehmotný, chápaný v nejširším slova smyslu jako vlastnění jakéhokoli předmětu, který je alespoň potenciální majetkovou hodnotou. Pojem duševní vlastnictví není v českém právním řádu pozitivně vymezen, občanský zákoník používá pojem průmyslové nebo jiné duševní vlastnictví, kam se řadí předměty chráněné autorským zákonem. Výraz licence je pak oprávnění k výkonu práva duševního vlastnictví.</a:t>
            </a:r>
          </a:p>
          <a:p>
            <a:r>
              <a:rPr lang="cs-CZ" dirty="0" smtClean="0"/>
              <a:t>Produkce originálních informací organizujících společnost (kreativní produkce) je podstatou a měřítkem její kulturní vyspělosti. Zahrnuje objevy, vynálezy, politické teorie, hudbu, divadelní hry, umělecká, filmová a další díla. Hlavní myšlenkou práva duševního vlastnictví je ekonomické ohodnocení a právní ochrana výstupů kreativní produkce</a:t>
            </a:r>
            <a:endParaRPr lang="cs-CZ" dirty="0"/>
          </a:p>
        </p:txBody>
      </p:sp>
    </p:spTree>
    <p:extLst>
      <p:ext uri="{BB962C8B-B14F-4D97-AF65-F5344CB8AC3E}">
        <p14:creationId xmlns:p14="http://schemas.microsoft.com/office/powerpoint/2010/main" val="2750228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Licence</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Nový občanský zákoník přinesl jednotnou právní úpravu, byť s jistými specifiky. Ustanovení §§ 46– 57 autorského zákona byla zrušena a licenční smlouva je nyní upravena v §§ 2358– 2389 občanského  zákoníku. </a:t>
            </a:r>
          </a:p>
          <a:p>
            <a:r>
              <a:rPr lang="cs-CZ" dirty="0" smtClean="0"/>
              <a:t>Pod samotným pojmem „licence“, odvozeného od latinského slova „licentia“, znamenajícího dovolení, povolení nebo svolení něco vykonávat, provozovat, zajišťovat apod., se zejména v zahraničním  obchodě obecně rozumí zvláštní povolení vydávaná příslušnými orgány nebo úřady potřebná k provozování některých činností, jako vývozu či dovozu určitých druhů zboží, k prodeji alkoholických nápojů, tabákových výrobků, jedovatých látek apod. V oblasti duševního vlastnictví je pojem „licence“  zcela běžný při nakládání chráněnými průmyslovými  právy a výrobně technickými poznatky, znalostmi a zkušenostmi (know-how)</a:t>
            </a:r>
          </a:p>
          <a:p>
            <a:r>
              <a:rPr lang="cs-CZ" dirty="0" smtClean="0"/>
              <a:t>licence zde znamená  povolení udělené k využívání takového chráněného nebo utajovaného technického nebo technologického řešení (know-how) za úhradu sjednanou v příslušné licenční smlouvě. Zbývá ještě uvést, že  v právní teorii většiny zemí (mezi nimi i ČR) je licenční smlouva tradičně a často označována za tzv.  smlouvu </a:t>
            </a:r>
            <a:r>
              <a:rPr lang="cs-CZ" dirty="0" err="1" smtClean="0"/>
              <a:t>sui</a:t>
            </a:r>
            <a:r>
              <a:rPr lang="cs-CZ" dirty="0" smtClean="0"/>
              <a:t> </a:t>
            </a:r>
            <a:r>
              <a:rPr lang="cs-CZ" dirty="0" err="1" smtClean="0"/>
              <a:t>generis</a:t>
            </a:r>
            <a:r>
              <a:rPr lang="cs-CZ" dirty="0" smtClean="0"/>
              <a:t> (svého druhu) vzhledem k tomu, že v ní sice převažují znaky a prvky smlouvy  nájemní, avšak nepostrádá ani významné znaky smlouvy kupní aj. Proto bývá teorií i praxí řazena  mezi tzv. smlouvy </a:t>
            </a:r>
            <a:r>
              <a:rPr lang="cs-CZ" dirty="0" err="1" smtClean="0"/>
              <a:t>inominátní</a:t>
            </a:r>
            <a:r>
              <a:rPr lang="cs-CZ" dirty="0" smtClean="0"/>
              <a:t> neboli nepojmenované</a:t>
            </a:r>
          </a:p>
          <a:p>
            <a:endParaRPr lang="cs-CZ" dirty="0"/>
          </a:p>
        </p:txBody>
      </p:sp>
    </p:spTree>
    <p:extLst>
      <p:ext uri="{BB962C8B-B14F-4D97-AF65-F5344CB8AC3E}">
        <p14:creationId xmlns:p14="http://schemas.microsoft.com/office/powerpoint/2010/main" val="773481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Licenční smlouva vs. Smlouva o dílo</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U licenční smlouvy jde na rozdíl od smlouvy o dílo o svolení k užití již existujícího díla. Není tedy  rozhodné, kdy bylo dílo vytvořeno, za jakých okolností, kdo k tomu dal popud. Zatímco ve smlouvě  o dílo je třeba jasně vymezit vlastnosti díla, které má být nově vytvořeno, u licenční smlouvy jsou  vlastnosti již dány, jelikož dílo již existuje. Nabyvatel licence je tedy se stavem díla seznámen, resp.  se to předpokládá. Licenční smlouvou se pouze poskytuje svolení k užívání díla, ať již jednorázovému, či opakovanému. Vzhledem k nepřevoditelnosti práv autorských (jak osobnostních, tak majetkových) je licence jediným způsobem, jak může autor (nebo výkonný umělec) svými právy disponovat. I pokud autor poskytne nabyvateli licence výhradní licenci nijak neomezenou co do rozsahu.</a:t>
            </a:r>
          </a:p>
          <a:p>
            <a:endParaRPr lang="cs-CZ" dirty="0"/>
          </a:p>
        </p:txBody>
      </p:sp>
    </p:spTree>
    <p:extLst>
      <p:ext uri="{BB962C8B-B14F-4D97-AF65-F5344CB8AC3E}">
        <p14:creationId xmlns:p14="http://schemas.microsoft.com/office/powerpoint/2010/main" val="901798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Klasifikace licencí</a:t>
            </a:r>
            <a:endParaRPr lang="cs-CZ" dirty="0"/>
          </a:p>
        </p:txBody>
      </p:sp>
      <p:sp>
        <p:nvSpPr>
          <p:cNvPr id="3" name="Zástupný symbol pro obsah 2"/>
          <p:cNvSpPr>
            <a:spLocks noGrp="1"/>
          </p:cNvSpPr>
          <p:nvPr>
            <p:ph idx="1"/>
          </p:nvPr>
        </p:nvSpPr>
        <p:spPr/>
        <p:txBody>
          <a:bodyPr/>
          <a:lstStyle/>
          <a:p>
            <a:pPr marL="0" indent="0">
              <a:buNone/>
            </a:pPr>
            <a:r>
              <a:rPr lang="cs-CZ" dirty="0"/>
              <a:t>Základní dělení licenčních smluv a jejich </a:t>
            </a:r>
            <a:r>
              <a:rPr lang="cs-CZ" dirty="0" smtClean="0"/>
              <a:t>druhy</a:t>
            </a:r>
          </a:p>
          <a:p>
            <a:r>
              <a:rPr lang="cs-CZ" dirty="0"/>
              <a:t>Aktivní licence (export </a:t>
            </a:r>
            <a:r>
              <a:rPr lang="cs-CZ" dirty="0" err="1"/>
              <a:t>license</a:t>
            </a:r>
            <a:r>
              <a:rPr lang="cs-CZ" dirty="0"/>
              <a:t>, někdy též </a:t>
            </a:r>
            <a:r>
              <a:rPr lang="cs-CZ" dirty="0" err="1"/>
              <a:t>license</a:t>
            </a:r>
            <a:r>
              <a:rPr lang="cs-CZ" dirty="0"/>
              <a:t> </a:t>
            </a:r>
            <a:r>
              <a:rPr lang="cs-CZ" dirty="0" err="1"/>
              <a:t>sale</a:t>
            </a:r>
            <a:r>
              <a:rPr lang="cs-CZ" dirty="0"/>
              <a:t> </a:t>
            </a:r>
            <a:r>
              <a:rPr lang="cs-CZ" dirty="0" err="1"/>
              <a:t>agreement</a:t>
            </a:r>
            <a:r>
              <a:rPr lang="cs-CZ" dirty="0"/>
              <a:t>) má českého poskytovatele </a:t>
            </a:r>
            <a:r>
              <a:rPr lang="cs-CZ" dirty="0" smtClean="0"/>
              <a:t>a nabyvatel </a:t>
            </a:r>
            <a:r>
              <a:rPr lang="cs-CZ" dirty="0"/>
              <a:t>sídlí v zahraničí. Někdy bývají též nazývány exportními licencemi</a:t>
            </a:r>
            <a:r>
              <a:rPr lang="cs-CZ" dirty="0" smtClean="0"/>
              <a:t>.</a:t>
            </a:r>
          </a:p>
          <a:p>
            <a:r>
              <a:rPr lang="cs-CZ" dirty="0"/>
              <a:t>Pasivní licence (import </a:t>
            </a:r>
            <a:r>
              <a:rPr lang="cs-CZ" dirty="0" err="1"/>
              <a:t>license</a:t>
            </a:r>
            <a:r>
              <a:rPr lang="cs-CZ" dirty="0"/>
              <a:t>, někdy též </a:t>
            </a:r>
            <a:r>
              <a:rPr lang="cs-CZ" dirty="0" err="1"/>
              <a:t>license</a:t>
            </a:r>
            <a:r>
              <a:rPr lang="cs-CZ" dirty="0"/>
              <a:t> </a:t>
            </a:r>
            <a:r>
              <a:rPr lang="cs-CZ" dirty="0" err="1"/>
              <a:t>purchase</a:t>
            </a:r>
            <a:r>
              <a:rPr lang="cs-CZ" dirty="0"/>
              <a:t> </a:t>
            </a:r>
            <a:r>
              <a:rPr lang="cs-CZ" dirty="0" err="1"/>
              <a:t>agreement</a:t>
            </a:r>
            <a:r>
              <a:rPr lang="cs-CZ" dirty="0"/>
              <a:t>) má tuzemského nabyvatele a poskytovatel má sídlo v zahraničí. Někdy jsou též nazývány licencemi importními</a:t>
            </a:r>
            <a:r>
              <a:rPr lang="cs-CZ" dirty="0" smtClean="0"/>
              <a:t>.</a:t>
            </a:r>
          </a:p>
          <a:p>
            <a:endParaRPr lang="cs-CZ" dirty="0"/>
          </a:p>
          <a:p>
            <a:endParaRPr lang="cs-CZ" dirty="0"/>
          </a:p>
        </p:txBody>
      </p:sp>
    </p:spTree>
    <p:extLst>
      <p:ext uri="{BB962C8B-B14F-4D97-AF65-F5344CB8AC3E}">
        <p14:creationId xmlns:p14="http://schemas.microsoft.com/office/powerpoint/2010/main" val="126913997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1158</TotalTime>
  <Words>2402</Words>
  <Application>Microsoft Office PowerPoint</Application>
  <PresentationFormat>Širokoúhlá obrazovka</PresentationFormat>
  <Paragraphs>68</Paragraphs>
  <Slides>24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24</vt:i4>
      </vt:variant>
    </vt:vector>
  </HeadingPairs>
  <TitlesOfParts>
    <vt:vector size="28" baseType="lpstr">
      <vt:lpstr>Arial</vt:lpstr>
      <vt:lpstr>Calibri</vt:lpstr>
      <vt:lpstr>Calibri Light</vt:lpstr>
      <vt:lpstr>Motiv Office</vt:lpstr>
      <vt:lpstr>Výkon práv duševního vlastnictví</vt:lpstr>
      <vt:lpstr>Možnosti výkonu práv duševního vlastnictví </vt:lpstr>
      <vt:lpstr>Zastavení duševního vlastnictví </vt:lpstr>
      <vt:lpstr>Zastavení práva duševního vlastnictví</vt:lpstr>
      <vt:lpstr>VÝKON PRÁV DUŠEVNÍHO VLASTNICTVÍ </vt:lpstr>
      <vt:lpstr>Licence v oblasti duševního vlastnictví</vt:lpstr>
      <vt:lpstr>Licence</vt:lpstr>
      <vt:lpstr>Licenční smlouva vs. Smlouva o dílo</vt:lpstr>
      <vt:lpstr>Klasifikace licencí</vt:lpstr>
      <vt:lpstr>Podle předmětu licence rozeznáváme:</vt:lpstr>
      <vt:lpstr>Podle předmětu licence rozeznáváme</vt:lpstr>
      <vt:lpstr>Podle předmětu licence rozeznáváme</vt:lpstr>
      <vt:lpstr>Ad sdružená licence</vt:lpstr>
      <vt:lpstr>Podle předmětu licence rozeznáváme</vt:lpstr>
      <vt:lpstr>Podle předmětu licence rozeznáváme</vt:lpstr>
      <vt:lpstr>Podle předmětu licence rozeznáváme</vt:lpstr>
      <vt:lpstr>Podle předmětu licence rozeznáváme</vt:lpstr>
      <vt:lpstr>Podle rozsahu práv, která jsou předmětem licence: </vt:lpstr>
      <vt:lpstr>Poskytnutí oprávnění třetí osobě (podlicence/sublicence)</vt:lpstr>
      <vt:lpstr>Odměna</vt:lpstr>
      <vt:lpstr>Omezení licence</vt:lpstr>
      <vt:lpstr>Odstoupení od smlouvy pro nečinnost nabyvatele</vt:lpstr>
      <vt:lpstr>Nároky nabyvatele z titulu náhrady škody</vt:lpstr>
      <vt:lpstr>Zánik licence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Výkon práv duševního vlastnictví</dc:title>
  <dc:creator>Účet Microsoft</dc:creator>
  <cp:lastModifiedBy>Účet Microsoft</cp:lastModifiedBy>
  <cp:revision>38</cp:revision>
  <dcterms:created xsi:type="dcterms:W3CDTF">2021-02-02T09:30:16Z</dcterms:created>
  <dcterms:modified xsi:type="dcterms:W3CDTF">2022-10-18T08:20:35Z</dcterms:modified>
</cp:coreProperties>
</file>