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8" r:id="rId9"/>
    <p:sldId id="265" r:id="rId10"/>
    <p:sldId id="266" r:id="rId11"/>
    <p:sldId id="267"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1125580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53762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64507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1963670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1258106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392D389-911C-44ED-8B4D-64ECA652222A}"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3566475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392D389-911C-44ED-8B4D-64ECA652222A}" type="datetimeFigureOut">
              <a:rPr lang="cs-CZ" smtClean="0"/>
              <a:t>03.11.2022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3316141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392D389-911C-44ED-8B4D-64ECA652222A}" type="datetimeFigureOut">
              <a:rPr lang="cs-CZ" smtClean="0"/>
              <a:t>03.11.2022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284035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392D389-911C-44ED-8B4D-64ECA652222A}" type="datetimeFigureOut">
              <a:rPr lang="cs-CZ" smtClean="0"/>
              <a:t>03.11.2022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7043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392D389-911C-44ED-8B4D-64ECA652222A}"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163700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392D389-911C-44ED-8B4D-64ECA652222A}" type="datetimeFigureOut">
              <a:rPr lang="cs-CZ" smtClean="0"/>
              <a:t>03.11.2022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86AB1D-2E9D-4F19-A08C-641803A112E5}" type="slidenum">
              <a:rPr lang="cs-CZ" smtClean="0"/>
              <a:t>‹#›</a:t>
            </a:fld>
            <a:endParaRPr lang="cs-CZ"/>
          </a:p>
        </p:txBody>
      </p:sp>
    </p:spTree>
    <p:extLst>
      <p:ext uri="{BB962C8B-B14F-4D97-AF65-F5344CB8AC3E}">
        <p14:creationId xmlns:p14="http://schemas.microsoft.com/office/powerpoint/2010/main" val="3364546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92D389-911C-44ED-8B4D-64ECA652222A}" type="datetimeFigureOut">
              <a:rPr lang="cs-CZ" smtClean="0"/>
              <a:t>03.11.2022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6AB1D-2E9D-4F19-A08C-641803A112E5}" type="slidenum">
              <a:rPr lang="cs-CZ" smtClean="0"/>
              <a:t>‹#›</a:t>
            </a:fld>
            <a:endParaRPr lang="cs-CZ"/>
          </a:p>
        </p:txBody>
      </p:sp>
    </p:spTree>
    <p:extLst>
      <p:ext uri="{BB962C8B-B14F-4D97-AF65-F5344CB8AC3E}">
        <p14:creationId xmlns:p14="http://schemas.microsoft.com/office/powerpoint/2010/main" val="42676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Vymahatelnost práv </a:t>
            </a:r>
            <a:br>
              <a:rPr lang="cs-CZ" dirty="0" smtClean="0"/>
            </a:br>
            <a:r>
              <a:rPr lang="cs-CZ" dirty="0" smtClean="0"/>
              <a:t>duševního vlastnictví</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264120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Přestupek FO</a:t>
            </a:r>
            <a:endParaRPr lang="cs-CZ" dirty="0">
              <a:solidFill>
                <a:srgbClr val="FF0000"/>
              </a:solidFill>
            </a:endParaRPr>
          </a:p>
        </p:txBody>
      </p:sp>
      <p:sp>
        <p:nvSpPr>
          <p:cNvPr id="3" name="Zástupný symbol pro obsah 2"/>
          <p:cNvSpPr>
            <a:spLocks noGrp="1"/>
          </p:cNvSpPr>
          <p:nvPr>
            <p:ph idx="1"/>
          </p:nvPr>
        </p:nvSpPr>
        <p:spPr/>
        <p:txBody>
          <a:bodyPr>
            <a:normAutofit fontScale="77500" lnSpcReduction="20000"/>
          </a:bodyPr>
          <a:lstStyle/>
          <a:p>
            <a:pPr marL="0" indent="0">
              <a:buNone/>
            </a:pPr>
            <a:r>
              <a:rPr lang="cs-CZ" dirty="0" smtClean="0"/>
              <a:t>Fyzická osoba se dopustí přestupku tím, že:</a:t>
            </a:r>
          </a:p>
          <a:p>
            <a:r>
              <a:rPr lang="cs-CZ" dirty="0" smtClean="0"/>
              <a:t>neoprávněně užije autorské dílo, umělecký výkon, zvukový či zvukově obrazový záznam, rozhlasové nebo televizní vysílání nebo databázi; </a:t>
            </a:r>
          </a:p>
          <a:p>
            <a:r>
              <a:rPr lang="cs-CZ" dirty="0" smtClean="0"/>
              <a:t>do práva autorského neoprávněně zasahuje také ten, kdo vyrábí, dováží, přijímá, rozšiřuje, prodává, pronajímá, propaguje prodej nebo pronájem nebo drží k obchodnímu účelu zařízení, výrobky nebo součástky nebo poskytuje služby, které jsou za účelem obcházení účinných technických prostředků nabízeny, propagovány nebo uváděny na trh, mají vedle obcházení účinných technických prostředků jen omezený obchodně významný účel nebo jiné užití, nebo jsou určeny, vyráběny, upravovány nebo prováděny především s cílem umožnit nebo usnadnit obcházení účinných technických prostředků. </a:t>
            </a:r>
          </a:p>
          <a:p>
            <a:r>
              <a:rPr lang="cs-CZ" dirty="0" smtClean="0"/>
              <a:t>do práva autorského zasahuje též ten, kdo bez svolení autora způsobuje, umožňuje, usnadňuje nebo zastírá porušování práva autorského tím, že odstraňuje nebo mění jakoukoli elektronickou informaci o správě práv k dílu, nebo rozšiřuje, dováží nebo přijímá za účelem rozšiřování, vysílá nebo sděluje veřejnosti, a to i způsobem podle § 18 odst. 2, dílo, ze kterého byla informace o správě práv nedovoleně odstraněna nebo změněna</a:t>
            </a:r>
            <a:endParaRPr lang="cs-CZ" dirty="0"/>
          </a:p>
        </p:txBody>
      </p:sp>
    </p:spTree>
    <p:extLst>
      <p:ext uri="{BB962C8B-B14F-4D97-AF65-F5344CB8AC3E}">
        <p14:creationId xmlns:p14="http://schemas.microsoft.com/office/powerpoint/2010/main" val="164606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Přestupek PO</a:t>
            </a:r>
            <a:endParaRPr lang="cs-CZ" dirty="0">
              <a:solidFill>
                <a:srgbClr val="FF0000"/>
              </a:solidFill>
            </a:endParaRPr>
          </a:p>
        </p:txBody>
      </p:sp>
      <p:sp>
        <p:nvSpPr>
          <p:cNvPr id="3" name="Zástupný symbol pro obsah 2"/>
          <p:cNvSpPr>
            <a:spLocks noGrp="1"/>
          </p:cNvSpPr>
          <p:nvPr>
            <p:ph idx="1"/>
          </p:nvPr>
        </p:nvSpPr>
        <p:spPr/>
        <p:txBody>
          <a:bodyPr>
            <a:normAutofit fontScale="47500" lnSpcReduction="20000"/>
          </a:bodyPr>
          <a:lstStyle/>
          <a:p>
            <a:r>
              <a:rPr lang="cs-CZ" dirty="0" smtClean="0"/>
              <a:t>Přestupky právnických a podnikajících fyzických </a:t>
            </a:r>
            <a:r>
              <a:rPr lang="cs-CZ" dirty="0" smtClean="0"/>
              <a:t>osob</a:t>
            </a:r>
            <a:endParaRPr lang="cs-CZ" dirty="0" smtClean="0"/>
          </a:p>
          <a:p>
            <a:r>
              <a:rPr lang="cs-CZ" dirty="0" smtClean="0"/>
              <a:t>Právnická </a:t>
            </a:r>
            <a:r>
              <a:rPr lang="cs-CZ" dirty="0" smtClean="0"/>
              <a:t>nebo podnikající fyzická osoba se dopustí přestupku tím, že:</a:t>
            </a:r>
          </a:p>
          <a:p>
            <a:r>
              <a:rPr lang="cs-CZ" dirty="0" smtClean="0"/>
              <a:t>neoprávněně </a:t>
            </a:r>
            <a:r>
              <a:rPr lang="cs-CZ" dirty="0" smtClean="0"/>
              <a:t>užije autorské dílo, umělecký výkon, zvukový či zvukově obrazový záznam, rozhlasové nebo televizní vysílání nebo databázi,</a:t>
            </a:r>
          </a:p>
          <a:p>
            <a:r>
              <a:rPr lang="cs-CZ" dirty="0" smtClean="0"/>
              <a:t>do </a:t>
            </a:r>
            <a:r>
              <a:rPr lang="cs-CZ" dirty="0" smtClean="0"/>
              <a:t>práva autorského neoprávněně zasahuje také ten, kdo vyrábí, dováží, přijímá, rozšiřuje, </a:t>
            </a:r>
          </a:p>
          <a:p>
            <a:r>
              <a:rPr lang="cs-CZ" dirty="0" smtClean="0"/>
              <a:t>prodává, pronajímá, propaguje prodej nebo pronájem nebo drží k obchodnímu účelu zařízení, </a:t>
            </a:r>
          </a:p>
          <a:p>
            <a:r>
              <a:rPr lang="cs-CZ" dirty="0" smtClean="0"/>
              <a:t>výrobky nebo součástky nebo poskytuje služby, které jsou za účelem obcházení účinných </a:t>
            </a:r>
            <a:r>
              <a:rPr lang="cs-CZ" dirty="0" err="1" smtClean="0"/>
              <a:t>technických</a:t>
            </a:r>
            <a:r>
              <a:rPr lang="cs-CZ" dirty="0" smtClean="0"/>
              <a:t> prostředků nabízeny, propagovány nebo uváděny na trh, mají vedle obcházení </a:t>
            </a:r>
            <a:r>
              <a:rPr lang="cs-CZ" dirty="0" err="1" smtClean="0"/>
              <a:t>účinných</a:t>
            </a:r>
            <a:r>
              <a:rPr lang="cs-CZ" dirty="0" smtClean="0"/>
              <a:t> technických prostředků jen omezený obchodně významný účel nebo jiné užití, nebo jsou </a:t>
            </a:r>
          </a:p>
          <a:p>
            <a:r>
              <a:rPr lang="cs-CZ" dirty="0" smtClean="0"/>
              <a:t>určeny, vyráběny, upravovány nebo prováděny především s cílem umožnit nebo usnadnit </a:t>
            </a:r>
            <a:r>
              <a:rPr lang="cs-CZ" dirty="0" err="1" smtClean="0"/>
              <a:t>obcházení</a:t>
            </a:r>
            <a:r>
              <a:rPr lang="cs-CZ" dirty="0" smtClean="0"/>
              <a:t> účinných technických prostředků. </a:t>
            </a:r>
          </a:p>
          <a:p>
            <a:r>
              <a:rPr lang="cs-CZ" dirty="0" smtClean="0"/>
              <a:t>do </a:t>
            </a:r>
            <a:r>
              <a:rPr lang="cs-CZ" dirty="0" smtClean="0"/>
              <a:t>práva autorského zasahuje též ten, kdo bez svolení autora způsobuje, umožňuje, usnadňuje nebo zastírá porušování práva autorského tím, že odstraňuje nebo mění jakoukoli elektronickou informaci o správě práv k dílu, nebo rozšiřuje, dováží nebo přijímá za účelem rozšiřování, vysílá nebo sděluje veřejnosti, a to i způsobem podle § 18 odst. 2, dílo, ze kterého byla </a:t>
            </a:r>
          </a:p>
          <a:p>
            <a:r>
              <a:rPr lang="cs-CZ" dirty="0" smtClean="0"/>
              <a:t>informace o správě práv nedovoleně odstraněna nebo změněna.</a:t>
            </a:r>
          </a:p>
          <a:p>
            <a:r>
              <a:rPr lang="cs-CZ" dirty="0" smtClean="0"/>
              <a:t>jako </a:t>
            </a:r>
            <a:r>
              <a:rPr lang="cs-CZ" dirty="0" smtClean="0"/>
              <a:t>obchodník, který se účastní prodeje originálu díla uměleckého, nesplní oznamovací povinnost podle § 24 odst. 6,</a:t>
            </a:r>
          </a:p>
          <a:p>
            <a:r>
              <a:rPr lang="cs-CZ" dirty="0" smtClean="0"/>
              <a:t> </a:t>
            </a:r>
            <a:r>
              <a:rPr lang="cs-CZ" dirty="0" smtClean="0"/>
              <a:t>vykonává kolektivní správu, aniž jí bylo uděleno oprávnění podle § 96a,</a:t>
            </a:r>
          </a:p>
          <a:p>
            <a:r>
              <a:rPr lang="cs-CZ" dirty="0" smtClean="0"/>
              <a:t>neoznámí </a:t>
            </a:r>
            <a:r>
              <a:rPr lang="cs-CZ" dirty="0" smtClean="0"/>
              <a:t>ministerstvu skutečnosti podle § 101f odst. 2, nebo</a:t>
            </a:r>
          </a:p>
          <a:p>
            <a:r>
              <a:rPr lang="cs-CZ" smtClean="0"/>
              <a:t> </a:t>
            </a:r>
            <a:r>
              <a:rPr lang="cs-CZ" dirty="0" smtClean="0"/>
              <a:t>se jako osoba, která hodlá vykonávat nebo vykonává činnost nezávislého správce práv, </a:t>
            </a:r>
            <a:r>
              <a:rPr lang="cs-CZ" dirty="0" err="1" smtClean="0"/>
              <a:t>nepřihlásí</a:t>
            </a:r>
            <a:r>
              <a:rPr lang="cs-CZ" dirty="0" smtClean="0"/>
              <a:t> k evidenci podle § 104b odst. 2.</a:t>
            </a:r>
          </a:p>
          <a:p>
            <a:r>
              <a:rPr lang="cs-CZ" dirty="0" smtClean="0"/>
              <a:t>Za výše uvedené přestupky podle lze uložit pokutu od 50 000 do 500 000 Kč</a:t>
            </a:r>
            <a:endParaRPr lang="cs-CZ" dirty="0"/>
          </a:p>
        </p:txBody>
      </p:sp>
    </p:spTree>
    <p:extLst>
      <p:ext uri="{BB962C8B-B14F-4D97-AF65-F5344CB8AC3E}">
        <p14:creationId xmlns:p14="http://schemas.microsoft.com/office/powerpoint/2010/main" val="2689134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chemeClr val="accent6"/>
                </a:solidFill>
              </a:rPr>
              <a:t>Ochrana autorských práv</a:t>
            </a:r>
            <a:endParaRPr lang="cs-CZ" dirty="0">
              <a:solidFill>
                <a:schemeClr val="accent6"/>
              </a:solidFill>
            </a:endParaRPr>
          </a:p>
        </p:txBody>
      </p:sp>
      <p:sp>
        <p:nvSpPr>
          <p:cNvPr id="3" name="Zástupný symbol pro obsah 2"/>
          <p:cNvSpPr>
            <a:spLocks noGrp="1"/>
          </p:cNvSpPr>
          <p:nvPr>
            <p:ph idx="1"/>
          </p:nvPr>
        </p:nvSpPr>
        <p:spPr/>
        <p:txBody>
          <a:bodyPr/>
          <a:lstStyle/>
          <a:p>
            <a:pPr marL="0" indent="0">
              <a:buNone/>
            </a:pPr>
            <a:r>
              <a:rPr lang="cs-CZ" dirty="0" smtClean="0"/>
              <a:t>Užití autorského díla či jiného předmětu ochrany bez souhlasu autora či vykonavatelů autorských práv nebo v rozporu s podmínkami uděleného souhlasu je </a:t>
            </a:r>
            <a:r>
              <a:rPr lang="cs-CZ" b="1" dirty="0" smtClean="0"/>
              <a:t>porušením práva autorského</a:t>
            </a:r>
            <a:r>
              <a:rPr lang="cs-CZ" dirty="0" smtClean="0"/>
              <a:t>, resp. práv souvisejících s právem autorským a </a:t>
            </a:r>
            <a:r>
              <a:rPr lang="cs-CZ" b="1" dirty="0" smtClean="0"/>
              <a:t>zakládá občanskoprávní, trestněprávní, resp. přestupkovou odpovědnost. </a:t>
            </a:r>
          </a:p>
          <a:p>
            <a:pPr marL="0" indent="0">
              <a:buNone/>
            </a:pPr>
            <a:r>
              <a:rPr lang="cs-CZ" dirty="0" smtClean="0"/>
              <a:t>Následky neoprávněného zásahu do autorských práv lze obecně rozdělit zejména na </a:t>
            </a:r>
            <a:r>
              <a:rPr lang="cs-CZ" dirty="0" smtClean="0">
                <a:solidFill>
                  <a:srgbClr val="FF0000"/>
                </a:solidFill>
              </a:rPr>
              <a:t>soukromoprávní</a:t>
            </a:r>
            <a:r>
              <a:rPr lang="cs-CZ" dirty="0" smtClean="0"/>
              <a:t> následky a </a:t>
            </a:r>
            <a:r>
              <a:rPr lang="cs-CZ" dirty="0" smtClean="0">
                <a:solidFill>
                  <a:srgbClr val="FF0000"/>
                </a:solidFill>
              </a:rPr>
              <a:t>trestněprávní a </a:t>
            </a:r>
            <a:r>
              <a:rPr lang="cs-CZ" dirty="0" err="1" smtClean="0">
                <a:solidFill>
                  <a:srgbClr val="FF0000"/>
                </a:solidFill>
              </a:rPr>
              <a:t>správněprávní</a:t>
            </a:r>
            <a:r>
              <a:rPr lang="cs-CZ" dirty="0" smtClean="0"/>
              <a:t>.</a:t>
            </a:r>
            <a:endParaRPr lang="cs-CZ" dirty="0"/>
          </a:p>
        </p:txBody>
      </p:sp>
    </p:spTree>
    <p:extLst>
      <p:ext uri="{BB962C8B-B14F-4D97-AF65-F5344CB8AC3E}">
        <p14:creationId xmlns:p14="http://schemas.microsoft.com/office/powerpoint/2010/main" val="1905219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chemeClr val="accent6"/>
                </a:solidFill>
              </a:rPr>
              <a:t>Soukromoprávní ochrana</a:t>
            </a:r>
            <a:endParaRPr lang="cs-CZ" dirty="0">
              <a:solidFill>
                <a:schemeClr val="accent6"/>
              </a:solidFill>
            </a:endParaRPr>
          </a:p>
        </p:txBody>
      </p:sp>
      <p:sp>
        <p:nvSpPr>
          <p:cNvPr id="3" name="Zástupný symbol pro obsah 2"/>
          <p:cNvSpPr>
            <a:spLocks noGrp="1"/>
          </p:cNvSpPr>
          <p:nvPr>
            <p:ph idx="1"/>
          </p:nvPr>
        </p:nvSpPr>
        <p:spPr/>
        <p:txBody>
          <a:bodyPr/>
          <a:lstStyle/>
          <a:p>
            <a:pPr marL="0" indent="0">
              <a:buNone/>
            </a:pPr>
            <a:r>
              <a:rPr lang="cs-CZ" dirty="0" smtClean="0"/>
              <a:t>Soukromoprávní ochrana práv duševního vlastnictví </a:t>
            </a:r>
            <a:r>
              <a:rPr lang="cs-CZ" u="sng" dirty="0" smtClean="0"/>
              <a:t>je nejčastějším způsobem obrany poškozených. </a:t>
            </a:r>
          </a:p>
          <a:p>
            <a:pPr marL="0" indent="0">
              <a:buNone/>
            </a:pPr>
            <a:r>
              <a:rPr lang="cs-CZ" dirty="0" smtClean="0"/>
              <a:t> Základním procesním prostředkem ochrany je soukromoprávní </a:t>
            </a:r>
            <a:r>
              <a:rPr lang="cs-CZ" u="sng" dirty="0" smtClean="0"/>
              <a:t>žaloba.</a:t>
            </a:r>
            <a:r>
              <a:rPr lang="cs-CZ" dirty="0" smtClean="0"/>
              <a:t> Nároky autora v případě neoprávněného zásahu do jeho práv jsou uvedeny v §40 autorského zákona.</a:t>
            </a:r>
          </a:p>
          <a:p>
            <a:pPr marL="0" indent="0">
              <a:buNone/>
            </a:pPr>
            <a:endParaRPr lang="cs-CZ" dirty="0"/>
          </a:p>
        </p:txBody>
      </p:sp>
    </p:spTree>
    <p:extLst>
      <p:ext uri="{BB962C8B-B14F-4D97-AF65-F5344CB8AC3E}">
        <p14:creationId xmlns:p14="http://schemas.microsoft.com/office/powerpoint/2010/main" val="3716367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§40 autorského zákona</a:t>
            </a:r>
            <a:endParaRPr lang="cs-CZ" dirty="0"/>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smtClean="0"/>
              <a:t>Autor, do jehož práva bylo neoprávněně zasaženo nebo jehož právu hrozí neoprávněný zásah, </a:t>
            </a:r>
            <a:r>
              <a:rPr lang="cs-CZ" dirty="0" smtClean="0">
                <a:solidFill>
                  <a:srgbClr val="FF0000"/>
                </a:solidFill>
              </a:rPr>
              <a:t>může se domáhat zejména </a:t>
            </a:r>
            <a:r>
              <a:rPr lang="cs-CZ" dirty="0" smtClean="0"/>
              <a:t>(§40 </a:t>
            </a:r>
            <a:r>
              <a:rPr lang="cs-CZ" dirty="0" err="1" smtClean="0"/>
              <a:t>AutZ</a:t>
            </a:r>
            <a:r>
              <a:rPr lang="cs-CZ" dirty="0" smtClean="0"/>
              <a:t>)</a:t>
            </a:r>
          </a:p>
          <a:p>
            <a:pPr marL="0" indent="0">
              <a:buNone/>
            </a:pPr>
            <a:r>
              <a:rPr lang="cs-CZ" dirty="0" smtClean="0"/>
              <a:t>a) </a:t>
            </a:r>
            <a:r>
              <a:rPr lang="cs-CZ" u="sng" dirty="0" smtClean="0"/>
              <a:t>určení svého autorství </a:t>
            </a:r>
            <a:r>
              <a:rPr lang="cs-CZ" dirty="0" smtClean="0"/>
              <a:t>- určovací nárok</a:t>
            </a:r>
          </a:p>
          <a:p>
            <a:pPr marL="0" indent="0">
              <a:buNone/>
            </a:pPr>
            <a:r>
              <a:rPr lang="cs-CZ" dirty="0" smtClean="0"/>
              <a:t>b) </a:t>
            </a:r>
            <a:r>
              <a:rPr lang="cs-CZ" u="sng" dirty="0" smtClean="0"/>
              <a:t>zákazu ohrožení svého práva </a:t>
            </a:r>
            <a:r>
              <a:rPr lang="cs-CZ" dirty="0" smtClean="0"/>
              <a:t>(zdržovací nárok), včetně hrozícího opakování, nebo neoprávněného zásahu do svého práva, zejména zákazu neoprávněné výroby, neoprávněného obchodního odbytu, neoprávněného dovozu nebo vývozu originálu nebo rozmnoženiny či napodobeniny díla, neoprávněného sdělování díla veřejnosti, jakož i neoprávněné propagace, včetně inzerce a jiné reklamy,</a:t>
            </a:r>
          </a:p>
          <a:p>
            <a:pPr marL="0" indent="0">
              <a:buNone/>
            </a:pPr>
            <a:r>
              <a:rPr lang="cs-CZ" dirty="0" smtClean="0"/>
              <a:t>c) </a:t>
            </a:r>
            <a:r>
              <a:rPr lang="cs-CZ" u="sng" dirty="0" smtClean="0"/>
              <a:t>sdělení údajů o způsobu a rozsahu neoprávněného užití </a:t>
            </a:r>
            <a:r>
              <a:rPr lang="cs-CZ" dirty="0" smtClean="0"/>
              <a:t>(informační nárok), o původu neoprávněně zhotovené rozmnoženiny či napodobeniny díla, o způsobu a rozsahu jejího neoprávněného užití, o její ceně, o ceně služby, která s neoprávněným užitím díla související.</a:t>
            </a:r>
            <a:endParaRPr lang="cs-CZ" dirty="0"/>
          </a:p>
        </p:txBody>
      </p:sp>
    </p:spTree>
    <p:extLst>
      <p:ext uri="{BB962C8B-B14F-4D97-AF65-F5344CB8AC3E}">
        <p14:creationId xmlns:p14="http://schemas.microsoft.com/office/powerpoint/2010/main" val="1035775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§40 autorského zákona</a:t>
            </a:r>
            <a:endParaRPr lang="cs-CZ" dirty="0"/>
          </a:p>
        </p:txBody>
      </p:sp>
      <p:sp>
        <p:nvSpPr>
          <p:cNvPr id="3" name="Zástupný symbol pro obsah 2"/>
          <p:cNvSpPr>
            <a:spLocks noGrp="1"/>
          </p:cNvSpPr>
          <p:nvPr>
            <p:ph idx="1"/>
          </p:nvPr>
        </p:nvSpPr>
        <p:spPr/>
        <p:txBody>
          <a:bodyPr>
            <a:normAutofit fontScale="62500" lnSpcReduction="20000"/>
          </a:bodyPr>
          <a:lstStyle/>
          <a:p>
            <a:pPr marL="0" indent="0">
              <a:buNone/>
            </a:pPr>
            <a:r>
              <a:rPr lang="cs-CZ" u="sng" dirty="0" smtClean="0"/>
              <a:t>d) odstranění následků zásahu do práva,</a:t>
            </a:r>
            <a:r>
              <a:rPr lang="cs-CZ" dirty="0" smtClean="0"/>
              <a:t> zejména – </a:t>
            </a:r>
            <a:r>
              <a:rPr lang="cs-CZ" i="1" dirty="0" smtClean="0"/>
              <a:t>odstraňovací nárok</a:t>
            </a:r>
          </a:p>
          <a:p>
            <a:pPr marL="0" indent="0">
              <a:buNone/>
            </a:pPr>
            <a:r>
              <a:rPr lang="cs-CZ" dirty="0" smtClean="0"/>
              <a:t>1. stažením neoprávněně zhotovené rozmnoženiny či napodobeniny díla nebo zařízení, výrobku nebo součástky podle § 43 odst. 2 z obchodování nebo jiného užití,</a:t>
            </a:r>
          </a:p>
          <a:p>
            <a:pPr marL="0" indent="0">
              <a:buNone/>
            </a:pPr>
            <a:r>
              <a:rPr lang="cs-CZ" dirty="0" smtClean="0"/>
              <a:t>2. stažením z obchodování a zničením neoprávněně zhotovené rozmnoženiny či napodobeniny díla nebo zařízení, výrobku nebo součástky podle § 43 odst. 2,</a:t>
            </a:r>
          </a:p>
          <a:p>
            <a:pPr marL="0" indent="0">
              <a:buNone/>
            </a:pPr>
            <a:r>
              <a:rPr lang="cs-CZ" dirty="0" smtClean="0"/>
              <a:t>3. zničením neoprávněně zhotovené rozmnoženiny či napodobeniny díla nebo zařízení, výrobku nebo součástky podle § 43 odst. 2,</a:t>
            </a:r>
          </a:p>
          <a:p>
            <a:pPr marL="0" indent="0">
              <a:buNone/>
            </a:pPr>
            <a:r>
              <a:rPr lang="cs-CZ" dirty="0" smtClean="0"/>
              <a:t>4. zničením nebo odstraněním materiálů a nástrojů použitých výlučně nebo převážně k výrobě neoprávněně zhotovené rozmnoženiny či napodobeniny díla nebo zařízení, výrobku nebo součástky podle § 43 odst. 2,</a:t>
            </a:r>
          </a:p>
          <a:p>
            <a:pPr marL="0" indent="0">
              <a:buNone/>
            </a:pPr>
            <a:r>
              <a:rPr lang="cs-CZ" dirty="0" smtClean="0"/>
              <a:t>e) </a:t>
            </a:r>
            <a:r>
              <a:rPr lang="cs-CZ" u="sng" dirty="0" smtClean="0"/>
              <a:t>poskytnutí přiměřeného zadostiučinění za způsobenou nemajetkovou újmu, zejména </a:t>
            </a:r>
            <a:r>
              <a:rPr lang="cs-CZ" dirty="0" smtClean="0"/>
              <a:t>– satisfakční nárok</a:t>
            </a:r>
          </a:p>
          <a:p>
            <a:pPr marL="0" indent="0">
              <a:buNone/>
            </a:pPr>
            <a:r>
              <a:rPr lang="cs-CZ" dirty="0" smtClean="0"/>
              <a:t>1. omluvou,</a:t>
            </a:r>
          </a:p>
          <a:p>
            <a:pPr marL="0" indent="0">
              <a:buNone/>
            </a:pPr>
            <a:r>
              <a:rPr lang="cs-CZ" dirty="0" smtClean="0"/>
              <a:t>2. zadostiučiněním v penězích, pokud by se přiznání jiného zadostiučinění nejevilo postačujícím; výši peněžitého zadostiučinění určí soud, který přihlédne zejména k závažnosti vzniklé újmy a k okolnos</a:t>
            </a:r>
            <a:r>
              <a:rPr lang="cs-CZ" dirty="0"/>
              <a:t>t</a:t>
            </a:r>
            <a:r>
              <a:rPr lang="cs-CZ" dirty="0" smtClean="0"/>
              <a:t>em, za nichž k zásahu do práva došlo; tím není vyloučena dohoda o narovnání,</a:t>
            </a:r>
            <a:endParaRPr lang="cs-CZ" dirty="0"/>
          </a:p>
        </p:txBody>
      </p:sp>
    </p:spTree>
    <p:extLst>
      <p:ext uri="{BB962C8B-B14F-4D97-AF65-F5344CB8AC3E}">
        <p14:creationId xmlns:p14="http://schemas.microsoft.com/office/powerpoint/2010/main" val="157961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92D050"/>
                </a:solidFill>
              </a:rPr>
              <a:t>Trestněprávní ochrana</a:t>
            </a:r>
            <a:endParaRPr lang="cs-CZ" dirty="0">
              <a:solidFill>
                <a:srgbClr val="92D050"/>
              </a:solidFill>
            </a:endParaRPr>
          </a:p>
        </p:txBody>
      </p:sp>
      <p:sp>
        <p:nvSpPr>
          <p:cNvPr id="3" name="Zástupný symbol pro obsah 2"/>
          <p:cNvSpPr>
            <a:spLocks noGrp="1"/>
          </p:cNvSpPr>
          <p:nvPr>
            <p:ph idx="1"/>
          </p:nvPr>
        </p:nvSpPr>
        <p:spPr/>
        <p:txBody>
          <a:bodyPr/>
          <a:lstStyle/>
          <a:p>
            <a:r>
              <a:rPr lang="cs-CZ" dirty="0" smtClean="0"/>
              <a:t>Kromě soukromoprávní ochrany se lze domáhat ochrany autorských práv také prostředky trestní ochrany soudní a prostředky trestní ochrany správní</a:t>
            </a:r>
          </a:p>
          <a:p>
            <a:r>
              <a:rPr lang="cs-CZ" dirty="0" smtClean="0"/>
              <a:t>Trestní ochrana soudní</a:t>
            </a:r>
          </a:p>
          <a:p>
            <a:r>
              <a:rPr lang="cs-CZ" dirty="0" smtClean="0"/>
              <a:t>Ochrana na úrovni přestupku</a:t>
            </a:r>
            <a:endParaRPr lang="cs-CZ" dirty="0"/>
          </a:p>
        </p:txBody>
      </p:sp>
    </p:spTree>
    <p:extLst>
      <p:ext uri="{BB962C8B-B14F-4D97-AF65-F5344CB8AC3E}">
        <p14:creationId xmlns:p14="http://schemas.microsoft.com/office/powerpoint/2010/main" val="283878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Trestní ochrana soudní</a:t>
            </a:r>
            <a:endParaRPr lang="cs-CZ" dirty="0">
              <a:solidFill>
                <a:srgbClr val="FF0000"/>
              </a:solidFill>
            </a:endParaRPr>
          </a:p>
        </p:txBody>
      </p:sp>
      <p:sp>
        <p:nvSpPr>
          <p:cNvPr id="3" name="Zástupný symbol pro obsah 2"/>
          <p:cNvSpPr>
            <a:spLocks noGrp="1"/>
          </p:cNvSpPr>
          <p:nvPr>
            <p:ph idx="1"/>
          </p:nvPr>
        </p:nvSpPr>
        <p:spPr/>
        <p:txBody>
          <a:bodyPr>
            <a:normAutofit fontScale="92500" lnSpcReduction="20000"/>
          </a:bodyPr>
          <a:lstStyle/>
          <a:p>
            <a:pPr marL="0" indent="0">
              <a:buNone/>
            </a:pPr>
            <a:r>
              <a:rPr lang="cs-CZ" b="1" i="1" dirty="0" smtClean="0"/>
              <a:t>Trestným činem muže být podle ústavního pořádku České republiky pouze takový čin, který je nebezpečný pro společnost, a který naplňuje zákonem vymezené znaky</a:t>
            </a:r>
            <a:r>
              <a:rPr lang="cs-CZ" dirty="0" smtClean="0"/>
              <a:t>.</a:t>
            </a:r>
          </a:p>
          <a:p>
            <a:pPr marL="0" indent="0">
              <a:buNone/>
            </a:pPr>
            <a:r>
              <a:rPr lang="cs-CZ" dirty="0" smtClean="0"/>
              <a:t>Některé zásahy do práv duševního vlastnictví jsou definovány i jako skutkové podstaty několika trestných činu a to v hlavě VI, díl 4, zákona č. 40/2009 Sb. zákon trestní zákoník, v platném znění. </a:t>
            </a:r>
          </a:p>
          <a:p>
            <a:pPr marL="0" indent="0">
              <a:buNone/>
            </a:pPr>
            <a:r>
              <a:rPr lang="cs-CZ" dirty="0" smtClean="0"/>
              <a:t>Tato část nese název </a:t>
            </a:r>
            <a:r>
              <a:rPr lang="cs-CZ" dirty="0" smtClean="0">
                <a:solidFill>
                  <a:srgbClr val="00B050"/>
                </a:solidFill>
              </a:rPr>
              <a:t>Trestné činy proti průmyslovým právům a proti autorskému právu</a:t>
            </a:r>
            <a:r>
              <a:rPr lang="cs-CZ" dirty="0" smtClean="0"/>
              <a:t>. Obecně platí, že ne každé porušení práv duševního vlastnictví je trestným činem. Kdo neoprávněně zasáhne nikoli nepatrně do zákonem chráněných práv k autorskému dílu, uměleckému výkonu, zvukovému či zvukově obrazovému záznamu, rozhlasovému nebo televiznímu vysílání nebo databázi, bude potrestán odnětím svobody až na dvě léta, zákazem činnosti nebo propadnutím věci. </a:t>
            </a:r>
            <a:endParaRPr lang="cs-CZ" dirty="0"/>
          </a:p>
        </p:txBody>
      </p:sp>
    </p:spTree>
    <p:extLst>
      <p:ext uri="{BB962C8B-B14F-4D97-AF65-F5344CB8AC3E}">
        <p14:creationId xmlns:p14="http://schemas.microsoft.com/office/powerpoint/2010/main" val="275660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Trestné činy:</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a:t>Trestný čin porušování autorského práva, práv souvisejících s právem autorským a práv k </a:t>
            </a:r>
            <a:r>
              <a:rPr lang="cs-CZ" dirty="0" smtClean="0"/>
              <a:t>databázi</a:t>
            </a:r>
            <a:endParaRPr lang="cs-CZ" dirty="0"/>
          </a:p>
          <a:p>
            <a:pPr marL="0" indent="0">
              <a:buNone/>
            </a:pPr>
            <a:r>
              <a:rPr lang="cs-CZ" dirty="0" smtClean="0"/>
              <a:t>- </a:t>
            </a:r>
            <a:r>
              <a:rPr lang="cs-CZ" sz="1800" dirty="0" smtClean="0"/>
              <a:t>Tento </a:t>
            </a:r>
            <a:r>
              <a:rPr lang="cs-CZ" sz="1800" dirty="0"/>
              <a:t>trestný čin postihuje taková jednání, kterými je neoprávněně zasaženo do zákonem chráněných práv k autorskému dílu, uměleckému výkonu, zvukovému či zvukově obrazovému záznamu, rozhlasovému či televiznímu vysílání a databázi (§ 152 </a:t>
            </a:r>
            <a:r>
              <a:rPr lang="cs-CZ" sz="1800" dirty="0" err="1"/>
              <a:t>tr</a:t>
            </a:r>
            <a:r>
              <a:rPr lang="cs-CZ" sz="1800" dirty="0"/>
              <a:t>. zákona</a:t>
            </a:r>
            <a:r>
              <a:rPr lang="cs-CZ" sz="1800" dirty="0" smtClean="0"/>
              <a:t>).</a:t>
            </a:r>
          </a:p>
          <a:p>
            <a:pPr marL="0" indent="0">
              <a:buNone/>
            </a:pPr>
            <a:r>
              <a:rPr lang="cs-CZ" dirty="0"/>
              <a:t>Trestný čin porušování průmyslových </a:t>
            </a:r>
            <a:r>
              <a:rPr lang="cs-CZ" dirty="0" smtClean="0"/>
              <a:t>práv</a:t>
            </a:r>
            <a:endParaRPr lang="cs-CZ" dirty="0"/>
          </a:p>
          <a:p>
            <a:pPr marL="0" indent="0">
              <a:buNone/>
            </a:pPr>
            <a:r>
              <a:rPr lang="cs-CZ" sz="1800" dirty="0"/>
              <a:t>Tohoto trestného činu se dopustí osoba, která neoprávněně zasáhne do práv k chráněnému vynálezu, užitnému vzoru, průmyslovému vzoru a topografii polovodičových výrobků (§ 151 </a:t>
            </a:r>
            <a:r>
              <a:rPr lang="cs-CZ" sz="1800" dirty="0" err="1"/>
              <a:t>tr</a:t>
            </a:r>
            <a:r>
              <a:rPr lang="cs-CZ" sz="1800" dirty="0"/>
              <a:t>. zákona</a:t>
            </a:r>
            <a:r>
              <a:rPr lang="cs-CZ" sz="1800" dirty="0" smtClean="0"/>
              <a:t>).</a:t>
            </a:r>
          </a:p>
          <a:p>
            <a:r>
              <a:rPr lang="cs-CZ" dirty="0"/>
              <a:t>Trestný čin porušování práv k ochranné známce, obchodnímu jménu a chráněnému označení původu</a:t>
            </a:r>
            <a:endParaRPr lang="cs-CZ" dirty="0" smtClean="0"/>
          </a:p>
          <a:p>
            <a:endParaRPr lang="cs-CZ" dirty="0" smtClean="0"/>
          </a:p>
          <a:p>
            <a:endParaRPr lang="cs-CZ" dirty="0"/>
          </a:p>
        </p:txBody>
      </p:sp>
    </p:spTree>
    <p:extLst>
      <p:ext uri="{BB962C8B-B14F-4D97-AF65-F5344CB8AC3E}">
        <p14:creationId xmlns:p14="http://schemas.microsoft.com/office/powerpoint/2010/main" val="2114902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solidFill>
                  <a:schemeClr val="accent6"/>
                </a:solidFill>
              </a:rPr>
              <a:t>Správněprávní</a:t>
            </a:r>
            <a:r>
              <a:rPr lang="cs-CZ" dirty="0" smtClean="0">
                <a:solidFill>
                  <a:schemeClr val="accent6"/>
                </a:solidFill>
              </a:rPr>
              <a:t> ochrana</a:t>
            </a:r>
            <a:endParaRPr lang="cs-CZ" dirty="0">
              <a:solidFill>
                <a:schemeClr val="accent6"/>
              </a:solidFill>
            </a:endParaRPr>
          </a:p>
        </p:txBody>
      </p:sp>
      <p:sp>
        <p:nvSpPr>
          <p:cNvPr id="3" name="Zástupný symbol pro obsah 2"/>
          <p:cNvSpPr>
            <a:spLocks noGrp="1"/>
          </p:cNvSpPr>
          <p:nvPr>
            <p:ph idx="1"/>
          </p:nvPr>
        </p:nvSpPr>
        <p:spPr/>
        <p:txBody>
          <a:bodyPr/>
          <a:lstStyle/>
          <a:p>
            <a:pPr marL="0" indent="0">
              <a:buNone/>
            </a:pPr>
            <a:r>
              <a:rPr lang="cs-CZ" dirty="0" smtClean="0"/>
              <a:t>Méně závažné případy neoprávněných zásahů do autorských práv, tedy ty, které nedosahují TZ požadované společenské nebezpečnosti vyšší než nepatrné, mohou být postihovány </a:t>
            </a:r>
            <a:r>
              <a:rPr lang="cs-CZ" dirty="0" smtClean="0"/>
              <a:t>jako přestupky</a:t>
            </a:r>
            <a:endParaRPr lang="cs-CZ" dirty="0"/>
          </a:p>
        </p:txBody>
      </p:sp>
    </p:spTree>
    <p:extLst>
      <p:ext uri="{BB962C8B-B14F-4D97-AF65-F5344CB8AC3E}">
        <p14:creationId xmlns:p14="http://schemas.microsoft.com/office/powerpoint/2010/main" val="102915274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TotalTime>
  <Words>1230</Words>
  <Application>Microsoft Office PowerPoint</Application>
  <PresentationFormat>Širokoúhlá obrazovka</PresentationFormat>
  <Paragraphs>57</Paragraphs>
  <Slides>11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Calibri Light</vt:lpstr>
      <vt:lpstr>Motiv Office</vt:lpstr>
      <vt:lpstr>Vymahatelnost práv  duševního vlastnictví</vt:lpstr>
      <vt:lpstr>Ochrana autorských práv</vt:lpstr>
      <vt:lpstr>Soukromoprávní ochrana</vt:lpstr>
      <vt:lpstr>§40 autorského zákona</vt:lpstr>
      <vt:lpstr>§40 autorského zákona</vt:lpstr>
      <vt:lpstr>Trestněprávní ochrana</vt:lpstr>
      <vt:lpstr>Trestní ochrana soudní</vt:lpstr>
      <vt:lpstr>Trestné činy:</vt:lpstr>
      <vt:lpstr>Správněprávní ochrana</vt:lpstr>
      <vt:lpstr>Přestupek FO</vt:lpstr>
      <vt:lpstr>Přestupek PO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Vymahatelnost práv  duševního vlastnictví</dc:title>
  <dc:creator>Účet Microsoft</dc:creator>
  <cp:lastModifiedBy>Účet Microsoft</cp:lastModifiedBy>
  <cp:revision>19</cp:revision>
  <dcterms:created xsi:type="dcterms:W3CDTF">2022-10-31T13:49:17Z</dcterms:created>
  <dcterms:modified xsi:type="dcterms:W3CDTF">2022-11-03T15:15:16Z</dcterms:modified>
</cp:coreProperties>
</file>