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  <p:sldId id="275" r:id="rId15"/>
    <p:sldId id="276" r:id="rId16"/>
    <p:sldId id="266" r:id="rId17"/>
    <p:sldId id="267" r:id="rId18"/>
    <p:sldId id="268" r:id="rId19"/>
    <p:sldId id="269" r:id="rId20"/>
    <p:sldId id="270" r:id="rId21"/>
    <p:sldId id="271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2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17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49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33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47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07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57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6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0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42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39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7DC9-36E0-4445-A180-473701C7A5C7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1E2E3-45F6-491C-A28A-FDA63646F7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59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Právo duševního vlastnictví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JUDr. Zuzana </a:t>
            </a:r>
            <a:r>
              <a:rPr lang="cs-CZ" sz="4400" dirty="0" err="1" smtClean="0"/>
              <a:t>Vylegalová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45051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541" y="255943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  <a:ea typeface="+mn-ea"/>
                <a:cs typeface="+mn-cs"/>
              </a:rPr>
              <a:t>Proč</a:t>
            </a:r>
            <a:r>
              <a:rPr lang="cs-CZ" sz="2800" dirty="0" smtClean="0">
                <a:latin typeface="+mn-lt"/>
              </a:rPr>
              <a:t> je nutno rozumět ochraně a rozvoji vlastního duševního vlastnictví při podnikání: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Nutnost investovat do vlastního technického výzkumu a vývoje s cílem dosáhnout zlepšení kvality či užitných vlastností svých výrobků</a:t>
            </a:r>
          </a:p>
          <a:p>
            <a:r>
              <a:rPr lang="cs-CZ" dirty="0" smtClean="0"/>
              <a:t>Aplikovat na své kvalitní výrobky výrazné a snadno zapamatovatelné obchodní označení, s cílem vytvářet silnější orientační vazbu mezi výrobkem a spotřebitelem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305" y="3284723"/>
            <a:ext cx="2483390" cy="28922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298" y="4012442"/>
            <a:ext cx="2642240" cy="26422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060" y="4012442"/>
            <a:ext cx="6191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Spor mezi Gucci a Guess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928" y="1937982"/>
            <a:ext cx="5677469" cy="37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6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dlouhodobé spory mezi módní společností </a:t>
            </a:r>
            <a:r>
              <a:rPr lang="cs-CZ" dirty="0" err="1" smtClean="0"/>
              <a:t>Gucci</a:t>
            </a:r>
            <a:r>
              <a:rPr lang="cs-CZ" dirty="0" smtClean="0"/>
              <a:t> a </a:t>
            </a:r>
            <a:r>
              <a:rPr lang="cs-CZ" dirty="0" err="1" smtClean="0"/>
              <a:t>Guess</a:t>
            </a:r>
            <a:r>
              <a:rPr lang="cs-CZ" dirty="0" smtClean="0"/>
              <a:t> vyústily ve čtyři roky trvající soudní </a:t>
            </a:r>
            <a:r>
              <a:rPr lang="cs-CZ" dirty="0" err="1" smtClean="0"/>
              <a:t>řizení</a:t>
            </a:r>
            <a:r>
              <a:rPr lang="cs-CZ" dirty="0" smtClean="0"/>
              <a:t>, kdy společnost </a:t>
            </a:r>
            <a:r>
              <a:rPr lang="cs-CZ" dirty="0" err="1" smtClean="0"/>
              <a:t>Gucci</a:t>
            </a:r>
            <a:r>
              <a:rPr lang="cs-CZ" dirty="0" smtClean="0"/>
              <a:t> podala proti </a:t>
            </a:r>
            <a:r>
              <a:rPr lang="cs-CZ" dirty="0" err="1" smtClean="0"/>
              <a:t>Guess</a:t>
            </a:r>
            <a:r>
              <a:rPr lang="cs-CZ" dirty="0" smtClean="0"/>
              <a:t> žalobu současně v New Yorku a Milánu, kde se dovolávala ochrany svého loga. Rok 2014 přinesl další posun v tomto sporu, když odvolací soud v Milánu změnil rozhodnutí soudu prvního stupně, který rozhodl ve prospěch </a:t>
            </a:r>
            <a:r>
              <a:rPr lang="cs-CZ" dirty="0" err="1" smtClean="0"/>
              <a:t>Guess</a:t>
            </a:r>
            <a:r>
              <a:rPr lang="cs-CZ" dirty="0" smtClean="0"/>
              <a:t> a stanovil, že </a:t>
            </a:r>
            <a:r>
              <a:rPr lang="cs-CZ" dirty="0" err="1" smtClean="0"/>
              <a:t>Guess</a:t>
            </a:r>
            <a:r>
              <a:rPr lang="cs-CZ" dirty="0" smtClean="0"/>
              <a:t> neporušuje práva k ochranné známce </a:t>
            </a:r>
            <a:r>
              <a:rPr lang="cs-CZ" dirty="0" err="1" smtClean="0"/>
              <a:t>Gucci</a:t>
            </a:r>
            <a:r>
              <a:rPr lang="cs-CZ" dirty="0" smtClean="0"/>
              <a:t>. Odvolací soud však dal za pravdu společnosti </a:t>
            </a:r>
            <a:r>
              <a:rPr lang="cs-CZ" dirty="0" err="1" smtClean="0"/>
              <a:t>Gucci</a:t>
            </a:r>
            <a:r>
              <a:rPr lang="cs-CZ" dirty="0" smtClean="0"/>
              <a:t> a připustil, že </a:t>
            </a:r>
            <a:r>
              <a:rPr lang="cs-CZ" dirty="0" err="1" smtClean="0"/>
              <a:t>Guess</a:t>
            </a:r>
            <a:r>
              <a:rPr lang="cs-CZ" dirty="0" smtClean="0"/>
              <a:t> se dopouští </a:t>
            </a:r>
            <a:r>
              <a:rPr lang="cs-CZ" dirty="0" err="1" smtClean="0"/>
              <a:t>nekalosoutěžního</a:t>
            </a:r>
            <a:r>
              <a:rPr lang="cs-CZ" dirty="0" smtClean="0"/>
              <a:t> jednání, když napodobuje motivy typické pro </a:t>
            </a:r>
            <a:r>
              <a:rPr lang="cs-CZ" dirty="0" err="1" smtClean="0"/>
              <a:t>Gucci</a:t>
            </a:r>
            <a:r>
              <a:rPr lang="cs-CZ" dirty="0" smtClean="0"/>
              <a:t>. Soud zde vzal v úvahu to, že k takovému jednání dochází ze strany </a:t>
            </a:r>
            <a:r>
              <a:rPr lang="cs-CZ" dirty="0" err="1" smtClean="0"/>
              <a:t>Guess</a:t>
            </a:r>
            <a:r>
              <a:rPr lang="cs-CZ" dirty="0" smtClean="0"/>
              <a:t> dlouhodobě. V některých částech však odvolací soud potvrdil prvostupňové rozhodnutí. Například ve vztahu k ochraně barevné kombinace střídajícího se zeleno-červeno-zeleného proužku, který používalo </a:t>
            </a:r>
            <a:r>
              <a:rPr lang="cs-CZ" dirty="0" err="1" smtClean="0"/>
              <a:t>Gucci</a:t>
            </a:r>
            <a:r>
              <a:rPr lang="cs-CZ" dirty="0" smtClean="0"/>
              <a:t> na svých botách, nepřiznal odvolací soud tomuto vzoru právní ochranu, na rozdíl od soudu v New Yorku, který o této otázce také rozhodoval. Italský odvolací soud stanovil, že boty značky </a:t>
            </a:r>
            <a:r>
              <a:rPr lang="cs-CZ" dirty="0" err="1" smtClean="0"/>
              <a:t>Guess</a:t>
            </a:r>
            <a:r>
              <a:rPr lang="cs-CZ" dirty="0" smtClean="0"/>
              <a:t> nejsou s </a:t>
            </a:r>
            <a:r>
              <a:rPr lang="cs-CZ" dirty="0" err="1" smtClean="0"/>
              <a:t>Gucci</a:t>
            </a:r>
            <a:r>
              <a:rPr lang="cs-CZ" dirty="0" smtClean="0"/>
              <a:t> vizuálně zaměnitelné kvůli jiné barevné kombinaci a odlišnému logu.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95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 LVMH a </a:t>
            </a:r>
            <a:r>
              <a:rPr lang="cs-CZ" dirty="0" err="1" smtClean="0"/>
              <a:t>eBay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Další dlouhodobý soudní spor vedl francouzský koncern LVMH proti americké internetové aukční síni </a:t>
            </a:r>
            <a:r>
              <a:rPr lang="cs-CZ" dirty="0" err="1" smtClean="0"/>
              <a:t>eBay</a:t>
            </a:r>
            <a:r>
              <a:rPr lang="cs-CZ" dirty="0" smtClean="0"/>
              <a:t>, kvůli prodeji padělaného zboží na internetu. Soudní řízení skončilo v roce 2014 smírem a prohlášením, že společnosti vyvinou společné úsilí ve snaze o ochranu duševního vlastnictví a v boji proti online prodeji padělaných výrobků. Spor se vedl před francouzským soudem již od roku 2006, kdy se několik společností patřících do skupiny LVMH (mezi nimi např. </a:t>
            </a:r>
            <a:r>
              <a:rPr lang="cs-CZ" dirty="0" err="1" smtClean="0"/>
              <a:t>Givenchy</a:t>
            </a:r>
            <a:r>
              <a:rPr lang="cs-CZ" dirty="0" smtClean="0"/>
              <a:t>, Louis </a:t>
            </a:r>
            <a:r>
              <a:rPr lang="cs-CZ" dirty="0" err="1" smtClean="0"/>
              <a:t>Vuitton</a:t>
            </a:r>
            <a:r>
              <a:rPr lang="cs-CZ" dirty="0" smtClean="0"/>
              <a:t> nebo Christian </a:t>
            </a:r>
            <a:r>
              <a:rPr lang="cs-CZ" dirty="0" err="1" smtClean="0"/>
              <a:t>Dior</a:t>
            </a:r>
            <a:r>
              <a:rPr lang="cs-CZ" dirty="0" smtClean="0"/>
              <a:t>) domáhalo soudní cestou odpovědnosti </a:t>
            </a:r>
            <a:r>
              <a:rPr lang="cs-CZ" dirty="0" err="1" smtClean="0"/>
              <a:t>eBay</a:t>
            </a:r>
            <a:r>
              <a:rPr lang="cs-CZ" dirty="0" smtClean="0"/>
              <a:t> za škodu způsobenou prodejem padělků. Vzhledem k tomu, že valnou většinu zboží těchto značek nabízených na </a:t>
            </a:r>
            <a:r>
              <a:rPr lang="cs-CZ" dirty="0" err="1" smtClean="0"/>
              <a:t>eBay</a:t>
            </a:r>
            <a:r>
              <a:rPr lang="cs-CZ" dirty="0" smtClean="0"/>
              <a:t> představovaly padělky, tvrdil LVMH, že </a:t>
            </a:r>
            <a:r>
              <a:rPr lang="cs-CZ" dirty="0" err="1" smtClean="0"/>
              <a:t>eBay</a:t>
            </a:r>
            <a:r>
              <a:rPr lang="cs-CZ" dirty="0" smtClean="0"/>
              <a:t> musel o nelegálním prodeji vědět. Francouzský soud rozhodl ve prospěch LVMH a přiznal </a:t>
            </a:r>
            <a:r>
              <a:rPr lang="cs-CZ" dirty="0" err="1" smtClean="0"/>
              <a:t>eBay</a:t>
            </a:r>
            <a:r>
              <a:rPr lang="cs-CZ" dirty="0" smtClean="0"/>
              <a:t> povinnost k náhradě škody, i když stanovil, že je oprávněn rozhodnout pouze ve vztahu k francouzské a anglické </a:t>
            </a:r>
            <a:r>
              <a:rPr lang="cs-CZ" dirty="0" err="1" smtClean="0"/>
              <a:t>eBay</a:t>
            </a:r>
            <a:r>
              <a:rPr lang="cs-CZ" dirty="0" smtClean="0"/>
              <a:t> webové stránce, nikoli americké. Toto rozhodnutí je významné zejména proto, že odvolací soud potvrdil, že v některých případech může být společnost jako </a:t>
            </a:r>
            <a:r>
              <a:rPr lang="cs-CZ" dirty="0" err="1" smtClean="0"/>
              <a:t>eBay</a:t>
            </a:r>
            <a:r>
              <a:rPr lang="cs-CZ" dirty="0" smtClean="0"/>
              <a:t> zodpovědná za prodej padělaných výrobků na svých internetových stránkách. Takové pojetí francouzského soudu je odlišné od názoru soudu v USA, který v minulosti ve sporu mezi </a:t>
            </a:r>
            <a:r>
              <a:rPr lang="cs-CZ" dirty="0" err="1" smtClean="0"/>
              <a:t>eBay</a:t>
            </a:r>
            <a:r>
              <a:rPr lang="cs-CZ" dirty="0" smtClean="0"/>
              <a:t> a výrobcem luxusních šperků </a:t>
            </a:r>
            <a:r>
              <a:rPr lang="cs-CZ" dirty="0" err="1" smtClean="0"/>
              <a:t>Tiffany</a:t>
            </a:r>
            <a:r>
              <a:rPr lang="cs-CZ" dirty="0" smtClean="0"/>
              <a:t> &amp; Co. rozhodl, že </a:t>
            </a:r>
            <a:r>
              <a:rPr lang="cs-CZ" dirty="0" err="1" smtClean="0"/>
              <a:t>eBay</a:t>
            </a:r>
            <a:r>
              <a:rPr lang="cs-CZ" dirty="0" smtClean="0"/>
              <a:t> nemůže být za prodej padělaných výrobků prostřednictvím svých webových stránek zodpovědný, a boj proti prodeji padělků je věcí výrobce.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13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Žufánek</a:t>
            </a:r>
            <a:r>
              <a:rPr lang="cs-CZ" dirty="0" smtClean="0"/>
              <a:t> není </a:t>
            </a:r>
            <a:r>
              <a:rPr lang="cs-CZ" dirty="0" err="1" smtClean="0"/>
              <a:t>Šufánek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351338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01" y="776288"/>
            <a:ext cx="387548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8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Šufánek</a:t>
            </a:r>
            <a:r>
              <a:rPr lang="cs-CZ" dirty="0" smtClean="0"/>
              <a:t> není </a:t>
            </a:r>
            <a:r>
              <a:rPr lang="cs-CZ" dirty="0" err="1" smtClean="0"/>
              <a:t>Žufánek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2015 založena firma vyrábějící oříšková másla </a:t>
            </a:r>
            <a:r>
              <a:rPr lang="cs-CZ" dirty="0" err="1" smtClean="0"/>
              <a:t>Šufánek</a:t>
            </a:r>
            <a:endParaRPr lang="cs-CZ" dirty="0" smtClean="0"/>
          </a:p>
          <a:p>
            <a:r>
              <a:rPr lang="cs-CZ" dirty="0" smtClean="0"/>
              <a:t>Od roku 2000 používá likérka označení </a:t>
            </a:r>
            <a:r>
              <a:rPr lang="cs-CZ" dirty="0" err="1" smtClean="0"/>
              <a:t>Žufánek</a:t>
            </a:r>
            <a:r>
              <a:rPr lang="cs-CZ" dirty="0" smtClean="0"/>
              <a:t>, název je registrován u Úřadu průmyslového vlastnictví</a:t>
            </a:r>
          </a:p>
          <a:p>
            <a:r>
              <a:rPr lang="cs-CZ" dirty="0" smtClean="0"/>
              <a:t>Duben 2020 rozhoduje Úřad průmyslového vlastnictví a ruší návrh na registraci ochranné známky </a:t>
            </a:r>
            <a:r>
              <a:rPr lang="cs-CZ" dirty="0" err="1" smtClean="0"/>
              <a:t>Šufánek</a:t>
            </a:r>
            <a:endParaRPr lang="cs-CZ" dirty="0" smtClean="0"/>
          </a:p>
          <a:p>
            <a:r>
              <a:rPr lang="cs-CZ" dirty="0" smtClean="0"/>
              <a:t>Ve svém rozhodnutí napsali, že značka </a:t>
            </a:r>
            <a:r>
              <a:rPr lang="cs-CZ" dirty="0" err="1" smtClean="0"/>
              <a:t>Žufánek</a:t>
            </a:r>
            <a:r>
              <a:rPr lang="cs-CZ" dirty="0" smtClean="0"/>
              <a:t> má v ČR dobré jméno a </a:t>
            </a:r>
            <a:r>
              <a:rPr lang="cs-CZ" dirty="0" err="1" smtClean="0"/>
              <a:t>Šufánek</a:t>
            </a:r>
            <a:r>
              <a:rPr lang="cs-CZ" dirty="0" smtClean="0"/>
              <a:t> by z toho mohl těžit</a:t>
            </a:r>
          </a:p>
          <a:p>
            <a:r>
              <a:rPr lang="cs-CZ" dirty="0" err="1" smtClean="0"/>
              <a:t>Šufánek</a:t>
            </a:r>
            <a:r>
              <a:rPr lang="cs-CZ" dirty="0" smtClean="0"/>
              <a:t> se přejmenoval na Šufan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24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současné době je ve firemním duševním vlastnictví uložen velký kapitál. Je tedy v zájmu firmy významné nehmotné statky chránit, a tyto statky prostřednictvím obchodních transakcí přeměnit v duševní majetek ( </a:t>
            </a:r>
            <a:r>
              <a:rPr lang="cs-CZ" dirty="0" err="1" smtClean="0"/>
              <a:t>Intellectual</a:t>
            </a:r>
            <a:r>
              <a:rPr lang="cs-CZ" dirty="0" smtClean="0"/>
              <a:t> </a:t>
            </a:r>
            <a:r>
              <a:rPr lang="cs-CZ" dirty="0" err="1" smtClean="0"/>
              <a:t>Property</a:t>
            </a:r>
            <a:r>
              <a:rPr lang="cs-CZ" dirty="0" smtClean="0"/>
              <a:t>, IP) – patenty, užitné vzory, průmyslové vzory, licence, ochranné známky, autorská práva atd.</a:t>
            </a:r>
          </a:p>
          <a:p>
            <a:pPr marL="0" indent="0">
              <a:buNone/>
            </a:pPr>
            <a:r>
              <a:rPr lang="cs-CZ" dirty="0" smtClean="0"/>
              <a:t>Management duševního vlastnictví ( </a:t>
            </a:r>
            <a:r>
              <a:rPr lang="cs-CZ" dirty="0" err="1" smtClean="0"/>
              <a:t>Intellectual</a:t>
            </a:r>
            <a:r>
              <a:rPr lang="cs-CZ" dirty="0" smtClean="0"/>
              <a:t> </a:t>
            </a:r>
            <a:r>
              <a:rPr lang="cs-CZ" dirty="0" err="1" smtClean="0"/>
              <a:t>Property</a:t>
            </a:r>
            <a:r>
              <a:rPr lang="cs-CZ" dirty="0" smtClean="0"/>
              <a:t> Management) – má významné místo v teorii i praxi firemního řízení, patří tam především evidence, ochrana, rozvoj, řízení a komerční zhodnocení duševních statků.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943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základních pojmů: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Věcná práva a práva závazková</a:t>
            </a:r>
          </a:p>
          <a:p>
            <a:pPr marL="0" indent="0">
              <a:buNone/>
            </a:pPr>
            <a:r>
              <a:rPr lang="cs-CZ" dirty="0" smtClean="0"/>
              <a:t> známe, že práva se dělí na práva věcná a práva závazková, kdy věcné právo poskytuje oprávněnému subjektu přímé či bezprostřední panství nad věcí, naopak závazková práva vždy předpokládají určitý relativní právní vztah oprávněného subjektu k někomu jinému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38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Věcná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Právo </a:t>
            </a:r>
            <a:r>
              <a:rPr lang="cs-CZ" dirty="0" smtClean="0"/>
              <a:t>vlastnické</a:t>
            </a:r>
          </a:p>
          <a:p>
            <a:r>
              <a:rPr lang="cs-CZ" dirty="0" smtClean="0"/>
              <a:t>Věcná břemena</a:t>
            </a:r>
            <a:endParaRPr lang="cs-CZ" dirty="0" smtClean="0"/>
          </a:p>
          <a:p>
            <a:r>
              <a:rPr lang="cs-CZ" dirty="0" smtClean="0"/>
              <a:t>Věcná práva k věci cizí – právo zástavní, právo odpovídající věcným břemenům právo </a:t>
            </a:r>
            <a:r>
              <a:rPr lang="cs-CZ" dirty="0" smtClean="0"/>
              <a:t>zadržovací, předkupní právo…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66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Závazková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Dělí se na</a:t>
            </a:r>
          </a:p>
          <a:p>
            <a:pPr marL="0" indent="0">
              <a:buNone/>
            </a:pPr>
            <a:r>
              <a:rPr lang="cs-CZ" dirty="0" smtClean="0"/>
              <a:t>-  závazková práva smluvní ( kupní smlouva, darovací smlouva, smlouva o dílo, smlouva o půjčce, nájemní smlouva atd.) </a:t>
            </a:r>
          </a:p>
          <a:p>
            <a:pPr marL="0" indent="0">
              <a:buNone/>
            </a:pPr>
            <a:r>
              <a:rPr lang="cs-CZ" dirty="0" smtClean="0"/>
              <a:t>- deliktní ( odpovědnost za škodu atd.</a:t>
            </a:r>
          </a:p>
          <a:p>
            <a:pPr marL="0" indent="0">
              <a:buNone/>
            </a:pPr>
            <a:r>
              <a:rPr lang="cs-CZ" dirty="0" smtClean="0"/>
              <a:t> - a z jiných zavazovacích důvodů (jednatelství bez příkazu, veřejná soutěž)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22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semestru: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Bloková výuka – 2 bloky</a:t>
            </a:r>
            <a:endParaRPr lang="cs-CZ" dirty="0" smtClean="0"/>
          </a:p>
          <a:p>
            <a:r>
              <a:rPr lang="cs-CZ" dirty="0" smtClean="0"/>
              <a:t>Zakončeno </a:t>
            </a:r>
            <a:r>
              <a:rPr lang="cs-CZ" dirty="0" smtClean="0"/>
              <a:t>zkouškou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80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Vlastnické právo 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Nejdůležitější a základní právo věcné</a:t>
            </a:r>
          </a:p>
          <a:p>
            <a:r>
              <a:rPr lang="cs-CZ" dirty="0" smtClean="0"/>
              <a:t>Je realizací jednoho ze základních lidských práv zabezpečených a chráněných Listinou základních práv a svobod – zde v čl. 11 se prohlašuje, že „ každý má právo vlastnit majetek“. Rovněž Listina v čl. 11 odst. 1 stanoví, že vlastnické právo všech vlastníků má stejný zákonný obsah a ochranu, z čehož plyne, že všichni vlastníci mají stejná práva a povinnosti a poskytuje se jim stejná právní ochrana.</a:t>
            </a:r>
          </a:p>
          <a:p>
            <a:r>
              <a:rPr lang="cs-CZ" dirty="0" smtClean="0"/>
              <a:t>Důležité je, že všichni mají stejnou možnost nabývat vlastnictví</a:t>
            </a:r>
          </a:p>
          <a:p>
            <a:r>
              <a:rPr lang="cs-CZ" dirty="0" smtClean="0"/>
              <a:t>Vlastnické právo kohokoliv požívá stejnou ochranu</a:t>
            </a:r>
          </a:p>
          <a:p>
            <a:r>
              <a:rPr lang="cs-CZ" dirty="0" smtClean="0"/>
              <a:t>Různé chápání předmětu vlastnického práva: Jisté je, že v současném platném právu rozumí  vlastnickým právem  Listina, občanský zákoník jakož i většina zákonů vlastnictví k hmotným předmětům, jakož i k předmětům nehmotným.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354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může vlastnit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Fyzická osoba</a:t>
            </a:r>
          </a:p>
          <a:p>
            <a:r>
              <a:rPr lang="cs-CZ" dirty="0" smtClean="0"/>
              <a:t>Právnická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20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Fyzická osoba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Právní osobnost:</a:t>
            </a:r>
          </a:p>
          <a:p>
            <a:pPr marL="0" indent="0">
              <a:buNone/>
            </a:pPr>
            <a:r>
              <a:rPr lang="cs-CZ" dirty="0" smtClean="0"/>
              <a:t>nebo také právní subjektivita je schopnost vystupovat jako subjekt a nikoli jako objekt práva, tedy schopnost být nositelem i vykonavatelem práv a povinností. V českém právu se proto od roku 1950 nazývala způsobilost k právům a povinnostem, od roku 2014 se ve smyslu § 15 odst. 1 občanského zákoníku její označení vrací k dřívějšímu termínu právní osobnost.</a:t>
            </a:r>
          </a:p>
          <a:p>
            <a:r>
              <a:rPr lang="cs-CZ" dirty="0" smtClean="0"/>
              <a:t>Vzniká narozením živého dítěte (určitá práva má i </a:t>
            </a:r>
            <a:r>
              <a:rPr lang="cs-CZ" dirty="0" err="1" smtClean="0"/>
              <a:t>nasciturus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Zaniká smrtí, popř. prohlášením za mrtvého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449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Fyzická osoba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Svéprávnost (do 1. ledna 2014 způsobilost k právním úkonům) je způsobilost právně jednat, například uzavírat jakékoli smlouvy. Podle § 4 odst. 1 občanského zákoníku platí vyvratitelná právní domněnka, že každá svéprávná osoba má rozum průměrného člověka i schopnost jej užívat s běžnou péčí a opatrností a že to každý od ní může důvodně očekávat. Není-li osoba plně svéprávná, je její právní jednání, ke kterému není způsobilá, neplatné.</a:t>
            </a:r>
          </a:p>
          <a:p>
            <a:r>
              <a:rPr lang="cs-CZ" dirty="0" smtClean="0"/>
              <a:t>V plném rozsahu se nabývá zletilostí</a:t>
            </a:r>
          </a:p>
          <a:p>
            <a:r>
              <a:rPr lang="cs-CZ" dirty="0" smtClean="0"/>
              <a:t>Nezletilý není plně svéprávný, je způsobilý jen k takovým právním jednáním, která jsou svou povahou objektivně přiměřená rozumové a volní vyspělosti jeho vrstevníků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51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Právnická osoba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§ 20 odst. 1 občanského zákoníku (č. 89/2012 Sb.) je právnická osoba definována jako: „organizovaný útvar, o kterém zákon stanoví, že má právní osobnost, nebo jehož právní osobnost zákon uzná. Právnická osoba může bez zřetele na předmět své činnosti mít práva a povinnosti, které se slučují s její právní povahou.“</a:t>
            </a:r>
          </a:p>
          <a:p>
            <a:r>
              <a:rPr lang="cs-CZ" dirty="0" smtClean="0"/>
              <a:t>Je způsobilá mít práva a povinnosti</a:t>
            </a:r>
          </a:p>
          <a:p>
            <a:r>
              <a:rPr lang="cs-CZ" dirty="0" smtClean="0"/>
              <a:t>Má deliktní způsobilost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29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Jednotlivá témata přednášek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1. Úvod do práva duševního vlastnictví</a:t>
            </a:r>
          </a:p>
          <a:p>
            <a:r>
              <a:rPr lang="cs-CZ" dirty="0" smtClean="0"/>
              <a:t>2. Přehled a povaha práv, zásady, systematika, dějiny</a:t>
            </a:r>
          </a:p>
          <a:p>
            <a:r>
              <a:rPr lang="cs-CZ" dirty="0" smtClean="0"/>
              <a:t>3. Výkon práv duševního vlastnictví</a:t>
            </a:r>
          </a:p>
          <a:p>
            <a:r>
              <a:rPr lang="cs-CZ" dirty="0" smtClean="0"/>
              <a:t>4. Autorské právo</a:t>
            </a:r>
          </a:p>
          <a:p>
            <a:r>
              <a:rPr lang="cs-CZ" dirty="0" smtClean="0"/>
              <a:t>5. Autorské právo a práva související, kolektivní správa práv, díla zaměstnanecká a kolektivní</a:t>
            </a:r>
          </a:p>
          <a:p>
            <a:r>
              <a:rPr lang="cs-CZ" dirty="0" smtClean="0"/>
              <a:t>6. Právo duševního vlastnictví v informační společnosti, ochrana počítačových programů a databází</a:t>
            </a:r>
          </a:p>
          <a:p>
            <a:r>
              <a:rPr lang="cs-CZ" dirty="0" smtClean="0"/>
              <a:t>7. Právo průmyslových vzorů</a:t>
            </a:r>
          </a:p>
          <a:p>
            <a:r>
              <a:rPr lang="cs-CZ" dirty="0" smtClean="0"/>
              <a:t>8. Patentové právo a právo užitných vzorů</a:t>
            </a:r>
          </a:p>
          <a:p>
            <a:r>
              <a:rPr lang="cs-CZ" dirty="0" smtClean="0"/>
              <a:t>9. Známkové právo</a:t>
            </a:r>
          </a:p>
          <a:p>
            <a:r>
              <a:rPr lang="cs-CZ" dirty="0" smtClean="0"/>
              <a:t>10. Právo označení zeměpisného a tradičního původu</a:t>
            </a:r>
          </a:p>
          <a:p>
            <a:r>
              <a:rPr lang="cs-CZ" dirty="0" smtClean="0"/>
              <a:t>11. Vymahatelnost práv duševního vlastnictví 1</a:t>
            </a:r>
          </a:p>
          <a:p>
            <a:r>
              <a:rPr lang="cs-CZ" dirty="0" smtClean="0"/>
              <a:t>12. Vymahatelnost práv duševního vlastnictví 2, přestupky a trestně-právní ochrana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16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Základní: SRSTKA, Jiří a kol. Autorské právo a práva související. Vysokoškolská učebnice.. Praha: </a:t>
            </a:r>
            <a:r>
              <a:rPr lang="cs-CZ" dirty="0" err="1" smtClean="0"/>
              <a:t>Leges</a:t>
            </a:r>
            <a:r>
              <a:rPr lang="cs-CZ" dirty="0" smtClean="0"/>
              <a:t>, 2017. ISBN 978-80-7502-240-0.</a:t>
            </a:r>
          </a:p>
          <a:p>
            <a:r>
              <a:rPr lang="cs-CZ" dirty="0" smtClean="0"/>
              <a:t>Základní: FALADOVÁ, Adéla. Autorské právo v praxi. Praha: FCC Public, 2015. ISBN 978-80-865-3426-8.</a:t>
            </a:r>
          </a:p>
          <a:p>
            <a:r>
              <a:rPr lang="cs-CZ" dirty="0" smtClean="0"/>
              <a:t>Základní: HORÁČEK, Roman, Karel ČADA a Petr HAJN. Práva k průmyslovému vlastnictví. Praha: C.H. Beck, 2011. ISBN 978-80-740-0417-9.</a:t>
            </a:r>
          </a:p>
          <a:p>
            <a:r>
              <a:rPr lang="cs-CZ" dirty="0" smtClean="0"/>
              <a:t>Základní: Právo duševního vlastnictví (MOLNÁROVÁ ANIKÓ)</a:t>
            </a:r>
          </a:p>
          <a:p>
            <a:r>
              <a:rPr lang="cs-CZ" dirty="0" smtClean="0"/>
              <a:t>Základní: TELEC, Ivo. Právo duševního vlastnictví v informační společnosti. Praha: </a:t>
            </a:r>
            <a:r>
              <a:rPr lang="cs-CZ" dirty="0" err="1" smtClean="0"/>
              <a:t>Leges</a:t>
            </a:r>
            <a:r>
              <a:rPr lang="cs-CZ" dirty="0" smtClean="0"/>
              <a:t>, 2015. ISBN 978-80-750-2061-1.</a:t>
            </a:r>
          </a:p>
          <a:p>
            <a:r>
              <a:rPr lang="cs-CZ" dirty="0" smtClean="0"/>
              <a:t>Doporučená: CHALOUPKOVÁ, Helena. Autorský zákon: komentář. Praha: C.H. Beck, 2012. ISBN 978-80-740-0432-2.</a:t>
            </a:r>
          </a:p>
          <a:p>
            <a:r>
              <a:rPr lang="cs-CZ" dirty="0" smtClean="0"/>
              <a:t>Doporučená: TELEC, Ivo. Autorský zákon: komentář. Praha: C.H. Beck, 2007. ISBN 978-80-717-9608-4.</a:t>
            </a:r>
          </a:p>
          <a:p>
            <a:r>
              <a:rPr lang="cs-CZ" dirty="0" smtClean="0"/>
              <a:t>Doporučená: SMEJKAL, Vladimír. Kybernetická kriminalita. Plzeň: Aleš Čeněk, 2015. ISBN 978-80-738-0501-2.</a:t>
            </a:r>
          </a:p>
          <a:p>
            <a:r>
              <a:rPr lang="cs-CZ" dirty="0" smtClean="0"/>
              <a:t>Doporučená: JAKL, Ladislav, </a:t>
            </a:r>
            <a:r>
              <a:rPr lang="cs-CZ" dirty="0" err="1" smtClean="0"/>
              <a:t>ed</a:t>
            </a:r>
            <a:r>
              <a:rPr lang="cs-CZ" dirty="0" smtClean="0"/>
              <a:t>. Nový občanský zákoník a duševní vlastnictví. Praha: Metropolitan University Prague </a:t>
            </a:r>
            <a:r>
              <a:rPr lang="cs-CZ" dirty="0" err="1" smtClean="0"/>
              <a:t>Press</a:t>
            </a:r>
            <a:r>
              <a:rPr lang="cs-CZ" dirty="0" smtClean="0"/>
              <a:t>, 2012. ISBN 978-80-86855-87-5.</a:t>
            </a:r>
          </a:p>
          <a:p>
            <a:r>
              <a:rPr lang="cs-CZ" dirty="0" smtClean="0"/>
              <a:t>Doporučená: JOHNS, Adrian. Pirátství: boje o duševní vlastnictví od </a:t>
            </a:r>
            <a:r>
              <a:rPr lang="cs-CZ" dirty="0" err="1" smtClean="0"/>
              <a:t>Gutenberga</a:t>
            </a:r>
            <a:r>
              <a:rPr lang="cs-CZ" dirty="0" smtClean="0"/>
              <a:t> po Gatese. Brno: Host, 2013. ISBN 978-80-729-4711-9.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83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do práva duševního vlastnictví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44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Jaký význam má právo duševního vlastnictví pro podnikatele</a:t>
            </a:r>
            <a:r>
              <a:rPr lang="cs-CZ" dirty="0" smtClean="0"/>
              <a:t>	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Co je třeba pro úspěšné podnikání:</a:t>
            </a:r>
          </a:p>
          <a:p>
            <a:r>
              <a:rPr lang="cs-CZ" dirty="0" smtClean="0"/>
              <a:t>Prostředky </a:t>
            </a:r>
            <a:r>
              <a:rPr lang="cs-CZ" dirty="0" smtClean="0"/>
              <a:t>hmotného charakteru: peníze, nemovitosti, stroje, zboží atd.</a:t>
            </a:r>
            <a:endParaRPr lang="cs-CZ" dirty="0"/>
          </a:p>
          <a:p>
            <a:r>
              <a:rPr lang="cs-CZ" dirty="0" smtClean="0"/>
              <a:t>Prostředky nehmotného charakteru ( nehmotná složka podnikání) – zjednodušeně označeno jako duševní vlastnictví</a:t>
            </a:r>
          </a:p>
          <a:p>
            <a:pPr marL="0" indent="0">
              <a:buNone/>
            </a:pPr>
            <a:r>
              <a:rPr lang="cs-CZ" dirty="0" smtClean="0"/>
              <a:t>- Zkušenosti</a:t>
            </a:r>
          </a:p>
          <a:p>
            <a:pPr marL="0" indent="0">
              <a:buNone/>
            </a:pPr>
            <a:r>
              <a:rPr lang="cs-CZ" dirty="0" smtClean="0"/>
              <a:t>- Znalosti </a:t>
            </a:r>
          </a:p>
          <a:p>
            <a:pPr marL="0" indent="0">
              <a:buNone/>
            </a:pPr>
            <a:r>
              <a:rPr lang="cs-CZ" dirty="0" smtClean="0"/>
              <a:t>- Receptury </a:t>
            </a:r>
          </a:p>
          <a:p>
            <a:pPr marL="0" indent="0">
              <a:buNone/>
            </a:pPr>
            <a:r>
              <a:rPr lang="cs-CZ" dirty="0" smtClean="0"/>
              <a:t>- Technické dokumentace</a:t>
            </a:r>
          </a:p>
          <a:p>
            <a:pPr marL="0" indent="0">
              <a:buNone/>
            </a:pPr>
            <a:r>
              <a:rPr lang="cs-CZ" dirty="0" smtClean="0"/>
              <a:t>- Postupy a technologie</a:t>
            </a:r>
          </a:p>
          <a:p>
            <a:pPr marL="0" indent="0">
              <a:buNone/>
            </a:pPr>
            <a:r>
              <a:rPr lang="cs-CZ" dirty="0" smtClean="0"/>
              <a:t>- Počítačové programy</a:t>
            </a:r>
          </a:p>
          <a:p>
            <a:pPr marL="0" indent="0">
              <a:buNone/>
            </a:pPr>
            <a:r>
              <a:rPr lang="cs-CZ" dirty="0" smtClean="0"/>
              <a:t>- Vzhled výrobku, jejich loga a názvy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5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Ochranu nehmotným statkům poskytují  především patenty na vynálezy.</a:t>
            </a:r>
            <a:br>
              <a:rPr lang="cs-CZ" sz="2800" b="1" dirty="0" smtClean="0"/>
            </a:b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je nutno rozumět ochraně a rozvoji vlastního duševního vlastnictví při podnikání:</a:t>
            </a:r>
          </a:p>
          <a:p>
            <a:pPr marL="0" indent="0">
              <a:buNone/>
            </a:pPr>
            <a:r>
              <a:rPr lang="cs-CZ" dirty="0" smtClean="0"/>
              <a:t>- silné konkurenční prostředí firem, kdy často prostředky nehmotného charakteru činí zásadní konkurenční výhodu </a:t>
            </a:r>
          </a:p>
          <a:p>
            <a:pPr>
              <a:buFontTx/>
              <a:buChar char="-"/>
            </a:pPr>
            <a:r>
              <a:rPr lang="cs-CZ" dirty="0" smtClean="0"/>
              <a:t>nutnost </a:t>
            </a:r>
            <a:r>
              <a:rPr lang="cs-CZ" dirty="0" smtClean="0"/>
              <a:t>aplikovat na své kvalitní výrobky výrazné a snadno zapamatovatelné prvky a aplikovat na výrobky specifický </a:t>
            </a:r>
            <a:r>
              <a:rPr lang="cs-CZ" dirty="0" smtClean="0"/>
              <a:t>design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61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 o červenou podrážku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609" y="2074460"/>
            <a:ext cx="6400799" cy="34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6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Judikát NS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Nejvyšší soud EU rozhodl ve prospěch výrobce luxusní obuvi Christiana </a:t>
            </a:r>
            <a:r>
              <a:rPr lang="cs-CZ" dirty="0" err="1" smtClean="0"/>
              <a:t>Louboutina</a:t>
            </a:r>
            <a:r>
              <a:rPr lang="cs-CZ" dirty="0" smtClean="0"/>
              <a:t> </a:t>
            </a:r>
            <a:r>
              <a:rPr lang="cs-CZ" dirty="0" smtClean="0"/>
              <a:t>ve sporu o napodobování červené podrážky, kterou se proslavily jeho lodičky, holandskou firmou. </a:t>
            </a:r>
          </a:p>
          <a:p>
            <a:r>
              <a:rPr lang="cs-CZ" dirty="0" smtClean="0"/>
              <a:t>V letech 2010 a 2013 si společnost </a:t>
            </a:r>
            <a:r>
              <a:rPr lang="cs-CZ" dirty="0" err="1" smtClean="0"/>
              <a:t>Louboutin</a:t>
            </a:r>
            <a:r>
              <a:rPr lang="cs-CZ" dirty="0" smtClean="0"/>
              <a:t> zaregistrovala ochrannou známku v </a:t>
            </a:r>
            <a:r>
              <a:rPr lang="cs-CZ" dirty="0"/>
              <a:t>B</a:t>
            </a:r>
            <a:r>
              <a:rPr lang="cs-CZ" dirty="0" smtClean="0"/>
              <a:t>elgii, Holandsku a Lucembursku pro červenou barvu s označením </a:t>
            </a:r>
            <a:r>
              <a:rPr lang="cs-CZ" dirty="0" err="1" smtClean="0"/>
              <a:t>Pantone</a:t>
            </a:r>
            <a:r>
              <a:rPr lang="cs-CZ" dirty="0" smtClean="0"/>
              <a:t> 18 1663TP na podrážce jejich lodiček s vysokým podpatkem. </a:t>
            </a:r>
          </a:p>
          <a:p>
            <a:r>
              <a:rPr lang="cs-CZ" dirty="0" smtClean="0"/>
              <a:t>Ochranná známka obsahuje obrázek s označením, na kterou část boty se barva nanáší. </a:t>
            </a:r>
          </a:p>
          <a:p>
            <a:r>
              <a:rPr lang="cs-CZ" dirty="0" smtClean="0"/>
              <a:t>Soud o podrážku</a:t>
            </a:r>
          </a:p>
          <a:p>
            <a:r>
              <a:rPr lang="cs-CZ" dirty="0" smtClean="0"/>
              <a:t>Když firma Van </a:t>
            </a:r>
            <a:r>
              <a:rPr lang="cs-CZ" dirty="0" err="1" smtClean="0"/>
              <a:t>Haren</a:t>
            </a:r>
            <a:r>
              <a:rPr lang="cs-CZ" dirty="0" smtClean="0"/>
              <a:t> začala prodávat svoje vlastní boty s vysokým podpatkem a červenou podrážkou, </a:t>
            </a:r>
            <a:r>
              <a:rPr lang="cs-CZ" dirty="0" err="1" smtClean="0"/>
              <a:t>Louboutin</a:t>
            </a:r>
            <a:r>
              <a:rPr lang="cs-CZ" dirty="0" smtClean="0"/>
              <a:t> se obrátil na soud. Argumentoval, že jde o porušení jeho autorského práva. </a:t>
            </a:r>
          </a:p>
          <a:p>
            <a:r>
              <a:rPr lang="cs-CZ" dirty="0" smtClean="0"/>
              <a:t>Společnost Van </a:t>
            </a:r>
            <a:r>
              <a:rPr lang="cs-CZ" dirty="0" err="1" smtClean="0"/>
              <a:t>Haren</a:t>
            </a:r>
            <a:r>
              <a:rPr lang="cs-CZ" dirty="0" smtClean="0"/>
              <a:t> zase tvrdila, že ochranná známka je neplatná a odvolávala se na zákon EU, podle kterého se ochranná známka vztahuje jen na „tvar produktu, který podstatně zvyšuje jeho hodnotu“</a:t>
            </a:r>
          </a:p>
          <a:p>
            <a:r>
              <a:rPr lang="cs-CZ" dirty="0" smtClean="0"/>
              <a:t>Evropský soudní dvůr rozhodl, že holandská firma musí respektovat i tuto ochranou známku, tj. ochrannou známkou je chápána barva podrážky, ne jen tvar boty.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998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1847</Words>
  <Application>Microsoft Office PowerPoint</Application>
  <PresentationFormat>Širokoúhlá obrazovka</PresentationFormat>
  <Paragraphs>108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Právo duševního vlastnictví</vt:lpstr>
      <vt:lpstr>Organizace semestru:</vt:lpstr>
      <vt:lpstr>Jednotlivá témata přednášek</vt:lpstr>
      <vt:lpstr>Literatura</vt:lpstr>
      <vt:lpstr>Úvod do práva duševního vlastnictví</vt:lpstr>
      <vt:lpstr>Jaký význam má právo duševního vlastnictví pro podnikatele . </vt:lpstr>
      <vt:lpstr>Ochranu nehmotným statkům poskytují  především patenty na vynálezy. </vt:lpstr>
      <vt:lpstr>Spor o červenou podrážku</vt:lpstr>
      <vt:lpstr>Judikát NS EU</vt:lpstr>
      <vt:lpstr>Proč je nutno rozumět ochraně a rozvoji vlastního duševního vlastnictví při podnikání:</vt:lpstr>
      <vt:lpstr> Spor mezi Gucci a Guess </vt:lpstr>
      <vt:lpstr>…</vt:lpstr>
      <vt:lpstr>Spor LVMH a eBay </vt:lpstr>
      <vt:lpstr>Žufánek není Šufánek</vt:lpstr>
      <vt:lpstr>Šufánek není Žufánek</vt:lpstr>
      <vt:lpstr>   </vt:lpstr>
      <vt:lpstr>Definice základních pojmů: </vt:lpstr>
      <vt:lpstr>Věcná práva</vt:lpstr>
      <vt:lpstr>Závazková práva</vt:lpstr>
      <vt:lpstr>Vlastnické právo obecně</vt:lpstr>
      <vt:lpstr>Kdo může vlastnit</vt:lpstr>
      <vt:lpstr>Fyzická osoba</vt:lpstr>
      <vt:lpstr>Fyzická osoba</vt:lpstr>
      <vt:lpstr>Právnická osoba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Právo duševního vlastnictví</dc:title>
  <dc:creator>novos</dc:creator>
  <cp:lastModifiedBy>Účet Microsoft</cp:lastModifiedBy>
  <cp:revision>37</cp:revision>
  <dcterms:created xsi:type="dcterms:W3CDTF">2021-01-22T08:05:10Z</dcterms:created>
  <dcterms:modified xsi:type="dcterms:W3CDTF">2022-10-12T13:48:50Z</dcterms:modified>
</cp:coreProperties>
</file>