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5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61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90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5959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08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264997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129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8526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4079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9092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472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6059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10813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241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97508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249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5515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045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52591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7095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782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91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86299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03684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15784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18400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21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975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8803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1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2389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693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2171699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Ceny</a:t>
            </a:r>
            <a:r>
              <a:rPr lang="en-US" b="1" dirty="0">
                <a:solidFill>
                  <a:srgbClr val="D10202"/>
                </a:solidFill>
              </a:rPr>
              <a:t> a </a:t>
            </a:r>
            <a:r>
              <a:rPr lang="cs-CZ" b="1" dirty="0">
                <a:solidFill>
                  <a:srgbClr val="D10202"/>
                </a:solidFill>
              </a:rPr>
              <a:t>jejich</a:t>
            </a:r>
            <a:r>
              <a:rPr lang="en-US" b="1" dirty="0">
                <a:solidFill>
                  <a:srgbClr val="D10202"/>
                </a:solidFill>
              </a:rPr>
              <a:t> </a:t>
            </a:r>
            <a:r>
              <a:rPr lang="cs-CZ" b="1" dirty="0">
                <a:solidFill>
                  <a:srgbClr val="D10202"/>
                </a:solidFill>
              </a:rPr>
              <a:t>legislativní úprava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pl-PL" b="1" dirty="0">
                <a:solidFill>
                  <a:srgbClr val="D10202"/>
                </a:solidFill>
              </a:rPr>
              <a:t/>
            </a: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YNKC_09_12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nízká cena </a:t>
            </a:r>
            <a:r>
              <a:rPr lang="cs-CZ" dirty="0">
                <a:solidFill>
                  <a:schemeClr val="tx1"/>
                </a:solidFill>
              </a:rPr>
              <a:t>naopak stimuluje poptávku a omezuje nabídku.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Nedostatek </a:t>
            </a:r>
            <a:r>
              <a:rPr lang="cs-CZ" dirty="0">
                <a:solidFill>
                  <a:schemeClr val="tx1"/>
                </a:solidFill>
              </a:rPr>
              <a:t>na trhu </a:t>
            </a:r>
            <a:r>
              <a:rPr lang="cs-CZ" b="1" dirty="0">
                <a:solidFill>
                  <a:schemeClr val="tx1"/>
                </a:solidFill>
              </a:rPr>
              <a:t>zvyšuje cenu</a:t>
            </a:r>
            <a:r>
              <a:rPr lang="cs-CZ" dirty="0">
                <a:solidFill>
                  <a:schemeClr val="tx1"/>
                </a:solidFill>
              </a:rPr>
              <a:t>, která umožňuje pokrývat náklady i méně efektivním podnikům.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Relativně nízká cena se však často vyskytuje i na trzích </a:t>
            </a:r>
            <a:r>
              <a:rPr lang="cs-CZ" b="1" dirty="0">
                <a:solidFill>
                  <a:schemeClr val="tx1"/>
                </a:solidFill>
              </a:rPr>
              <a:t>s přebytkem nabídky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těchto případech je jedním z nástrojů konkurenčního boje se všemi důsledky </a:t>
            </a:r>
            <a:r>
              <a:rPr lang="cs-CZ" b="1" dirty="0">
                <a:solidFill>
                  <a:schemeClr val="tx1"/>
                </a:solidFill>
              </a:rPr>
              <a:t>krátkodobých ztrát</a:t>
            </a:r>
            <a:r>
              <a:rPr lang="cs-CZ" dirty="0">
                <a:solidFill>
                  <a:schemeClr val="tx1"/>
                </a:solidFill>
              </a:rPr>
              <a:t> v těch obdobích, kdy tržní cena nepokrývá vynaložené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132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velmi využívaným nástrojem přizpůsobování dílčích nesouladů rozsahu a prodeje na trhu </a:t>
            </a: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v zavilosti na dodacích lhůtách a konkrétních podmínkách prodeje.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Diferenciace cen </a:t>
            </a:r>
            <a:r>
              <a:rPr lang="cs-CZ" dirty="0">
                <a:solidFill>
                  <a:schemeClr val="tx1"/>
                </a:solidFill>
              </a:rPr>
              <a:t>spočívá ve stanovení </a:t>
            </a:r>
            <a:r>
              <a:rPr lang="cs-CZ" b="1" dirty="0">
                <a:solidFill>
                  <a:schemeClr val="tx1"/>
                </a:solidFill>
              </a:rPr>
              <a:t>rozdílné ceny </a:t>
            </a:r>
            <a:r>
              <a:rPr lang="cs-CZ" dirty="0">
                <a:solidFill>
                  <a:schemeClr val="tx1"/>
                </a:solidFill>
              </a:rPr>
              <a:t>konkrétních výkonů podle </a:t>
            </a:r>
            <a:r>
              <a:rPr lang="cs-CZ" b="1" dirty="0">
                <a:solidFill>
                  <a:schemeClr val="tx1"/>
                </a:solidFill>
              </a:rPr>
              <a:t>měnících se podmínek jeho prodeje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na jedné straně moderní tržní ekonomika charakteristická stabilizaci základních, nejčastěji strategicky orientovaných cen, je zároveň typická i rozsáhlá nabídkou podmínek změn cen v souvislosti s každou konkrétní obchodní situací.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8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Základní cena představuje výchozí základnu pro konkrétní cenová jednání.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Změna ceny v daném období je důležitým nástrojem naplnění stanovených cílů obchodního závodu (podniku).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za odlišné ceny vede k menší transparentnosti trhu, která umožňuje využít dílčích váho v každé konkrétní situaci.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Prodej určitého množství výkonu za dvě či více různých cen umožňuje nejen dosáhnout požadovaného využití kapacity, ale často i zvýšit celkové výnosy z prodeje konkrétních výkonů.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8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Při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se obecně spojují </a:t>
            </a:r>
            <a:r>
              <a:rPr lang="cs-CZ" b="1" dirty="0">
                <a:solidFill>
                  <a:schemeClr val="tx1"/>
                </a:solidFill>
              </a:rPr>
              <a:t>dvě úvahy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Změna využití kapacity </a:t>
            </a:r>
            <a:r>
              <a:rPr lang="cs-CZ" sz="2600" dirty="0">
                <a:solidFill>
                  <a:schemeClr val="tx1"/>
                </a:solidFill>
              </a:rPr>
              <a:t>je spojena, za jinak nezměrných okolností, se </a:t>
            </a:r>
            <a:r>
              <a:rPr lang="cs-CZ" sz="2600" b="1" dirty="0">
                <a:solidFill>
                  <a:schemeClr val="tx1"/>
                </a:solidFill>
              </a:rPr>
              <a:t>změnou průměrných nákladů</a:t>
            </a:r>
            <a:r>
              <a:rPr lang="cs-CZ" sz="2600" dirty="0">
                <a:solidFill>
                  <a:schemeClr val="tx1"/>
                </a:solidFill>
              </a:rPr>
              <a:t>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b="1" dirty="0">
                <a:solidFill>
                  <a:schemeClr val="tx1"/>
                </a:solidFill>
              </a:rPr>
              <a:t>Každý kupující je ochoten získat výkon za jinou cenu</a:t>
            </a:r>
            <a:r>
              <a:rPr lang="cs-CZ" sz="2600" dirty="0">
                <a:solidFill>
                  <a:schemeClr val="tx1"/>
                </a:solidFill>
              </a:rPr>
              <a:t>, což vyplývá nejen z jeho ekonomických možností (koupěschopností), ale i z míry nezbytnosti a naléhavosti jeho potřeb.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482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jednáních mezi tržními partnery dochází ke kombinaci obou výše uvedených faktorů.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Všeobecně je rozšířeno respektování změny ceny v návaznosti na změnu nákladů při změně ve využití kapacity.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b="1" dirty="0">
                <a:solidFill>
                  <a:schemeClr val="tx1"/>
                </a:solidFill>
              </a:rPr>
              <a:t>Rabaty</a:t>
            </a:r>
            <a:r>
              <a:rPr lang="cs-CZ" sz="2600" dirty="0">
                <a:solidFill>
                  <a:schemeClr val="tx1"/>
                </a:solidFill>
              </a:rPr>
              <a:t> (Sleva z kupní ceny poskytnutá zákazníkovi v rámci faktury nebo dobropisem, rabat je obvykle vyjádřen procentem z prodejní ceny) či </a:t>
            </a:r>
            <a:r>
              <a:rPr lang="cs-CZ" sz="2600" b="1" dirty="0">
                <a:solidFill>
                  <a:schemeClr val="tx1"/>
                </a:solidFill>
              </a:rPr>
              <a:t>skonta</a:t>
            </a:r>
            <a:r>
              <a:rPr lang="cs-CZ" sz="2600" dirty="0">
                <a:solidFill>
                  <a:schemeClr val="tx1"/>
                </a:solidFill>
              </a:rPr>
              <a:t> (sleva, která bude odečtena až po zaplacení ve stanoveném “diskontním” období) za vyšší odebrané množství, popř. při sezónnosti činností, jsou již neodmyslitelnou součástí každého cenového jednání.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530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Je-li pro dodavatele, za jinak stejných okolností, nákladově výhodnější vyšší využití kapacity, má zájem na snížení ceny, který tak podporuje prodej.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Nižší cena je pak výhodná i pro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154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 rozhodování o </a:t>
            </a:r>
            <a:r>
              <a:rPr lang="cs-CZ" b="1" dirty="0">
                <a:solidFill>
                  <a:schemeClr val="tx1"/>
                </a:solidFill>
              </a:rPr>
              <a:t>diferenciaci cen </a:t>
            </a:r>
            <a:r>
              <a:rPr lang="cs-CZ" dirty="0">
                <a:solidFill>
                  <a:schemeClr val="tx1"/>
                </a:solidFill>
              </a:rPr>
              <a:t>pro konkrétní podmínky prodeje zákazníkům se požadují </a:t>
            </a:r>
            <a:r>
              <a:rPr lang="cs-CZ" b="1" dirty="0">
                <a:solidFill>
                  <a:schemeClr val="tx1"/>
                </a:solidFill>
              </a:rPr>
              <a:t>informace dvojím zaměření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je nezbytné poskytnout </a:t>
            </a:r>
            <a:r>
              <a:rPr lang="cs-CZ" sz="2600" b="1" dirty="0">
                <a:solidFill>
                  <a:schemeClr val="tx1"/>
                </a:solidFill>
              </a:rPr>
              <a:t>obchodním partnerům </a:t>
            </a:r>
            <a:r>
              <a:rPr lang="cs-CZ" sz="2600" dirty="0">
                <a:solidFill>
                  <a:schemeClr val="tx1"/>
                </a:solidFill>
              </a:rPr>
              <a:t>v souladu s obecnými požadavky fungování transparentního trhu;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Informace, které požadují </a:t>
            </a:r>
            <a:r>
              <a:rPr lang="cs-CZ" sz="2600" b="1" dirty="0">
                <a:solidFill>
                  <a:schemeClr val="tx1"/>
                </a:solidFill>
              </a:rPr>
              <a:t>řídící pracovníci </a:t>
            </a:r>
            <a:r>
              <a:rPr lang="cs-CZ" sz="2600" dirty="0">
                <a:solidFill>
                  <a:schemeClr val="tx1"/>
                </a:solidFill>
              </a:rPr>
              <a:t>pro posouzení vlivu diferenciace cen na vývoj zisku, neboli jak je konkrétní obchodní případ ovlivněn změnou realizovaných výnosů a vynaložených nákladů.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23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589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Ve vyspělých tržních ekonomikách je (zpravidla legislativně) zajištěn a garantován </a:t>
            </a:r>
            <a:r>
              <a:rPr lang="cs-CZ" b="1" dirty="0">
                <a:solidFill>
                  <a:schemeClr val="tx1"/>
                </a:solidFill>
              </a:rPr>
              <a:t>přístup k informacím o ceně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Každý kupující by měl být informován o ceně a o podmínkách její případné změny.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Konkrétní dohoda obchodních partnerů o prodejní ceně může být přitom v zásadě jakékoliv.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70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diferenciace cen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Tuto situaci řeší </a:t>
            </a:r>
            <a:r>
              <a:rPr lang="cs-CZ" b="1" dirty="0">
                <a:solidFill>
                  <a:schemeClr val="tx1"/>
                </a:solidFill>
              </a:rPr>
              <a:t>zákon č. 526/1990 Sb., o cenách</a:t>
            </a:r>
            <a:r>
              <a:rPr lang="cs-CZ" dirty="0">
                <a:solidFill>
                  <a:schemeClr val="tx1"/>
                </a:solidFill>
              </a:rPr>
              <a:t>, který se v § 13 zabývá </a:t>
            </a:r>
            <a:r>
              <a:rPr lang="cs-CZ" b="1" dirty="0">
                <a:solidFill>
                  <a:schemeClr val="tx1"/>
                </a:solidFill>
              </a:rPr>
              <a:t>označováním</a:t>
            </a:r>
            <a:r>
              <a:rPr lang="cs-CZ" dirty="0">
                <a:solidFill>
                  <a:schemeClr val="tx1"/>
                </a:solidFill>
              </a:rPr>
              <a:t> prodávaných </a:t>
            </a:r>
            <a:r>
              <a:rPr lang="cs-CZ" b="1" dirty="0">
                <a:solidFill>
                  <a:schemeClr val="tx1"/>
                </a:solidFill>
              </a:rPr>
              <a:t>výkonů</a:t>
            </a:r>
            <a:r>
              <a:rPr lang="cs-CZ" dirty="0">
                <a:solidFill>
                  <a:schemeClr val="tx1"/>
                </a:solidFill>
              </a:rPr>
              <a:t> (výrobků, prací, služeb) </a:t>
            </a:r>
            <a:r>
              <a:rPr lang="cs-CZ" b="1" dirty="0">
                <a:solidFill>
                  <a:schemeClr val="tx1"/>
                </a:solidFill>
              </a:rPr>
              <a:t>cenou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2600" dirty="0">
                <a:solidFill>
                  <a:schemeClr val="tx1"/>
                </a:solidFill>
              </a:rPr>
              <a:t>Vymezení informační povinnosti pro obchodní partnery se od počátku platnosti zákona v roce 1990 nezměnilo, je stanoveno povinností předložit kupujícímu na jeho žádost nabídkový ceník, obsahující ceny nabízeného zboží ve vztahu k určeným podmínkám.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68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Cenová politika </a:t>
            </a:r>
            <a:r>
              <a:rPr lang="cs-CZ" dirty="0">
                <a:solidFill>
                  <a:schemeClr val="tx1"/>
                </a:solidFill>
              </a:rPr>
              <a:t>je jednou z  nejdůležitějších oblastí hodnotového řízení podniku.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Významně ovlivňuje celkovou úspěšnost podnikání a přežití podniku ve složitých konkurenčních podmínkách a je součástí jeho celkové prezentace na trhu.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je nutné v rámci principu </a:t>
            </a:r>
            <a:r>
              <a:rPr lang="cs-CZ" b="1" dirty="0">
                <a:solidFill>
                  <a:schemeClr val="tx1"/>
                </a:solidFill>
              </a:rPr>
              <a:t>zabránit tzv. cenové diskriminaci</a:t>
            </a:r>
            <a:r>
              <a:rPr lang="cs-CZ" dirty="0">
                <a:solidFill>
                  <a:schemeClr val="tx1"/>
                </a:solidFill>
              </a:rPr>
              <a:t>, tedy odlišným cenám za stejný produkt pro různé zákazníky.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Pojem diskriminace nemá v tomto smyslu pouze negativní význam a neznamená, že se v praxi cenová diskriminace nepoužívá.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 Jaké konkrétní hranice jejího využití se vymezí, závisí na právní úpravě pravidel konkurence a podnikání, zpravidla je nezbytné </a:t>
            </a:r>
            <a:r>
              <a:rPr lang="cs-CZ" b="1" dirty="0">
                <a:solidFill>
                  <a:schemeClr val="tx1"/>
                </a:solidFill>
              </a:rPr>
              <a:t>splnit určité podmínky.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041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Především je nutné zajistit </a:t>
            </a:r>
            <a:r>
              <a:rPr lang="cs-CZ" b="1" dirty="0">
                <a:solidFill>
                  <a:schemeClr val="tx1"/>
                </a:solidFill>
              </a:rPr>
              <a:t>oddělení trhů </a:t>
            </a:r>
            <a:r>
              <a:rPr lang="cs-CZ" dirty="0">
                <a:solidFill>
                  <a:schemeClr val="tx1"/>
                </a:solidFill>
              </a:rPr>
              <a:t>– tzn. zákazníků, kteří nakupují výrobky či služby za různé; příkladem jsou ceny elektrické energie pro velkospotřebitele a domácnosti.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Běžně akceptovanou je také diskriminace, která je v souladu s obecně přijímanými pravidly společenské solidarity s určitými skupinami obyvatelstva, jako je poskytnutí slev ze základní ceny v dopravě a ze vstupného na kulturní akce studentům, seniorům a rodinám s dětmi.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Nežádoucí diskriminaci cen</a:t>
            </a:r>
            <a:r>
              <a:rPr lang="cs-CZ" dirty="0">
                <a:solidFill>
                  <a:schemeClr val="tx1"/>
                </a:solidFill>
              </a:rPr>
              <a:t> je možno zabránit pouze stanovením a prosazováním </a:t>
            </a:r>
            <a:r>
              <a:rPr lang="cs-CZ" b="1" dirty="0">
                <a:solidFill>
                  <a:schemeClr val="tx1"/>
                </a:solidFill>
              </a:rPr>
              <a:t>obecných pravidel podnikání </a:t>
            </a:r>
            <a:r>
              <a:rPr lang="cs-CZ" dirty="0">
                <a:solidFill>
                  <a:schemeClr val="tx1"/>
                </a:solidFill>
              </a:rPr>
              <a:t>a hospodářské soutěže.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568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Cenová diskriminace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Prokázat diskriminaci cen </a:t>
            </a:r>
            <a:r>
              <a:rPr lang="cs-CZ" dirty="0">
                <a:solidFill>
                  <a:schemeClr val="tx1"/>
                </a:solidFill>
              </a:rPr>
              <a:t>v praxi je velmi </a:t>
            </a:r>
            <a:r>
              <a:rPr lang="cs-CZ" b="1" dirty="0">
                <a:solidFill>
                  <a:schemeClr val="tx1"/>
                </a:solidFill>
              </a:rPr>
              <a:t>obtížné</a:t>
            </a:r>
            <a:r>
              <a:rPr lang="cs-CZ" dirty="0">
                <a:solidFill>
                  <a:schemeClr val="tx1"/>
                </a:solidFill>
              </a:rPr>
              <a:t>; často se totiž obchází formální diferenciaci produktu.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Odlišné výkony z hlediska kvalitativního vybavení či podmínek prodeje by měly mít i odlišnou cenu.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Reálně je přitom nemožné dodatečně ověřit, zda konkrétní služba, která byla prodaná za odlišnou cenu, byla také poskytována za konkrétně uvedených podmínek (příkladem jsou rozdílné ceny ubytování v hotelu.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Obtížné je odlišit i to, zda jde pouze o rozdílné podmínky prodeje téhož výkonu či zda již o jiný výkon.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46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Př.: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vedené uvažuje o variantách prodávaného objemu a o změnách cen na základě propočtu, o kolik by bylo nezbytné zvýšit prodané množství, aby se nezměnil původní rozpočtový zisk.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Vychází přitom z toho, že současně dosahovaný příspěvek z tržeb za podnik jako celek 0,25 (25 %).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Podnikové vedení uvažuje o variantním snížení cen o 5, 10, 15 a 20 %.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Naším úkolem je zjistit, o kolik procent by za daných okolností musel vzrůstat objem prodeje, aby podnik dosáhl původní výše rozpočtového zisku.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76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Využijeme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požadované zvýšení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</a:t>
                </a:r>
                <a:r>
                  <a:rPr lang="cs-CZ" i="1" dirty="0">
                    <a:solidFill>
                      <a:schemeClr val="tx1"/>
                    </a:solidFill>
                  </a:rPr>
                  <a:t>  PT</a:t>
                </a:r>
                <a:r>
                  <a:rPr lang="cs-CZ" dirty="0">
                    <a:solidFill>
                      <a:schemeClr val="tx1"/>
                    </a:solidFill>
                  </a:rPr>
                  <a:t>	příspěvek z tržeb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snížení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188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Google Shape;98;p14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lnSpcReduction="10000"/>
              </a:bodyPr>
              <a:lstStyle/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b="1" dirty="0">
                    <a:solidFill>
                      <a:schemeClr val="tx1"/>
                    </a:solidFill>
                  </a:rPr>
                  <a:t>Naopak v případě zvýšení ceny platí následující vztah:</a:t>
                </a: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num>
                      <m:den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𝑃𝑇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∗100</m:t>
                    </m:r>
                  </m:oMath>
                </a14:m>
                <a:endParaRPr lang="cs-CZ" b="0" dirty="0">
                  <a:solidFill>
                    <a:schemeClr val="tx1"/>
                  </a:solidFill>
                </a:endParaRPr>
              </a:p>
              <a:p>
                <a:pPr marL="363538" lvl="1" indent="-344488">
                  <a:lnSpc>
                    <a:spcPct val="150000"/>
                  </a:lnSpc>
                  <a:spcBef>
                    <a:spcPts val="0"/>
                  </a:spcBef>
                  <a:buSzPts val="3200"/>
                  <a:buChar char="•"/>
                </a:pPr>
                <a:r>
                  <a:rPr lang="cs-CZ" dirty="0">
                    <a:solidFill>
                      <a:schemeClr val="tx1"/>
                    </a:solidFill>
                  </a:rPr>
                  <a:t>kde: </a:t>
                </a:r>
                <a:r>
                  <a:rPr lang="cs-CZ" i="1" dirty="0">
                    <a:solidFill>
                      <a:schemeClr val="tx1"/>
                    </a:solidFill>
                  </a:rPr>
                  <a:t>Q</a:t>
                </a:r>
                <a:r>
                  <a:rPr lang="cs-CZ" dirty="0">
                    <a:solidFill>
                      <a:schemeClr val="tx1"/>
                    </a:solidFill>
                  </a:rPr>
                  <a:t> 	je podnikem ještě akceptované snížení objemu prodaných výkonů, resp. výnosů z prodeje v procentech;</a:t>
                </a:r>
              </a:p>
              <a:p>
                <a:pPr marL="19050" lvl="1" indent="0">
                  <a:lnSpc>
                    <a:spcPct val="150000"/>
                  </a:lnSpc>
                  <a:spcBef>
                    <a:spcPts val="0"/>
                  </a:spcBef>
                  <a:buSzPts val="3200"/>
                  <a:buNone/>
                </a:pPr>
                <a:r>
                  <a:rPr lang="cs-CZ" dirty="0">
                    <a:solidFill>
                      <a:schemeClr val="tx1"/>
                    </a:solidFill>
                  </a:rPr>
                  <a:t>	  </a:t>
                </a:r>
                <a:r>
                  <a:rPr lang="cs-CZ" i="1" dirty="0">
                    <a:solidFill>
                      <a:schemeClr val="tx1"/>
                    </a:solidFill>
                  </a:rPr>
                  <a:t>X</a:t>
                </a:r>
                <a:r>
                  <a:rPr lang="cs-CZ" dirty="0">
                    <a:solidFill>
                      <a:schemeClr val="tx1"/>
                    </a:solidFill>
                  </a:rPr>
                  <a:t>	uvažované zvýšení ceny v procentech.</a:t>
                </a:r>
              </a:p>
            </p:txBody>
          </p:sp>
        </mc:Choice>
        <mc:Fallback xmlns="">
          <p:sp>
            <p:nvSpPr>
              <p:cNvPr id="98" name="Google Shape;98;p1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460500"/>
                <a:ext cx="8229600" cy="4879915"/>
              </a:xfrm>
              <a:prstGeom prst="rect">
                <a:avLst/>
              </a:prstGeom>
              <a:blipFill>
                <a:blip r:embed="rId3"/>
                <a:stretch>
                  <a:fillRect l="-1481" r="-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827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Procentuální snížení ceny a jeho vliv na nezbytné zvýšení objemu prodeje prezentuje níže uvedená tabulka.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21978"/>
              </p:ext>
            </p:extLst>
          </p:nvPr>
        </p:nvGraphicFramePr>
        <p:xfrm>
          <a:off x="875581" y="2922554"/>
          <a:ext cx="7251700" cy="29067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25850">
                  <a:extLst>
                    <a:ext uri="{9D8B030D-6E8A-4147-A177-3AD203B41FA5}">
                      <a16:colId xmlns:a16="http://schemas.microsoft.com/office/drawing/2014/main" val="388014543"/>
                    </a:ext>
                  </a:extLst>
                </a:gridCol>
                <a:gridCol w="3625850">
                  <a:extLst>
                    <a:ext uri="{9D8B030D-6E8A-4147-A177-3AD203B41FA5}">
                      <a16:colId xmlns:a16="http://schemas.microsoft.com/office/drawing/2014/main" val="3893778379"/>
                    </a:ext>
                  </a:extLst>
                </a:gridCol>
              </a:tblGrid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Uvažované</a:t>
                      </a:r>
                      <a:r>
                        <a:rPr lang="cs-CZ" sz="1600" baseline="0" dirty="0">
                          <a:solidFill>
                            <a:schemeClr val="bg1"/>
                          </a:solidFill>
                        </a:rPr>
                        <a:t> snížení ceny (v %)</a:t>
                      </a:r>
                      <a:endParaRPr lang="cs-CZ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solidFill>
                            <a:schemeClr val="bg1"/>
                          </a:solidFill>
                        </a:rPr>
                        <a:t>Požadované zvýšení prodeje (v 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4419575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30249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040970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1944302"/>
                  </a:ext>
                </a:extLst>
              </a:tr>
              <a:tr h="581349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400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228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13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propočtu je na první pohled zřejmý ekonomický dopad uvažovaných změn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Pokud není propočtený nárůst objemu prodeje reálná, změna ceny povede ke snížení zisku v porovnání s jeho výši před změnou cen.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Poskytnutí určité slevy z ceny pouze konkrétní skupině zákazníků se v praxi promítá v celkovém snížení průměrné ceny méně výrazným způsobem, než je uvedeno v předchozím příkladu; jeho cílem bylo co nejjednodušeji vysvětlit způsob výpočtu implicitní pružnosti poptávky.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814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Z výpočtu je však zároveň patrné, že implicitní pružnost poptávky upozorňuje na </a:t>
            </a:r>
            <a:r>
              <a:rPr lang="cs-CZ" b="1" dirty="0">
                <a:solidFill>
                  <a:schemeClr val="tx1"/>
                </a:solidFill>
              </a:rPr>
              <a:t>rozdílné konkurenční podmínky konkrétních skupin výkonů</a:t>
            </a:r>
            <a:r>
              <a:rPr lang="cs-CZ" dirty="0">
                <a:solidFill>
                  <a:schemeClr val="tx1"/>
                </a:solidFill>
              </a:rPr>
              <a:t>, popř. </a:t>
            </a:r>
            <a:r>
              <a:rPr lang="cs-CZ" b="1" dirty="0">
                <a:solidFill>
                  <a:schemeClr val="tx1"/>
                </a:solidFill>
              </a:rPr>
              <a:t>podniků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Stejná změna ceny odlišně ovlivňuje ziskovost prodeje v návaznost na rozdílný podíl fixních a variabilních nákladů na celkových nákladech, a tedy také na různou úroveň příspěvku z tržeb. </a:t>
            </a:r>
          </a:p>
          <a:p>
            <a:pPr marL="19050" lvl="1" indent="0">
              <a:spcBef>
                <a:spcPts val="0"/>
              </a:spcBef>
              <a:buSzPts val="32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15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Změna průměrné ceny </a:t>
            </a:r>
            <a:r>
              <a:rPr lang="cs-CZ" dirty="0">
                <a:solidFill>
                  <a:schemeClr val="tx1"/>
                </a:solidFill>
              </a:rPr>
              <a:t>je vedle změny objemu a struktury prodeje jedním z nejdůležitějších </a:t>
            </a:r>
            <a:r>
              <a:rPr lang="cs-CZ" b="1" dirty="0">
                <a:solidFill>
                  <a:schemeClr val="tx1"/>
                </a:solidFill>
              </a:rPr>
              <a:t>faktorů vývoje zisku </a:t>
            </a:r>
            <a:r>
              <a:rPr lang="cs-CZ" dirty="0">
                <a:solidFill>
                  <a:schemeClr val="tx1"/>
                </a:solidFill>
              </a:rPr>
              <a:t>v daném období; její lvi je možno kvantifikovat pomocí </a:t>
            </a:r>
            <a:r>
              <a:rPr lang="cs-CZ" b="1" dirty="0">
                <a:solidFill>
                  <a:schemeClr val="tx1"/>
                </a:solidFill>
              </a:rPr>
              <a:t>odchylky prodejní ceny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Její výše se zjišťuje z porovnání plánované průměrné prodejní ceny prodaným množstvím.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K tomu, aby bylo možno tuto odchylku kvantifikovat, je nutno prodávané výkony, resp. výnosy z jejich prodej členit do té úrovně podrobnosti, do jaké je vhodné (či možné) sledovat rozdílnou prodejní cenu konkrétního výkonu (skupiny).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882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chemeClr val="tx1"/>
                </a:solidFill>
              </a:rPr>
              <a:t>Tvorba cen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cenová rozhodování </a:t>
            </a:r>
            <a:r>
              <a:rPr lang="cs-CZ" dirty="0">
                <a:solidFill>
                  <a:schemeClr val="tx1"/>
                </a:solidFill>
              </a:rPr>
              <a:t>jsou obvykle centralizovány </a:t>
            </a:r>
            <a:r>
              <a:rPr lang="cs-CZ" b="1" dirty="0">
                <a:solidFill>
                  <a:schemeClr val="tx1"/>
                </a:solidFill>
              </a:rPr>
              <a:t>na úrovni vrcholového vedení </a:t>
            </a:r>
            <a:r>
              <a:rPr lang="cs-CZ" dirty="0">
                <a:solidFill>
                  <a:schemeClr val="tx1"/>
                </a:solidFill>
              </a:rPr>
              <a:t>a jen výjimečně je pravomoc v této oblasti delegována na nižší řídící úrovně „</a:t>
            </a:r>
            <a:r>
              <a:rPr lang="cs-CZ" b="1" dirty="0">
                <a:solidFill>
                  <a:schemeClr val="tx1"/>
                </a:solidFill>
              </a:rPr>
              <a:t>Správnost</a:t>
            </a:r>
            <a:r>
              <a:rPr lang="cs-CZ" dirty="0">
                <a:solidFill>
                  <a:schemeClr val="tx1"/>
                </a:solidFill>
              </a:rPr>
              <a:t>“ </a:t>
            </a:r>
            <a:r>
              <a:rPr lang="cs-CZ" b="1" dirty="0">
                <a:solidFill>
                  <a:schemeClr val="tx1"/>
                </a:solidFill>
              </a:rPr>
              <a:t>cenových rozhodnutí </a:t>
            </a:r>
            <a:r>
              <a:rPr lang="cs-CZ" dirty="0">
                <a:solidFill>
                  <a:schemeClr val="tx1"/>
                </a:solidFill>
              </a:rPr>
              <a:t>závisí mimo jiné i na </a:t>
            </a:r>
            <a:r>
              <a:rPr lang="cs-CZ" b="1" dirty="0">
                <a:solidFill>
                  <a:schemeClr val="tx1"/>
                </a:solidFill>
              </a:rPr>
              <a:t>rozsahu potřebných informací</a:t>
            </a:r>
            <a:r>
              <a:rPr lang="cs-CZ" dirty="0">
                <a:solidFill>
                  <a:schemeClr val="tx1"/>
                </a:solidFill>
              </a:rPr>
              <a:t>, jejich </a:t>
            </a:r>
            <a:r>
              <a:rPr lang="cs-CZ" b="1" dirty="0">
                <a:solidFill>
                  <a:schemeClr val="tx1"/>
                </a:solidFill>
              </a:rPr>
              <a:t>aktuálnosti a vypovídací schopnosti</a:t>
            </a:r>
            <a:r>
              <a:rPr lang="cs-CZ" dirty="0">
                <a:solidFill>
                  <a:schemeClr val="tx1"/>
                </a:solidFill>
              </a:rPr>
              <a:t>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724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 praxi to konkrétně znamená hierarchicky členit prodávané výkony (výnosy z prodeje) například tímto způsobem: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Nejprve se prodávané výkony rozdělí na </a:t>
            </a:r>
            <a:r>
              <a:rPr lang="cs-CZ" sz="2600" b="1" dirty="0">
                <a:solidFill>
                  <a:schemeClr val="tx1"/>
                </a:solidFill>
              </a:rPr>
              <a:t>výrobky, služby a zboží</a:t>
            </a:r>
            <a:r>
              <a:rPr lang="cs-CZ" sz="2600" dirty="0">
                <a:solidFill>
                  <a:schemeClr val="tx1"/>
                </a:solidFill>
              </a:rPr>
              <a:t>; členění výnosů z prodeje je vhodné na této základní úrovni podrobnosti provést shodně, jako jsou členěny příslušné výnosové účty ve finančním účetnictví (výnosy z prodeje výrobků, služeb, zboží);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464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se rozdělí prodej výrobků, služeb či zboží do </a:t>
            </a:r>
            <a:r>
              <a:rPr lang="cs-CZ" sz="2600" b="1" dirty="0">
                <a:solidFill>
                  <a:schemeClr val="tx1"/>
                </a:solidFill>
              </a:rPr>
              <a:t>základních skupin</a:t>
            </a:r>
            <a:r>
              <a:rPr lang="cs-CZ" sz="2600" dirty="0">
                <a:solidFill>
                  <a:schemeClr val="tx1"/>
                </a:solidFill>
              </a:rPr>
              <a:t>, které daný podnik prodává (čerstvé mléčné výrobky, pečivo, stolní voda);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každý základní skupina (například pečivo) je dále členěna například </a:t>
            </a:r>
            <a:r>
              <a:rPr lang="cs-CZ" sz="2600" b="1" dirty="0">
                <a:solidFill>
                  <a:schemeClr val="tx1"/>
                </a:solidFill>
              </a:rPr>
              <a:t>podle místa výroby </a:t>
            </a:r>
            <a:r>
              <a:rPr lang="cs-CZ" sz="2600" dirty="0">
                <a:solidFill>
                  <a:schemeClr val="tx1"/>
                </a:solidFill>
              </a:rPr>
              <a:t>(pečivo – závod 1, pečivo – závod 2, … pečivo – závod x);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dále jsou výrobky (pečivo – závod …) </a:t>
            </a:r>
            <a:r>
              <a:rPr lang="cs-CZ" sz="2600" b="1" dirty="0">
                <a:solidFill>
                  <a:schemeClr val="tx1"/>
                </a:solidFill>
              </a:rPr>
              <a:t>podrobněji zařazeny dle druhů</a:t>
            </a:r>
            <a:r>
              <a:rPr lang="cs-CZ" sz="2600" dirty="0">
                <a:solidFill>
                  <a:schemeClr val="tx1"/>
                </a:solidFill>
              </a:rPr>
              <a:t>, popř. </a:t>
            </a:r>
            <a:r>
              <a:rPr lang="cs-CZ" sz="2600" b="1" dirty="0">
                <a:solidFill>
                  <a:schemeClr val="tx1"/>
                </a:solidFill>
              </a:rPr>
              <a:t>konkrétních variant </a:t>
            </a:r>
            <a:r>
              <a:rPr lang="cs-CZ" sz="2600" dirty="0">
                <a:solidFill>
                  <a:schemeClr val="tx1"/>
                </a:solidFill>
              </a:rPr>
              <a:t>(pečivo – závod 1, Zlaté oplatky čokoládové);</a:t>
            </a:r>
          </a:p>
          <a:p>
            <a:pPr marL="476250" lvl="2" indent="0">
              <a:spcBef>
                <a:spcPts val="0"/>
              </a:spcBef>
              <a:buSzPts val="3200"/>
              <a:buNone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066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Příklad k procvičení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60500"/>
            <a:ext cx="8229600" cy="487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jednotlivé konkrétní druhy (varianty) výrobků (Zlaté oplatky čokoládové) jsou dále členěny p</a:t>
            </a:r>
            <a:r>
              <a:rPr lang="cs-CZ" sz="2600" b="1" dirty="0">
                <a:solidFill>
                  <a:schemeClr val="tx1"/>
                </a:solidFill>
              </a:rPr>
              <a:t>odle teritoria prodeje</a:t>
            </a:r>
            <a:r>
              <a:rPr lang="cs-CZ" sz="2600" dirty="0">
                <a:solidFill>
                  <a:schemeClr val="tx1"/>
                </a:solidFill>
              </a:rPr>
              <a:t> – Česká republika, vývoz, popřípadě s podrobnějším členěním konkrétního teritoria prodeje (Polsko, Slovensko, Maďarsko apod.);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600" dirty="0">
                <a:solidFill>
                  <a:schemeClr val="tx1"/>
                </a:solidFill>
              </a:rPr>
              <a:t>Prodej v uvedených teritoriích může být dále členěn </a:t>
            </a:r>
            <a:r>
              <a:rPr lang="cs-CZ" sz="2600" b="1" dirty="0">
                <a:solidFill>
                  <a:schemeClr val="tx1"/>
                </a:solidFill>
              </a:rPr>
              <a:t>podle významnosti zákazníků </a:t>
            </a:r>
            <a:r>
              <a:rPr lang="cs-CZ" sz="2600" dirty="0">
                <a:solidFill>
                  <a:schemeClr val="tx1"/>
                </a:solidFill>
              </a:rPr>
              <a:t>– jednotlivé supermarkety, ostatní zákazníci.</a:t>
            </a:r>
          </a:p>
          <a:p>
            <a:pPr marL="820738" lvl="2" indent="-344488">
              <a:spcBef>
                <a:spcPts val="0"/>
              </a:spcBef>
              <a:buSzPts val="3200"/>
            </a:pPr>
            <a:endParaRPr lang="cs-CZ" sz="2600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865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Základní pojmy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>
                <a:solidFill>
                  <a:schemeClr val="tx1"/>
                </a:solidFill>
              </a:rPr>
              <a:t>Vysvětlení základních souvislostí, které determinují cenová rozhodování, je možno rozdělit do </a:t>
            </a:r>
            <a:r>
              <a:rPr lang="cs-CZ" b="1" dirty="0">
                <a:solidFill>
                  <a:schemeClr val="tx1"/>
                </a:solidFill>
              </a:rPr>
              <a:t>čtyř relativně samostatných, zároveň však úzce spjatých problémových okruhů</a:t>
            </a:r>
            <a:r>
              <a:rPr lang="cs-CZ" dirty="0">
                <a:solidFill>
                  <a:schemeClr val="tx1"/>
                </a:solidFill>
              </a:rPr>
              <a:t>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Terminologické vymezení;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Vliv situace na trhu na krátkodobá a dlouhodobá rozhodování;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a v závislosti na reakci spotřebitele;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>
                <a:solidFill>
                  <a:schemeClr val="tx1"/>
                </a:solidFill>
              </a:rPr>
              <a:t>Určení ceny na základě analýzy nákladů.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84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Tvorba cen a návazná cenová rozhodování (</a:t>
            </a:r>
            <a:r>
              <a:rPr lang="cs-CZ" dirty="0" err="1"/>
              <a:t>pricing</a:t>
            </a:r>
            <a:r>
              <a:rPr lang="cs-CZ" dirty="0"/>
              <a:t>) vycházejí z respektování dvou relativně samostatných pohledu na stanovení ceny, které jsou ve své obecné podobě pospány a vysvětleny ekonomickou teorií: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Jaká je při prodeji výkonu přijatelná cena pro zákazníka;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Jak tato cena uhrazuje dodavateli nálady na tvorbu a prodej výkonu.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41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představuje na jedné straně maximální hranici, kterou jsou v daném období zaplatit za konkrétní kvalitu a množství výkonu </a:t>
            </a:r>
            <a:r>
              <a:rPr lang="cs-CZ" b="1" dirty="0"/>
              <a:t>zákazníci</a:t>
            </a:r>
            <a:r>
              <a:rPr lang="cs-CZ" dirty="0"/>
              <a:t> (tzv. </a:t>
            </a:r>
            <a:r>
              <a:rPr lang="cs-CZ" b="1" dirty="0"/>
              <a:t>cena poptávky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Získání informací o výši této ceny je jedním z nejdůležitějších úkolů </a:t>
            </a:r>
            <a:r>
              <a:rPr lang="cs-CZ" b="1" dirty="0"/>
              <a:t>oddělení marketingu</a:t>
            </a:r>
            <a:r>
              <a:rPr lang="cs-CZ" dirty="0"/>
              <a:t>, které při stanovení prodejní ceny vchází z informací získaných průzkumem trhu a z chování zákazníků, zejména pokud jde o jejich požadavky a preference.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3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Tržní cena je však zároveň pro dodavatele úhradou nákladů na vytvoření výkonu; je minimální hranici, která je při konkrétním rozsahu prodeje pro něj ještě výhodná (</a:t>
            </a:r>
            <a:r>
              <a:rPr lang="cs-CZ" b="1" dirty="0"/>
              <a:t>cena nabídky</a:t>
            </a:r>
            <a:r>
              <a:rPr lang="cs-CZ" dirty="0"/>
              <a:t>).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nabídky vychází z informací, které jsou obsahem kalkulace nákladů; za reálnost těchto informací odpovídá zpravidla </a:t>
            </a:r>
            <a:r>
              <a:rPr lang="cs-CZ" b="1" dirty="0"/>
              <a:t>oddělení controllingu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17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Dochází-li k souladu obou pohledů, jsou vytvořeny </a:t>
            </a:r>
            <a:r>
              <a:rPr lang="cs-CZ" b="1" dirty="0"/>
              <a:t>podmínky pro stabilizace cen</a:t>
            </a:r>
            <a:r>
              <a:rPr lang="cs-CZ" dirty="0"/>
              <a:t>, tržní prodejní cena se pak blíží </a:t>
            </a:r>
            <a:r>
              <a:rPr lang="cs-CZ" b="1" dirty="0"/>
              <a:t>ceně rovnovážné</a:t>
            </a:r>
            <a:r>
              <a:rPr lang="cs-CZ" dirty="0"/>
              <a:t>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zřejmé, že pokud se při dané ceně nevyrovná prodané a nabízení množství výkonu, vzniká na trhu </a:t>
            </a:r>
            <a:r>
              <a:rPr lang="cs-CZ" b="1" dirty="0"/>
              <a:t>přebytek či nedostatek</a:t>
            </a:r>
            <a:r>
              <a:rPr lang="cs-CZ" dirty="0"/>
              <a:t>, který je nutno řešit.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Pokud nemůže být vyřešen či rozšířením činností v případě nedostatku nebo vývozem či omezením činnosti v případě přebytku, je řešen automaticky změnou ceny (či tlakem na jejich změnu):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351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sz="3600" b="1" dirty="0"/>
              <a:t>Základní pojmy – vymezení správné ceny</a:t>
            </a:r>
            <a:endParaRPr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>
                <a:solidFill>
                  <a:srgbClr val="C00000"/>
                </a:solidFill>
              </a:rPr>
              <a:t>Relativně vysoká cena </a:t>
            </a:r>
            <a:r>
              <a:rPr lang="cs-CZ" dirty="0"/>
              <a:t>umožňuje na straně jedné realizovat vyšší zisk, popř. uhrazovat relativně vysoké náklady, zároveň na straně druhé omezuje poptávku; výsledkem této disproporce je pak </a:t>
            </a:r>
            <a:r>
              <a:rPr lang="cs-CZ" b="1" dirty="0"/>
              <a:t>přebytek na trhu </a:t>
            </a:r>
            <a:r>
              <a:rPr lang="cs-CZ" dirty="0"/>
              <a:t>a tlak snížení ceny.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Snižuje se cena, jejímž cílem je podpora poptávky, vytlačuje z trhu méně konkurenceschopné dodavatele.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Relativně vysoká cena se tímto působením postupně snižuje a blíží se ceně rovnovážné.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9/33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58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2040</Words>
  <Application>Microsoft Office PowerPoint</Application>
  <PresentationFormat>Předvádění na obrazovce (4:3)</PresentationFormat>
  <Paragraphs>169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Cambria Math</vt:lpstr>
      <vt:lpstr>Office Theme</vt:lpstr>
      <vt:lpstr> Ceny a jejich legislativní úprava  YNKC_09_12</vt:lpstr>
      <vt:lpstr>Základní pojmy</vt:lpstr>
      <vt:lpstr>Základní pojmy</vt:lpstr>
      <vt:lpstr>Základní pojmy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Základní pojmy – vymezení správné ceny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diferenciace cen</vt:lpstr>
      <vt:lpstr>Cenová diskriminace</vt:lpstr>
      <vt:lpstr>Cenová diskriminace</vt:lpstr>
      <vt:lpstr>Cenová diskriminace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Příklad 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99</cp:revision>
  <dcterms:modified xsi:type="dcterms:W3CDTF">2024-02-11T10:30:40Z</dcterms:modified>
</cp:coreProperties>
</file>