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61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6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32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09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26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228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13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8194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551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7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718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13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701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43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66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93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462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113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90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37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83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154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84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05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58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8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40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816051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Vymezení a využití kalkulačního vzorce a kalkulačních technik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Vybrané metody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</a:t>
            </a:r>
            <a:r>
              <a:rPr lang="cs-CZ" b="1">
                <a:solidFill>
                  <a:srgbClr val="D10202"/>
                </a:solidFill>
              </a:rPr>
              <a:t>_08_12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Přirážka je stanovena buď procentem</a:t>
            </a:r>
            <a:r>
              <a:rPr lang="cs-CZ" dirty="0"/>
              <a:t>, které zjistíme jako podíl režijních nákladů na nákladový druh zvolený za rozvrhovou základnu</a:t>
            </a:r>
            <a:r>
              <a:rPr lang="cs-CZ" b="1" dirty="0"/>
              <a:t>, nebo sazbou</a:t>
            </a:r>
            <a:r>
              <a:rPr lang="cs-CZ" dirty="0"/>
              <a:t>, kterou vypočteme jako podíl režijních nákladů na jednotku naturální rozvrhové základny.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Snahou by mělo být vykazovat co nejvíce nákladů ve formě přímých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37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82296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 celkem činí 50 000 Kč za měsíc; režie celkem činí 150 000 Kč za měsíc; přirážka režie v procentech přímých mezd je 300 % (150 000 / 50 000). Částku režie připadající na konkrétní výkon vypočteme jako součin zúčtovací sazby a přímých nákladů zvolených za rozvrhovou základnu.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86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Položka		Výrobek A	Výrobek B	Výrobek C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Přímý materiál	        40 Kč	         60 Kč	         70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	        80 Kč              60 Kč             40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Ostatní  přímé mzdy 15 Kč	         20 Kč             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Režie 300 % přímých mezd </a:t>
            </a:r>
            <a:r>
              <a:rPr lang="cs-CZ" u="sng" dirty="0"/>
              <a:t>240 Kč            180 Kč           120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Vlastní náklady výkonu</a:t>
            </a:r>
            <a:r>
              <a:rPr lang="cs-CZ" dirty="0"/>
              <a:t>     375 Kč             310 Kč           255 Kč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3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 tradičně přirážkové kalkulaci se používá stejná zúčtovací přirážka (sazba) i pro změněné objemy výkonů; tím </a:t>
            </a:r>
            <a:r>
              <a:rPr lang="cs-CZ" b="1" dirty="0"/>
              <a:t>dochází chybnému rozvrhu režijních nákladů</a:t>
            </a:r>
            <a:r>
              <a:rPr lang="cs-CZ" dirty="0"/>
              <a:t>: při větším objemu výkonů se rozvrhuje větší část režie, a tím se na jednotku produkce přenášejí větší režijní náklady, než jsou ve skutečnosti; při menším objemu výkonů se část režie neuhradí. Je to </a:t>
            </a:r>
            <a:r>
              <a:rPr lang="cs-CZ" b="1" dirty="0"/>
              <a:t>statická</a:t>
            </a:r>
            <a:r>
              <a:rPr lang="cs-CZ" dirty="0"/>
              <a:t> </a:t>
            </a:r>
            <a:r>
              <a:rPr lang="cs-CZ" b="1" dirty="0"/>
              <a:t>kalkulace</a:t>
            </a:r>
            <a:r>
              <a:rPr lang="cs-CZ" dirty="0"/>
              <a:t>. 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5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 přesnější rozvrh režií je třeba pro zmíněné objemy výkonů vypočítávat nové zúčtovací přirážky, tj. kalkulaci dynamizovat.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To je tzv. </a:t>
            </a:r>
            <a:r>
              <a:rPr lang="cs-CZ" b="1" dirty="0"/>
              <a:t>dynamická kalkulace</a:t>
            </a:r>
            <a:r>
              <a:rPr lang="cs-CZ" dirty="0"/>
              <a:t>, která je značným zpřesněním dosavadních kalkulací; úzce souvisí s tzv. </a:t>
            </a:r>
            <a:r>
              <a:rPr lang="cs-CZ" b="1" dirty="0"/>
              <a:t>pohyblivým rozpočtem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Druhým problémem kalkulování režijních nákladů je jejich přiřazení (alokace) jednotlivým druhům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Přiřazení podle přímých mezd nemusí být správné (viz dále).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Řeší se to buď zpřesňováním kalkulací zaváděním více rozvrhových základen a přirážek (hovoříme o tzv. </a:t>
            </a:r>
            <a:r>
              <a:rPr lang="cs-CZ" b="1" dirty="0"/>
              <a:t>diferencované přirážkové kalkulaci</a:t>
            </a:r>
            <a:r>
              <a:rPr lang="cs-CZ" dirty="0"/>
              <a:t>), nebo </a:t>
            </a:r>
            <a:r>
              <a:rPr lang="cs-CZ" b="1" dirty="0"/>
              <a:t>kalkulováním neúplných nákladů</a:t>
            </a:r>
            <a:r>
              <a:rPr lang="cs-CZ" dirty="0"/>
              <a:t>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630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Tato metoda je jednou z přirážkových metod kalkulace.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zjišťujeme pro každý stroj (popř. skupinu stejných strojů) a jejich součet za zúčtovací období dělíme počtem hodin provozu stroje (popř. využitelným časovým fondem).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Tím dostaneme </a:t>
            </a:r>
            <a:r>
              <a:rPr lang="cs-CZ" b="1" dirty="0"/>
              <a:t>přirážku režie na jednu hodinu příslušného stroje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Podle spotřeby strojového času na jednotlivé výrobky promítáme tyto náklady do kalkulací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0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je značným zpřesněním kalkulací, klade však značné nároky na evidenci a výpočty.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Používá se ve vysoce mechanizovaných a automatizovaných výrobách (v těchto výrobách podíl mezd činí jen pár procent; přitom jednicové mzdy se mění ve výrobní režii – např. při obsluze několika NC strojů, na kterých se vyrábějí různé výrobky jedním dělníkem).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03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Náklady na 1 strojovou hodinu při 320 hodinách práce za měsíc: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11 669/320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36,47 Kč/h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1628" t="32170" r="30465" b="39716"/>
          <a:stretch/>
        </p:blipFill>
        <p:spPr>
          <a:xfrm>
            <a:off x="476250" y="1611200"/>
            <a:ext cx="8229600" cy="34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tvoří položky 1 až 3, variabilní náklady položky 4 a 5.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zůstanou podstatě stejné i při nižším využití časového fondu stroje, a tím vzrostou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Například při 160 hodinách za měsíc (jednosměnný provoz) vzrostou náklady takto: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		10 690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Variabilní náklady		      490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Celkem			 11 180 Kč	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hodinu činí 11 180 / 160 =</a:t>
            </a:r>
            <a:r>
              <a:rPr lang="cs-CZ" b="1" dirty="0"/>
              <a:t> 69,88 Kč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Výpočet ukazuje, že fixní náklady rozhodující měrou ovlivňují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Měly by se proto plánovat jako </a:t>
            </a:r>
            <a:r>
              <a:rPr lang="cs-CZ" b="1" dirty="0"/>
              <a:t>standardní náklady</a:t>
            </a:r>
            <a:r>
              <a:rPr lang="cs-CZ" dirty="0"/>
              <a:t>, tj. náklady při optimálním využití výrobní kapacity</a:t>
            </a:r>
            <a:endParaRPr lang="cs-CZ" sz="32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8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Této kalkulace se </a:t>
            </a:r>
            <a:r>
              <a:rPr lang="cs-CZ" b="1" dirty="0"/>
              <a:t>používá</a:t>
            </a:r>
            <a:r>
              <a:rPr lang="cs-CZ" dirty="0"/>
              <a:t> při výrobě </a:t>
            </a:r>
            <a:r>
              <a:rPr lang="cs-CZ" b="1" dirty="0"/>
              <a:t>výrobků lišících se pouze velikostí, tvarem, hmotností, pracností nebo jakostí</a:t>
            </a:r>
            <a:r>
              <a:rPr lang="cs-CZ" dirty="0"/>
              <a:t> (např. hutnické, cihlářské, dřevařské výrobky), u nichž by zjišťování výrobních nákladů bylo obtížné.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Poměrová čísla </a:t>
            </a:r>
            <a:r>
              <a:rPr lang="cs-CZ" dirty="0"/>
              <a:t>zvolíme podle </a:t>
            </a:r>
            <a:r>
              <a:rPr lang="cs-CZ" b="1" dirty="0"/>
              <a:t>poměru spotřeby času na výrobu, hmotnosti, přímých mezd, velkoobchodní ceny výrobku, popř. podle více ukazatelů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ve sdružené výrobě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Ve sdružené (někdy též nazvané vázané) výrobě vzniká v jednom technologickém postupu </a:t>
            </a:r>
            <a:r>
              <a:rPr lang="cs-CZ" b="1" dirty="0"/>
              <a:t>několik druhů výrobků </a:t>
            </a:r>
            <a:r>
              <a:rPr lang="cs-CZ" dirty="0"/>
              <a:t>(např. při výrobě plynu z uhlí vzniká kromě plynu i koks, dehet, čpavek a benzol); vzniklé „sdružené“ náklady proto musíme rozdělit na jednotlivé výrobky.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 tomu se používá </a:t>
            </a:r>
            <a:r>
              <a:rPr lang="cs-CZ" b="1" dirty="0"/>
              <a:t>zůstatkové metody kalkulace</a:t>
            </a:r>
            <a:r>
              <a:rPr lang="cs-CZ" dirty="0"/>
              <a:t> nebo </a:t>
            </a:r>
            <a:r>
              <a:rPr lang="cs-CZ" b="1" dirty="0" err="1"/>
              <a:t>rozčítací</a:t>
            </a:r>
            <a:r>
              <a:rPr lang="cs-CZ" b="1" dirty="0"/>
              <a:t> metody kalkulace</a:t>
            </a:r>
            <a:r>
              <a:rPr lang="cs-CZ" dirty="0"/>
              <a:t>; lze jich použít i při stanovení normovaných nákladů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7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Této metody použijeme, můžeme-li jeden z výrobků považovat za hlavní a ostatní výrobky za vedlejší (např. v cukrovaru je hlavním výrobkem cukr, vedlejšími výrobky jsou melasa a řízky).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spočívá v tom, že od celkových nákladů za zúčtovací období se odečtou vedlejší výrobky oceněné prodejními cenami (popř. cenami podle plánových kalkulací apod.) a zůstatek se považuje za náklady hlavního výrobku.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kalkulační jednici hlavního výrobku zjistíme dělením těchto zbývajících nákladů počtem kalkulačních jednic hlavního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Výhodou této metody je její jednoduchost, nevýhodou to, že </a:t>
            </a:r>
            <a:r>
              <a:rPr lang="cs-CZ" b="1" dirty="0"/>
              <a:t>nelze kontrolovat náklady vedlejších výrobků</a:t>
            </a:r>
            <a:r>
              <a:rPr lang="cs-CZ" dirty="0"/>
              <a:t>.</a:t>
            </a:r>
            <a:endParaRPr lang="cs-CZ" sz="20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Ze suroviny se vyrábí hlavní výrobek A </a:t>
            </a:r>
            <a:r>
              <a:rPr lang="cs-CZ" dirty="0" err="1"/>
              <a:t>a</a:t>
            </a:r>
            <a:r>
              <a:rPr lang="cs-CZ" dirty="0"/>
              <a:t> vedlejší výrobky B a C. Z 1200 kg suroviny (nákupní cena 5 Kč/kg) bylo vyrobeno 720 kg hlavního výrobku A; zpracovací náklady byly 864 Kč. Tržby za prodej vedlejšího výrobku B byly 620 Kč, výrobku C 340 Kč.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7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u="sng" dirty="0"/>
              <a:t>Kalkulace hlavního výrobku A			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Spotřebovaná surovina (1 200 * 5)		      8 000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Zpracovací náklady				         864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B               - 620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C               - 340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Zbývá na hlavní výrobek A			      5 904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kg výrobku A (5 904/720)            8,20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6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je dosáhnout rozvržení režijních nákladů podle skutečné příčinnosti jejich vzniku.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německé literatuře je tento systém většinou nazýván </a:t>
            </a:r>
            <a:r>
              <a:rPr lang="cs-CZ" dirty="0" err="1"/>
              <a:t>Prozesskostenrechnung</a:t>
            </a:r>
            <a:r>
              <a:rPr lang="cs-CZ" dirty="0"/>
              <a:t>, v americké literatuře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ABC,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Cost</a:t>
            </a:r>
            <a:r>
              <a:rPr lang="cs-CZ" dirty="0"/>
              <a:t> Driver </a:t>
            </a:r>
            <a:r>
              <a:rPr lang="cs-CZ" dirty="0" err="1"/>
              <a:t>Accouting</a:t>
            </a:r>
            <a:r>
              <a:rPr lang="cs-CZ" dirty="0"/>
              <a:t> aj.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zjišťují a přiřazují náklady dílčím aktivitám (dílčím činnostem).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Začíná se rozložením podnikových činností do dílčích (elementárních) aktivit (takovými jsou např. objednávání materiálu, jeho příjem a výdej, doprava a skladování, seřizování strojů, kontrola kvality, vnitropodniková doprava, balení výrobků, expedice atd.), přičemž se zaměřuje především na oblasti, ve kterých vznikají režijní náklady.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5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Zkoumá se, jaké náklady aktivity vyvolávají a testuje se jejich nezbytnost.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 vztahy, které vyvolávají vznik nákladů, jsou označeny jako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drivers</a:t>
            </a:r>
            <a:r>
              <a:rPr lang="cs-CZ" dirty="0"/>
              <a:t> (např. počet objednávek nebo faktur, počet dodavatelů, počet zákazníků, strojové hodiny, počet kontrol).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zjištěné na aktivitu se alokují na výkony (výrobky, služby), resp. jednotlivé odběratele, jako jednotkové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vycházejí tedy ze vztahu, že: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procesy spotřebovávají zdroje </a:t>
            </a:r>
            <a:r>
              <a:rPr lang="cs-CZ" dirty="0"/>
              <a:t>a </a:t>
            </a:r>
            <a:r>
              <a:rPr lang="cs-CZ" b="1" dirty="0"/>
              <a:t>výkony spotřebovávají procesy</a:t>
            </a:r>
            <a:r>
              <a:rPr lang="cs-CZ" dirty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jsou součástí nákladového účetnictví, které je obvykle součástí managementu procesů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Management – ABM).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Vychází z toho, že cenu výrobku neurčují vzniklé náklady, ale trh (v podmínkách globalizace pro řadu výrobků evropský nebo i světový trh).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tržní ceny (konkurenční tržní ceny, často ceny evropské nebo světové) a plánované ziskové přirážky se odvodí přípustné náklady (</a:t>
            </a:r>
            <a:r>
              <a:rPr lang="cs-CZ" dirty="0" err="1"/>
              <a:t>alowable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které jsou trhem akceptovatelné; pokud jsou „podnikové“ náklady vyšší, musí být podrobeny důkladné analýze a přizpůsobeny cílovým nákladům (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Racionalizace se netýká jen výroby, ale i předvýrobních etap (marketingu, výzkumu, vývoje a konstrukce, zásobování, odbytu, controllingu, logistiky).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Systém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vyvinula v 60. letech min. století japonská firma Toyota.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bylo trvalé snižování nákladů a vytváření tzv. štíhlé výroby.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rostoucího konkurenčního tlaku globálního trhu vyplynulo, že vzniklé náklady neurgují cenu; tou je cena velké části výrobků na evropském nebo světovém 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1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Objem výroby v poměrových jednotkách vypočteme </a:t>
            </a:r>
            <a:r>
              <a:rPr lang="cs-CZ" dirty="0" err="1"/>
              <a:t>pronásobením</a:t>
            </a:r>
            <a:r>
              <a:rPr lang="cs-CZ" dirty="0"/>
              <a:t> poměrových čísel a příslušného objemu výroby a jejich sečtením.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Celkové náklady dělíme součtem poměrových jednotek, čímž dostaneme </a:t>
            </a:r>
            <a:r>
              <a:rPr lang="cs-CZ" b="1" dirty="0"/>
              <a:t>náklady na 1 jednotku základního výrobku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ostatních výrobků zjistíme vynásobením nákladů základního výrobku poměrovými čísly.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6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poslední době 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nahrazuje dosud převážně používanou nákladovou kalkulaci (kalkulaci celkových nákladů).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Jednou z metod snižování nákladů a zvyšování efektivní hodnoty výrobku je hodnotová analýza.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90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Vyrábějí se tři velikosti výrobku. Normy spotřeby strojového času jsou1,5 min, 1,8 min, 3 min na 1 kus. Plánovaná výroba v měsíci je 200 000 kusů 1. velikosti, 80 000 kusů 2. velikosti a 50 000 kusů 3. velikosti, celkové náklady jsou18 458 tis.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Poměrová čísla zvolíme podle poměru spotřeby času: 1. velikost 1, 2. velikost 1,2 (1,8 : 1,5), 3. velikost 2 (3 : 1,5).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40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Plánovaná výroba v poměrových jednotkách: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		200 000 * 1		= 200 000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		  80 000 * 1,2	=   96 000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		  50 000 * 2		= 100 000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Celkem					= </a:t>
            </a:r>
            <a:r>
              <a:rPr lang="cs-CZ" b="1" dirty="0"/>
              <a:t>396 000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2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Př.: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Náklady na 1 poměrovou jednotku budou: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𝟒𝟓𝟖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𝟑𝟗𝟔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cs-CZ" b="1" dirty="0"/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blipFill>
                <a:blip r:embed="rId3"/>
                <a:stretch>
                  <a:fillRect l="-1481" t="-2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na jednotku: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 46,61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 55,93 Kč (46,61 * 1,2)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 93,22 Kč (46,61 * 2)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4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Výsledky této metody lze zpřesnit použitím více základen pro volbu poměrových čísel; tak např. v praxi se ujal takový postup, že se odděleně kalkulují všechny přímé náklady a pomocí poměrových čísel pouze náklady režijní; u polotovarů se jako základny používá hmotnosti výrobku, u finálních výrobků strojového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se používá pro kalkulování režijních nákladů </a:t>
            </a:r>
            <a:r>
              <a:rPr lang="cs-CZ" b="1" dirty="0"/>
              <a:t>při výrobě různorodých výrobků</a:t>
            </a:r>
            <a:r>
              <a:rPr lang="cs-CZ" dirty="0"/>
              <a:t>, a to většinou v sériové a hromadné výroby.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se rozdělí do dvou skupin, a to na náklady přímé a režijní.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náklady vypočítáváme přímo na kalkulační jednici, režijní náklady se zjišťují pomocí zvolené základny a zúčtovací přirážky (sazby) jako přirážka k přímým nákladům.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19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1702</Words>
  <Application>Microsoft Office PowerPoint</Application>
  <PresentationFormat>Předvádění na obrazovce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Office Theme</vt:lpstr>
      <vt:lpstr>  Vymezení a využití kalkulačního vzorce a kalkulačních technik Vybrané metody YNKC_08_12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Metoda strojových přirážek</vt:lpstr>
      <vt:lpstr>Metoda strojových přirážek</vt:lpstr>
      <vt:lpstr>Metoda strojových přirážek</vt:lpstr>
      <vt:lpstr>Metoda strojových přirážek</vt:lpstr>
      <vt:lpstr>Metoda strojových přirážek</vt:lpstr>
      <vt:lpstr>Kalkulace ve sdružené výrobě</vt:lpstr>
      <vt:lpstr>Zůstatková (odečítací) metoda kalkulace</vt:lpstr>
      <vt:lpstr>Zůstatková (odečítací) metoda kalkulace</vt:lpstr>
      <vt:lpstr>Zůstatková (odečítací) metoda kalkulace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target costing</vt:lpstr>
      <vt:lpstr>Kalkulace target costing</vt:lpstr>
      <vt:lpstr>Kalkulace target costing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84</cp:revision>
  <dcterms:modified xsi:type="dcterms:W3CDTF">2024-02-11T10:30:19Z</dcterms:modified>
</cp:coreProperties>
</file>