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62" r:id="rId4"/>
    <p:sldId id="263"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1"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372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76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55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791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675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65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9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1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96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237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5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396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2662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307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04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948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557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979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22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145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35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39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401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60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76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940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333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8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679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2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710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r>
              <a:rPr lang="cs-CZ" b="1" dirty="0">
                <a:solidFill>
                  <a:srgbClr val="D10202"/>
                </a:solidFill>
              </a:rPr>
              <a:t/>
            </a:r>
            <a:br>
              <a:rPr lang="cs-CZ" b="1" dirty="0">
                <a:solidFill>
                  <a:srgbClr val="D10202"/>
                </a:solidFill>
              </a:rPr>
            </a:br>
            <a:r>
              <a:rPr lang="pl-PL" b="1" dirty="0">
                <a:solidFill>
                  <a:srgbClr val="D10202"/>
                </a:solidFill>
              </a:rPr>
              <a:t> Vymezení a využití kalkulačního vzorce a kalkulačních technik</a:t>
            </a:r>
            <a:br>
              <a:rPr lang="pl-PL" b="1" dirty="0">
                <a:solidFill>
                  <a:srgbClr val="D10202"/>
                </a:solidFill>
              </a:rPr>
            </a:br>
            <a:r>
              <a:rPr lang="cs-CZ" b="1" dirty="0">
                <a:solidFill>
                  <a:srgbClr val="D10202"/>
                </a:solidFill>
              </a:rPr>
              <a:t>YNKC</a:t>
            </a:r>
            <a:r>
              <a:rPr lang="cs-CZ" b="1">
                <a:solidFill>
                  <a:srgbClr val="D10202"/>
                </a:solidFill>
              </a:rPr>
              <a:t>_07_12</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a:t>
            </a:r>
            <a:r>
              <a:rPr lang="cs-CZ" sz="1800" b="1" i="0" u="none" strike="noStrike" cap="none" dirty="0" smtClean="0">
                <a:solidFill>
                  <a:schemeClr val="dk1"/>
                </a:solidFill>
                <a:latin typeface="Calibri"/>
                <a:ea typeface="Calibri"/>
                <a:cs typeface="Calibri"/>
                <a:sym typeface="Calibri"/>
              </a:rPr>
              <a:t>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smtClean="0">
                <a:solidFill>
                  <a:schemeClr val="dk1"/>
                </a:solidFill>
                <a:latin typeface="Calibri"/>
                <a:ea typeface="Calibri"/>
                <a:cs typeface="Calibri"/>
                <a:sym typeface="Calibri"/>
              </a:rPr>
              <a:t>26. </a:t>
            </a:r>
            <a:r>
              <a:rPr lang="cs-CZ" sz="1800" b="1" dirty="0">
                <a:solidFill>
                  <a:schemeClr val="dk1"/>
                </a:solidFill>
                <a:latin typeface="Calibri"/>
                <a:ea typeface="Calibri"/>
                <a:cs typeface="Calibri"/>
                <a:sym typeface="Calibri"/>
              </a:rPr>
              <a:t>04</a:t>
            </a:r>
            <a:r>
              <a:rPr lang="cs-CZ" sz="1800" b="1" u="none" dirty="0">
                <a:solidFill>
                  <a:schemeClr val="dk1"/>
                </a:solidFill>
                <a:latin typeface="Calibri"/>
                <a:ea typeface="Calibri"/>
                <a:cs typeface="Calibri"/>
                <a:sym typeface="Calibri"/>
              </a:rPr>
              <a:t>. </a:t>
            </a:r>
            <a:r>
              <a:rPr lang="cs-CZ" sz="1800" b="1" u="none" dirty="0" smtClean="0">
                <a:solidFill>
                  <a:schemeClr val="dk1"/>
                </a:solidFill>
                <a:latin typeface="Calibri"/>
                <a:ea typeface="Calibri"/>
                <a:cs typeface="Calibri"/>
                <a:sym typeface="Calibri"/>
              </a:rPr>
              <a:t>2024</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9101902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314058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101578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6498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28521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008102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487743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87072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404916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2871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a:t>
            </a:r>
            <a:r>
              <a:rPr lang="cs-CZ" b="1" dirty="0"/>
              <a:t>není závazný </a:t>
            </a:r>
            <a:r>
              <a:rPr lang="cs-CZ" dirty="0"/>
              <a:t>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2/35</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43254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866368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2109955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Metodou kalkulace rozumíme způsob stanovení jednotlivých složek nákladů na kalkulační jednici. </a:t>
            </a:r>
          </a:p>
          <a:p>
            <a:pPr marL="363538" lvl="1" indent="-344488">
              <a:spcBef>
                <a:spcPts val="0"/>
              </a:spcBef>
              <a:buSzPts val="3200"/>
              <a:buChar char="•"/>
            </a:pPr>
            <a:r>
              <a:rPr lang="cs-CZ" dirty="0"/>
              <a:t>Metody kalkulace závisí na předmětu kalkulace, tj. na tom, co se kalkuluje (jednoduchý, složitý výrobek), na způsobu přičítání nákladů výkonům (jak se přiřazují náklady na kalkulační jednici), na požadavcích kladených na strukturu a podrobnost členění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60468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Tradičně se kalkulační metody člení takto:</a:t>
            </a:r>
            <a:endParaRPr lang="cs-CZ" b="1" dirty="0"/>
          </a:p>
          <a:p>
            <a:pPr marL="363538" lvl="1" indent="-344488">
              <a:spcBef>
                <a:spcPts val="0"/>
              </a:spcBef>
              <a:buSzPts val="3200"/>
              <a:buChar char="•"/>
            </a:pPr>
            <a:r>
              <a:rPr lang="cs-CZ" b="1" dirty="0"/>
              <a:t>Kalkulace dělením:</a:t>
            </a:r>
          </a:p>
          <a:p>
            <a:pPr marL="820738" lvl="2" indent="-344488">
              <a:spcBef>
                <a:spcPts val="0"/>
              </a:spcBef>
              <a:buSzPts val="3200"/>
            </a:pPr>
            <a:r>
              <a:rPr lang="cs-CZ" dirty="0"/>
              <a:t>Prostá kalkulace dělením;</a:t>
            </a:r>
          </a:p>
          <a:p>
            <a:pPr marL="820738" lvl="2" indent="-344488">
              <a:spcBef>
                <a:spcPts val="0"/>
              </a:spcBef>
              <a:buSzPts val="3200"/>
            </a:pPr>
            <a:r>
              <a:rPr lang="cs-CZ" dirty="0"/>
              <a:t>Stupňovitá (stupňovaná) kalkulace dělením;</a:t>
            </a:r>
          </a:p>
          <a:p>
            <a:pPr marL="820738" lvl="2" indent="-344488">
              <a:spcBef>
                <a:spcPts val="0"/>
              </a:spcBef>
              <a:buSzPts val="3200"/>
            </a:pPr>
            <a:r>
              <a:rPr lang="cs-CZ" dirty="0"/>
              <a:t>Kalkulace dělením s poměrovými čísly;</a:t>
            </a:r>
          </a:p>
          <a:p>
            <a:pPr marL="363538" lvl="1" indent="-344488">
              <a:spcBef>
                <a:spcPts val="0"/>
              </a:spcBef>
              <a:buSzPts val="3200"/>
              <a:buChar char="•"/>
            </a:pPr>
            <a:r>
              <a:rPr lang="cs-CZ" b="1" dirty="0"/>
              <a:t>Kalkulace přirážkové;</a:t>
            </a:r>
          </a:p>
          <a:p>
            <a:pPr marL="363538" lvl="1" indent="-344488">
              <a:spcBef>
                <a:spcPts val="0"/>
              </a:spcBef>
              <a:buSzPts val="3200"/>
              <a:buChar char="•"/>
            </a:pPr>
            <a:r>
              <a:rPr lang="cs-CZ" b="1" dirty="0"/>
              <a:t>Kalkulace ve sdružené výrobě:</a:t>
            </a:r>
          </a:p>
          <a:p>
            <a:pPr marL="820738" lvl="2" indent="-344488">
              <a:spcBef>
                <a:spcPts val="0"/>
              </a:spcBef>
              <a:buSzPts val="3200"/>
            </a:pPr>
            <a:r>
              <a:rPr lang="cs-CZ" dirty="0"/>
              <a:t>Zůstatková (odečítací) metoda;</a:t>
            </a:r>
          </a:p>
          <a:p>
            <a:pPr marL="820738" lvl="2" indent="-344488">
              <a:spcBef>
                <a:spcPts val="0"/>
              </a:spcBef>
              <a:buSzPts val="3200"/>
            </a:pPr>
            <a:r>
              <a:rPr lang="cs-CZ" dirty="0" err="1"/>
              <a:t>Rozčítací</a:t>
            </a:r>
            <a:r>
              <a:rPr lang="cs-CZ" dirty="0"/>
              <a:t> metoda;</a:t>
            </a:r>
          </a:p>
          <a:p>
            <a:pPr marL="820738" lvl="2" indent="-344488">
              <a:spcBef>
                <a:spcPts val="0"/>
              </a:spcBef>
              <a:buSzPts val="3200"/>
            </a:pPr>
            <a:r>
              <a:rPr lang="cs-CZ" dirty="0"/>
              <a:t>Metoda kvantitativní výtěže;</a:t>
            </a:r>
          </a:p>
          <a:p>
            <a:pPr marL="363538" lvl="1" indent="-344488">
              <a:spcBef>
                <a:spcPts val="0"/>
              </a:spcBef>
              <a:buSzPts val="3200"/>
              <a:buChar char="•"/>
            </a:pPr>
            <a:r>
              <a:rPr lang="cs-CZ" b="1" dirty="0"/>
              <a:t>Kalkulace rozdílové </a:t>
            </a:r>
            <a:r>
              <a:rPr lang="cs-CZ" dirty="0"/>
              <a:t>(metoda standartních nákladů, metoda normovaná).</a:t>
            </a:r>
            <a:endParaRPr lang="cs-CZ" b="1" dirty="0"/>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354540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b="1" dirty="0"/>
                  <a:t>Prostá kalkulace dělením:</a:t>
                </a:r>
              </a:p>
              <a:p>
                <a:pPr marL="363538" lvl="1" indent="-344488">
                  <a:spcBef>
                    <a:spcPts val="0"/>
                  </a:spcBef>
                  <a:buSzPts val="3200"/>
                  <a:buChar char="•"/>
                </a:pPr>
                <a:r>
                  <a:rPr lang="cs-CZ" dirty="0"/>
                  <a:t>Náklady na kalkulační jednici n se zjišťují podle položek kalkulačního vzorce dělením úhrnných nákladů N za období počtem kalkulačních jednic q vyrobených v období:</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𝑁</m:t>
                        </m:r>
                      </m:num>
                      <m:den>
                        <m:r>
                          <a:rPr lang="cs-CZ" b="0" i="1" smtClean="0">
                            <a:latin typeface="Cambria Math" panose="02040503050406030204" pitchFamily="18" charset="0"/>
                          </a:rPr>
                          <m:t>𝑞</m:t>
                        </m:r>
                      </m:den>
                    </m:f>
                  </m:oMath>
                </a14:m>
                <a:endParaRPr lang="cs-CZ" dirty="0"/>
              </a:p>
              <a:p>
                <a:pPr marL="363538" lvl="1" indent="-344488">
                  <a:spcBef>
                    <a:spcPts val="0"/>
                  </a:spcBef>
                  <a:buSzPts val="3200"/>
                  <a:buChar char="•"/>
                </a:pPr>
                <a:r>
                  <a:rPr lang="cs-CZ" dirty="0"/>
                  <a:t>Používá se nejčastěji v</a:t>
                </a:r>
                <a:r>
                  <a:rPr lang="cs-CZ" b="1" dirty="0"/>
                  <a:t> hromadné výrobě </a:t>
                </a:r>
                <a:r>
                  <a:rPr lang="cs-CZ" dirty="0"/>
                  <a:t>(těžba uhlí a rud, výroba piva, limonád apod.), ve strojírenství jen při omezeném výrobním sortimentu (výroba turbín, motorů).</a:t>
                </a: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3365" r="-519"/>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853676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Byly zúčtovány tyto náklady za měsíc: </a:t>
            </a:r>
          </a:p>
          <a:p>
            <a:pPr marL="820738" lvl="2" indent="-344488">
              <a:spcBef>
                <a:spcPts val="0"/>
              </a:spcBef>
              <a:buSzPts val="3200"/>
            </a:pPr>
            <a:r>
              <a:rPr lang="cs-CZ" dirty="0"/>
              <a:t>spotřeba materiálu 650 400 Kč </a:t>
            </a:r>
          </a:p>
          <a:p>
            <a:pPr marL="820738" lvl="2" indent="-344488">
              <a:spcBef>
                <a:spcPts val="0"/>
              </a:spcBef>
              <a:buSzPts val="3200"/>
            </a:pPr>
            <a:r>
              <a:rPr lang="cs-CZ" dirty="0"/>
              <a:t>mzdy výrobních dělníků 130 800 Kč </a:t>
            </a:r>
          </a:p>
          <a:p>
            <a:pPr marL="820738" lvl="2" indent="-344488">
              <a:spcBef>
                <a:spcPts val="0"/>
              </a:spcBef>
              <a:buSzPts val="3200"/>
            </a:pPr>
            <a:r>
              <a:rPr lang="cs-CZ" dirty="0"/>
              <a:t>režijní náklady 228 200 Kč </a:t>
            </a:r>
          </a:p>
          <a:p>
            <a:pPr marL="820738" lvl="2" indent="-344488">
              <a:spcBef>
                <a:spcPts val="0"/>
              </a:spcBef>
              <a:buSzPts val="3200"/>
            </a:pPr>
            <a:r>
              <a:rPr lang="cs-CZ" dirty="0"/>
              <a:t>výrobní náklady celkem 1 009 400 Kč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749533" y="2019575"/>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𝒏</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749533" y="2019575"/>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33878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Bylo vyrobeno 966 500 litrů moštu. </a:t>
            </a:r>
          </a:p>
          <a:p>
            <a:pPr marL="820738" lvl="2" indent="-344488">
              <a:spcBef>
                <a:spcPts val="0"/>
              </a:spcBef>
              <a:buSzPts val="3200"/>
            </a:pPr>
            <a:r>
              <a:rPr lang="cs-CZ" dirty="0"/>
              <a:t>Náklady na 1 litr: přímý materiál 0,673 Kč </a:t>
            </a:r>
          </a:p>
          <a:p>
            <a:pPr marL="820738" lvl="2" indent="-344488">
              <a:spcBef>
                <a:spcPts val="0"/>
              </a:spcBef>
              <a:buSzPts val="3200"/>
            </a:pPr>
            <a:r>
              <a:rPr lang="cs-CZ" dirty="0"/>
              <a:t>Přímé mzdy 0,135 Kč </a:t>
            </a:r>
          </a:p>
          <a:p>
            <a:pPr marL="820738" lvl="2" indent="-344488">
              <a:spcBef>
                <a:spcPts val="0"/>
              </a:spcBef>
              <a:buSzPts val="3200"/>
            </a:pPr>
            <a:r>
              <a:rPr lang="cs-CZ" dirty="0"/>
              <a:t>Režijní náklady 0,236 Kč </a:t>
            </a:r>
          </a:p>
          <a:p>
            <a:pPr marL="820738" lvl="2" indent="-344488">
              <a:spcBef>
                <a:spcPts val="0"/>
              </a:spcBef>
              <a:buSzPts val="3200"/>
            </a:pPr>
            <a:r>
              <a:rPr lang="cs-CZ" dirty="0"/>
              <a:t>Celkové vlastní náklady 1,044 Kč</a:t>
            </a:r>
          </a:p>
          <a:p>
            <a:pPr marL="363538" lvl="1" indent="-344488">
              <a:spcBef>
                <a:spcPts val="0"/>
              </a:spcBef>
              <a:buSzPts val="3200"/>
              <a:buChar char="•"/>
            </a:pPr>
            <a:r>
              <a:rPr lang="cs-CZ" dirty="0"/>
              <a:t>Vlastní náklady na 1 láhev o obsahu 0,7 l činily    (1,044 × 0,7) </a:t>
            </a:r>
            <a:r>
              <a:rPr lang="cs-CZ" b="1" dirty="0"/>
              <a:t>0,731 Kč</a:t>
            </a:r>
            <a:r>
              <a:rPr lang="cs-CZ" dirty="0"/>
              <a:t>.</a:t>
            </a:r>
          </a:p>
          <a:p>
            <a:pPr marL="476250" lvl="2" indent="0">
              <a:spcBef>
                <a:spcPts val="0"/>
              </a:spcBef>
              <a:buSzPts val="3200"/>
              <a:buNone/>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901933" y="2019511"/>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smtClean="0">
                          <a:latin typeface="Cambria Math" panose="02040503050406030204" pitchFamily="18" charset="0"/>
                        </a:rPr>
                        <m:t>𝒏</m:t>
                      </m:r>
                      <m:r>
                        <a:rPr lang="cs-CZ" sz="2400" b="1" i="1" smtClean="0">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901933" y="2019511"/>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5008930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barn(inVertical)">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barn(inVertical)">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barn(inVertical)">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8">
                                            <p:txEl>
                                              <p:pRg st="4" end="4"/>
                                            </p:txEl>
                                          </p:spTgt>
                                        </p:tgtEl>
                                        <p:attrNameLst>
                                          <p:attrName>style.visibility</p:attrName>
                                        </p:attrNameLst>
                                      </p:cBhvr>
                                      <p:to>
                                        <p:strVal val="visible"/>
                                      </p:to>
                                    </p:set>
                                    <p:animEffect transition="in" filter="barn(inVertical)">
                                      <p:cBhvr>
                                        <p:cTn id="22" dur="1500"/>
                                        <p:tgtEl>
                                          <p:spTgt spid="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Effect transition="in" filter="barn(inVertical)">
                                      <p:cBhvr>
                                        <p:cTn id="27" dur="1500"/>
                                        <p:tgtEl>
                                          <p:spTgt spid="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arn(inVertical)">
                                      <p:cBhvr>
                                        <p:cTn id="32" dur="1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8">
                                            <p:txEl>
                                              <p:pRg st="6" end="6"/>
                                            </p:txEl>
                                          </p:spTgt>
                                        </p:tgtEl>
                                        <p:attrNameLst>
                                          <p:attrName>style.visibility</p:attrName>
                                        </p:attrNameLst>
                                      </p:cBhvr>
                                      <p:to>
                                        <p:strVal val="visible"/>
                                      </p:to>
                                    </p:set>
                                    <p:animEffect transition="in" filter="fade">
                                      <p:cBhvr>
                                        <p:cTn id="37" dur="1500"/>
                                        <p:tgtEl>
                                          <p:spTgt spid="98">
                                            <p:txEl>
                                              <p:pRg st="6" end="6"/>
                                            </p:txEl>
                                          </p:spTgt>
                                        </p:tgtEl>
                                      </p:cBhvr>
                                    </p:animEffect>
                                    <p:anim calcmode="lin" valueType="num">
                                      <p:cBhvr>
                                        <p:cTn id="38"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9" dur="15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Stupňovitá kalkulace dělením </a:t>
            </a:r>
          </a:p>
          <a:p>
            <a:pPr marL="363538" lvl="1" indent="-344488">
              <a:spcBef>
                <a:spcPts val="0"/>
              </a:spcBef>
              <a:buSzPts val="3200"/>
              <a:buChar char="•"/>
            </a:pPr>
            <a:r>
              <a:rPr lang="cs-CZ" dirty="0"/>
              <a:t>Nejjednodušší případ použití stupňovité kalkulace je při oddělení výrobních, správních nebo odbytových nákladů, když se liší poset vyrobených a prodaných výrobků. </a:t>
            </a:r>
          </a:p>
          <a:p>
            <a:pPr marL="363538" lvl="1" indent="-344488">
              <a:spcBef>
                <a:spcPts val="0"/>
              </a:spcBef>
              <a:buSzPts val="3200"/>
              <a:buChar char="•"/>
            </a:pPr>
            <a:r>
              <a:rPr lang="cs-CZ" dirty="0"/>
              <a:t>Tím se zabezpečí, aby výrobky, které v daném období nebyly prodány, nebyly zatěžovány odbytovými, resp. správními náklady. </a:t>
            </a:r>
          </a:p>
          <a:p>
            <a:pPr marL="363538" lvl="1" indent="-344488">
              <a:spcBef>
                <a:spcPts val="0"/>
              </a:spcBef>
              <a:buSzPts val="3200"/>
              <a:buChar char="•"/>
            </a:pPr>
            <a:r>
              <a:rPr lang="cs-CZ" dirty="0"/>
              <a:t>Ozřejmí to příklad.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59642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Výrobní náklady 		100 000 Kč</a:t>
            </a:r>
          </a:p>
          <a:p>
            <a:pPr marL="363538" lvl="1" indent="-344488">
              <a:spcBef>
                <a:spcPts val="0"/>
              </a:spcBef>
              <a:buSzPts val="3200"/>
              <a:buChar char="•"/>
            </a:pPr>
            <a:r>
              <a:rPr lang="cs-CZ" u="sng" dirty="0"/>
              <a:t>Počet výrob. výrobků 	1 000 ks</a:t>
            </a:r>
          </a:p>
          <a:p>
            <a:pPr marL="363538" lvl="1" indent="-344488">
              <a:spcBef>
                <a:spcPts val="0"/>
              </a:spcBef>
              <a:buSzPts val="3200"/>
              <a:buChar char="•"/>
            </a:pPr>
            <a:r>
              <a:rPr lang="cs-CZ" dirty="0"/>
              <a:t>Výrobní  náklady/kus	100,00 Kč</a:t>
            </a:r>
          </a:p>
          <a:p>
            <a:pPr marL="363538" lvl="1" indent="-344488">
              <a:spcBef>
                <a:spcPts val="0"/>
              </a:spcBef>
              <a:buSzPts val="3200"/>
              <a:buChar char="•"/>
            </a:pPr>
            <a:endParaRPr lang="cs-CZ" dirty="0"/>
          </a:p>
          <a:p>
            <a:pPr marL="363538" lvl="1" indent="-344488">
              <a:spcBef>
                <a:spcPts val="0"/>
              </a:spcBef>
              <a:buSzPts val="3200"/>
              <a:buChar char="•"/>
            </a:pPr>
            <a:r>
              <a:rPr lang="cs-CZ" dirty="0"/>
              <a:t>Správní a odbyt. náklady 	20 000 Kč</a:t>
            </a:r>
          </a:p>
          <a:p>
            <a:pPr marL="363538" lvl="1" indent="-344488">
              <a:spcBef>
                <a:spcPts val="0"/>
              </a:spcBef>
              <a:buSzPts val="3200"/>
              <a:buChar char="•"/>
            </a:pPr>
            <a:r>
              <a:rPr lang="cs-CZ" u="sng" dirty="0"/>
              <a:t>Počet prodaných výrobků 	800 ks</a:t>
            </a:r>
          </a:p>
          <a:p>
            <a:pPr marL="363538" lvl="1" indent="-344488">
              <a:spcBef>
                <a:spcPts val="0"/>
              </a:spcBef>
              <a:buSzPts val="3200"/>
              <a:buChar char="•"/>
            </a:pPr>
            <a:r>
              <a:rPr lang="cs-CZ" dirty="0"/>
              <a:t>Správní a odbyt. náklady 	25 Kč</a:t>
            </a:r>
          </a:p>
          <a:p>
            <a:pPr marL="363538" lvl="1" indent="-344488">
              <a:spcBef>
                <a:spcPts val="0"/>
              </a:spcBef>
              <a:buSzPts val="3200"/>
              <a:buChar char="•"/>
            </a:pPr>
            <a:endParaRPr lang="cs-CZ" dirty="0"/>
          </a:p>
          <a:p>
            <a:pPr marL="363538" lvl="1" indent="-344488">
              <a:spcBef>
                <a:spcPts val="0"/>
              </a:spcBef>
              <a:buSzPts val="3200"/>
              <a:buChar char="•"/>
            </a:pPr>
            <a:r>
              <a:rPr lang="cs-CZ" dirty="0"/>
              <a:t>Vlastní náklady 		125 Kč (100 + 25)</a:t>
            </a:r>
          </a:p>
          <a:p>
            <a:pPr marL="363538" lvl="1" indent="-344488">
              <a:spcBef>
                <a:spcPts val="0"/>
              </a:spcBef>
              <a:buSzPts val="3200"/>
              <a:buChar char="•"/>
            </a:pPr>
            <a:endParaRPr lang="cs-CZ" dirty="0"/>
          </a:p>
          <a:p>
            <a:pPr marL="363538" lvl="1" indent="-344488">
              <a:spcBef>
                <a:spcPts val="0"/>
              </a:spcBef>
              <a:buSzPts val="3200"/>
              <a:buChar char="•"/>
            </a:pPr>
            <a:r>
              <a:rPr lang="cs-CZ" u="sng" dirty="0"/>
              <a:t>Zisková přirážka (22 %)		27,50 Kč</a:t>
            </a:r>
          </a:p>
          <a:p>
            <a:pPr marL="363538" lvl="1" indent="-344488">
              <a:spcBef>
                <a:spcPts val="0"/>
              </a:spcBef>
              <a:buSzPts val="3200"/>
              <a:buChar char="•"/>
            </a:pPr>
            <a:r>
              <a:rPr lang="cs-CZ" dirty="0"/>
              <a:t>Nabídková cena			</a:t>
            </a:r>
            <a:r>
              <a:rPr lang="cs-CZ" b="1" dirty="0"/>
              <a:t>152, 50 Kč</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314392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fade">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fade">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fade">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5" end="5"/>
                                            </p:txEl>
                                          </p:spTgt>
                                        </p:tgtEl>
                                        <p:attrNameLst>
                                          <p:attrName>style.visibility</p:attrName>
                                        </p:attrNameLst>
                                      </p:cBhvr>
                                      <p:to>
                                        <p:strVal val="visible"/>
                                      </p:to>
                                    </p:set>
                                    <p:animEffect transition="in" filter="fade">
                                      <p:cBhvr>
                                        <p:cTn id="22" dur="1500"/>
                                        <p:tgtEl>
                                          <p:spTgt spid="9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6" end="6"/>
                                            </p:txEl>
                                          </p:spTgt>
                                        </p:tgtEl>
                                        <p:attrNameLst>
                                          <p:attrName>style.visibility</p:attrName>
                                        </p:attrNameLst>
                                      </p:cBhvr>
                                      <p:to>
                                        <p:strVal val="visible"/>
                                      </p:to>
                                    </p:set>
                                    <p:animEffect transition="in" filter="fade">
                                      <p:cBhvr>
                                        <p:cTn id="27" dur="1500"/>
                                        <p:tgtEl>
                                          <p:spTgt spid="9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7" end="7"/>
                                            </p:txEl>
                                          </p:spTgt>
                                        </p:tgtEl>
                                        <p:attrNameLst>
                                          <p:attrName>style.visibility</p:attrName>
                                        </p:attrNameLst>
                                      </p:cBhvr>
                                      <p:to>
                                        <p:strVal val="visible"/>
                                      </p:to>
                                    </p:set>
                                    <p:animEffect transition="in" filter="fade">
                                      <p:cBhvr>
                                        <p:cTn id="32" dur="1500"/>
                                        <p:tgtEl>
                                          <p:spTgt spid="9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
                                            <p:txEl>
                                              <p:pRg st="9" end="9"/>
                                            </p:txEl>
                                          </p:spTgt>
                                        </p:tgtEl>
                                        <p:attrNameLst>
                                          <p:attrName>style.visibility</p:attrName>
                                        </p:attrNameLst>
                                      </p:cBhvr>
                                      <p:to>
                                        <p:strVal val="visible"/>
                                      </p:to>
                                    </p:set>
                                    <p:animEffect transition="in" filter="fade">
                                      <p:cBhvr>
                                        <p:cTn id="37" dur="1500"/>
                                        <p:tgtEl>
                                          <p:spTgt spid="9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8">
                                            <p:txEl>
                                              <p:pRg st="11" end="11"/>
                                            </p:txEl>
                                          </p:spTgt>
                                        </p:tgtEl>
                                        <p:attrNameLst>
                                          <p:attrName>style.visibility</p:attrName>
                                        </p:attrNameLst>
                                      </p:cBhvr>
                                      <p:to>
                                        <p:strVal val="visible"/>
                                      </p:to>
                                    </p:set>
                                    <p:animEffect transition="in" filter="fade">
                                      <p:cBhvr>
                                        <p:cTn id="42" dur="1500"/>
                                        <p:tgtEl>
                                          <p:spTgt spid="9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8">
                                            <p:txEl>
                                              <p:pRg st="12" end="12"/>
                                            </p:txEl>
                                          </p:spTgt>
                                        </p:tgtEl>
                                        <p:attrNameLst>
                                          <p:attrName>style.visibility</p:attrName>
                                        </p:attrNameLst>
                                      </p:cBhvr>
                                      <p:to>
                                        <p:strVal val="visible"/>
                                      </p:to>
                                    </p:set>
                                    <p:animEffect transition="in" filter="fade">
                                      <p:cBhvr>
                                        <p:cTn id="47" dur="1500"/>
                                        <p:tgtEl>
                                          <p:spTgt spid="9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Všeobecný kalkulační vzorec: </a:t>
            </a:r>
          </a:p>
          <a:p>
            <a:pPr marL="820738" lvl="2" indent="-344488">
              <a:spcBef>
                <a:spcPts val="0"/>
              </a:spcBef>
              <a:buSzPts val="3200"/>
            </a:pPr>
            <a:r>
              <a:rPr lang="cs-CZ" dirty="0"/>
              <a:t>1. přímý materiál </a:t>
            </a:r>
          </a:p>
          <a:p>
            <a:pPr marL="820738" lvl="2" indent="-344488">
              <a:spcBef>
                <a:spcPts val="0"/>
              </a:spcBef>
              <a:buSzPts val="3200"/>
            </a:pPr>
            <a:r>
              <a:rPr lang="cs-CZ" dirty="0"/>
              <a:t>2. přímé mzdy </a:t>
            </a:r>
          </a:p>
          <a:p>
            <a:pPr marL="820738" lvl="2" indent="-344488">
              <a:spcBef>
                <a:spcPts val="0"/>
              </a:spcBef>
              <a:buSzPts val="3200"/>
            </a:pPr>
            <a:r>
              <a:rPr lang="cs-CZ" dirty="0"/>
              <a:t>3. ostatní přímé náklady </a:t>
            </a:r>
          </a:p>
          <a:p>
            <a:pPr marL="820738" lvl="2" indent="-344488">
              <a:spcBef>
                <a:spcPts val="0"/>
              </a:spcBef>
              <a:buSzPts val="3200"/>
            </a:pPr>
            <a:r>
              <a:rPr lang="cs-CZ" dirty="0"/>
              <a:t>4. výrobní (provozní) režie </a:t>
            </a:r>
          </a:p>
          <a:p>
            <a:pPr marL="1277938" lvl="3" indent="-344488">
              <a:spcBef>
                <a:spcPts val="0"/>
              </a:spcBef>
              <a:buSzPts val="3200"/>
            </a:pPr>
            <a:r>
              <a:rPr lang="cs-CZ" dirty="0"/>
              <a:t>vlastní náklady výroby – položky 1 až 4 </a:t>
            </a:r>
          </a:p>
          <a:p>
            <a:pPr marL="820738" lvl="2" indent="-344488">
              <a:spcBef>
                <a:spcPts val="0"/>
              </a:spcBef>
              <a:buSzPts val="3200"/>
            </a:pPr>
            <a:r>
              <a:rPr lang="cs-CZ" dirty="0"/>
              <a:t>5. správní režie vlastní náklady výkonu </a:t>
            </a:r>
          </a:p>
          <a:p>
            <a:pPr marL="1277938" lvl="3" indent="-344488">
              <a:spcBef>
                <a:spcPts val="0"/>
              </a:spcBef>
              <a:buSzPts val="3200"/>
            </a:pPr>
            <a:r>
              <a:rPr lang="cs-CZ" dirty="0"/>
              <a:t>položky 1 až 5</a:t>
            </a:r>
          </a:p>
          <a:p>
            <a:pPr marL="820738" lvl="2" indent="-344488">
              <a:spcBef>
                <a:spcPts val="0"/>
              </a:spcBef>
              <a:buSzPts val="3200"/>
            </a:pPr>
            <a:r>
              <a:rPr lang="cs-CZ" dirty="0"/>
              <a:t>6. odbytové náklady </a:t>
            </a:r>
          </a:p>
          <a:p>
            <a:pPr marL="1277938" lvl="3" indent="-344488">
              <a:spcBef>
                <a:spcPts val="0"/>
              </a:spcBef>
              <a:buSzPts val="3200"/>
            </a:pPr>
            <a:r>
              <a:rPr lang="cs-CZ" dirty="0"/>
              <a:t>úplné vlastní náklady výkonu – položky 1 až 6</a:t>
            </a:r>
          </a:p>
          <a:p>
            <a:pPr marL="820738" lvl="2" indent="-344488">
              <a:spcBef>
                <a:spcPts val="0"/>
              </a:spcBef>
              <a:buSzPts val="3200"/>
            </a:pPr>
            <a:r>
              <a:rPr lang="cs-CZ" dirty="0"/>
              <a:t>7. zisk (ztráta) cena výkonu</a:t>
            </a:r>
          </a:p>
          <a:p>
            <a:pPr marL="1277938" lvl="3" indent="-344488">
              <a:spcBef>
                <a:spcPts val="0"/>
              </a:spcBef>
              <a:buSzPts val="3200"/>
            </a:pPr>
            <a:r>
              <a:rPr lang="cs-CZ" dirty="0"/>
              <a:t>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40813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Pokud bychom nesestavovali kalkulaci takto (dvojstupňově), dostali bychom jinou částku nákladů i jinou cenu:</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á</m:t>
                    </m:r>
                    <m:r>
                      <a:rPr lang="cs-CZ" b="0" i="1" smtClean="0">
                        <a:latin typeface="Cambria Math" panose="02040503050406030204" pitchFamily="18" charset="0"/>
                      </a:rPr>
                      <m:t>𝑘𝑙𝑎𝑑𝑦</m:t>
                    </m:r>
                    <m:r>
                      <a:rPr lang="cs-CZ" b="0" i="1" smtClean="0">
                        <a:latin typeface="Cambria Math" panose="02040503050406030204" pitchFamily="18" charset="0"/>
                      </a:rPr>
                      <m:t> </m:t>
                    </m:r>
                    <m:r>
                      <a:rPr lang="cs-CZ" b="0" i="1" smtClean="0">
                        <a:latin typeface="Cambria Math" panose="02040503050406030204" pitchFamily="18" charset="0"/>
                      </a:rPr>
                      <m:t>𝑛𝑎</m:t>
                    </m:r>
                    <m:r>
                      <a:rPr lang="cs-CZ" b="0" i="1" smtClean="0">
                        <a:latin typeface="Cambria Math" panose="02040503050406030204" pitchFamily="18" charset="0"/>
                      </a:rPr>
                      <m:t> 1 </m:t>
                    </m:r>
                    <m:r>
                      <a:rPr lang="cs-CZ" b="0" i="1" smtClean="0">
                        <a:latin typeface="Cambria Math" panose="02040503050406030204" pitchFamily="18" charset="0"/>
                      </a:rPr>
                      <m:t>𝑣𝑦𝑟𝑜𝑏𝑒𝑛</m:t>
                    </m:r>
                    <m:r>
                      <a:rPr lang="cs-CZ" b="0" i="1" smtClean="0">
                        <a:latin typeface="Cambria Math" panose="02040503050406030204" pitchFamily="18" charset="0"/>
                      </a:rPr>
                      <m:t>ý </m:t>
                    </m:r>
                    <m:r>
                      <a:rPr lang="cs-CZ" b="0" i="1" smtClean="0">
                        <a:latin typeface="Cambria Math" panose="02040503050406030204" pitchFamily="18" charset="0"/>
                      </a:rPr>
                      <m:t>𝑘𝑢𝑠</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100 000+20 000</m:t>
                        </m:r>
                      </m:num>
                      <m:den>
                        <m:r>
                          <a:rPr lang="cs-CZ" b="0" i="1" smtClean="0">
                            <a:latin typeface="Cambria Math" panose="02040503050406030204" pitchFamily="18" charset="0"/>
                          </a:rPr>
                          <m:t>1 000</m:t>
                        </m:r>
                      </m:den>
                    </m:f>
                  </m:oMath>
                </a14:m>
                <a:endParaRPr lang="cs-CZ"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𝑛</m:t>
                    </m:r>
                    <m:r>
                      <a:rPr lang="cs-CZ" i="1">
                        <a:latin typeface="Cambria Math" panose="02040503050406030204" pitchFamily="18" charset="0"/>
                      </a:rPr>
                      <m:t>á</m:t>
                    </m:r>
                    <m:r>
                      <a:rPr lang="cs-CZ" i="1">
                        <a:latin typeface="Cambria Math" panose="02040503050406030204" pitchFamily="18" charset="0"/>
                      </a:rPr>
                      <m:t>𝑘𝑙𝑎𝑑𝑦</m:t>
                    </m:r>
                    <m:r>
                      <a:rPr lang="cs-CZ" i="1">
                        <a:latin typeface="Cambria Math" panose="02040503050406030204" pitchFamily="18" charset="0"/>
                      </a:rPr>
                      <m:t> </m:t>
                    </m:r>
                    <m:r>
                      <a:rPr lang="cs-CZ" i="1">
                        <a:latin typeface="Cambria Math" panose="02040503050406030204" pitchFamily="18" charset="0"/>
                      </a:rPr>
                      <m:t>𝑛𝑎</m:t>
                    </m:r>
                    <m:r>
                      <a:rPr lang="cs-CZ" i="1">
                        <a:latin typeface="Cambria Math" panose="02040503050406030204" pitchFamily="18" charset="0"/>
                      </a:rPr>
                      <m:t> 1 </m:t>
                    </m:r>
                    <m:r>
                      <a:rPr lang="cs-CZ" i="1">
                        <a:latin typeface="Cambria Math" panose="02040503050406030204" pitchFamily="18" charset="0"/>
                      </a:rPr>
                      <m:t>𝑣𝑦𝑟𝑜𝑏𝑒𝑛</m:t>
                    </m:r>
                    <m:r>
                      <a:rPr lang="cs-CZ" i="1">
                        <a:latin typeface="Cambria Math" panose="02040503050406030204" pitchFamily="18" charset="0"/>
                      </a:rPr>
                      <m:t>ý </m:t>
                    </m:r>
                    <m:r>
                      <a:rPr lang="cs-CZ" i="1">
                        <a:latin typeface="Cambria Math" panose="02040503050406030204" pitchFamily="18" charset="0"/>
                      </a:rPr>
                      <m:t>𝑘𝑢𝑠</m:t>
                    </m:r>
                    <m:r>
                      <a:rPr lang="cs-CZ" i="1">
                        <a:latin typeface="Cambria Math" panose="02040503050406030204" pitchFamily="18" charset="0"/>
                      </a:rPr>
                      <m:t>=120 </m:t>
                    </m:r>
                    <m:r>
                      <a:rPr lang="cs-CZ" b="0" i="1" smtClean="0">
                        <a:latin typeface="Cambria Math" panose="02040503050406030204" pitchFamily="18" charset="0"/>
                      </a:rPr>
                      <m:t>𝐾</m:t>
                    </m:r>
                    <m:r>
                      <a:rPr lang="cs-CZ" b="0" i="1" smtClean="0">
                        <a:latin typeface="Cambria Math" panose="02040503050406030204" pitchFamily="18" charset="0"/>
                      </a:rPr>
                      <m:t>č</m:t>
                    </m:r>
                  </m:oMath>
                </a14:m>
                <a:endParaRPr lang="cs-CZ" b="0" dirty="0"/>
              </a:p>
              <a:p>
                <a:pPr marL="363538" lvl="1" indent="-344488">
                  <a:spcBef>
                    <a:spcPts val="0"/>
                  </a:spcBef>
                  <a:buSzPts val="3200"/>
                  <a:buFont typeface="Arial"/>
                  <a:buChar char="•"/>
                </a:pPr>
                <a14:m>
                  <m:oMath xmlns:m="http://schemas.openxmlformats.org/officeDocument/2006/math">
                    <m:r>
                      <a:rPr lang="cs-CZ" b="0" i="1" smtClean="0">
                        <a:latin typeface="Cambria Math" panose="02040503050406030204" pitchFamily="18" charset="0"/>
                      </a:rPr>
                      <m:t>𝑐𝑒𝑛𝑎</m:t>
                    </m:r>
                    <m:r>
                      <a:rPr lang="cs-CZ" b="0" i="1" smtClean="0">
                        <a:latin typeface="Cambria Math" panose="02040503050406030204" pitchFamily="18" charset="0"/>
                      </a:rPr>
                      <m:t> 1 </m:t>
                    </m:r>
                    <m:r>
                      <a:rPr lang="cs-CZ" b="0" i="1" smtClean="0">
                        <a:latin typeface="Cambria Math" panose="02040503050406030204" pitchFamily="18" charset="0"/>
                      </a:rPr>
                      <m:t>𝑘𝑢𝑠𝑢</m:t>
                    </m:r>
                    <m:r>
                      <a:rPr lang="cs-CZ" b="0" i="1" smtClean="0">
                        <a:latin typeface="Cambria Math" panose="02040503050406030204" pitchFamily="18" charset="0"/>
                      </a:rPr>
                      <m:t>=120+120∗0,22</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=120+26,4</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m:t>
                    </m:r>
                    <m:r>
                      <a:rPr lang="cs-CZ" b="1" i="1" smtClean="0">
                        <a:latin typeface="Cambria Math" panose="02040503050406030204" pitchFamily="18" charset="0"/>
                      </a:rPr>
                      <m:t>𝟏𝟒𝟔</m:t>
                    </m:r>
                    <m:r>
                      <a:rPr lang="cs-CZ" b="1" i="1" smtClean="0">
                        <a:latin typeface="Cambria Math" panose="02040503050406030204" pitchFamily="18" charset="0"/>
                      </a:rPr>
                      <m:t>, </m:t>
                    </m:r>
                    <m:r>
                      <a:rPr lang="cs-CZ" b="1" i="1" smtClean="0">
                        <a:latin typeface="Cambria Math" panose="02040503050406030204" pitchFamily="18" charset="0"/>
                      </a:rPr>
                      <m:t>𝟒𝟎</m:t>
                    </m:r>
                    <m:r>
                      <a:rPr lang="cs-CZ" b="1" i="1" smtClean="0">
                        <a:latin typeface="Cambria Math" panose="02040503050406030204" pitchFamily="18" charset="0"/>
                      </a:rPr>
                      <m:t> </m:t>
                    </m:r>
                    <m:r>
                      <a:rPr lang="cs-CZ" b="1" i="1" smtClean="0">
                        <a:latin typeface="Cambria Math" panose="02040503050406030204" pitchFamily="18" charset="0"/>
                      </a:rPr>
                      <m:t>𝑲</m:t>
                    </m:r>
                    <m:r>
                      <a:rPr lang="cs-CZ" b="1" i="1" smtClean="0">
                        <a:latin typeface="Cambria Math" panose="02040503050406030204" pitchFamily="18" charset="0"/>
                      </a:rPr>
                      <m:t>č</m:t>
                    </m:r>
                  </m:oMath>
                </a14:m>
                <a:endParaRPr lang="cs-CZ" b="1" dirty="0"/>
              </a:p>
              <a:p>
                <a:pPr marL="363538" lvl="1" indent="-344488">
                  <a:spcBef>
                    <a:spcPts val="0"/>
                  </a:spcBef>
                  <a:buSzPts val="3200"/>
                  <a:buFont typeface="Arial"/>
                  <a:buChar char="•"/>
                </a:pPr>
                <a:endParaRPr lang="cs-CZ" dirty="0"/>
              </a:p>
              <a:p>
                <a:pPr marL="363538" lvl="1" indent="-344488">
                  <a:spcBef>
                    <a:spcPts val="0"/>
                  </a:spcBef>
                  <a:buSzPts val="3200"/>
                  <a:buFont typeface="Arial"/>
                  <a:buChar char="•"/>
                </a:pPr>
                <a:endParaRPr lang="cs-CZ" dirty="0"/>
              </a:p>
              <a:p>
                <a:pPr marL="363538" lvl="1" indent="-344488">
                  <a:spcBef>
                    <a:spcPts val="0"/>
                  </a:spcBef>
                  <a:buSzPts val="3200"/>
                  <a:buChar char="•"/>
                </a:pPr>
                <a:endParaRPr lang="cs-CZ" dirty="0"/>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2423" r="-1481"/>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93748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2" end="2"/>
                                            </p:txEl>
                                          </p:spTgt>
                                        </p:tgtEl>
                                        <p:attrNameLst>
                                          <p:attrName>style.visibility</p:attrName>
                                        </p:attrNameLst>
                                      </p:cBhvr>
                                      <p:to>
                                        <p:strVal val="visible"/>
                                      </p:to>
                                    </p:set>
                                    <p:anim calcmode="lin" valueType="num">
                                      <p:cBhvr additive="base">
                                        <p:cTn id="7" dur="1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anim calcmode="lin" valueType="num">
                                      <p:cBhvr additive="base">
                                        <p:cTn id="13" dur="1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14" dur="1500" fill="hold"/>
                                        <p:tgtEl>
                                          <p:spTgt spid="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8">
                                            <p:txEl>
                                              <p:pRg st="4" end="4"/>
                                            </p:txEl>
                                          </p:spTgt>
                                        </p:tgtEl>
                                        <p:attrNameLst>
                                          <p:attrName>style.visibility</p:attrName>
                                        </p:attrNameLst>
                                      </p:cBhvr>
                                      <p:to>
                                        <p:strVal val="visible"/>
                                      </p:to>
                                    </p:set>
                                    <p:anim calcmode="lin" valueType="num">
                                      <p:cBhvr additive="base">
                                        <p:cTn id="19" dur="1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
                                            <p:txEl>
                                              <p:pRg st="5" end="5"/>
                                            </p:txEl>
                                          </p:spTgt>
                                        </p:tgtEl>
                                        <p:attrNameLst>
                                          <p:attrName>style.visibility</p:attrName>
                                        </p:attrNameLst>
                                      </p:cBhvr>
                                      <p:to>
                                        <p:strVal val="visible"/>
                                      </p:to>
                                    </p:set>
                                    <p:anim calcmode="lin" valueType="num">
                                      <p:cBhvr additive="base">
                                        <p:cTn id="25" dur="1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6" dur="1500" fill="hold"/>
                                        <p:tgtEl>
                                          <p:spTgt spid="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1500" fill="hold"/>
                                        <p:tgtEl>
                                          <p:spTgt spid="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Hlavní uplatnění má tato metoda ve </a:t>
            </a:r>
            <a:r>
              <a:rPr lang="cs-CZ" b="1" dirty="0"/>
              <a:t>stupňové (fázové) výroby</a:t>
            </a:r>
            <a:r>
              <a:rPr lang="cs-CZ" dirty="0"/>
              <a:t>, kdy výrobek prochází několika výrobními stupni (fázemi). </a:t>
            </a:r>
          </a:p>
          <a:p>
            <a:pPr marL="363538" lvl="1" indent="-344488">
              <a:spcBef>
                <a:spcPts val="0"/>
              </a:spcBef>
              <a:buSzPts val="3200"/>
              <a:buChar char="•"/>
            </a:pPr>
            <a:r>
              <a:rPr lang="cs-CZ" dirty="0"/>
              <a:t>Pak sestavujeme kalkulaci pro jednotlivé výrobní stupni. </a:t>
            </a:r>
          </a:p>
          <a:p>
            <a:pPr marL="363538" lvl="1" indent="-344488">
              <a:spcBef>
                <a:spcPts val="0"/>
              </a:spcBef>
              <a:buSzPts val="3200"/>
              <a:buChar char="•"/>
            </a:pPr>
            <a:r>
              <a:rPr lang="cs-CZ" dirty="0"/>
              <a:t>To předpokládá měření objemu produkce a zjišťování nákladů zvlášť pro každý výrobní stupeň, který je nákladovým střediskem. </a:t>
            </a:r>
          </a:p>
          <a:p>
            <a:pPr marL="363538" lvl="1" indent="-344488">
              <a:spcBef>
                <a:spcPts val="0"/>
              </a:spcBef>
              <a:buSzPts val="3200"/>
              <a:buChar char="•"/>
            </a:pPr>
            <a:r>
              <a:rPr lang="cs-CZ" dirty="0"/>
              <a:t>V každém výrobním stupni se mohou kalkulovat buď náklady, které v něm vznikají (tj. zpracovací náklady), nebo veškeré náklady, tj. náklady včetně společných nákladů, především materiálu, který je postupně zpracováván.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337976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prvním případě náklady finálního výrobku zjistíme jako součet ceny materiálu spotřebovaného v prvním výrobním stupni, zpracovacích nákladů jednotlivých výrobních stupni a společných nákladů. </a:t>
            </a:r>
          </a:p>
          <a:p>
            <a:pPr marL="363538" lvl="1" indent="-344488">
              <a:spcBef>
                <a:spcPts val="0"/>
              </a:spcBef>
              <a:buSzPts val="3200"/>
              <a:buChar char="•"/>
            </a:pPr>
            <a:r>
              <a:rPr lang="cs-CZ" dirty="0"/>
              <a:t>Výsledek je přesnější, než když náklady finálního výrobku vypočítáváme jako podíl součtu nákladů jednotlivých výrobních stupňů a množství výrobků dohotovených v posledním výrobním stupni, neboť přihlížíme k množství výrobků dohotovených skutečně v jednotlivých výrobních stupních.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53011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Metoda se uplatňuje hlavně v </a:t>
            </a:r>
            <a:r>
              <a:rPr lang="cs-CZ" b="1" dirty="0"/>
              <a:t>chemické výrobě </a:t>
            </a:r>
            <a:r>
              <a:rPr lang="cs-CZ" dirty="0"/>
              <a:t>(nazývá se zde </a:t>
            </a:r>
            <a:r>
              <a:rPr lang="cs-CZ" b="1" dirty="0"/>
              <a:t>rozvrhová metoda</a:t>
            </a:r>
            <a:r>
              <a:rPr lang="cs-CZ" dirty="0"/>
              <a:t>). </a:t>
            </a:r>
          </a:p>
          <a:p>
            <a:pPr marL="363538" lvl="1" indent="-344488">
              <a:spcBef>
                <a:spcPts val="0"/>
              </a:spcBef>
              <a:buSzPts val="3200"/>
              <a:buChar char="•"/>
            </a:pPr>
            <a:r>
              <a:rPr lang="cs-CZ" dirty="0"/>
              <a:t>Protože podíl společných nákladů na kalkulační jednici se většinou nemůže stanovit prostým dělením, jsou tyto kalkulace oznamovány za kombinaci kalkulace dělením s přirážkovou kalkulací.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4776317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Příště probereme metody:</a:t>
            </a:r>
          </a:p>
          <a:p>
            <a:pPr marL="820738" lvl="2" indent="-344488">
              <a:spcBef>
                <a:spcPts val="0"/>
              </a:spcBef>
              <a:buSzPts val="3200"/>
            </a:pPr>
            <a:r>
              <a:rPr lang="cs-CZ" dirty="0"/>
              <a:t>Kalkulace dělením s poměrovými (ekvivalentními) čísly;</a:t>
            </a:r>
          </a:p>
          <a:p>
            <a:pPr marL="820738" lvl="2" indent="-344488">
              <a:spcBef>
                <a:spcPts val="0"/>
              </a:spcBef>
              <a:buSzPts val="3200"/>
            </a:pPr>
            <a:r>
              <a:rPr lang="cs-CZ" dirty="0"/>
              <a:t>Kalkulace přirážková;</a:t>
            </a:r>
          </a:p>
          <a:p>
            <a:pPr marL="820738" lvl="2" indent="-344488">
              <a:spcBef>
                <a:spcPts val="0"/>
              </a:spcBef>
              <a:buSzPts val="3200"/>
            </a:pPr>
            <a:r>
              <a:rPr lang="cs-CZ" dirty="0"/>
              <a:t>Metoda strojových přirážek;</a:t>
            </a:r>
          </a:p>
          <a:p>
            <a:pPr marL="820738" lvl="2" indent="-344488">
              <a:spcBef>
                <a:spcPts val="0"/>
              </a:spcBef>
              <a:buSzPts val="3200"/>
            </a:pPr>
            <a:r>
              <a:rPr lang="cs-CZ" dirty="0"/>
              <a:t>Kalkulace ve sdružené výrobě;</a:t>
            </a:r>
          </a:p>
          <a:p>
            <a:pPr marL="820738" lvl="2" indent="-344488">
              <a:spcBef>
                <a:spcPts val="0"/>
              </a:spcBef>
              <a:buSzPts val="3200"/>
            </a:pPr>
            <a:r>
              <a:rPr lang="cs-CZ" dirty="0"/>
              <a:t>Zůstatková (odečítací) metoda kalkulace;</a:t>
            </a:r>
          </a:p>
          <a:p>
            <a:pPr marL="820738" lvl="2" indent="-344488">
              <a:spcBef>
                <a:spcPts val="0"/>
              </a:spcBef>
              <a:buSzPts val="3200"/>
            </a:pPr>
            <a:r>
              <a:rPr lang="cs-CZ" dirty="0"/>
              <a:t>Kalkulace nákladů podle elementárních procesů – metoda ABC;</a:t>
            </a:r>
          </a:p>
          <a:p>
            <a:pPr marL="820738" lvl="2" indent="-344488">
              <a:spcBef>
                <a:spcPts val="0"/>
              </a:spcBef>
              <a:buSzPts val="3200"/>
            </a:pPr>
            <a:r>
              <a:rPr lang="cs-CZ" dirty="0"/>
              <a:t>Kalkulace </a:t>
            </a:r>
            <a:r>
              <a:rPr lang="cs-CZ" dirty="0" err="1"/>
              <a:t>target</a:t>
            </a:r>
            <a:r>
              <a:rPr lang="cs-CZ" dirty="0"/>
              <a:t> </a:t>
            </a:r>
            <a:r>
              <a:rPr lang="cs-CZ" dirty="0" err="1"/>
              <a:t>costing</a:t>
            </a:r>
            <a:r>
              <a:rPr lang="cs-CZ" dirty="0"/>
              <a:t>.</a:t>
            </a:r>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250489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Uvedený vzorec je vlastní vzorcem kalkulací ceny, kdy cena vzniká podle principu </a:t>
            </a:r>
            <a:r>
              <a:rPr lang="cs-CZ" b="1" dirty="0"/>
              <a:t>„náklady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692896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a:t>
            </a:r>
            <a:r>
              <a:rPr lang="cs-CZ" dirty="0"/>
              <a:t>– </a:t>
            </a:r>
            <a:r>
              <a:rPr lang="cs-CZ" b="1" dirty="0"/>
              <a:t>cílové náklady.</a:t>
            </a:r>
            <a:endParaRPr lang="cs-CZ" dirty="0"/>
          </a:p>
          <a:p>
            <a:pPr marL="363538" lvl="1" indent="-344488">
              <a:spcBef>
                <a:spcPts val="0"/>
              </a:spcBef>
              <a:buSzPts val="3200"/>
              <a:buChar char="•"/>
            </a:pPr>
            <a:r>
              <a:rPr lang="cs-CZ" dirty="0"/>
              <a:t>Cenová kalkulace 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187405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 </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30542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Tato kalkulace je statická (zjištěné průměrné náklady platí pro předpokládaný objem a strukturu výroby). </a:t>
            </a:r>
          </a:p>
          <a:p>
            <a:pPr marL="363538" lvl="1" indent="-344488">
              <a:spcBef>
                <a:spcPts val="0"/>
              </a:spcBef>
              <a:buSzPts val="3200"/>
              <a:buChar char="•"/>
            </a:pPr>
            <a:r>
              <a:rPr lang="cs-CZ" dirty="0"/>
              <a:t>Pro manažerské rozhodování se proto používají další kalkulace – dynamická kalkulace (přihlíží k výši prováděných výkonů), kalkulace variabilních nákladů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3252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2990124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635761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1968</Words>
  <Application>Microsoft Office PowerPoint</Application>
  <PresentationFormat>Předvádění na obrazovce (4:3)</PresentationFormat>
  <Paragraphs>209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Cambria Math</vt:lpstr>
      <vt:lpstr>Office Theme</vt:lpstr>
      <vt:lpstr>  Vymezení a využití kalkulačního vzorce a kalkulačních technik YNKC_07_12</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skr0004</cp:lastModifiedBy>
  <cp:revision>71</cp:revision>
  <dcterms:modified xsi:type="dcterms:W3CDTF">2024-02-11T10:29:53Z</dcterms:modified>
</cp:coreProperties>
</file>