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6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61" r:id="rId2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46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43702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8358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66621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458985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54866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882026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46506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663983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874515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2784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201994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671739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55080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961389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3013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6700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8730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03445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2839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81715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4639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19561" y="2374900"/>
            <a:ext cx="8704877" cy="20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rgbClr val="D10202"/>
              </a:buClr>
              <a:buSzPts val="4400"/>
            </a:pPr>
            <a:r>
              <a:rPr lang="cs-CZ" b="1" dirty="0">
                <a:solidFill>
                  <a:srgbClr val="D10202"/>
                </a:solidFill>
              </a:rPr>
              <a:t/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pl-PL" b="1" dirty="0">
                <a:solidFill>
                  <a:srgbClr val="D10202"/>
                </a:solidFill>
              </a:rPr>
              <a:t> Druhy kalkulací a jejich funkce</a:t>
            </a:r>
            <a:br>
              <a:rPr lang="pl-PL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YNKC_06_06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</a:t>
            </a:r>
            <a:r>
              <a:rPr lang="cs-CZ" sz="18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15. </a:t>
            </a: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03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2024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Zvláštním druhem kalkulace je </a:t>
            </a:r>
            <a:r>
              <a:rPr lang="cs-CZ" b="1" dirty="0"/>
              <a:t>kalkulace přírůstkových (marginálních) nákladů</a:t>
            </a:r>
            <a:r>
              <a:rPr lang="cs-CZ" dirty="0"/>
              <a:t>, která na rozdíl od tradiční kalkulace průměrných nákladů celého množství výkonů zjišťuje dodatečné náklady přírůstku výkonů (obvykle výrobní dávky).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Vychází z dělení nákladů na fixní a variabilní část a předpokládá, že dodatečné výkony vyvolávají vznik pouze variabilních nákladů, zatímco vyšší využití neměnných fixních nákladů přináší dodatečný zisk; používá se např. při stanovení limitu ceny.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4081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Kalkulace neúplných nákladů – direct </a:t>
            </a:r>
            <a:r>
              <a:rPr lang="cs-CZ" b="1" dirty="0" err="1"/>
              <a:t>costing</a:t>
            </a:r>
            <a:endParaRPr lang="cs-CZ" b="1" dirty="0"/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Kalkulace, o kterých jsme dosud pojednávali, kalkulují veškeré náklady a nepřihlížejí k jejich rozlišení podle závislosti na změně objemu výroby, tj. k jejich rozčlenění na fixní a variabilní části.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Vede k řadě nepřesných (často i nesprávných) rozhodnutí.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Kritika těchto „tradičních“ kalkulací (kalkulací úplných nákladů) je vedena v těchto směrech: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3969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rabicPeriod"/>
            </a:pPr>
            <a:r>
              <a:rPr lang="cs-CZ" dirty="0"/>
              <a:t>Tradiční způsob rozvrhování režijních nákladů podle přímých mezd nebo jiných přímých nákladů pro řadu výrob nevyhovuje, protože </a:t>
            </a:r>
            <a:r>
              <a:rPr lang="cs-CZ" b="1" dirty="0"/>
              <a:t>nevyjadřuje souvislost mezi výrobními činiteli </a:t>
            </a:r>
            <a:r>
              <a:rPr lang="cs-CZ" dirty="0"/>
              <a:t>(nákladovými činiteli) a </a:t>
            </a:r>
            <a:r>
              <a:rPr lang="cs-CZ" b="1" dirty="0"/>
              <a:t>náklady, které jsou jimi vyvolány</a:t>
            </a:r>
            <a:r>
              <a:rPr lang="cs-CZ" dirty="0"/>
              <a:t>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/>
              <a:t>Rozvrhovací klíče často nemají nic společného se skutečným objemem režijních nákladů, který jednotlivé výrobky vyvolaly.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/>
              <a:t>Značný podíl režijních (většinou fixních) nákladů je spojen s činností mechanismů a automatů.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/>
              <a:t>Náklady vyvolané touto technikou se však rozvrhují v podstatě podle „ruční“ práce.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/>
              <a:t>Tím </a:t>
            </a:r>
            <a:r>
              <a:rPr lang="cs-CZ" b="1" dirty="0"/>
              <a:t>dochází k vyššímu nákladovému zatěžování výrobků s vyšším podílem ruční práce</a:t>
            </a:r>
            <a:r>
              <a:rPr lang="cs-CZ" dirty="0"/>
              <a:t>, zatímco ve skutečnosti by měly být více zatíženy výrobky, při jejichž výrobě se používá technika.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b="1" dirty="0"/>
              <a:t>Tradiční kalkulace tím přestávají dávat spolehlivé údaje o rentabilitě výrobků</a:t>
            </a:r>
            <a:r>
              <a:rPr lang="cs-CZ" dirty="0"/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368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rabicPeriod" startAt="2"/>
            </a:pPr>
            <a:r>
              <a:rPr lang="cs-CZ" b="1" dirty="0"/>
              <a:t>Část režijních nákladů </a:t>
            </a:r>
            <a:r>
              <a:rPr lang="cs-CZ" dirty="0"/>
              <a:t>(např. správní režie</a:t>
            </a:r>
            <a:r>
              <a:rPr lang="cs-CZ" b="1" dirty="0"/>
              <a:t>) je spojena s činností podniku jako celku a nemá bezprostřední souvislost s jednotlivými druhy výrobků</a:t>
            </a:r>
            <a:r>
              <a:rPr lang="cs-CZ" dirty="0"/>
              <a:t>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/>
              <a:t>Rozvrhování těchto nákladů je proto velmi podmíněné.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/>
              <a:t>Z toho vyplývá, že </a:t>
            </a:r>
            <a:r>
              <a:rPr lang="cs-CZ" b="1" dirty="0"/>
              <a:t>jednotlivé výrobky nevytvářejí zisk, který je výsledkem práce podniku jako celku </a:t>
            </a:r>
            <a:r>
              <a:rPr lang="cs-CZ" dirty="0"/>
              <a:t>a kterého podnik dosáhne až po překročení kritického objemu výroby.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/>
              <a:t>To však kalkulace úplných nákladů nebere v úvahu.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127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rabicPeriod" startAt="3"/>
            </a:pPr>
            <a:r>
              <a:rPr lang="cs-CZ" b="1" dirty="0"/>
              <a:t>Kalkulace úplných nákladů předpokládá znalost vyráběného množství jednotlivých druhů výrobků.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/>
              <a:t>Jinak nelze stanovit podíl fixních režijních nákladů na výrobek a jejich rozdělení se musí odhadovat.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/>
              <a:t>Rovněž zisk z určitého výrobku není proporcionální k vyráběnému množství (rozšiřováním objemu výroby dochází k degresi fixních nákladů, a tím k růstu zisku na jednotku výkonu).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/>
              <a:t>To ztěžuje různá ekonomická rozhodnutí, např. volbu optimálního výrobního plánu metodami lineárního programování, které předpokládají linearitu všech vztahů.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093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rabicPeriod" startAt="4"/>
            </a:pPr>
            <a:r>
              <a:rPr lang="cs-CZ" b="1" dirty="0"/>
              <a:t>Kalkulace úplných nákladů považuje za minimální hranici ceny výrobku jeho úplné vlastní náklady</a:t>
            </a:r>
            <a:r>
              <a:rPr lang="cs-CZ" dirty="0"/>
              <a:t>; výrobky s nižší cenou považuje za nerentabilní.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/>
              <a:t>Uhrazují-li však dosud vyráběné výrobky fixní náklady a další výrobek (další zakázka) nevyvolá dodatečné fixní náklady, pak stačí, aby jeho cena byla vyšší, než jsou jeho variabilní náklady, a tento výrobek (po překročení bodu zvratu) přinese zisk.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4699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 kritiky vzešel typ kalkulace nazvaný </a:t>
            </a:r>
            <a:r>
              <a:rPr lang="cs-CZ" b="1" dirty="0"/>
              <a:t>kalkulace neúplných</a:t>
            </a:r>
            <a:r>
              <a:rPr lang="cs-CZ" dirty="0"/>
              <a:t> (variabilních, přímých) </a:t>
            </a:r>
            <a:r>
              <a:rPr lang="cs-CZ" b="1" dirty="0"/>
              <a:t>nákladů</a:t>
            </a:r>
            <a:r>
              <a:rPr lang="cs-CZ" dirty="0"/>
              <a:t> (metoda direct </a:t>
            </a:r>
            <a:r>
              <a:rPr lang="cs-CZ" dirty="0" err="1"/>
              <a:t>costing</a:t>
            </a:r>
            <a:r>
              <a:rPr lang="cs-CZ" dirty="0"/>
              <a:t>, </a:t>
            </a:r>
            <a:r>
              <a:rPr lang="cs-CZ" dirty="0" err="1"/>
              <a:t>variable</a:t>
            </a:r>
            <a:r>
              <a:rPr lang="cs-CZ" dirty="0"/>
              <a:t> </a:t>
            </a:r>
            <a:r>
              <a:rPr lang="cs-CZ" dirty="0" err="1"/>
              <a:t>costing</a:t>
            </a:r>
            <a:r>
              <a:rPr lang="cs-CZ" dirty="0"/>
              <a:t>).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Na výrobky kalkuluje pouze variabilní náklady, tj. jednicové náklady a variabilní režijní náklady.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Zbývající fixní režijní náklady považuje za náklady, které je nutné vynaložit pro zajištění chodu podniku v určitém období; do nákladů na výrobky je nepromítá, ale zahrnuje je až do celkového výsledku období (odečítá je od rozdílu mezi výnosy z prodeje a variabilními náklady prodaných výkonů celého podniku).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8331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 toho ovšem vyplývá, že </a:t>
            </a:r>
            <a:r>
              <a:rPr lang="cs-CZ" b="1" dirty="0"/>
              <a:t>u jednotlivých druhů výrobků se nezjišťuje zisk, ale pohlíží se na něj jako na výsledek činnosti podniku jako celku</a:t>
            </a:r>
            <a:r>
              <a:rPr lang="cs-CZ" dirty="0"/>
              <a:t>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Za přispívání k tvorbě výsledku hospodaření podniku se považuje </a:t>
            </a:r>
            <a:r>
              <a:rPr lang="cs-CZ" b="1" dirty="0"/>
              <a:t>rozdíl prodejní ceny výrobku a jeho variabilních nákladů zvaný příspěvek na úhradu fixních nákladů a zisku </a:t>
            </a:r>
            <a:r>
              <a:rPr lang="cs-CZ" dirty="0"/>
              <a:t>(dále jen příspěvek na úhradu, anglicky </a:t>
            </a:r>
            <a:r>
              <a:rPr lang="cs-CZ" dirty="0" err="1"/>
              <a:t>contribution</a:t>
            </a:r>
            <a:r>
              <a:rPr lang="cs-CZ" dirty="0"/>
              <a:t> </a:t>
            </a:r>
            <a:r>
              <a:rPr lang="cs-CZ" dirty="0" err="1"/>
              <a:t>margin</a:t>
            </a:r>
            <a:r>
              <a:rPr lang="cs-CZ" dirty="0"/>
              <a:t>).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Rentabilita výrobku se měří podílem, jaký má příspěvek na úhradu na ceně výrobku nebo na jednotce omezujícího zdroje (např. na 1 </a:t>
            </a:r>
            <a:r>
              <a:rPr lang="cs-CZ" dirty="0" err="1"/>
              <a:t>nh</a:t>
            </a:r>
            <a:r>
              <a:rPr lang="cs-CZ" dirty="0"/>
              <a:t>).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Příspěvek na úhradu připadající na jeden výrobek je stabilnější veličina než zisk, neboť se nemění se změnami vyráběného množství výrobků.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Je proto vhodným ukazatelem pro koeficienty účelové funkce při lineárním programování.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28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 metody kalkulace neúplných nákladů nelze vyvodit, že by se fixním (režijním) nákladům měla věnovat menší pozornost než nákladům variabilním (jednicovým); i fixní náklady musí být koneckonců uhrazeny, a to, že snižují celkový (hrubý) výsledek hospodaření podniku, musí vést k jejich optimalizaci.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751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Protože v praxi obvykle neznáme celkové variabilní náklady na výrobek (známe jen jejich část, a to přímé náklady), </a:t>
            </a:r>
            <a:r>
              <a:rPr lang="cs-CZ" b="1" dirty="0"/>
              <a:t>aproximujeme příspěvek na úhradu hrubým rozpětím</a:t>
            </a:r>
            <a:r>
              <a:rPr lang="cs-CZ" dirty="0"/>
              <a:t>, které je dáno rozdílem ceny a přímých nákladů.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Hrubé rozpětí se též nazývá </a:t>
            </a:r>
            <a:r>
              <a:rPr lang="cs-CZ" b="1" dirty="0"/>
              <a:t>marginální (mezní) výnos nebo marže</a:t>
            </a:r>
            <a:r>
              <a:rPr lang="cs-CZ" dirty="0"/>
              <a:t>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I na podkladě rentability vypočtené z hrubého rozpětí docházíme ke stejnému závěru o výhodnosti jednotlivých výrobků.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7918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Kalkulace z hlediska doby sestavování: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Z hlediska doby sestavování se rozlišují </a:t>
            </a:r>
            <a:r>
              <a:rPr lang="cs-CZ" b="1" dirty="0"/>
              <a:t>kalkulace předběžné</a:t>
            </a:r>
            <a:r>
              <a:rPr lang="cs-CZ" dirty="0"/>
              <a:t>, které se sestavují před provedením výkonu, a </a:t>
            </a:r>
            <a:r>
              <a:rPr lang="cs-CZ" b="1" dirty="0"/>
              <a:t>kalkulace výsledné</a:t>
            </a:r>
            <a:r>
              <a:rPr lang="cs-CZ" dirty="0"/>
              <a:t>, které se sestavují po provedení výkonu.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Předběžné kalkulace </a:t>
            </a:r>
            <a:r>
              <a:rPr lang="cs-CZ" dirty="0"/>
              <a:t>představují ukládání úkolů v oblasti plánovatelných nákladů pro budoucí provádění výkonů.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Výsledné kalkulace </a:t>
            </a:r>
            <a:r>
              <a:rPr lang="cs-CZ" dirty="0"/>
              <a:t>mají význam především pro následnou kontrolu hospodárnosti výroby jednotlivých výkonů.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Doporučuje se sestavovat je rozdílovým způsobem, tj. vyjít z kalkulace předběžné a k ní podle jednotlivých položek přiřazovat rozdíly charakterizující odchylku skutečných nákladů od výše nákladů stanovených v předběžných kalkulacích.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Vzájemný vztah mezi uvedenými ukazateli znázorňuje obrázek na dalším slajdu.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 něj můžeme odvodit, že hrubé rozpětí = cena – přímé náklady; příspěvek na úhradu fixních nákladů a zisku = cena – přímé náklady – variabilní režie (popř. minus </a:t>
            </a:r>
            <a:r>
              <a:rPr lang="cs-CZ" dirty="0" err="1"/>
              <a:t>separabilní</a:t>
            </a:r>
            <a:r>
              <a:rPr lang="cs-CZ" dirty="0"/>
              <a:t> fixní náklady).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Rentabilitu výrobku pak můžeme posoudit jako podíl hrubého rozpětí a prodejní ceny, popř. hrubého rozpětí a omezujících zdrojů.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949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b="1" dirty="0"/>
              <a:t>Struktura ceny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l="14884" t="23695" r="61744" b="44884"/>
          <a:stretch/>
        </p:blipFill>
        <p:spPr>
          <a:xfrm>
            <a:off x="2028456" y="1628735"/>
            <a:ext cx="5909044" cy="446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199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Kalkulace neúplných nákladů vycházejí z předpokladu neměnnosti fixních nákladů; při jejich změně (napě. změně výrobní kapacity) je třeba sestavit kalkulace nové.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Kalkulace neúplných nákladů účelně doplňují metodu analýzy bodu zvratu, metodu pohyblivého rozpočtu a přinášejí nový, exaktnější přístup k rozhodování v podniku.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408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b="1" dirty="0"/>
              <a:t>Pomáhají především určit:</a:t>
            </a:r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jak jednotlivé druhy výrobků přispívají k výsledku hospodaření podniku; </a:t>
            </a:r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jaké je pořadí výhodnosti výrobků a optimální výrobní sortiment;</a:t>
            </a:r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zda je výhodnější určitou součást (polotovar apod.) vyrobit nebo nakoupit; </a:t>
            </a:r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zda je výhodnější určité zařízení nakoupit nebo najmout;</a:t>
            </a:r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zda je výhodné určitý proces mechanizovat (automatizovat); </a:t>
            </a:r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jaká je dolní (minimální) hranice prodejní ceny výrobku; </a:t>
            </a:r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v jakém pořadí zařazovat výrobní kapacity do provozu; v jakém pořadí vyřazovat výrobní kapacity z provozu apod.;</a:t>
            </a:r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zda přijmout dodatečnou zakázku; </a:t>
            </a:r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jakou výrobní metodu zvolit aj. 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4873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Do předběžných kalkulací patří: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Kalkulace operativní;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Kalkulace plánové;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Kalkulace propočtové.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8943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948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Kalkulace operativní</a:t>
            </a:r>
            <a:r>
              <a:rPr lang="cs-CZ" dirty="0"/>
              <a:t>, sestavované na základě operativních norem vyjadřujících konkrétní technické, technologické a organizační podmínky platné v době sestavování kalkulace; rozeznáváme </a:t>
            </a:r>
            <a:r>
              <a:rPr lang="cs-CZ" b="1" dirty="0"/>
              <a:t>operativní kalkulaci výchozí </a:t>
            </a:r>
            <a:r>
              <a:rPr lang="cs-CZ" dirty="0"/>
              <a:t>(základní) platnou k prvému dni období (roku, čtvrtletí, měsíce) a </a:t>
            </a:r>
            <a:r>
              <a:rPr lang="cs-CZ" b="1" dirty="0"/>
              <a:t>operativní kalkulaci běžnou</a:t>
            </a:r>
            <a:r>
              <a:rPr lang="cs-CZ" dirty="0"/>
              <a:t>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Rozdíly mezi oběma tvoří změna norem.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Rozdíly mezi operativní kalkulací běžnou a skutečnými náklady jsou odchylky od norem.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Operativní kalkulace se využívají v operativním řízení výroby.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940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Kalkulace plánové</a:t>
            </a:r>
            <a:r>
              <a:rPr lang="cs-CZ" dirty="0"/>
              <a:t>, sestavované na základě plánových norem přihlížejících k racionalizačním opatřením, která se mají v plánovaném období uskutečnit; základem je </a:t>
            </a:r>
            <a:r>
              <a:rPr lang="cs-CZ" b="1" dirty="0"/>
              <a:t>plánová kalkulace roční</a:t>
            </a:r>
            <a:r>
              <a:rPr lang="cs-CZ" dirty="0"/>
              <a:t>, která se bezprostřední váže na plán výkonů, nákladů a tvorby zisku.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Konkretizuje se do </a:t>
            </a:r>
            <a:r>
              <a:rPr lang="cs-CZ" b="1" dirty="0"/>
              <a:t>plánovaných kalkulací čtvrtletních</a:t>
            </a:r>
            <a:r>
              <a:rPr lang="cs-CZ" dirty="0"/>
              <a:t>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Úroveň nákladů lze vyjádřit buď pomocí úhrnné plánové kalkulace nebo rozdílové pomocí výchozí kalkulace (tj. většinou operativní kalkulací platnou v době sestavování plánu) a plánovaných změn norem (tj. tzv. rozdílový způsob).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5143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Kalkulace propočtové</a:t>
            </a:r>
            <a:r>
              <a:rPr lang="cs-CZ" dirty="0"/>
              <a:t>, sestavované obvykle pro nové nebo neopakovatelné výrobky v případě, že dosud nejsou k dispozici spotřební normy.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Hlavní uplatnění mají v dlouhodobém plánování a strategickém řízení.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752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Kalkulace z hlediska struktury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Lze ji sestavit jako </a:t>
            </a:r>
            <a:r>
              <a:rPr lang="cs-CZ" b="1" dirty="0"/>
              <a:t>postupnou</a:t>
            </a:r>
            <a:r>
              <a:rPr lang="cs-CZ" dirty="0"/>
              <a:t> nebo </a:t>
            </a:r>
            <a:r>
              <a:rPr lang="cs-CZ" b="1" dirty="0"/>
              <a:t>průběžnou</a:t>
            </a:r>
            <a:r>
              <a:rPr lang="cs-CZ" dirty="0"/>
              <a:t>; to má význam ve stupňovité výrobě, ve které se polotovary vlastní výroby předcházejících stupňů (fází) spotřebovávají ve výrobě následujících stupňů (fází):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b="1" dirty="0"/>
              <a:t>Postupná kalkulace;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b="1" dirty="0"/>
              <a:t>Průběžná kalkulace.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42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Kalkulace z hlediska struktury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postupná kalkulace </a:t>
            </a:r>
            <a:r>
              <a:rPr lang="cs-CZ" dirty="0"/>
              <a:t>obsahuje položku „polotovary vlastní výroby“, ve které se uvádějí vlastní náklady na výrobu polotovarů předcházejících stupňů;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průběžná kalkulace </a:t>
            </a:r>
            <a:r>
              <a:rPr lang="cs-CZ" dirty="0"/>
              <a:t>neobsahuje položku „polotovary vlastní výroby“, a vlastní náklady na tyto polotovary se uvádějí v členění podle položek kalkulačního vzorce.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0854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Kalkulace z hlediska úplnosti nákladů: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kalkulace úplných (plných) nákladů</a:t>
            </a:r>
            <a:r>
              <a:rPr lang="cs-CZ" dirty="0"/>
              <a:t>, které započítávají veškeré náklady; nazývají se také absorbují kalkulace (absorbují všechny náklady);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kalkulace neúplných nákladů</a:t>
            </a:r>
            <a:r>
              <a:rPr lang="cs-CZ" dirty="0"/>
              <a:t>, zvané též kalkulace přímých, přesněji variabilních nákladů, které kalkulují pouze přímé náklady a příspěvek na úhradu fixních nákladů a zisku, popř. hrubé rozpětí.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44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1566</Words>
  <Application>Microsoft Office PowerPoint</Application>
  <PresentationFormat>Předvádění na obrazovce (4:3)</PresentationFormat>
  <Paragraphs>128</Paragraphs>
  <Slides>24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  Druhy kalkulací a jejich funkce YNKC_06_06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skr0004</cp:lastModifiedBy>
  <cp:revision>61</cp:revision>
  <dcterms:modified xsi:type="dcterms:W3CDTF">2024-02-11T10:29:22Z</dcterms:modified>
</cp:coreProperties>
</file>