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9"/>
  </p:notesMasterIdLst>
  <p:sldIdLst>
    <p:sldId id="256" r:id="rId2"/>
    <p:sldId id="257"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61" r:id="rId2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1468"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678825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425423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72398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163671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11147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337538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4609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117486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89757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65703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06625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23562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58194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07108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903561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17209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27361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4121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3739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38855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6921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49358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56865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54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219561" y="2374900"/>
            <a:ext cx="8704877" cy="2044700"/>
          </a:xfrm>
          <a:prstGeom prst="rect">
            <a:avLst/>
          </a:prstGeom>
          <a:noFill/>
          <a:ln>
            <a:noFill/>
          </a:ln>
        </p:spPr>
        <p:txBody>
          <a:bodyPr spcFirstLastPara="1" wrap="square" lIns="0" tIns="0" rIns="0" bIns="0" anchor="t" anchorCtr="0">
            <a:noAutofit/>
          </a:bodyPr>
          <a:lstStyle/>
          <a:p>
            <a:pPr lvl="0">
              <a:buClr>
                <a:srgbClr val="D10202"/>
              </a:buClr>
              <a:buSzPts val="4400"/>
            </a:pPr>
            <a:r>
              <a:rPr lang="cs-CZ" b="1" dirty="0">
                <a:solidFill>
                  <a:srgbClr val="D10202"/>
                </a:solidFill>
              </a:rPr>
              <a:t/>
            </a:r>
            <a:br>
              <a:rPr lang="cs-CZ" b="1" dirty="0">
                <a:solidFill>
                  <a:srgbClr val="D10202"/>
                </a:solidFill>
              </a:rPr>
            </a:br>
            <a:r>
              <a:rPr lang="pl-PL" b="1" dirty="0">
                <a:solidFill>
                  <a:srgbClr val="D10202"/>
                </a:solidFill>
              </a:rPr>
              <a:t> Význam a využití kalkulací v podniku</a:t>
            </a:r>
            <a:r>
              <a:rPr lang="cs-CZ" b="1" dirty="0">
                <a:solidFill>
                  <a:srgbClr val="D10202"/>
                </a:solidFill>
              </a:rPr>
              <a:t/>
            </a:r>
            <a:br>
              <a:rPr lang="cs-CZ" b="1" dirty="0">
                <a:solidFill>
                  <a:srgbClr val="D10202"/>
                </a:solidFill>
              </a:rPr>
            </a:br>
            <a:r>
              <a:rPr lang="cs-CZ" b="1" dirty="0">
                <a:solidFill>
                  <a:srgbClr val="D10202"/>
                </a:solidFill>
              </a:rPr>
              <a:t>YNKC_05_06</a:t>
            </a:r>
            <a:endParaRPr b="1" dirty="0"/>
          </a:p>
        </p:txBody>
      </p:sp>
      <p:sp>
        <p:nvSpPr>
          <p:cNvPr id="90" name="Google Shape;90;p13"/>
          <p:cNvSpPr txBox="1"/>
          <p:nvPr/>
        </p:nvSpPr>
        <p:spPr>
          <a:xfrm>
            <a:off x="464234" y="5884219"/>
            <a:ext cx="4894206" cy="534096"/>
          </a:xfrm>
          <a:prstGeom prst="rect">
            <a:avLst/>
          </a:prstGeom>
          <a:noFill/>
          <a:ln>
            <a:noFill/>
          </a:ln>
        </p:spPr>
        <p:txBody>
          <a:bodyPr spcFirstLastPara="1" wrap="square" lIns="0" tIns="0" rIns="0" bIns="0" anchor="t" anchorCtr="0">
            <a:normAutofit/>
          </a:bodyPr>
          <a:lstStyle/>
          <a:p>
            <a:pPr marL="0" marR="0" lvl="0" indent="0" algn="l" rtl="0">
              <a:spcBef>
                <a:spcPts val="0"/>
              </a:spcBef>
              <a:spcAft>
                <a:spcPts val="0"/>
              </a:spcAft>
              <a:buClr>
                <a:schemeClr val="dk1"/>
              </a:buClr>
              <a:buSzPts val="1800"/>
              <a:buFont typeface="Calibri"/>
              <a:buNone/>
            </a:pPr>
            <a:r>
              <a:rPr lang="cs-CZ" sz="1800" b="1" i="0" u="none" strike="noStrike" cap="none" dirty="0">
                <a:solidFill>
                  <a:schemeClr val="dk1"/>
                </a:solidFill>
                <a:latin typeface="Calibri"/>
                <a:ea typeface="Calibri"/>
                <a:cs typeface="Calibri"/>
                <a:sym typeface="Calibri"/>
              </a:rPr>
              <a:t>Autor: Ing. Jaroslav </a:t>
            </a:r>
            <a:r>
              <a:rPr lang="cs-CZ" sz="1800" b="1" i="0" u="none" strike="noStrike" cap="none" dirty="0" smtClean="0">
                <a:solidFill>
                  <a:schemeClr val="dk1"/>
                </a:solidFill>
                <a:latin typeface="Calibri"/>
                <a:ea typeface="Calibri"/>
                <a:cs typeface="Calibri"/>
                <a:sym typeface="Calibri"/>
              </a:rPr>
              <a:t>Škrabal, Ph.D.</a:t>
            </a:r>
            <a:endParaRPr dirty="0"/>
          </a:p>
          <a:p>
            <a:pPr marL="0" marR="0" lvl="0" indent="0" algn="l" rtl="0">
              <a:spcBef>
                <a:spcPts val="0"/>
              </a:spcBef>
              <a:spcAft>
                <a:spcPts val="0"/>
              </a:spcAft>
              <a:buClr>
                <a:schemeClr val="dk1"/>
              </a:buClr>
              <a:buSzPts val="1600"/>
              <a:buFont typeface="Calibri"/>
              <a:buNone/>
            </a:pPr>
            <a:endParaRPr sz="1600" b="0" i="0" u="none" strike="noStrike" cap="none" dirty="0">
              <a:solidFill>
                <a:schemeClr val="dk1"/>
              </a:solidFill>
              <a:latin typeface="Calibri"/>
              <a:ea typeface="Calibri"/>
              <a:cs typeface="Calibri"/>
              <a:sym typeface="Calibri"/>
            </a:endParaRPr>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a:buNone/>
            </a:pPr>
            <a:r>
              <a:rPr lang="cs-CZ" sz="1800" b="1" u="none" dirty="0" smtClean="0">
                <a:solidFill>
                  <a:schemeClr val="dk1"/>
                </a:solidFill>
                <a:latin typeface="Calibri"/>
                <a:ea typeface="Calibri"/>
                <a:cs typeface="Calibri"/>
                <a:sym typeface="Calibri"/>
              </a:rPr>
              <a:t>15. </a:t>
            </a:r>
            <a:r>
              <a:rPr lang="cs-CZ" sz="1800" b="1" dirty="0">
                <a:solidFill>
                  <a:schemeClr val="dk1"/>
                </a:solidFill>
                <a:latin typeface="Calibri"/>
                <a:ea typeface="Calibri"/>
                <a:cs typeface="Calibri"/>
                <a:sym typeface="Calibri"/>
              </a:rPr>
              <a:t>03</a:t>
            </a:r>
            <a:r>
              <a:rPr lang="cs-CZ" sz="1800" b="1" u="none" dirty="0">
                <a:solidFill>
                  <a:schemeClr val="dk1"/>
                </a:solidFill>
                <a:latin typeface="Calibri"/>
                <a:ea typeface="Calibri"/>
                <a:cs typeface="Calibri"/>
                <a:sym typeface="Calibri"/>
              </a:rPr>
              <a:t>. </a:t>
            </a:r>
            <a:r>
              <a:rPr lang="cs-CZ" sz="1800" b="1" u="none" dirty="0" smtClean="0">
                <a:solidFill>
                  <a:schemeClr val="dk1"/>
                </a:solidFill>
                <a:latin typeface="Calibri"/>
                <a:ea typeface="Calibri"/>
                <a:cs typeface="Calibri"/>
                <a:sym typeface="Calibri"/>
              </a:rPr>
              <a:t>2024</a:t>
            </a:r>
            <a:endParaRPr dirty="0"/>
          </a:p>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Olomouc</a:t>
            </a:r>
            <a:endParaRPr dirty="0"/>
          </a:p>
          <a:p>
            <a:pPr marL="0" marR="0" lvl="0" indent="0" algn="l" rtl="0">
              <a:spcBef>
                <a:spcPts val="0"/>
              </a:spcBef>
              <a:spcAft>
                <a:spcPts val="0"/>
              </a:spcAft>
              <a:buClr>
                <a:schemeClr val="dk1"/>
              </a:buClr>
              <a:buSzPts val="1600"/>
              <a:buFont typeface="Calibri"/>
              <a:buNone/>
            </a:pPr>
            <a:endParaRPr sz="1600" b="0" u="none" dirty="0">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Cenová kalkulace </a:t>
            </a:r>
            <a:r>
              <a:rPr lang="cs-CZ" dirty="0"/>
              <a:t>slouží především jako podklad pro jednání s odběrateli. </a:t>
            </a:r>
          </a:p>
          <a:p>
            <a:pPr marL="363538" lvl="1" indent="-344488">
              <a:spcBef>
                <a:spcPts val="0"/>
              </a:spcBef>
              <a:buSzPts val="3200"/>
              <a:buChar char="•"/>
            </a:pPr>
            <a:r>
              <a:rPr lang="cs-CZ" dirty="0"/>
              <a:t>Je-li cena určena jako maximální dosažitelná na trhu a odběratel požaduje předložení kalkulace, je jejím cílem prokázat únosnost jednotlivých nákladových položek a zisku.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10/27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99458192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Naproti tomu </a:t>
            </a:r>
            <a:r>
              <a:rPr lang="cs-CZ" b="1" dirty="0"/>
              <a:t>kalkulace nákladů </a:t>
            </a:r>
            <a:r>
              <a:rPr lang="cs-CZ" dirty="0"/>
              <a:t>je interní informací, není přístupná veřejnosti a slouží jako nástroj vnitropodnikového řízení (k ocenění vnitropodnikových výkonů, k řízení a kontrole nákladů apod.).</a:t>
            </a:r>
          </a:p>
          <a:p>
            <a:pPr marL="363538" lvl="1" indent="-344488">
              <a:spcBef>
                <a:spcPts val="0"/>
              </a:spcBef>
              <a:buSzPts val="3200"/>
              <a:buChar char="•"/>
            </a:pPr>
            <a:r>
              <a:rPr lang="cs-CZ" dirty="0"/>
              <a:t>K tomu je však uvedený kalkulační vzorec málo podrobný; rovněž nerozlišuje mezi relevantními a irelevantními náklady.</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11/27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41925029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dirty="0"/>
              <a:t>V kalkulačním vzorci jsou dvě základní skupiny nákladů – náklady přímo a režijní. </a:t>
            </a:r>
          </a:p>
          <a:p>
            <a:pPr marL="363538" lvl="1" indent="-344488">
              <a:spcBef>
                <a:spcPts val="0"/>
              </a:spcBef>
              <a:buSzPts val="3200"/>
              <a:buChar char="•"/>
            </a:pPr>
            <a:r>
              <a:rPr lang="cs-CZ" b="1" dirty="0"/>
              <a:t>Přímé náklady </a:t>
            </a:r>
            <a:r>
              <a:rPr lang="cs-CZ" dirty="0"/>
              <a:t>se přímo přiřazují jednotlivým druhům výrobků bez jejich předchozího soustřeďování podle místa vzniku. </a:t>
            </a:r>
          </a:p>
          <a:p>
            <a:pPr marL="363538" lvl="1" indent="-344488">
              <a:spcBef>
                <a:spcPts val="0"/>
              </a:spcBef>
              <a:buSzPts val="3200"/>
              <a:buChar char="•"/>
            </a:pPr>
            <a:r>
              <a:rPr lang="cs-CZ" dirty="0"/>
              <a:t>Do položky přímý materiál patří zejména suroviny, základní materiál, polotovary, pohonné hmoty, pomocný a ostatní materiál, výrobní obaly (podle toho, co je předmětem kalkulace). </a:t>
            </a:r>
          </a:p>
          <a:p>
            <a:pPr marL="363538" lvl="1" indent="-344488">
              <a:spcBef>
                <a:spcPts val="0"/>
              </a:spcBef>
              <a:buSzPts val="3200"/>
              <a:buChar char="•"/>
            </a:pPr>
            <a:r>
              <a:rPr lang="cs-CZ" dirty="0"/>
              <a:t>Jde o materiál, který se zpravidla stává trvalou součástí výrobku nebo přispívá k vytvoření jeho potřebných vlastností apod.</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12/27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3899611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Do položky </a:t>
            </a:r>
            <a:r>
              <a:rPr lang="cs-CZ" b="1" dirty="0"/>
              <a:t>přímé mzdy </a:t>
            </a:r>
            <a:r>
              <a:rPr lang="cs-CZ" dirty="0"/>
              <a:t>zpravidla patří základní mzdy (úkolové, časové apod.), příplatky a doplatky ke mzdě a prémie a odměny výrobních dělníků přímo související s kalkulovanými výkony. </a:t>
            </a:r>
          </a:p>
          <a:p>
            <a:pPr marL="363538" lvl="1" indent="-344488">
              <a:spcBef>
                <a:spcPts val="0"/>
              </a:spcBef>
              <a:buSzPts val="3200"/>
              <a:buChar char="•"/>
            </a:pPr>
            <a:r>
              <a:rPr lang="cs-CZ" dirty="0"/>
              <a:t>V současné době je u řady výrob obtížné rozlišit přímé a režijní mzdové náklady, neboť podíl přímých mezd klesá a často i mizí.</a:t>
            </a:r>
          </a:p>
          <a:p>
            <a:pPr marL="363538" lvl="1" indent="-344488">
              <a:spcBef>
                <a:spcPts val="0"/>
              </a:spcBef>
              <a:buSzPts val="3200"/>
              <a:buChar char="•"/>
            </a:pPr>
            <a:r>
              <a:rPr lang="cs-CZ" dirty="0"/>
              <a:t>Do položky </a:t>
            </a:r>
            <a:r>
              <a:rPr lang="cs-CZ" b="1" dirty="0"/>
              <a:t>ostatní přímé náklady </a:t>
            </a:r>
            <a:r>
              <a:rPr lang="cs-CZ" dirty="0"/>
              <a:t>se zpravidla zahrnuje technologické palivo a energie, odpisy, opravy a udržování, příspěvky na sociální zabezpečení, ztráty ze zmatků a vadné výroby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13/27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6003486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b="1" dirty="0"/>
              <a:t>Režijní náklady </a:t>
            </a:r>
            <a:r>
              <a:rPr lang="cs-CZ" dirty="0"/>
              <a:t>(režie, někdy též nepřímé náklady) jsou náklady společně vynakládané na celé kalkulované množství výrobků, více druhů výrobků nebo zajištění chodu celého podniku, které není možné stanovit na kalkulační jednici přímo, nebo jejichž přímé určování by bylo nehospodárné. </a:t>
            </a:r>
          </a:p>
          <a:p>
            <a:pPr marL="363538" lvl="1" indent="-344488">
              <a:spcBef>
                <a:spcPts val="0"/>
              </a:spcBef>
              <a:buSzPts val="3200"/>
              <a:buChar char="•"/>
            </a:pPr>
            <a:r>
              <a:rPr lang="cs-CZ" dirty="0"/>
              <a:t>Na jednotlivé výrobky se režijní náklady </a:t>
            </a:r>
            <a:r>
              <a:rPr lang="cs-CZ" b="1" dirty="0"/>
              <a:t>zúčtují nepřímo prostřednictvím přirážek podle určitých klíčů</a:t>
            </a:r>
            <a:r>
              <a:rPr lang="cs-CZ" dirty="0"/>
              <a:t>. </a:t>
            </a:r>
          </a:p>
          <a:p>
            <a:pPr marL="363538" lvl="1" indent="-344488">
              <a:spcBef>
                <a:spcPts val="0"/>
              </a:spcBef>
              <a:buSzPts val="3200"/>
              <a:buChar char="•"/>
            </a:pPr>
            <a:r>
              <a:rPr lang="cs-CZ" dirty="0"/>
              <a:t>Hranice mezi přímými a režijními náklady je relativní; obecně platí, že kvalita a využitelnost kalkulací roste přičítáním co největšího podílu nákladů přímo na kalkulační jednici.</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14/27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74364736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Výrobní (provozní) režie </a:t>
            </a:r>
            <a:r>
              <a:rPr lang="cs-CZ" dirty="0"/>
              <a:t>zahrnuje nákladové položky související s řízením a obsluhou výroby, které nelze stanovit přímo na kalkulační jednici. </a:t>
            </a:r>
          </a:p>
          <a:p>
            <a:pPr marL="363538" lvl="1" indent="-344488">
              <a:spcBef>
                <a:spcPts val="0"/>
              </a:spcBef>
              <a:buSzPts val="3200"/>
              <a:buChar char="•"/>
            </a:pPr>
            <a:r>
              <a:rPr lang="cs-CZ" dirty="0"/>
              <a:t>Patří sem především režijní mzdy (ve strojové výrobě až 80 % mezd), opotřebení nástrojů, odpisy hmotného investičního majetku, spotřeba energie, náklady na opravy, náklady na technický rozvoj, režijní materiál.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15/27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63987357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Do položky </a:t>
            </a:r>
            <a:r>
              <a:rPr lang="cs-CZ" b="1" dirty="0"/>
              <a:t>správní režie </a:t>
            </a:r>
            <a:r>
              <a:rPr lang="cs-CZ" dirty="0"/>
              <a:t>patří nákladové položky související s řízením podniku, závodu nebo obdobného organizačního útvaru jako celku; příkladem jsou odpisy správních budov, platy řídicích pracovníků, poštovné a telefonní poplatky, pojištění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16/27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48006777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Odbytové náklady </a:t>
            </a:r>
            <a:r>
              <a:rPr lang="cs-CZ" dirty="0"/>
              <a:t>shrnují náklady spojené s odbytovou činností, jako jsou náklady na skladování, propagaci, prodej a expedici výrobku.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17/27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01140179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Vzhledem k tomu, že </a:t>
            </a:r>
            <a:r>
              <a:rPr lang="cs-CZ" b="1" dirty="0"/>
              <a:t>režijní náklady představují značnou část celkových nákladů </a:t>
            </a:r>
            <a:r>
              <a:rPr lang="cs-CZ" dirty="0"/>
              <a:t>(v některých podnicích dokonce převažující část) a jejich velikost neustále roste, je třeba řídit jejich vývoj a stanovit úkoly v jejich snižování. </a:t>
            </a:r>
          </a:p>
          <a:p>
            <a:pPr marL="363538" lvl="1" indent="-344488">
              <a:spcBef>
                <a:spcPts val="0"/>
              </a:spcBef>
              <a:buSzPts val="3200"/>
              <a:buChar char="•"/>
            </a:pPr>
            <a:r>
              <a:rPr lang="cs-CZ" dirty="0"/>
              <a:t>Nejde však o jakékoli snižování (např. zanedbáváním oprav strojů), ale vždy ve vztahu k výsledkům výroby. Režijní náklady jsou jedním z hlavních zdrojů ke snižování celkových nákladů a tím vedou k růstu hospodárnosti.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18/27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53192708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Jejich řízení by mělo zahrnovat: </a:t>
            </a:r>
          </a:p>
          <a:p>
            <a:pPr marL="820738" lvl="2" indent="-344488">
              <a:spcBef>
                <a:spcPts val="0"/>
              </a:spcBef>
              <a:buSzPts val="3200"/>
            </a:pPr>
            <a:r>
              <a:rPr lang="cs-CZ" dirty="0"/>
              <a:t>stanovení cíle (úkolu) ve snižování, </a:t>
            </a:r>
          </a:p>
          <a:p>
            <a:pPr marL="820738" lvl="2" indent="-344488">
              <a:spcBef>
                <a:spcPts val="0"/>
              </a:spcBef>
              <a:buSzPts val="3200"/>
            </a:pPr>
            <a:r>
              <a:rPr lang="cs-CZ" dirty="0"/>
              <a:t>evidenci, kontrolu a vyhodnocování skutečných režijních nákladů, </a:t>
            </a:r>
          </a:p>
          <a:p>
            <a:pPr marL="820738" lvl="2" indent="-344488">
              <a:spcBef>
                <a:spcPts val="0"/>
              </a:spcBef>
              <a:buSzPts val="3200"/>
            </a:pPr>
            <a:r>
              <a:rPr lang="cs-CZ" dirty="0"/>
              <a:t>systém hmotné zainteresovanosti.</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19/27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84870444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V nejobecnějším slova smyslu se kalkulací rozumí zjištění nebo stanoven nákladů, marže, zisku, ceny nebo jiné hodnotové veličiny na výrobek, práci nebo službu, na činnost nebo operaci, kterou je třeba v souvislosti s jejich uskutečněním provést, na podnikovou investiční akci nebo na jinak </a:t>
            </a:r>
            <a:r>
              <a:rPr lang="cs-CZ" b="1" dirty="0"/>
              <a:t>naturálně vyjádřenou jednotku výkonu</a:t>
            </a:r>
            <a:r>
              <a:rPr lang="cs-CZ" dirty="0"/>
              <a:t>.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2/27</a:t>
            </a:r>
            <a:endParaRPr sz="1200" b="1" dirty="0">
              <a:solidFill>
                <a:srgbClr val="FF0000"/>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Pro praktické řízení režijních nákladů je nutné je členit do podrobnějších položek; hloubka členění závisí na typu výroby, použité technologii, organizaci vnitropodnikových útvarů. </a:t>
            </a:r>
          </a:p>
          <a:p>
            <a:pPr marL="363538" lvl="1" indent="-344488">
              <a:spcBef>
                <a:spcPts val="0"/>
              </a:spcBef>
              <a:buSzPts val="3200"/>
              <a:buChar char="•"/>
            </a:pPr>
            <a:r>
              <a:rPr lang="cs-CZ" dirty="0"/>
              <a:t>Lze je členit z hlediska druhového (to převládá), účelového nebo kombinovat obě členění. </a:t>
            </a:r>
          </a:p>
          <a:p>
            <a:pPr marL="363538" lvl="1" indent="-344488">
              <a:spcBef>
                <a:spcPts val="0"/>
              </a:spcBef>
              <a:buSzPts val="3200"/>
              <a:buChar char="•"/>
            </a:pPr>
            <a:r>
              <a:rPr lang="cs-CZ" dirty="0"/>
              <a:t>Lze je členit i na náklady střediskem ovlivnitelné a neovlivnitelné, nebo náklady fixní a variabilní.</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20/27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73094723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Základním nástrojem řízení režijních nákladů jsou </a:t>
            </a:r>
            <a:r>
              <a:rPr lang="cs-CZ" b="1" dirty="0"/>
              <a:t>rozpočty</a:t>
            </a:r>
            <a:r>
              <a:rPr lang="cs-CZ" dirty="0"/>
              <a:t>, základem pro rozpočtování jsou normy a </a:t>
            </a:r>
            <a:r>
              <a:rPr lang="cs-CZ" b="1" dirty="0"/>
              <a:t>limity nákladů</a:t>
            </a:r>
            <a:r>
              <a:rPr lang="cs-CZ" dirty="0"/>
              <a:t>. </a:t>
            </a:r>
          </a:p>
          <a:p>
            <a:pPr marL="363538" lvl="1" indent="-344488">
              <a:spcBef>
                <a:spcPts val="0"/>
              </a:spcBef>
              <a:buSzPts val="3200"/>
              <a:buChar char="•"/>
            </a:pPr>
            <a:r>
              <a:rPr lang="cs-CZ" dirty="0"/>
              <a:t>Základními útvary, za které se rozpočty sestavují a kontroluje se jejich plnění, jsou hospodářská popř. nákladová střediska.</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21/27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98327002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Způsob stanovení vlastních nákladů na kalkulační jednici:</a:t>
            </a:r>
          </a:p>
          <a:p>
            <a:pPr marL="820738" lvl="2" indent="-344488">
              <a:spcBef>
                <a:spcPts val="0"/>
              </a:spcBef>
              <a:buSzPts val="3200"/>
            </a:pPr>
            <a:r>
              <a:rPr lang="cs-CZ" dirty="0"/>
              <a:t>Přímé náklady se v operativních a plánovaných kalkulacích stanoví přímo na kalkulační jednici podle norem spotřeby materiálu a práce; ve výsledných kalkulacích ve výši skutečné spotřeby podle údajů účetnictví, operativní evidence apod. </a:t>
            </a:r>
          </a:p>
          <a:p>
            <a:pPr marL="820738" lvl="2" indent="-344488">
              <a:spcBef>
                <a:spcPts val="0"/>
              </a:spcBef>
              <a:buSzPts val="3200"/>
            </a:pPr>
            <a:r>
              <a:rPr lang="cs-CZ" dirty="0"/>
              <a:t>U výsledných kalkulací se nejprve zjišťují náklady a jejich složky na skutečný objem výroby (pokud nejde o výrobu 1 kusu); zjištěné náklady a jejich složky se pak dělí počtem jednotek</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22/27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94600724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Režijní náklady </a:t>
            </a:r>
            <a:r>
              <a:rPr lang="cs-CZ" dirty="0"/>
              <a:t>se v operativní nebo plánové kalkulaci stanoví na kalkulační jednici </a:t>
            </a:r>
            <a:r>
              <a:rPr lang="cs-CZ" b="1" dirty="0"/>
              <a:t>zúčtovací (režijní) přirážkou</a:t>
            </a:r>
            <a:r>
              <a:rPr lang="cs-CZ" dirty="0"/>
              <a:t>, což je v procentech vyjádřený poměr režijních nákladů ke zvolené peněžní rozvrhové základní, nebo </a:t>
            </a:r>
            <a:r>
              <a:rPr lang="cs-CZ" b="1" dirty="0"/>
              <a:t>zúčtovací (režijní) sazbou</a:t>
            </a:r>
            <a:r>
              <a:rPr lang="cs-CZ" dirty="0"/>
              <a:t>, což je podíl režijních nákladů připadající na jednotku naturální rozvrhové základny. Ve výsledné kalkulaci se rozvrhuje skutečná výše režijních nákladů.</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23/27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64300925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Základnou pro rozvrhování režijních nákladů </a:t>
            </a:r>
            <a:r>
              <a:rPr lang="cs-CZ" dirty="0"/>
              <a:t>bývají veličiny peněžní (např. přímé mzdy, přímý materiál, celkové přímé náklady, zpracovací náklady11) nebo naturální (např. počet kusů výrobku, normohodiny nebo strojové hodiny, hmotnost výrobku, spotřeby elektrické energie v kWh aj.). </a:t>
            </a:r>
          </a:p>
          <a:p>
            <a:pPr marL="363538" lvl="1" indent="-344488">
              <a:spcBef>
                <a:spcPts val="0"/>
              </a:spcBef>
              <a:buSzPts val="3200"/>
              <a:buChar char="•"/>
            </a:pPr>
            <a:r>
              <a:rPr lang="cs-CZ" dirty="0"/>
              <a:t>Ve střediscích nevýrobních můžeme použít počet vyřízených zakázek (středisko prodeje), množství zpracovaných dat (výpočetní středisko), počet vyexpedovaných výrobků (středisko expedice apod.).</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24/27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66137535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Základna pro rozvrhování režijních nákladů by měla být zvolena tak, aby: </a:t>
            </a:r>
          </a:p>
          <a:p>
            <a:pPr marL="820738" lvl="2" indent="-344488">
              <a:spcBef>
                <a:spcPts val="0"/>
              </a:spcBef>
              <a:buSzPts val="3200"/>
            </a:pPr>
            <a:r>
              <a:rPr lang="cs-CZ" dirty="0"/>
              <a:t>režijní náklady k ní byly v maximální míře v příčinné závislosti z hlediska jejich celkových změn (např. materiálová režie je závislá na objemu spotřeby surovin a materiálů); </a:t>
            </a:r>
          </a:p>
          <a:p>
            <a:pPr marL="820738" lvl="2" indent="-344488">
              <a:spcBef>
                <a:spcPts val="0"/>
              </a:spcBef>
              <a:buSzPts val="3200"/>
            </a:pPr>
            <a:r>
              <a:rPr lang="cs-CZ" dirty="0"/>
              <a:t>tvořila podstatný podíl ve struktuře nákladů (např. v mechanizovaných a automatizovaných výrobách tvoří výrobní mzdy nepatrný podíl z celkových nákladů a jako rozvrhová základna pro režijní náklady jako celek by neměly být použity); </a:t>
            </a:r>
          </a:p>
          <a:p>
            <a:pPr marL="820738" lvl="2" indent="-344488">
              <a:spcBef>
                <a:spcPts val="0"/>
              </a:spcBef>
              <a:buSzPts val="3200"/>
            </a:pPr>
            <a:r>
              <a:rPr lang="cs-CZ" dirty="0"/>
              <a:t>byla dostateční velká, stálá a snadno zjistitelná.</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25/27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4004573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Jako rozvrhových základen se doporučuje používat:</a:t>
            </a:r>
          </a:p>
          <a:p>
            <a:pPr marL="820738" lvl="2" indent="-344488">
              <a:spcBef>
                <a:spcPts val="0"/>
              </a:spcBef>
              <a:buSzPts val="3200"/>
            </a:pPr>
            <a:r>
              <a:rPr lang="cs-CZ" b="1" dirty="0"/>
              <a:t>naturálních ukazatelů </a:t>
            </a:r>
            <a:r>
              <a:rPr lang="cs-CZ" dirty="0"/>
              <a:t>(kg, t, kWh, </a:t>
            </a:r>
            <a:r>
              <a:rPr lang="cs-CZ" dirty="0" err="1"/>
              <a:t>tkm</a:t>
            </a:r>
            <a:r>
              <a:rPr lang="cs-CZ" dirty="0"/>
              <a:t>, m2, m3, l, hl, pracovní hodiny, normohodiny, strojové hodiny) a zúčtovací sazbu stanovit peněžní částkou na jednotku těchto ukazatelů (např. odpisy stroje na 1 strojovou hodinu; </a:t>
            </a:r>
          </a:p>
          <a:p>
            <a:pPr marL="820738" lvl="2" indent="-344488">
              <a:spcBef>
                <a:spcPts val="0"/>
              </a:spcBef>
              <a:buSzPts val="3200"/>
            </a:pPr>
            <a:r>
              <a:rPr lang="cs-CZ" b="1" dirty="0"/>
              <a:t>více rozvrhových základen</a:t>
            </a:r>
            <a:r>
              <a:rPr lang="cs-CZ" dirty="0"/>
              <a:t> (např. pomocný materiál rozvrhovat z větší části podle hmotnosti výrobků, z menší části podle jejich výrobního času); </a:t>
            </a:r>
          </a:p>
          <a:p>
            <a:pPr marL="820738" lvl="2" indent="-344488">
              <a:spcBef>
                <a:spcPts val="0"/>
              </a:spcBef>
              <a:buSzPts val="3200"/>
            </a:pPr>
            <a:r>
              <a:rPr lang="cs-CZ" dirty="0"/>
              <a:t>co nejvíce </a:t>
            </a:r>
            <a:r>
              <a:rPr lang="cs-CZ" b="1" dirty="0"/>
              <a:t>diferencovaných zúčtovacích sazeb</a:t>
            </a:r>
            <a:r>
              <a:rPr lang="cs-CZ" dirty="0"/>
              <a:t> (sazeb podle druhů strojů apod.); </a:t>
            </a:r>
          </a:p>
          <a:p>
            <a:pPr marL="820738" lvl="2" indent="-344488">
              <a:spcBef>
                <a:spcPts val="0"/>
              </a:spcBef>
              <a:buSzPts val="3200"/>
            </a:pPr>
            <a:r>
              <a:rPr lang="cs-CZ" dirty="0"/>
              <a:t>dynamických kalkulací (viz dále kalkulaci přirážkovou).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26/27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44332720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8"/>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a:buNone/>
            </a:pPr>
            <a:r>
              <a:rPr lang="cs-CZ" sz="4400" dirty="0">
                <a:solidFill>
                  <a:srgbClr val="C00000"/>
                </a:solidFill>
              </a:rPr>
              <a:t>DĚKUJI ZA POZORNOST</a:t>
            </a:r>
            <a:endParaRPr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K řízení nákladů je nezbytné jejich sledování i z hlediska věcného, tj. podle výkonů (výrobků a služeb). </a:t>
            </a:r>
          </a:p>
          <a:p>
            <a:pPr marL="363538" lvl="1" indent="-344488">
              <a:spcBef>
                <a:spcPts val="0"/>
              </a:spcBef>
              <a:buSzPts val="3200"/>
              <a:buChar char="•"/>
            </a:pPr>
            <a:r>
              <a:rPr lang="cs-CZ" dirty="0"/>
              <a:t>To je úkolem kalkulací </a:t>
            </a:r>
            <a:r>
              <a:rPr lang="cs-CZ" b="1" dirty="0"/>
              <a:t>vlastních nákladů</a:t>
            </a:r>
            <a:r>
              <a:rPr lang="cs-CZ" dirty="0"/>
              <a:t>. </a:t>
            </a:r>
          </a:p>
          <a:p>
            <a:pPr marL="363538" lvl="1" indent="-344488">
              <a:spcBef>
                <a:spcPts val="0"/>
              </a:spcBef>
              <a:buSzPts val="3200"/>
              <a:buChar char="•"/>
            </a:pPr>
            <a:r>
              <a:rPr lang="cs-CZ" dirty="0"/>
              <a:t>Jejich význam je mnohostranný: v podniku slouží ke stanovení vnitropodnikových cen výkonů, k sestavování rozpočtů, ke kontrole a rozboru hospodárnosti výroby a rentability výkonů, k limitování nákladů apod.</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33593538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Vlastní náklady (náklady kalkulace) </a:t>
            </a:r>
            <a:r>
              <a:rPr lang="cs-CZ" dirty="0"/>
              <a:t>jsou ve většině položek shodné s náklady finančního účetnictví, v některých se však liší; např. podnikatelská mzda, kalkulační úroky za použití vlastního kapitálu, kalkulační nájemné za použití vlastních prostor se ve finančních nákladech neúčtují, ale do kalkulací se dodateční zahrnují. </a:t>
            </a:r>
          </a:p>
          <a:p>
            <a:pPr marL="363538" lvl="1" indent="-344488">
              <a:spcBef>
                <a:spcPts val="0"/>
              </a:spcBef>
              <a:buSzPts val="3200"/>
              <a:buChar char="•"/>
            </a:pPr>
            <a:r>
              <a:rPr lang="cs-CZ" dirty="0"/>
              <a:t>Podobné je to s odpisy: ve finančním účetnictví se evidují podle předpisů a po uplynutí stanovené doby se dále neúčtují.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4/27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81222395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Kalkulační odpisy </a:t>
            </a:r>
            <a:r>
              <a:rPr lang="cs-CZ" dirty="0"/>
              <a:t>se účtují v takové výši, aby zajistily substanční zachování kapitálu (tj. aby při náhradě daného prostředku byly k dispozici peníze potřebné k jeho náhradě) a účtují se tak dlouho, dokud je daný prostředek využíván. </a:t>
            </a:r>
          </a:p>
          <a:p>
            <a:pPr marL="363538" lvl="1" indent="-344488">
              <a:spcBef>
                <a:spcPts val="0"/>
              </a:spcBef>
              <a:buSzPts val="3200"/>
              <a:buChar char="•"/>
            </a:pPr>
            <a:r>
              <a:rPr lang="cs-CZ" dirty="0"/>
              <a:t>Kalkulační položka podnikatelská mzda, kalkulační úroky, kalkulační odpisy, kalkulační nájemné, kalkulační rizikové přirážky se označují jako </a:t>
            </a:r>
            <a:r>
              <a:rPr lang="cs-CZ" b="1" dirty="0"/>
              <a:t>kalkulační druhy nákladů </a:t>
            </a:r>
            <a:r>
              <a:rPr lang="cs-CZ" dirty="0"/>
              <a:t>(též kalkulované náklady).</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5/27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7016397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Kalkulace</a:t>
            </a:r>
            <a:r>
              <a:rPr lang="cs-CZ" dirty="0"/>
              <a:t> nákladů je písemný přehled jednotlivých složek nákladů a jejich úhrn na kalkulační jednici. </a:t>
            </a:r>
          </a:p>
          <a:p>
            <a:pPr marL="363538" lvl="1" indent="-344488">
              <a:spcBef>
                <a:spcPts val="0"/>
              </a:spcBef>
              <a:buSzPts val="3200"/>
              <a:buChar char="•"/>
            </a:pPr>
            <a:r>
              <a:rPr lang="cs-CZ" b="1" dirty="0"/>
              <a:t>Kalkulační jednice </a:t>
            </a:r>
            <a:r>
              <a:rPr lang="cs-CZ" dirty="0"/>
              <a:t>je určitý výkon (výrobek, polotovar, práce nebo služba) vymezený měřící jednotkou, např. jednotkou množství (kusy), hmotnosti (kg), délky (m), plochy (m2 ), času (h) apod. </a:t>
            </a:r>
          </a:p>
          <a:p>
            <a:pPr marL="363538" lvl="1" indent="-344488">
              <a:spcBef>
                <a:spcPts val="0"/>
              </a:spcBef>
              <a:buSzPts val="3200"/>
              <a:buChar char="•"/>
            </a:pPr>
            <a:r>
              <a:rPr lang="cs-CZ" dirty="0"/>
              <a:t>Mohou to být výkony odbytové, prodávané mimo podnik, nebo vnitropodnikové, předávané uvnitř podniku.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6/27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41340117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Jednotlivé složky nákladů se vyčíslují v kalkulačních položkách. </a:t>
            </a:r>
          </a:p>
          <a:p>
            <a:pPr marL="363538" lvl="1" indent="-344488">
              <a:spcBef>
                <a:spcPts val="0"/>
              </a:spcBef>
              <a:buSzPts val="3200"/>
              <a:buChar char="•"/>
            </a:pPr>
            <a:r>
              <a:rPr lang="cs-CZ" dirty="0"/>
              <a:t>Doporučené kalkulační položky obsahuje všeobecný </a:t>
            </a:r>
            <a:r>
              <a:rPr lang="cs-CZ" b="1" dirty="0"/>
              <a:t>kalkulační vzorec</a:t>
            </a:r>
            <a:r>
              <a:rPr lang="cs-CZ" dirty="0"/>
              <a:t>, který – i když není závazný a jeho struktura je věcí podnikatelského subjektu – je používán většinou podniků v České republice.</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7/27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37996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Má tyto položky:</a:t>
            </a:r>
          </a:p>
          <a:p>
            <a:pPr marL="363538" lvl="1" indent="-344488">
              <a:spcBef>
                <a:spcPts val="0"/>
              </a:spcBef>
              <a:buSzPts val="3200"/>
              <a:buChar char="•"/>
            </a:pPr>
            <a:r>
              <a:rPr lang="cs-CZ" dirty="0"/>
              <a:t>Všeobecný kalkulační vzorec:</a:t>
            </a:r>
          </a:p>
          <a:p>
            <a:pPr marL="820738" lvl="2" indent="-344488">
              <a:spcBef>
                <a:spcPts val="0"/>
              </a:spcBef>
              <a:buSzPts val="3200"/>
            </a:pPr>
            <a:r>
              <a:rPr lang="cs-CZ" b="1" dirty="0"/>
              <a:t>1. přímý materiál </a:t>
            </a:r>
          </a:p>
          <a:p>
            <a:pPr marL="820738" lvl="2" indent="-344488">
              <a:spcBef>
                <a:spcPts val="0"/>
              </a:spcBef>
              <a:buSzPts val="3200"/>
            </a:pPr>
            <a:r>
              <a:rPr lang="cs-CZ" b="1" dirty="0"/>
              <a:t>2. přímé mzdy </a:t>
            </a:r>
          </a:p>
          <a:p>
            <a:pPr marL="820738" lvl="2" indent="-344488">
              <a:spcBef>
                <a:spcPts val="0"/>
              </a:spcBef>
              <a:buSzPts val="3200"/>
            </a:pPr>
            <a:r>
              <a:rPr lang="cs-CZ" b="1" dirty="0"/>
              <a:t>3. ostatní přímé náklady </a:t>
            </a:r>
          </a:p>
          <a:p>
            <a:pPr marL="820738" lvl="2" indent="-344488">
              <a:spcBef>
                <a:spcPts val="0"/>
              </a:spcBef>
              <a:buSzPts val="3200"/>
            </a:pPr>
            <a:r>
              <a:rPr lang="cs-CZ" b="1" dirty="0"/>
              <a:t>4. výrobní (provozní) režie vlastní náklady výroby </a:t>
            </a:r>
            <a:r>
              <a:rPr lang="cs-CZ" dirty="0"/>
              <a:t>– položky 1 až 4 </a:t>
            </a:r>
          </a:p>
          <a:p>
            <a:pPr marL="820738" lvl="2" indent="-344488">
              <a:spcBef>
                <a:spcPts val="0"/>
              </a:spcBef>
              <a:buSzPts val="3200"/>
            </a:pPr>
            <a:r>
              <a:rPr lang="cs-CZ" b="1" dirty="0"/>
              <a:t>5. správní režie vlastní náklady výkonu </a:t>
            </a:r>
            <a:r>
              <a:rPr lang="cs-CZ" dirty="0"/>
              <a:t>– položky 1 až 5 </a:t>
            </a:r>
          </a:p>
          <a:p>
            <a:pPr marL="820738" lvl="2" indent="-344488">
              <a:spcBef>
                <a:spcPts val="0"/>
              </a:spcBef>
              <a:buSzPts val="3200"/>
            </a:pPr>
            <a:r>
              <a:rPr lang="cs-CZ" b="1" dirty="0"/>
              <a:t>6. odbytové náklady úplné vlastní náklady výkonu </a:t>
            </a:r>
            <a:r>
              <a:rPr lang="cs-CZ" dirty="0"/>
              <a:t>– položky 1 až 6 </a:t>
            </a:r>
          </a:p>
          <a:p>
            <a:pPr marL="820738" lvl="2" indent="-344488">
              <a:spcBef>
                <a:spcPts val="0"/>
              </a:spcBef>
              <a:buSzPts val="3200"/>
            </a:pPr>
            <a:r>
              <a:rPr lang="cs-CZ" b="1" dirty="0"/>
              <a:t>7. zisk (ztráta) cena výkonu.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8/27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8496332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a:bodyPr>
          <a:lstStyle/>
          <a:p>
            <a:pPr marL="363538" lvl="1" indent="-344488">
              <a:spcBef>
                <a:spcPts val="0"/>
              </a:spcBef>
              <a:buSzPts val="3200"/>
              <a:buChar char="•"/>
            </a:pPr>
            <a:r>
              <a:rPr lang="cs-CZ" dirty="0"/>
              <a:t>Uvedený vzorec je vlastní vzorcem kalkulací ceny, kdy </a:t>
            </a:r>
            <a:r>
              <a:rPr lang="cs-CZ" b="1" dirty="0"/>
              <a:t>cena vzniká podle principu „náklady + zisk = cena</a:t>
            </a:r>
            <a:r>
              <a:rPr lang="cs-CZ" dirty="0"/>
              <a:t>. </a:t>
            </a:r>
          </a:p>
          <a:p>
            <a:pPr marL="363538" lvl="1" indent="-344488">
              <a:spcBef>
                <a:spcPts val="0"/>
              </a:spcBef>
              <a:buSzPts val="3200"/>
              <a:buChar char="•"/>
            </a:pPr>
            <a:r>
              <a:rPr lang="cs-CZ" dirty="0"/>
              <a:t>Jde o tzv. </a:t>
            </a:r>
            <a:r>
              <a:rPr lang="cs-CZ" b="1" dirty="0"/>
              <a:t>nákladovou cenu</a:t>
            </a:r>
            <a:r>
              <a:rPr lang="cs-CZ" dirty="0"/>
              <a:t>. </a:t>
            </a:r>
          </a:p>
          <a:p>
            <a:pPr marL="363538" lvl="1" indent="-344488">
              <a:spcBef>
                <a:spcPts val="0"/>
              </a:spcBef>
              <a:buSzPts val="3200"/>
              <a:buChar char="•"/>
            </a:pPr>
            <a:r>
              <a:rPr lang="cs-CZ" dirty="0"/>
              <a:t>Ta se používá v případech, kdy cenu neurčí přímo trh (např. v zakázkové výrobě, u nových – na trhu dosud neexistujících – výrobků, u stavebních prací, v projektové činnosti). </a:t>
            </a:r>
          </a:p>
          <a:p>
            <a:pPr marL="363538" lvl="1" indent="-344488">
              <a:spcBef>
                <a:spcPts val="0"/>
              </a:spcBef>
              <a:buSzPts val="3200"/>
              <a:buChar char="•"/>
            </a:pPr>
            <a:r>
              <a:rPr lang="cs-CZ" dirty="0"/>
              <a:t>Zisk připočtený k nákladům je stanoven tak, aby byla zajištěna požadovaná výnosnost kapitálu (v posledních letech velká část firem přechází na kalkulace </a:t>
            </a:r>
            <a:r>
              <a:rPr lang="cs-CZ" b="1" dirty="0" err="1"/>
              <a:t>target</a:t>
            </a:r>
            <a:r>
              <a:rPr lang="cs-CZ" b="1" dirty="0"/>
              <a:t> </a:t>
            </a:r>
            <a:r>
              <a:rPr lang="cs-CZ" b="1" dirty="0" err="1"/>
              <a:t>costing</a:t>
            </a:r>
            <a:r>
              <a:rPr lang="cs-CZ" b="1" dirty="0"/>
              <a:t> – cílové náklady</a:t>
            </a:r>
            <a:r>
              <a:rPr lang="cs-CZ" dirty="0"/>
              <a:t>, o kterých pojednáme dále).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9/27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75219518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580</TotalTime>
  <Words>1696</Words>
  <Application>Microsoft Office PowerPoint</Application>
  <PresentationFormat>Předvádění na obrazovce (4:3)</PresentationFormat>
  <Paragraphs>126</Paragraphs>
  <Slides>27</Slides>
  <Notes>27</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27</vt:i4>
      </vt:variant>
    </vt:vector>
  </HeadingPairs>
  <TitlesOfParts>
    <vt:vector size="30" baseType="lpstr">
      <vt:lpstr>Arial</vt:lpstr>
      <vt:lpstr>Calibri</vt:lpstr>
      <vt:lpstr>Office Theme</vt:lpstr>
      <vt:lpstr>  Význam a využití kalkulací v podniku YNKC_05_06</vt:lpstr>
      <vt:lpstr>Kalkulace</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Strategický management XSM</dc:title>
  <dc:creator>Škrabal Jaroslav</dc:creator>
  <cp:lastModifiedBy>skr0004</cp:lastModifiedBy>
  <cp:revision>54</cp:revision>
  <dcterms:modified xsi:type="dcterms:W3CDTF">2024-02-11T10:28:57Z</dcterms:modified>
</cp:coreProperties>
</file>