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28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5718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579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943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2551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26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847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45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014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30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216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882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2509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7916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6412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4930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95385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24628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75545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218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9360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43278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3887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25185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0951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2200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14379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54626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7829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97760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5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294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44790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581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68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4326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444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9714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8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Metody stanovení cen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/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YNKC_11_12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Existují dvě formy stanovení ceny v závislosti na konkurenci: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1. Orientace na cenu v oboru</a:t>
            </a:r>
            <a:r>
              <a:rPr lang="cs-CZ" dirty="0"/>
              <a:t>: nejčastěji se setkáváme právě s orientací na průměr konkurenčních cen (</a:t>
            </a:r>
            <a:r>
              <a:rPr lang="cs-CZ" dirty="0" err="1"/>
              <a:t>going-rate-pricing</a:t>
            </a:r>
            <a:r>
              <a:rPr lang="cs-CZ" dirty="0"/>
              <a:t>).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2. Orientace na cenového vůdce</a:t>
            </a:r>
            <a:r>
              <a:rPr lang="cs-CZ" dirty="0"/>
              <a:t>: představuje takové stanovení ceny, jemuž se ostatní přizpůsobují.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Tento způsob je poměrně jednoduchý, na druhou stranu je třeba dodat, že firma věnuje menší pozornost jak vlastním nákladům, tak i poptávce.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22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je nástrojem zvolené strategie, kterou může být: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odrazení konkurence prostřednictvím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rychlejší proniknutí na trh prostřednictvím nízkých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exkluzivita (vysoké ceny).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34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stanovení ceny podle vnímání hodnoty zákazníkem (</a:t>
            </a:r>
            <a:r>
              <a:rPr lang="cs-CZ" dirty="0" err="1"/>
              <a:t>value</a:t>
            </a:r>
            <a:r>
              <a:rPr lang="cs-CZ" dirty="0"/>
              <a:t>-in-use-</a:t>
            </a:r>
            <a:r>
              <a:rPr lang="cs-CZ" dirty="0" err="1"/>
              <a:t>price</a:t>
            </a:r>
            <a:r>
              <a:rPr lang="cs-CZ" dirty="0"/>
              <a:t>) představuje relativně nový způsob vycházející z marketingové koncepce a odráží pohled zákazníka, pro kterého nejsou důležité výrobní náklady, ale hodnota výrobku.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Základem úspěšného použití této metody je dostatečně přesné zjištění názoru kupujícího na hodnotu (užitek) nabízeného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Vnímaná hodnota </a:t>
            </a:r>
            <a:r>
              <a:rPr lang="cs-CZ" dirty="0"/>
              <a:t>se skládá z několika prvků – z představy zákazníků o výkonu výrobku, z úrovně distribuce, kvality záruky, zákaznické podpory – a dále z „měkčích“ atributů, jako je pověst, důvěryhodnost a vážnost dodavatele.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582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Názor kupujícího je možné zjišťovat buď přímým dotazem na přiměřenost ceny, nebo prostřednictvím bodového ohodnocení jím akceptované hodnoty různých nabízených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 tomto případě se cena stanoví v proporci k počtu bodů, přidělených v průběhu testu jednotlivým produktům.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Nejsložitější je u této metody definice parametrů a vah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Každému parametru se přisoudí body v intervalu 0–100, které jsou poté vynásobeny vahou parametru.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výši ceny je rozhodující celkový součet bodů.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375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200" b="1" dirty="0"/>
              <a:t>Tvorba cen v zavilosti na chování spotřebitele aneb psychologická podstata tvorby cen</a:t>
            </a:r>
            <a:endParaRPr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Ekonomické modely, ale také všeobecné mínění se shodují v tom, že spotřebitelé věnují pozornost ceně v době, kdy se rozhoduje o nákupu.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Psychologický proces odehrávající se u spotřebitele mezi dobou, kdy poprvé registruje cenu produktu, a časem, kdy zařazuje cenu a její význam mezi ostatní kritéria, závisí na tom, co zamýšlí koupit.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Spotřebitel si nejprve vybavuje cenu, kterou má uloženu ve své paměti.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Teprve potom vnímá cenu z různých stimulů, jako jsou reklama, podpora prodeje atd.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55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podle hodnoty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Typem tvorby cen podle hodnoty je tvorba trvale nízkých cen (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 – EDLP), k níž dochází na </a:t>
            </a:r>
            <a:r>
              <a:rPr lang="cs-CZ" dirty="0" err="1"/>
              <a:t>retailingové</a:t>
            </a:r>
            <a:r>
              <a:rPr lang="cs-CZ" dirty="0"/>
              <a:t> úrovni.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Dalším typem je </a:t>
            </a:r>
            <a:r>
              <a:rPr lang="cs-CZ" dirty="0" err="1"/>
              <a:t>high-low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, kdy </a:t>
            </a:r>
            <a:r>
              <a:rPr lang="cs-CZ" dirty="0" err="1"/>
              <a:t>retailer</a:t>
            </a:r>
            <a:r>
              <a:rPr lang="cs-CZ" dirty="0"/>
              <a:t> účtuje každodenně vyšší ceny, ale pak provádí četné propagační akce, při nichž jsou ceny dočasně sníženy pod úroveň EDLP.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Důvodem, proč maloobchodníci přijímají metodu EDLP, je to, že neustálé prodejní a propagační akce jsou nákladné a snižují důvěru spotřebitelů v každodenní ceny zboží v regálech.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033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Diferencovaná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Ceny mohou být různým způsobem diferencovány, například podle segmentu zákazníků, lokalit (hlavní město – ostatní obce; střed města – okrajová část), cenových zón, formy produktu, image, velikosti nákupu, distribuční cesty, času (v hlavní sezoně – mimo hlavní sezonu), vytíženosti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92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Adaptivní tvorba cen (</a:t>
            </a:r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) vychází z faktu, že různí zákazníci mají různé potřeby, a proto přikládají danému produktu či službě různou hodnotu.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Klíčem k adaptivní tvorbě cen je podle Mohammeda </a:t>
            </a:r>
            <a:r>
              <a:rPr lang="cs-CZ" dirty="0" err="1"/>
              <a:t>Rafiho</a:t>
            </a:r>
            <a:r>
              <a:rPr lang="cs-CZ" dirty="0"/>
              <a:t> (2011) uvědomit si, že cena – stejně jako barva či tvar – je jen jedním z atributů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běžně mění barvu a tvar výrobku, aby oslovily různé zákazníky.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 různými distribučními cestami (kamenné obchody, přímý prodej, prodej online) a někdy podle zvolené cesty účtují značně rozdílné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Využitím adaptivní tvorby cen mohou firmy přizpůsobit produkt smyslu zákazníků pro hodnotu, aniž by snižovaly cenu.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98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Nejjednodušší metodou adaptivní cenotvorby jsou „varianty“ – „dobrá“, „lepší“ a „nejlepší“ varianta téhož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verze (nižší kvalita, menší množství, méně vlastností) může být magnetem pro zákazníky citlivé na cenu.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dobře funguje ve firmách se spotřebním zbožím.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Jednou z největších výhod adaptivní tvorby cen je větší flexibilita, když ekonomika začne zase růst.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variantu firma prostě stáhne z 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096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sdílením přínosů a rizika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Kupující se často mohou bránit přijetí návrhu prodávajícího kvůli vysoké úrovni vnímaného rizika.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Prodávající má možnost nabídnout absorpci části nebo celého rizika, pokud plně neposkytne slíbenou hodnotu.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92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Pro určení produktů existují různé metody, například: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Cena jako vyjádření hodnoty vnímané zákazníkem;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Následování cen konkurence;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respektující návratnost investic;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se zřetelem k možnosti uzavření kontraktu;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podle velikosti poptávky;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 ohledem na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aukcí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aukcí je stále populárnější, zvláště v důsledku šíření internetu.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Aukce jsou rovněž formou způsobu distribuce produktů: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Anglické aukce – zvyšující se nabídky (cena se postupně zvyšuje).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kupujících. Používají se k prodeji starožitností, dobytka, realit, použitého vybavení a ojetých automobilů.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Holandské aukce – snižující se nabídky.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 nebo jeden kupující a mnoho prodávajících.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prvním případě licitátor ohlásí nejvyšší cenu za nějaký výrobek a pak pomalu cenu snižuje, dokud ji některý z účastníků aukce nepřijme.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druhém případě kupující oznámí, co by chtěl koupit, a potenciální prodávající pak soupeří, kdo získá zakázku nejnižší cenou.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763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obálkovou metodou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Obálková metoda se často používá ve výběrových řízeních na získání zakázky, pronájmu nebo koupi nebytových prostor a nemovitostí aj.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Účastnící se fyzické nebo právnické osoby mohou podat jen jedinou cenovou nabídku, aniž by znaly nabídku ostatních.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Nikdo z nich nepodá nabídku, který by šla pod jeho náklady, ale z obavy, že kontrakt nezíská, nemůže podat ani příliš vysokou nabídku.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215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Příklady k procvičení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Financování nákladů na vzdělání v soukromé škole </a:t>
            </a:r>
            <a:r>
              <a:rPr lang="cs-CZ" dirty="0" err="1"/>
              <a:t>Eduk</a:t>
            </a:r>
            <a:r>
              <a:rPr lang="cs-CZ" dirty="0"/>
              <a:t>, a.s., je možno zajistit dvěma základními způsoby: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Jednotným školným, které optimalizuje příjmy na základě informací o předpokládané zavilosti výše školného a možného zájmu studentů, doplněným dodatečnými příspěvky z různých dalších finančních zdrojů, nebo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Kombinací jednotného školného a stipendií, které uhrazují čísti nákladů studia příjmové nižších skupin studentů.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70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Vedení školy má k dispozici údaje o vzájemném vztahu ročního školného a poštu zájemců o studium: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6E6936CF-4021-4D9A-8BD3-70AD8974C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665254"/>
              </p:ext>
            </p:extLst>
          </p:nvPr>
        </p:nvGraphicFramePr>
        <p:xfrm>
          <a:off x="1611682" y="2369516"/>
          <a:ext cx="60960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677658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79878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 školné na 1 studenta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zájemců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22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6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61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47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1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8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5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5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Zjednodušeně se přitom předpokládá, že veškeré náklady školy (odpisy budovy, nájemné, </a:t>
            </a:r>
            <a:r>
              <a:rPr lang="cs-CZ" dirty="0" err="1"/>
              <a:t>soobní</a:t>
            </a:r>
            <a:r>
              <a:rPr lang="cs-CZ" dirty="0"/>
              <a:t> náklady učitelů a dalších pracovníků, ostatní provozní náklady) jsou fixní.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kapacita školy je 6 000 studentů.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zjisti, jaké jednotné školné vedení školy stanoví: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Bez nabídky stipendií a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S možností poskytnout stipendia; vedení školy předpokládá, že ochota zaplatit školné závisí na příjmech rodiny.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672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 jednoduchého propočtu dosažitelných výnosů při rozdílné výši školného a tomu odpovídajícímu počtu uchazečů vyplývá, že nejvyšší výnosy 90. mil Kč přinese školné 30 000 Kč ročně při předpokládaném počtu 3 000 uchazečů.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88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Maximálně dosažitelné výnosy jsou dány ochotou uchazečů zaplatit požadované školené.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vedení školy stanoví jednotné školné ve výši 30 000 Kč pro všechny studenty, někteří z nich by byli ochotni zaplatit i více, jiní však studovat nebudou moci.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Cílem je nalézt takový systém stipendií, které by každému studentovi při školném 60 000 K uhradil rozdíl, který již není ochoten zaplatit.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výnosy, které může vedení školy touto cenovou politikou dosáhnout, jsou přitom oproti předchozí variantě dvounásobné – činí 180 mil.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Jejich úroveň lze propočítat jako plochu pod přímkou poptávky uchazečů o studium.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05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3EB0B512-5E03-418F-A851-8274B2637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70908"/>
              </p:ext>
            </p:extLst>
          </p:nvPr>
        </p:nvGraphicFramePr>
        <p:xfrm>
          <a:off x="814191" y="2078155"/>
          <a:ext cx="7966552" cy="3751821"/>
        </p:xfrm>
        <a:graphic>
          <a:graphicData uri="http://schemas.openxmlformats.org/drawingml/2006/table">
            <a:tbl>
              <a:tblPr/>
              <a:tblGrid>
                <a:gridCol w="995819">
                  <a:extLst>
                    <a:ext uri="{9D8B030D-6E8A-4147-A177-3AD203B41FA5}">
                      <a16:colId xmlns:a16="http://schemas.microsoft.com/office/drawing/2014/main" val="2146097008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96957962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481234187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913355366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17215881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723123265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446745590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54200775"/>
                    </a:ext>
                  </a:extLst>
                </a:gridCol>
              </a:tblGrid>
              <a:tr h="416869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studentů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6291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105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3476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37242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55616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29108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182528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10 000,0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8174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Roční školné (tis. Kč)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352670"/>
                  </a:ext>
                </a:extLst>
              </a:tr>
            </a:tbl>
          </a:graphicData>
        </a:graphic>
      </p:graphicFrame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590EC24-79B3-4509-AA0C-40ADCBCEB407}"/>
              </a:ext>
            </a:extLst>
          </p:cNvPr>
          <p:cNvCxnSpPr>
            <a:cxnSpLocks/>
          </p:cNvCxnSpPr>
          <p:nvPr/>
        </p:nvCxnSpPr>
        <p:spPr>
          <a:xfrm>
            <a:off x="2793304" y="2718148"/>
            <a:ext cx="5987439" cy="22421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9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Výnosy z prodeje digitálního přehrávače DP-1 činily za minulé období 12. mil. Kč Na základě jejich analýzy bylo zjištěno, že jednu třetinu (4. mil. Kč) činily výnosy od zákazníků, u nichž výše nákupu byla vyšší než 10. tis. Kč, a kteří tedy získali slevu ve výši 1 % z ceny. Příspěvek z tržeb daného výrobku je u základní ceny 30 %.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zjisti: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O kolik procent by bylo třeba zvýšit objem prodeje tohoto výrobku, aby se nesnížil zisk, pokud vedení společnosti uvažuje o podpoře prodeje snížením ceny o jedno, dvě nebo tři procenta.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Jak velkou slevu v procentech je možno nabídnout zákazníkovi pro dodatečný prodej, jehož podmínky prodeje budou samostatné.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119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 nejčastěji používaným metodám patří: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1. metody orientované na náklady;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2. metody orientované na poptávku;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3. metody orientované na konkurenci.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671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2500" lnSpcReduction="10000"/>
              </a:bodyPr>
              <a:lstStyle/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/>
                  <a:t>Průměrný příspěvek z tržeb (PT) lze zjisti následujícím způsobem:</a:t>
                </a:r>
              </a:p>
              <a:p>
                <a:pPr marL="990600" lvl="2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Propočet průměrného příspěvku z tržeb: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29 % je celková marže ze 4 mil. Kč 1 160 000 Kč;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30 % je celková marže z 8 mil. Kč 2 400 000 Kč.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Průměrný PT z 12 mil. výnosů z prodeje tedy činí 29,6667 %.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Nezbytné zvýšení objemu prodeje při uvažovaném snížení ceny je možno zjistit na základě vztahu: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𝑃𝑇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∗100</m:t>
                      </m:r>
                    </m:oMath>
                  </m:oMathPara>
                </a14:m>
                <a:endParaRPr lang="cs-CZ" b="0" dirty="0"/>
              </a:p>
              <a:p>
                <a:pPr marL="933450" lvl="2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Kde	</a:t>
                </a:r>
                <a:r>
                  <a:rPr lang="cs-CZ" i="1" dirty="0"/>
                  <a:t>Q</a:t>
                </a:r>
                <a:r>
                  <a:rPr lang="cs-CZ" dirty="0"/>
                  <a:t>: je nezbytné zvýšení prodaného množství v 		    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PT</a:t>
                </a:r>
                <a:r>
                  <a:rPr lang="cs-CZ" dirty="0"/>
                  <a:t>: Příspěvek z tržeb v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X</a:t>
                </a:r>
                <a:r>
                  <a:rPr lang="cs-CZ" dirty="0"/>
                  <a:t>: Uvažovaná změna ceny (v tomto případě snížení).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blipFill>
                <a:blip r:embed="rId3"/>
                <a:stretch>
                  <a:fillRect l="-1778" t="-39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55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procento je třeba tedy zvýšit objem prodej o 1/(28,6666) * 100 = </a:t>
            </a:r>
            <a:r>
              <a:rPr lang="cs-CZ" b="1" dirty="0">
                <a:solidFill>
                  <a:srgbClr val="C00000"/>
                </a:solidFill>
              </a:rPr>
              <a:t>3,48838 %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dvě procenta je třeba zvýšit objem prodej o 2/(27,6666) * 100 = </a:t>
            </a:r>
            <a:r>
              <a:rPr lang="cs-CZ" b="1" dirty="0">
                <a:solidFill>
                  <a:srgbClr val="C00000"/>
                </a:solidFill>
              </a:rPr>
              <a:t>7,22893 %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tři procenta je třeba tedy zvýšit objem prodej o 3/(26,6666) * 100 = </a:t>
            </a:r>
            <a:r>
              <a:rPr lang="cs-CZ" b="1" dirty="0">
                <a:solidFill>
                  <a:srgbClr val="C00000"/>
                </a:solidFill>
              </a:rPr>
              <a:t>11,25002 %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61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DC4EBB9F-9E07-4978-83F7-5B6A62520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15684"/>
              </p:ext>
            </p:extLst>
          </p:nvPr>
        </p:nvGraphicFramePr>
        <p:xfrm>
          <a:off x="688932" y="1945640"/>
          <a:ext cx="7828766" cy="28393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4383">
                  <a:extLst>
                    <a:ext uri="{9D8B030D-6E8A-4147-A177-3AD203B41FA5}">
                      <a16:colId xmlns:a16="http://schemas.microsoft.com/office/drawing/2014/main" val="3831564361"/>
                    </a:ext>
                  </a:extLst>
                </a:gridCol>
                <a:gridCol w="3914383">
                  <a:extLst>
                    <a:ext uri="{9D8B030D-6E8A-4147-A177-3AD203B41FA5}">
                      <a16:colId xmlns:a16="http://schemas.microsoft.com/office/drawing/2014/main" val="682866895"/>
                    </a:ext>
                  </a:extLst>
                </a:gridCol>
              </a:tblGrid>
              <a:tr h="112633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Snížení ceny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Nezbytné zvýšení výnosů z prodeje vyjádřených v původních cenách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3625061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3,48838 % (418 605,6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3517525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7,22893 % (867 471,6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8440869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11,25002 % (1 350 002,4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59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8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dirty="0">
                <a:solidFill>
                  <a:schemeClr val="tx1"/>
                </a:solidFill>
              </a:rPr>
              <a:t>Řešení b)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Sleva bude výhodná, pokud bude nižší než 30 %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Dodatečný prodej (při kterém se nemění cenové podmínky ostatních dodávek na trhu) zvýší zisk tehdy, pokud bude cena vyšší než variabilní náklady výkonu; ty činí v tomto případě 70 %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3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Oddělení controllingu společnosti Sport a.s. připravilo souhrnné informace pro stanovení nákladové ceny dvou produktů – tenisových míčů a tenisových raket. Pro výrobu těchto produktů se využívá zcela jiné technologické vybavení a odlišné technologické prostupy. V níže uvedené tabulce je uveden rozpočet pro oba produkty.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Požadované zhodnocení aktiv hlavní výdělečné činnosti je za podnik jako celek stanoveno ve výši 10 % vázaného kapitálu. 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4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51978"/>
            <a:ext cx="8229600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je: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ziskovou přirážku pro každý z obou produktů, a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cenu tenisového míče a tenisové rakety.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5057A31D-3EA0-4A34-B530-05C081BE0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86138"/>
              </p:ext>
            </p:extLst>
          </p:nvPr>
        </p:nvGraphicFramePr>
        <p:xfrm>
          <a:off x="889348" y="3118213"/>
          <a:ext cx="7365304" cy="30659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52906">
                  <a:extLst>
                    <a:ext uri="{9D8B030D-6E8A-4147-A177-3AD203B41FA5}">
                      <a16:colId xmlns:a16="http://schemas.microsoft.com/office/drawing/2014/main" val="1895811579"/>
                    </a:ext>
                  </a:extLst>
                </a:gridCol>
                <a:gridCol w="1806640">
                  <a:extLst>
                    <a:ext uri="{9D8B030D-6E8A-4147-A177-3AD203B41FA5}">
                      <a16:colId xmlns:a16="http://schemas.microsoft.com/office/drawing/2014/main" val="3610680388"/>
                    </a:ext>
                  </a:extLst>
                </a:gridCol>
                <a:gridCol w="1805758">
                  <a:extLst>
                    <a:ext uri="{9D8B030D-6E8A-4147-A177-3AD203B41FA5}">
                      <a16:colId xmlns:a16="http://schemas.microsoft.com/office/drawing/2014/main" val="2995932064"/>
                    </a:ext>
                  </a:extLst>
                </a:gridCol>
              </a:tblGrid>
              <a:tr h="27918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míče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rakety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862047"/>
                  </a:ext>
                </a:extLst>
              </a:tr>
              <a:tr h="474615">
                <a:tc>
                  <a:txBody>
                    <a:bodyPr/>
                    <a:lstStyle/>
                    <a:p>
                      <a:r>
                        <a:rPr lang="cs-CZ" dirty="0"/>
                        <a:t>Objem výroby a prodeje při standartním využití kapacity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738657"/>
                  </a:ext>
                </a:extLst>
              </a:tr>
              <a:tr h="414146">
                <a:tc>
                  <a:txBody>
                    <a:bodyPr/>
                    <a:lstStyle/>
                    <a:p>
                      <a:r>
                        <a:rPr lang="cs-CZ" dirty="0"/>
                        <a:t>Variabilní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8689639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Fixní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54169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Celkové náklady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584593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Stálá aktiva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34056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Pracovní kapitál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90196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Vázaný kapitál celkem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7395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Obrátky kapitálu CN/CK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86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76250" lvl="1" indent="-45720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Při požadovaném zhodnocení aktiv hlavní výdělečné činnosti by měl být výrobou a prodejem obou produktů vytvořen zisk ve výši 8 100 000 Kč (10 % vázaného kapitálu 81 000 000). Z toho 100 000 Kč u tenisových míčů a 8 000 000 Kč u tenisových raket.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>
                    <a:solidFill>
                      <a:schemeClr val="tx1"/>
                    </a:solidFill>
                  </a:rPr>
                  <a:t>Propočet směrné ziskové přirážky k nákladům: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blipFill>
                <a:blip r:embed="rId3"/>
                <a:stretch>
                  <a:fillRect l="-1778" t="-2036" r="-9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3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70000" lnSpcReduction="20000"/>
              </a:bodyPr>
              <a:lstStyle/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míčů činí: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:4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𝟎𝟐𝟓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raket činí:</a:t>
                </a:r>
              </a:p>
              <a:p>
                <a:pPr marL="361950" lvl="1">
                  <a:spcBef>
                    <a:spcPts val="0"/>
                  </a:spcBef>
                  <a:buSzPts val="3200"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:05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endParaRPr lang="cs-CZ" sz="2400" b="1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blipFill>
                <a:blip r:embed="rId3"/>
                <a:stretch>
                  <a:fillRect l="-1481" t="-54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70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1950" lvl="1">
              <a:spcBef>
                <a:spcPts val="0"/>
              </a:spcBef>
              <a:buSzPts val="3200"/>
            </a:pPr>
            <a:r>
              <a:rPr lang="cs-CZ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Formální správnost propočtu směrné ziskové přirážky je možno ověřit vynásobením celkových nákladů každého z obou produktů jejich předpokládanou ziskovostí.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4 000 000 Kč * 0,025 ≐ 100 000 (tenisové míče)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40 000 000 Kč * 0,2 = 8 000 000 (tenisové rakety)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7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tenisového míče 41Kč/ks: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3 000 000 : 10 000 = 	30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1 000 000 : 10 000 = 		10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40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0,025 * 40 = 1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199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Nákladová cena </a:t>
            </a:r>
            <a:r>
              <a:rPr lang="cs-CZ" dirty="0"/>
              <a:t>umožňuje firmám monitorovat a řídit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marketéry představuje důležité východisko pro rozhodování o prodejních cenách, možných slevách, velikosti prodejních sérií, distribučních cestách, komunikačním mixu atd.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Nákladová cena může být stanovena různými metodami.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Stanovení ceny v závislosti na struktuře </a:t>
            </a:r>
            <a:r>
              <a:rPr lang="cs-CZ" dirty="0"/>
              <a:t>nákladů je pouze jedním z mnoha faktorů, které rozhodují o výši ceny.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Snahou firem je docílit takové ceny, která pokryje náklady na vývoj, výrobu, distribuci, prodej produktu, marketing a také odměny za úsilí a riziko.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34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 rakety 2 400 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10 000 000 : 20 000 = 	  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30 000 000 : 20 000 = 		1 500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2 000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0,2 * 2 000 = 400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97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Dosažení požadované výše zisku prodejem plánovaného objemu obou produktů je možno ověřit jednoduchým propočtem.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Výše zisku stanovená rozpočtem je věcně zajištěná.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endParaRPr lang="cs-CZ" dirty="0">
              <a:solidFill>
                <a:schemeClr val="tx1"/>
              </a:solidFill>
            </a:endParaRP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chemeClr val="tx1"/>
                </a:solidFill>
              </a:rPr>
              <a:t>100 000 ks * 1 Kč/ks 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≐ </a:t>
            </a:r>
            <a:r>
              <a:rPr lang="cs-CZ" b="1" i="0" dirty="0">
                <a:solidFill>
                  <a:srgbClr val="040C28"/>
                </a:solidFill>
                <a:effectLst/>
                <a:latin typeface="Google Sans"/>
              </a:rPr>
              <a:t>100 000 Kč (tenisové míče)</a:t>
            </a: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rgbClr val="040C28"/>
                </a:solidFill>
                <a:latin typeface="Google Sans"/>
              </a:rPr>
              <a:t>20 000 ks * 400 Kč/ks = </a:t>
            </a:r>
            <a:r>
              <a:rPr lang="cs-CZ" b="1" dirty="0">
                <a:solidFill>
                  <a:srgbClr val="040C28"/>
                </a:solidFill>
                <a:latin typeface="Google Sans"/>
              </a:rPr>
              <a:t>8 000 000 (tenisové rakety)</a:t>
            </a:r>
            <a:endParaRPr lang="cs-CZ" b="1" dirty="0">
              <a:solidFill>
                <a:schemeClr val="tx1"/>
              </a:solidFill>
            </a:endParaRP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78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FF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Náklady určují dolní hranici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C0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Horní hranice ceny je limitovaná poptávkou.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13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Překročí-li produkt určitou cenovou hranici, nebude již prodejný.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správné stanovení cenových hladin je nutné vzít v úvahu: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vlastní náklady firmy (fixní a variabilní);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kupní sílu zákaznických segmentů;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ceny v zákaznických segmentech;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konkurenční ceny;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reakci konkurence na firemní cenovou politiku;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postoje a očekávání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65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I když je nákladová metoda stanovení rozšířená a u firem oblíbená, přesto nelze cenu odvozovat pouze od nákladů.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mohou produkovat stejné produkty s rozdílnými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může jen stěží zajímat výše nákladů, kterou si do ceny kalkuluje jak výrobce, tak prodávající.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zajímá především konečná cena, za kterou získá požadovaný produkt v porovnání s jím vnímanou hodnotou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Úkolem firem by mělo být maximální snižování nákladů při zaručení všech vlastností produktu, které požaduje zákazník.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4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Cena orientována na poptávku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využívá cenovou elasticitu poptávky vycházející z ekonomické teorie nabídky a poptávky. Je zapotřebí získat odpovědi na následující otázky: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struktura poptávky?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představy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cenová pohotovost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třídy zákazníků (horní, střední a dolní třída)?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Jaký význam přikládají zákazníci image a kvalitě produktu?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61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založená na konkurenci se řídí cenou konkurence a věnuje menší pozornost vlastním nákladům, případně poptávce.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produktu firmy v porovnání s konkurencí může být vyšší, stejná nebo nižší.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88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1760</Words>
  <Application>Microsoft Office PowerPoint</Application>
  <PresentationFormat>Předvádění na obrazovce (4:3)</PresentationFormat>
  <Paragraphs>362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Google Sans</vt:lpstr>
      <vt:lpstr>Office Theme</vt:lpstr>
      <vt:lpstr> Metody stanovení cen  YNKC_11_12</vt:lpstr>
      <vt:lpstr>Metody stanovení cen</vt:lpstr>
      <vt:lpstr>Metody stanovení cen</vt:lpstr>
      <vt:lpstr>Nákladově orientovaná tvorba ceny</vt:lpstr>
      <vt:lpstr>Nákladově orientovaná tvorba ceny</vt:lpstr>
      <vt:lpstr>Nákladově orientovaná tvorba ceny</vt:lpstr>
      <vt:lpstr>Nákladově orientovaná tvorba ceny</vt:lpstr>
      <vt:lpstr>Cena orientována na poptávku </vt:lpstr>
      <vt:lpstr>Cena stanovená v závislosti na konkurenci</vt:lpstr>
      <vt:lpstr>Cena stanovená v závislosti na konkurenci</vt:lpstr>
      <vt:lpstr>Cena stanovená v závislosti na konkurenci</vt:lpstr>
      <vt:lpstr>Cena podle vnímání hodnoty zákazníkem</vt:lpstr>
      <vt:lpstr>Cena podle vnímání hodnoty zákazníkem</vt:lpstr>
      <vt:lpstr>Tvorba cen v zavilosti na chování spotřebitele aneb psychologická podstata tvorby cen</vt:lpstr>
      <vt:lpstr>Tvorba cen podle hodnoty</vt:lpstr>
      <vt:lpstr>Diferencovaná tvorba cen</vt:lpstr>
      <vt:lpstr>Adaptivní tvorba cen</vt:lpstr>
      <vt:lpstr>Adaptivní tvorba cen</vt:lpstr>
      <vt:lpstr>Tvorba cen sdílením přínosů a rizika</vt:lpstr>
      <vt:lpstr>Tvorba cen aukcí</vt:lpstr>
      <vt:lpstr>Tvorba cen obálkovou metodou</vt:lpstr>
      <vt:lpstr>Příklady k procvičení</vt:lpstr>
      <vt:lpstr>Příklad č. 1</vt:lpstr>
      <vt:lpstr>Příklad č. 1</vt:lpstr>
      <vt:lpstr>Příklad č. 1</vt:lpstr>
      <vt:lpstr>Příklad č. 1 - Řešení</vt:lpstr>
      <vt:lpstr>Příklad č. 1 - Řešení</vt:lpstr>
      <vt:lpstr>Příklad č. 1 - Řešení</vt:lpstr>
      <vt:lpstr>Příklad č. 2</vt:lpstr>
      <vt:lpstr>Příklad č. 2 - Řešení</vt:lpstr>
      <vt:lpstr>Příklad č. 2 - Řešení</vt:lpstr>
      <vt:lpstr>Příklad č. 2 - Řešení</vt:lpstr>
      <vt:lpstr>Příklad č. 2 - Řešení</vt:lpstr>
      <vt:lpstr>Příklad č. 3</vt:lpstr>
      <vt:lpstr>Příklad č. 3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104</cp:revision>
  <dcterms:modified xsi:type="dcterms:W3CDTF">2024-02-11T10:31:23Z</dcterms:modified>
</cp:coreProperties>
</file>