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484" r:id="rId3"/>
    <p:sldId id="469" r:id="rId4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3317" userDrawn="1">
          <p15:clr>
            <a:srgbClr val="A4A3A4"/>
          </p15:clr>
        </p15:guide>
        <p15:guide id="2" pos="499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udvíková Pavla" initials="LP" lastIdx="7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0202"/>
    <a:srgbClr val="99FF99"/>
    <a:srgbClr val="D50202"/>
    <a:srgbClr val="CCFF99"/>
    <a:srgbClr val="99FFCC"/>
    <a:srgbClr val="0066FF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Světlý styl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6807" autoAdjust="0"/>
  </p:normalViewPr>
  <p:slideViewPr>
    <p:cSldViewPr snapToGrid="0" snapToObjects="1">
      <p:cViewPr>
        <p:scale>
          <a:sx n="84" d="100"/>
          <a:sy n="84" d="100"/>
        </p:scale>
        <p:origin x="-966" y="-30"/>
      </p:cViewPr>
      <p:guideLst>
        <p:guide orient="horz" pos="3317"/>
        <p:guide pos="499"/>
      </p:guideLst>
    </p:cSldViewPr>
  </p:slideViewPr>
  <p:outlineViewPr>
    <p:cViewPr>
      <p:scale>
        <a:sx n="33" d="100"/>
        <a:sy n="33" d="100"/>
      </p:scale>
      <p:origin x="0" y="-2010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5448"/>
    </p:cViewPr>
  </p:sorterViewPr>
  <p:notesViewPr>
    <p:cSldViewPr snapToGrid="0" snapToObjects="1">
      <p:cViewPr varScale="1">
        <p:scale>
          <a:sx n="91" d="100"/>
          <a:sy n="91" d="100"/>
        </p:scale>
        <p:origin x="3768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84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970939" y="0"/>
            <a:ext cx="303784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C6700B-6DB9-4E6E-8308-1B81A615A0C7}" type="datetimeFigureOut">
              <a:rPr lang="cs-CZ" smtClean="0"/>
              <a:t>29.2.2024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1" y="8829969"/>
            <a:ext cx="303784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970939" y="8829969"/>
            <a:ext cx="303784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0AA3FD-3C58-4BC6-86FC-A8729BC0736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817137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7840" cy="46482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970939" y="1"/>
            <a:ext cx="3037840" cy="46482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3DBD41-9FAA-4C3D-A3D8-9976A4942FA3}" type="datetimeFigureOut">
              <a:rPr lang="cs-CZ" smtClean="0"/>
              <a:t>29.2.2024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701041" y="4415791"/>
            <a:ext cx="5608320" cy="418338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1" y="8829968"/>
            <a:ext cx="3037840" cy="46482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970939" y="8829968"/>
            <a:ext cx="3037840" cy="46482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390784-34DA-4799-BFD9-C6E9ED2461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1736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390784-34DA-4799-BFD9-C6E9ED246103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354307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2/29/2024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724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2/29/2024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822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2/29/2024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058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2/29/2024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807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2/29/2024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023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2/29/2024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874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2/29/2024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223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2/29/2024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651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2/29/2024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00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2/29/2024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378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2/29/2024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601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4B1EB3-18E5-3B48-B1FD-09B9226D6C2A}" type="datetimeFigureOut">
              <a:rPr lang="en-US" smtClean="0"/>
              <a:t>2/29/2024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048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8350" y="2566220"/>
            <a:ext cx="6718685" cy="2127700"/>
          </a:xfrm>
          <a:noFill/>
        </p:spPr>
        <p:txBody>
          <a:bodyPr lIns="0" tIns="0" rIns="0" bIns="0" anchor="t" anchorCtr="0">
            <a:normAutofit fontScale="90000"/>
          </a:bodyPr>
          <a:lstStyle/>
          <a:p>
            <a:pPr algn="l">
              <a:spcBef>
                <a:spcPts val="1200"/>
              </a:spcBef>
            </a:pPr>
            <a:r>
              <a:rPr lang="cs-CZ" sz="36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MANAGEMENT ZNAČKY  </a:t>
            </a:r>
            <a:r>
              <a:rPr lang="cs-CZ" sz="3600" dirty="0" smtClean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(YMZN</a:t>
            </a:r>
            <a:r>
              <a:rPr lang="cs-CZ" sz="36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)</a:t>
            </a:r>
            <a:br>
              <a:rPr lang="cs-CZ" sz="36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</a:br>
            <a:r>
              <a:rPr lang="cs-CZ" sz="3600" dirty="0" smtClean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/>
            </a:r>
            <a:br>
              <a:rPr lang="cs-CZ" sz="3600" dirty="0" smtClean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</a:br>
            <a:r>
              <a:rPr lang="cs-CZ" sz="2700" dirty="0" smtClean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Příklad</a:t>
            </a:r>
            <a:r>
              <a:rPr lang="cs-CZ" sz="27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/>
            </a:r>
            <a:br>
              <a:rPr lang="cs-CZ" sz="27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</a:br>
            <a:r>
              <a:rPr lang="cs-CZ" sz="27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Téma: Prezentace značky</a:t>
            </a:r>
            <a:br>
              <a:rPr lang="cs-CZ" sz="27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</a:br>
            <a:endParaRPr lang="en-US" sz="2700" dirty="0">
              <a:solidFill>
                <a:srgbClr val="D1020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788350" y="4932947"/>
            <a:ext cx="3158008" cy="114371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1400" dirty="0">
                <a:cs typeface="Arial"/>
              </a:rPr>
              <a:t>PhDr. Ing. Mgr. Renáta Pavlíčková, MBA</a:t>
            </a:r>
          </a:p>
          <a:p>
            <a:pPr algn="l"/>
            <a:r>
              <a:rPr lang="cs-CZ" sz="1400" dirty="0">
                <a:cs typeface="Arial"/>
              </a:rPr>
              <a:t>renata.pavlickova@mvso.cz</a:t>
            </a:r>
          </a:p>
          <a:p>
            <a:pPr algn="l"/>
            <a:endParaRPr lang="cs-CZ" sz="1400" dirty="0">
              <a:cs typeface="Arial"/>
            </a:endParaRPr>
          </a:p>
          <a:p>
            <a:pPr algn="l"/>
            <a:r>
              <a:rPr lang="cs-CZ" sz="1400" dirty="0">
                <a:cs typeface="Arial"/>
              </a:rPr>
              <a:t>Olomouc, LS </a:t>
            </a:r>
            <a:r>
              <a:rPr lang="cs-CZ" sz="1400" dirty="0" smtClean="0">
                <a:cs typeface="Arial"/>
              </a:rPr>
              <a:t>2023/2024</a:t>
            </a:r>
            <a:endParaRPr lang="en-US" sz="140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350848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86679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D5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Značka „DEDOLES“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16340"/>
            <a:ext cx="8229600" cy="4809824"/>
          </a:xfrm>
          <a:noFill/>
        </p:spPr>
        <p:txBody>
          <a:bodyPr>
            <a:normAutofit fontScale="92500" lnSpcReduction="20000"/>
          </a:bodyPr>
          <a:lstStyle/>
          <a:p>
            <a:pPr marL="0" indent="0" algn="just">
              <a:spcBef>
                <a:spcPts val="600"/>
              </a:spcBef>
              <a:buNone/>
            </a:pPr>
            <a:r>
              <a:rPr lang="cs-CZ" sz="1700" b="1" u="sng" dirty="0"/>
              <a:t>Zadání úkolu: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cs-CZ" sz="1600" dirty="0"/>
              <a:t>připravte se krátkou (5-minutovou) prezentaci značky DEDOLES pro případného                                       obchodního partnera. K tvorbě prezentace můžete využít následující osnovu. </a:t>
            </a:r>
          </a:p>
          <a:p>
            <a:pPr marL="0" indent="0" algn="just">
              <a:spcBef>
                <a:spcPts val="600"/>
              </a:spcBef>
              <a:buNone/>
            </a:pPr>
            <a:endParaRPr lang="cs-CZ" sz="1600" b="1" u="sng" dirty="0">
              <a:solidFill>
                <a:srgbClr val="FF0000"/>
              </a:solidFill>
            </a:endParaRPr>
          </a:p>
          <a:p>
            <a:pPr marL="0" indent="0" algn="just">
              <a:spcBef>
                <a:spcPts val="600"/>
              </a:spcBef>
              <a:buNone/>
            </a:pPr>
            <a:r>
              <a:rPr lang="cs-CZ" sz="1700" b="1" u="sng" dirty="0">
                <a:solidFill>
                  <a:srgbClr val="FF0000"/>
                </a:solidFill>
              </a:rPr>
              <a:t>www.dedoles.cz</a:t>
            </a:r>
          </a:p>
          <a:p>
            <a:pPr algn="just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1600" dirty="0"/>
              <a:t>Příběh značky (historie značky)</a:t>
            </a:r>
          </a:p>
          <a:p>
            <a:pPr algn="just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1600" dirty="0"/>
              <a:t>Které nástroje marketingového mixu firma/značka využívá?</a:t>
            </a:r>
          </a:p>
          <a:p>
            <a:pPr lvl="1"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cs-CZ" sz="1600" dirty="0"/>
              <a:t>Produkt (produktová politika)</a:t>
            </a:r>
          </a:p>
          <a:p>
            <a:pPr lvl="1"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cs-CZ" sz="1600" dirty="0"/>
              <a:t>Cena (cenová politika)</a:t>
            </a:r>
          </a:p>
          <a:p>
            <a:pPr lvl="1"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cs-CZ" sz="1600" dirty="0"/>
              <a:t>Distribuce (distribuční politika)</a:t>
            </a:r>
          </a:p>
          <a:p>
            <a:pPr lvl="1"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cs-CZ" sz="1600" dirty="0"/>
              <a:t>Marketingová komunikace</a:t>
            </a:r>
          </a:p>
          <a:p>
            <a:pPr lvl="2"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cs-CZ" sz="1600" dirty="0"/>
              <a:t>Reklama</a:t>
            </a:r>
          </a:p>
          <a:p>
            <a:pPr lvl="2"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cs-CZ" sz="1600" dirty="0"/>
              <a:t>Public Relations</a:t>
            </a:r>
          </a:p>
          <a:p>
            <a:pPr lvl="2"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cs-CZ" sz="1600" dirty="0"/>
              <a:t>Podpora prodeje</a:t>
            </a:r>
          </a:p>
          <a:p>
            <a:pPr lvl="2"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cs-CZ" sz="1600" dirty="0"/>
              <a:t>Osobní prodej</a:t>
            </a:r>
          </a:p>
          <a:p>
            <a:pPr lvl="2"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cs-CZ" sz="1600" dirty="0"/>
              <a:t>Přímý marketing</a:t>
            </a:r>
          </a:p>
          <a:p>
            <a:pPr algn="just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1600" dirty="0"/>
              <a:t>Značka, logo, slogan, maskot</a:t>
            </a:r>
          </a:p>
          <a:p>
            <a:pPr algn="just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1600" dirty="0"/>
              <a:t>Přidaná hodnota značky (společenská odpovědnost, udržitelnost značky, originalita značky) 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>
              <a:cs typeface="Arial"/>
            </a:endParaRPr>
          </a:p>
          <a:p>
            <a:pPr algn="just"/>
            <a:endParaRPr lang="cs-CZ" sz="16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9947" y="3248104"/>
            <a:ext cx="5354054" cy="225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3680" y="316102"/>
            <a:ext cx="1949847" cy="27464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663556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xmlns="" id="{91F32EBA-ED97-466E-8CFA-8382584155D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3899" y="1313600"/>
            <a:ext cx="3848096" cy="1461778"/>
          </a:xfrm>
        </p:spPr>
        <p:txBody>
          <a:bodyPr>
            <a:normAutofit/>
          </a:bodyPr>
          <a:lstStyle/>
          <a:p>
            <a:r>
              <a:rPr lang="cs-CZ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lt"/>
              </a:rPr>
              <a:t>Děkuji vám za pozornost </a:t>
            </a:r>
            <a:r>
              <a:rPr lang="cs-CZ" sz="3600" b="1" dirty="0"/>
              <a:t/>
            </a:r>
            <a:br>
              <a:rPr lang="cs-CZ" sz="3600" b="1" dirty="0"/>
            </a:br>
            <a:endParaRPr lang="cs-CZ" sz="35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23900" y="2470248"/>
            <a:ext cx="3036258" cy="353623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sz="2100" dirty="0"/>
          </a:p>
          <a:p>
            <a:pPr marL="0" lvl="0" indent="0">
              <a:buNone/>
            </a:pPr>
            <a:endParaRPr lang="cs-CZ" sz="2100" dirty="0">
              <a:cs typeface="Arial"/>
            </a:endParaRPr>
          </a:p>
          <a:p>
            <a:endParaRPr lang="cs-CZ" sz="2100" dirty="0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xmlns="" id="{62A38935-BB53-4DF7-A56E-48DD25B685D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132777" y="851518"/>
            <a:ext cx="4638605" cy="5154967"/>
          </a:xfrm>
          <a:custGeom>
            <a:avLst/>
            <a:gdLst>
              <a:gd name="connsiteX0" fmla="*/ 363179 w 6184806"/>
              <a:gd name="connsiteY0" fmla="*/ 3125191 h 5154967"/>
              <a:gd name="connsiteX1" fmla="*/ 898270 w 6184806"/>
              <a:gd name="connsiteY1" fmla="*/ 3125191 h 5154967"/>
              <a:gd name="connsiteX2" fmla="*/ 980326 w 6184806"/>
              <a:gd name="connsiteY2" fmla="*/ 3173551 h 5154967"/>
              <a:gd name="connsiteX3" fmla="*/ 1248448 w 6184806"/>
              <a:gd name="connsiteY3" fmla="*/ 3635277 h 5154967"/>
              <a:gd name="connsiteX4" fmla="*/ 1248448 w 6184806"/>
              <a:gd name="connsiteY4" fmla="*/ 3729695 h 5154967"/>
              <a:gd name="connsiteX5" fmla="*/ 980326 w 6184806"/>
              <a:gd name="connsiteY5" fmla="*/ 4191421 h 5154967"/>
              <a:gd name="connsiteX6" fmla="*/ 898270 w 6184806"/>
              <a:gd name="connsiteY6" fmla="*/ 4239781 h 5154967"/>
              <a:gd name="connsiteX7" fmla="*/ 363179 w 6184806"/>
              <a:gd name="connsiteY7" fmla="*/ 4239781 h 5154967"/>
              <a:gd name="connsiteX8" fmla="*/ 279969 w 6184806"/>
              <a:gd name="connsiteY8" fmla="*/ 4191421 h 5154967"/>
              <a:gd name="connsiteX9" fmla="*/ 13002 w 6184806"/>
              <a:gd name="connsiteY9" fmla="*/ 3729695 h 5154967"/>
              <a:gd name="connsiteX10" fmla="*/ 13002 w 6184806"/>
              <a:gd name="connsiteY10" fmla="*/ 3635277 h 5154967"/>
              <a:gd name="connsiteX11" fmla="*/ 279969 w 6184806"/>
              <a:gd name="connsiteY11" fmla="*/ 3173551 h 5154967"/>
              <a:gd name="connsiteX12" fmla="*/ 363179 w 6184806"/>
              <a:gd name="connsiteY12" fmla="*/ 3125191 h 5154967"/>
              <a:gd name="connsiteX13" fmla="*/ 2489721 w 6184806"/>
              <a:gd name="connsiteY13" fmla="*/ 570035 h 5154967"/>
              <a:gd name="connsiteX14" fmla="*/ 2764862 w 6184806"/>
              <a:gd name="connsiteY14" fmla="*/ 570035 h 5154967"/>
              <a:gd name="connsiteX15" fmla="*/ 2796959 w 6184806"/>
              <a:gd name="connsiteY15" fmla="*/ 570035 h 5154967"/>
              <a:gd name="connsiteX16" fmla="*/ 2827587 w 6184806"/>
              <a:gd name="connsiteY16" fmla="*/ 622777 h 5154967"/>
              <a:gd name="connsiteX17" fmla="*/ 2977604 w 6184806"/>
              <a:gd name="connsiteY17" fmla="*/ 881117 h 5154967"/>
              <a:gd name="connsiteX18" fmla="*/ 2977604 w 6184806"/>
              <a:gd name="connsiteY18" fmla="*/ 1025720 h 5154967"/>
              <a:gd name="connsiteX19" fmla="*/ 2566968 w 6184806"/>
              <a:gd name="connsiteY19" fmla="*/ 1732863 h 5154967"/>
              <a:gd name="connsiteX20" fmla="*/ 2441299 w 6184806"/>
              <a:gd name="connsiteY20" fmla="*/ 1806927 h 5154967"/>
              <a:gd name="connsiteX21" fmla="*/ 1621798 w 6184806"/>
              <a:gd name="connsiteY21" fmla="*/ 1806927 h 5154967"/>
              <a:gd name="connsiteX22" fmla="*/ 1583218 w 6184806"/>
              <a:gd name="connsiteY22" fmla="*/ 1801802 h 5154967"/>
              <a:gd name="connsiteX23" fmla="*/ 1556683 w 6184806"/>
              <a:gd name="connsiteY23" fmla="*/ 1790677 h 5154967"/>
              <a:gd name="connsiteX24" fmla="*/ 1572899 w 6184806"/>
              <a:gd name="connsiteY24" fmla="*/ 1762631 h 5154967"/>
              <a:gd name="connsiteX25" fmla="*/ 2147429 w 6184806"/>
              <a:gd name="connsiteY25" fmla="*/ 768968 h 5154967"/>
              <a:gd name="connsiteX26" fmla="*/ 2489721 w 6184806"/>
              <a:gd name="connsiteY26" fmla="*/ 570035 h 5154967"/>
              <a:gd name="connsiteX27" fmla="*/ 1573268 w 6184806"/>
              <a:gd name="connsiteY27" fmla="*/ 0 h 5154967"/>
              <a:gd name="connsiteX28" fmla="*/ 2497662 w 6184806"/>
              <a:gd name="connsiteY28" fmla="*/ 0 h 5154967"/>
              <a:gd name="connsiteX29" fmla="*/ 2639415 w 6184806"/>
              <a:gd name="connsiteY29" fmla="*/ 83546 h 5154967"/>
              <a:gd name="connsiteX30" fmla="*/ 2887862 w 6184806"/>
              <a:gd name="connsiteY30" fmla="*/ 511387 h 5154967"/>
              <a:gd name="connsiteX31" fmla="*/ 2915928 w 6184806"/>
              <a:gd name="connsiteY31" fmla="*/ 559720 h 5154967"/>
              <a:gd name="connsiteX32" fmla="*/ 2893844 w 6184806"/>
              <a:gd name="connsiteY32" fmla="*/ 559720 h 5154967"/>
              <a:gd name="connsiteX33" fmla="*/ 2789466 w 6184806"/>
              <a:gd name="connsiteY33" fmla="*/ 559720 h 5154967"/>
              <a:gd name="connsiteX34" fmla="*/ 2744122 w 6184806"/>
              <a:gd name="connsiteY34" fmla="*/ 481634 h 5154967"/>
              <a:gd name="connsiteX35" fmla="*/ 2570885 w 6184806"/>
              <a:gd name="connsiteY35" fmla="*/ 183309 h 5154967"/>
              <a:gd name="connsiteX36" fmla="*/ 2445216 w 6184806"/>
              <a:gd name="connsiteY36" fmla="*/ 109244 h 5154967"/>
              <a:gd name="connsiteX37" fmla="*/ 1625714 w 6184806"/>
              <a:gd name="connsiteY37" fmla="*/ 109244 h 5154967"/>
              <a:gd name="connsiteX38" fmla="*/ 1498276 w 6184806"/>
              <a:gd name="connsiteY38" fmla="*/ 183309 h 5154967"/>
              <a:gd name="connsiteX39" fmla="*/ 1089410 w 6184806"/>
              <a:gd name="connsiteY39" fmla="*/ 890450 h 5154967"/>
              <a:gd name="connsiteX40" fmla="*/ 1089410 w 6184806"/>
              <a:gd name="connsiteY40" fmla="*/ 1035054 h 5154967"/>
              <a:gd name="connsiteX41" fmla="*/ 1498276 w 6184806"/>
              <a:gd name="connsiteY41" fmla="*/ 1742196 h 5154967"/>
              <a:gd name="connsiteX42" fmla="*/ 1552039 w 6184806"/>
              <a:gd name="connsiteY42" fmla="*/ 1796421 h 5154967"/>
              <a:gd name="connsiteX43" fmla="*/ 1558260 w 6184806"/>
              <a:gd name="connsiteY43" fmla="*/ 1799029 h 5154967"/>
              <a:gd name="connsiteX44" fmla="*/ 1524911 w 6184806"/>
              <a:gd name="connsiteY44" fmla="*/ 1856707 h 5154967"/>
              <a:gd name="connsiteX45" fmla="*/ 1500108 w 6184806"/>
              <a:gd name="connsiteY45" fmla="*/ 1899604 h 5154967"/>
              <a:gd name="connsiteX46" fmla="*/ 1525834 w 6184806"/>
              <a:gd name="connsiteY46" fmla="*/ 1910390 h 5154967"/>
              <a:gd name="connsiteX47" fmla="*/ 1569352 w 6184806"/>
              <a:gd name="connsiteY47" fmla="*/ 1916170 h 5154967"/>
              <a:gd name="connsiteX48" fmla="*/ 2493745 w 6184806"/>
              <a:gd name="connsiteY48" fmla="*/ 1916170 h 5154967"/>
              <a:gd name="connsiteX49" fmla="*/ 2635498 w 6184806"/>
              <a:gd name="connsiteY49" fmla="*/ 1832627 h 5154967"/>
              <a:gd name="connsiteX50" fmla="*/ 3098693 w 6184806"/>
              <a:gd name="connsiteY50" fmla="*/ 1034974 h 5154967"/>
              <a:gd name="connsiteX51" fmla="*/ 3098693 w 6184806"/>
              <a:gd name="connsiteY51" fmla="*/ 871863 h 5154967"/>
              <a:gd name="connsiteX52" fmla="*/ 2945803 w 6184806"/>
              <a:gd name="connsiteY52" fmla="*/ 608576 h 5154967"/>
              <a:gd name="connsiteX53" fmla="*/ 2923422 w 6184806"/>
              <a:gd name="connsiteY53" fmla="*/ 570035 h 5154967"/>
              <a:gd name="connsiteX54" fmla="*/ 3027104 w 6184806"/>
              <a:gd name="connsiteY54" fmla="*/ 570035 h 5154967"/>
              <a:gd name="connsiteX55" fmla="*/ 4690846 w 6184806"/>
              <a:gd name="connsiteY55" fmla="*/ 570035 h 5154967"/>
              <a:gd name="connsiteX56" fmla="*/ 5028384 w 6184806"/>
              <a:gd name="connsiteY56" fmla="*/ 768968 h 5154967"/>
              <a:gd name="connsiteX57" fmla="*/ 6131323 w 6184806"/>
              <a:gd name="connsiteY57" fmla="*/ 2668304 h 5154967"/>
              <a:gd name="connsiteX58" fmla="*/ 6131323 w 6184806"/>
              <a:gd name="connsiteY58" fmla="*/ 3056698 h 5154967"/>
              <a:gd name="connsiteX59" fmla="*/ 5028384 w 6184806"/>
              <a:gd name="connsiteY59" fmla="*/ 4956035 h 5154967"/>
              <a:gd name="connsiteX60" fmla="*/ 4690846 w 6184806"/>
              <a:gd name="connsiteY60" fmla="*/ 5154967 h 5154967"/>
              <a:gd name="connsiteX61" fmla="*/ 2489721 w 6184806"/>
              <a:gd name="connsiteY61" fmla="*/ 5154967 h 5154967"/>
              <a:gd name="connsiteX62" fmla="*/ 2147429 w 6184806"/>
              <a:gd name="connsiteY62" fmla="*/ 4956035 h 5154967"/>
              <a:gd name="connsiteX63" fmla="*/ 1049243 w 6184806"/>
              <a:gd name="connsiteY63" fmla="*/ 3056698 h 5154967"/>
              <a:gd name="connsiteX64" fmla="*/ 1049243 w 6184806"/>
              <a:gd name="connsiteY64" fmla="*/ 2668304 h 5154967"/>
              <a:gd name="connsiteX65" fmla="*/ 1457007 w 6184806"/>
              <a:gd name="connsiteY65" fmla="*/ 1963067 h 5154967"/>
              <a:gd name="connsiteX66" fmla="*/ 1491373 w 6184806"/>
              <a:gd name="connsiteY66" fmla="*/ 1903634 h 5154967"/>
              <a:gd name="connsiteX67" fmla="*/ 1490164 w 6184806"/>
              <a:gd name="connsiteY67" fmla="*/ 1903127 h 5154967"/>
              <a:gd name="connsiteX68" fmla="*/ 1429519 w 6184806"/>
              <a:gd name="connsiteY68" fmla="*/ 1841960 h 5154967"/>
              <a:gd name="connsiteX69" fmla="*/ 968320 w 6184806"/>
              <a:gd name="connsiteY69" fmla="*/ 1044307 h 5154967"/>
              <a:gd name="connsiteX70" fmla="*/ 968320 w 6184806"/>
              <a:gd name="connsiteY70" fmla="*/ 881196 h 5154967"/>
              <a:gd name="connsiteX71" fmla="*/ 1429519 w 6184806"/>
              <a:gd name="connsiteY71" fmla="*/ 83546 h 5154967"/>
              <a:gd name="connsiteX72" fmla="*/ 1573268 w 6184806"/>
              <a:gd name="connsiteY72" fmla="*/ 0 h 51549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</a:cxnLst>
            <a:rect l="l" t="t" r="r" b="b"/>
            <a:pathLst>
              <a:path w="6184806" h="5154967">
                <a:moveTo>
                  <a:pt x="363179" y="3125191"/>
                </a:moveTo>
                <a:cubicBezTo>
                  <a:pt x="363179" y="3125191"/>
                  <a:pt x="363179" y="3125191"/>
                  <a:pt x="898270" y="3125191"/>
                </a:cubicBezTo>
                <a:cubicBezTo>
                  <a:pt x="931786" y="3125191"/>
                  <a:pt x="964145" y="3143614"/>
                  <a:pt x="980326" y="3173551"/>
                </a:cubicBezTo>
                <a:cubicBezTo>
                  <a:pt x="980326" y="3173551"/>
                  <a:pt x="980326" y="3173551"/>
                  <a:pt x="1248448" y="3635277"/>
                </a:cubicBezTo>
                <a:cubicBezTo>
                  <a:pt x="1265784" y="3664063"/>
                  <a:pt x="1265784" y="3700909"/>
                  <a:pt x="1248448" y="3729695"/>
                </a:cubicBezTo>
                <a:cubicBezTo>
                  <a:pt x="1248448" y="3729695"/>
                  <a:pt x="1248448" y="3729695"/>
                  <a:pt x="980326" y="4191421"/>
                </a:cubicBezTo>
                <a:cubicBezTo>
                  <a:pt x="964145" y="4221358"/>
                  <a:pt x="931786" y="4239781"/>
                  <a:pt x="898270" y="4239781"/>
                </a:cubicBezTo>
                <a:cubicBezTo>
                  <a:pt x="898270" y="4239781"/>
                  <a:pt x="898270" y="4239781"/>
                  <a:pt x="363179" y="4239781"/>
                </a:cubicBezTo>
                <a:cubicBezTo>
                  <a:pt x="328508" y="4239781"/>
                  <a:pt x="297305" y="4221358"/>
                  <a:pt x="279969" y="4191421"/>
                </a:cubicBezTo>
                <a:cubicBezTo>
                  <a:pt x="279969" y="4191421"/>
                  <a:pt x="279969" y="4191421"/>
                  <a:pt x="13002" y="3729695"/>
                </a:cubicBezTo>
                <a:cubicBezTo>
                  <a:pt x="-4334" y="3700909"/>
                  <a:pt x="-4334" y="3664063"/>
                  <a:pt x="13002" y="3635277"/>
                </a:cubicBezTo>
                <a:cubicBezTo>
                  <a:pt x="13002" y="3635277"/>
                  <a:pt x="13002" y="3635277"/>
                  <a:pt x="279969" y="3173551"/>
                </a:cubicBezTo>
                <a:cubicBezTo>
                  <a:pt x="297305" y="3143614"/>
                  <a:pt x="328508" y="3125191"/>
                  <a:pt x="363179" y="3125191"/>
                </a:cubicBezTo>
                <a:close/>
                <a:moveTo>
                  <a:pt x="2489721" y="570035"/>
                </a:moveTo>
                <a:cubicBezTo>
                  <a:pt x="2489721" y="570035"/>
                  <a:pt x="2489721" y="570035"/>
                  <a:pt x="2764862" y="570035"/>
                </a:cubicBezTo>
                <a:lnTo>
                  <a:pt x="2796959" y="570035"/>
                </a:lnTo>
                <a:lnTo>
                  <a:pt x="2827587" y="622777"/>
                </a:lnTo>
                <a:cubicBezTo>
                  <a:pt x="2870233" y="696217"/>
                  <a:pt x="2919858" y="781675"/>
                  <a:pt x="2977604" y="881117"/>
                </a:cubicBezTo>
                <a:cubicBezTo>
                  <a:pt x="3004153" y="925204"/>
                  <a:pt x="3004153" y="981634"/>
                  <a:pt x="2977604" y="1025720"/>
                </a:cubicBezTo>
                <a:cubicBezTo>
                  <a:pt x="2977604" y="1025720"/>
                  <a:pt x="2977604" y="1025720"/>
                  <a:pt x="2566968" y="1732863"/>
                </a:cubicBezTo>
                <a:cubicBezTo>
                  <a:pt x="2542188" y="1778712"/>
                  <a:pt x="2492629" y="1806927"/>
                  <a:pt x="2441299" y="1806927"/>
                </a:cubicBezTo>
                <a:cubicBezTo>
                  <a:pt x="2441299" y="1806927"/>
                  <a:pt x="2441299" y="1806927"/>
                  <a:pt x="1621798" y="1806927"/>
                </a:cubicBezTo>
                <a:cubicBezTo>
                  <a:pt x="1608523" y="1806927"/>
                  <a:pt x="1595580" y="1805163"/>
                  <a:pt x="1583218" y="1801802"/>
                </a:cubicBezTo>
                <a:lnTo>
                  <a:pt x="1556683" y="1790677"/>
                </a:lnTo>
                <a:lnTo>
                  <a:pt x="1572899" y="1762631"/>
                </a:lnTo>
                <a:cubicBezTo>
                  <a:pt x="1719523" y="1509042"/>
                  <a:pt x="1907201" y="1184448"/>
                  <a:pt x="2147429" y="768968"/>
                </a:cubicBezTo>
                <a:cubicBezTo>
                  <a:pt x="2218739" y="645819"/>
                  <a:pt x="2347099" y="570035"/>
                  <a:pt x="2489721" y="570035"/>
                </a:cubicBezTo>
                <a:close/>
                <a:moveTo>
                  <a:pt x="1573268" y="0"/>
                </a:moveTo>
                <a:cubicBezTo>
                  <a:pt x="1573268" y="0"/>
                  <a:pt x="1573268" y="0"/>
                  <a:pt x="2497662" y="0"/>
                </a:cubicBezTo>
                <a:cubicBezTo>
                  <a:pt x="2555561" y="0"/>
                  <a:pt x="2611463" y="31828"/>
                  <a:pt x="2639415" y="83546"/>
                </a:cubicBezTo>
                <a:cubicBezTo>
                  <a:pt x="2639415" y="83546"/>
                  <a:pt x="2639415" y="83546"/>
                  <a:pt x="2887862" y="511387"/>
                </a:cubicBezTo>
                <a:lnTo>
                  <a:pt x="2915928" y="559720"/>
                </a:lnTo>
                <a:lnTo>
                  <a:pt x="2893844" y="559720"/>
                </a:lnTo>
                <a:lnTo>
                  <a:pt x="2789466" y="559720"/>
                </a:lnTo>
                <a:lnTo>
                  <a:pt x="2744122" y="481634"/>
                </a:lnTo>
                <a:cubicBezTo>
                  <a:pt x="2570885" y="183309"/>
                  <a:pt x="2570885" y="183309"/>
                  <a:pt x="2570885" y="183309"/>
                </a:cubicBezTo>
                <a:cubicBezTo>
                  <a:pt x="2546104" y="137459"/>
                  <a:pt x="2496545" y="109244"/>
                  <a:pt x="2445216" y="109244"/>
                </a:cubicBezTo>
                <a:cubicBezTo>
                  <a:pt x="1625714" y="109244"/>
                  <a:pt x="1625714" y="109244"/>
                  <a:pt x="1625714" y="109244"/>
                </a:cubicBezTo>
                <a:cubicBezTo>
                  <a:pt x="1572615" y="109244"/>
                  <a:pt x="1524825" y="137459"/>
                  <a:pt x="1498276" y="183309"/>
                </a:cubicBezTo>
                <a:cubicBezTo>
                  <a:pt x="1089410" y="890450"/>
                  <a:pt x="1089410" y="890450"/>
                  <a:pt x="1089410" y="890450"/>
                </a:cubicBezTo>
                <a:cubicBezTo>
                  <a:pt x="1062860" y="934537"/>
                  <a:pt x="1062860" y="990968"/>
                  <a:pt x="1089410" y="1035054"/>
                </a:cubicBezTo>
                <a:cubicBezTo>
                  <a:pt x="1498276" y="1742196"/>
                  <a:pt x="1498276" y="1742196"/>
                  <a:pt x="1498276" y="1742196"/>
                </a:cubicBezTo>
                <a:cubicBezTo>
                  <a:pt x="1511551" y="1765121"/>
                  <a:pt x="1530135" y="1783637"/>
                  <a:pt x="1552039" y="1796421"/>
                </a:cubicBezTo>
                <a:lnTo>
                  <a:pt x="1558260" y="1799029"/>
                </a:lnTo>
                <a:lnTo>
                  <a:pt x="1524911" y="1856707"/>
                </a:lnTo>
                <a:lnTo>
                  <a:pt x="1500108" y="1899604"/>
                </a:lnTo>
                <a:lnTo>
                  <a:pt x="1525834" y="1910390"/>
                </a:lnTo>
                <a:cubicBezTo>
                  <a:pt x="1539779" y="1914181"/>
                  <a:pt x="1554378" y="1916170"/>
                  <a:pt x="1569352" y="1916170"/>
                </a:cubicBezTo>
                <a:cubicBezTo>
                  <a:pt x="2493745" y="1916170"/>
                  <a:pt x="2493745" y="1916170"/>
                  <a:pt x="2493745" y="1916170"/>
                </a:cubicBezTo>
                <a:cubicBezTo>
                  <a:pt x="2551645" y="1916170"/>
                  <a:pt x="2607546" y="1884345"/>
                  <a:pt x="2635498" y="1832627"/>
                </a:cubicBezTo>
                <a:cubicBezTo>
                  <a:pt x="3098693" y="1034974"/>
                  <a:pt x="3098693" y="1034974"/>
                  <a:pt x="3098693" y="1034974"/>
                </a:cubicBezTo>
                <a:cubicBezTo>
                  <a:pt x="3128641" y="985246"/>
                  <a:pt x="3128641" y="921593"/>
                  <a:pt x="3098693" y="871863"/>
                </a:cubicBezTo>
                <a:cubicBezTo>
                  <a:pt x="3040794" y="772157"/>
                  <a:pt x="2990132" y="684914"/>
                  <a:pt x="2945803" y="608576"/>
                </a:cubicBezTo>
                <a:lnTo>
                  <a:pt x="2923422" y="570035"/>
                </a:lnTo>
                <a:lnTo>
                  <a:pt x="3027104" y="570035"/>
                </a:lnTo>
                <a:cubicBezTo>
                  <a:pt x="3349535" y="570035"/>
                  <a:pt x="3865424" y="570035"/>
                  <a:pt x="4690846" y="570035"/>
                </a:cubicBezTo>
                <a:cubicBezTo>
                  <a:pt x="4828714" y="570035"/>
                  <a:pt x="4961827" y="645819"/>
                  <a:pt x="5028384" y="768968"/>
                </a:cubicBezTo>
                <a:cubicBezTo>
                  <a:pt x="5028384" y="768968"/>
                  <a:pt x="5028384" y="768968"/>
                  <a:pt x="6131323" y="2668304"/>
                </a:cubicBezTo>
                <a:cubicBezTo>
                  <a:pt x="6202634" y="2786717"/>
                  <a:pt x="6202634" y="2938285"/>
                  <a:pt x="6131323" y="3056698"/>
                </a:cubicBezTo>
                <a:cubicBezTo>
                  <a:pt x="6131323" y="3056698"/>
                  <a:pt x="6131323" y="3056698"/>
                  <a:pt x="5028384" y="4956035"/>
                </a:cubicBezTo>
                <a:cubicBezTo>
                  <a:pt x="4961827" y="5079184"/>
                  <a:pt x="4828714" y="5154967"/>
                  <a:pt x="4690846" y="5154967"/>
                </a:cubicBezTo>
                <a:cubicBezTo>
                  <a:pt x="4690846" y="5154967"/>
                  <a:pt x="4690846" y="5154967"/>
                  <a:pt x="2489721" y="5154967"/>
                </a:cubicBezTo>
                <a:cubicBezTo>
                  <a:pt x="2347099" y="5154967"/>
                  <a:pt x="2218739" y="5079184"/>
                  <a:pt x="2147429" y="4956035"/>
                </a:cubicBezTo>
                <a:cubicBezTo>
                  <a:pt x="2147429" y="4956035"/>
                  <a:pt x="2147429" y="4956035"/>
                  <a:pt x="1049243" y="3056698"/>
                </a:cubicBezTo>
                <a:cubicBezTo>
                  <a:pt x="977932" y="2938285"/>
                  <a:pt x="977932" y="2786717"/>
                  <a:pt x="1049243" y="2668304"/>
                </a:cubicBezTo>
                <a:cubicBezTo>
                  <a:pt x="1049243" y="2668304"/>
                  <a:pt x="1049243" y="2668304"/>
                  <a:pt x="1457007" y="1963067"/>
                </a:cubicBezTo>
                <a:lnTo>
                  <a:pt x="1491373" y="1903634"/>
                </a:lnTo>
                <a:lnTo>
                  <a:pt x="1490164" y="1903127"/>
                </a:lnTo>
                <a:cubicBezTo>
                  <a:pt x="1465456" y="1888705"/>
                  <a:pt x="1444493" y="1867820"/>
                  <a:pt x="1429519" y="1841960"/>
                </a:cubicBezTo>
                <a:cubicBezTo>
                  <a:pt x="1429519" y="1841960"/>
                  <a:pt x="1429519" y="1841960"/>
                  <a:pt x="968320" y="1044307"/>
                </a:cubicBezTo>
                <a:cubicBezTo>
                  <a:pt x="938371" y="994579"/>
                  <a:pt x="938371" y="930926"/>
                  <a:pt x="968320" y="881196"/>
                </a:cubicBezTo>
                <a:cubicBezTo>
                  <a:pt x="968320" y="881196"/>
                  <a:pt x="968320" y="881196"/>
                  <a:pt x="1429519" y="83546"/>
                </a:cubicBezTo>
                <a:cubicBezTo>
                  <a:pt x="1459466" y="31828"/>
                  <a:pt x="1513373" y="0"/>
                  <a:pt x="1573268" y="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Grafický objekt 4" descr="Nákupní vozík">
            <a:extLst>
              <a:ext uri="{FF2B5EF4-FFF2-40B4-BE49-F238E27FC236}">
                <a16:creationId xmlns:a16="http://schemas.microsoft.com/office/drawing/2014/main" xmlns="" id="{ACC34281-671D-4F76-80F6-8C1D093028D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5932053" y="2859198"/>
            <a:ext cx="1878448" cy="1878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46837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455</TotalTime>
  <Words>114</Words>
  <Application>Microsoft Office PowerPoint</Application>
  <PresentationFormat>Předvádění na obrazovce (4:3)</PresentationFormat>
  <Paragraphs>26</Paragraphs>
  <Slides>3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3</vt:i4>
      </vt:variant>
    </vt:vector>
  </HeadingPairs>
  <TitlesOfParts>
    <vt:vector size="4" baseType="lpstr">
      <vt:lpstr>Office Theme</vt:lpstr>
      <vt:lpstr>MANAGEMENT ZNAČKY  (YMZN)  Příklad Téma: Prezentace značky </vt:lpstr>
      <vt:lpstr>Značka „DEDOLES“</vt:lpstr>
      <vt:lpstr>Děkuji vám za pozornost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MARKETINGOVÁ KOMUNIKACE  (XMK) 1. cvičení Téma: Marketing a marketingový mix</dc:title>
  <dc:creator>Pavlíčková Renáta</dc:creator>
  <cp:lastModifiedBy>Renáta</cp:lastModifiedBy>
  <cp:revision>53</cp:revision>
  <cp:lastPrinted>2021-03-14T21:25:07Z</cp:lastPrinted>
  <dcterms:created xsi:type="dcterms:W3CDTF">2020-03-04T09:39:52Z</dcterms:created>
  <dcterms:modified xsi:type="dcterms:W3CDTF">2024-02-29T22:37:35Z</dcterms:modified>
</cp:coreProperties>
</file>