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202"/>
    <a:srgbClr val="66FFFF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29.2.2024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29.2.2024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(YMZN)</a:t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solidFill>
                  <a:prstClr val="black"/>
                </a:solidFill>
                <a:cs typeface="Arial"/>
              </a:rPr>
              <a:t>PhDr. Ing</a:t>
            </a:r>
            <a:r>
              <a:rPr lang="cs-CZ" sz="1400" dirty="0">
                <a:solidFill>
                  <a:prstClr val="black"/>
                </a:solidFill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400" dirty="0" smtClean="0">
                <a:solidFill>
                  <a:prstClr val="black"/>
                </a:solidFill>
                <a:cs typeface="Arial"/>
              </a:rPr>
              <a:t>2023/2024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</a:t>
            </a:r>
            <a:r>
              <a:rPr lang="cs-CZ" sz="1600" dirty="0" smtClean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 smtClean="0"/>
              <a:t>Zdroj</a:t>
            </a:r>
            <a:r>
              <a:rPr lang="cs-CZ" sz="1300" dirty="0"/>
              <a:t>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rozdílovým </a:t>
            </a:r>
            <a:r>
              <a:rPr lang="cs-CZ" sz="1600" dirty="0"/>
              <a:t>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znalostí </a:t>
            </a:r>
            <a:r>
              <a:rPr lang="cs-CZ" sz="1600" dirty="0"/>
              <a:t>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reakcí </a:t>
            </a:r>
            <a:r>
              <a:rPr lang="cs-CZ" sz="1600" dirty="0"/>
              <a:t>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Postupné kroky pro budování silné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</a:t>
            </a:r>
            <a:r>
              <a:rPr lang="cs-CZ" sz="1600" dirty="0" smtClean="0"/>
              <a:t>jedna akce.</a:t>
            </a: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Analýza </a:t>
            </a:r>
            <a:r>
              <a:rPr lang="cs-CZ" sz="1600" b="1" dirty="0"/>
              <a:t>zákazníka </a:t>
            </a:r>
            <a:r>
              <a:rPr lang="cs-CZ" sz="1600" dirty="0" smtClean="0"/>
              <a:t>- trendy</a:t>
            </a:r>
            <a:r>
              <a:rPr lang="cs-CZ" sz="1600" dirty="0"/>
              <a:t>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Analýza </a:t>
            </a:r>
            <a:r>
              <a:rPr lang="pl-PL" sz="1600" b="1" dirty="0"/>
              <a:t>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Seskupení </a:t>
            </a:r>
            <a:r>
              <a:rPr lang="pl-PL" sz="1600" b="1" dirty="0"/>
              <a:t>pozic konkurence </a:t>
            </a:r>
            <a:r>
              <a:rPr lang="pl-PL" sz="1600" dirty="0"/>
              <a:t>– počet konkurentů, pozice konkurentů </a:t>
            </a:r>
            <a:endParaRPr lang="pl-PL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Fáze </a:t>
            </a:r>
            <a:r>
              <a:rPr lang="cs-CZ" sz="1600" b="1" dirty="0"/>
              <a:t>strategické analýzy </a:t>
            </a:r>
            <a:r>
              <a:rPr lang="cs-CZ" sz="1600" dirty="0"/>
              <a:t>– analýza značky (interní informace), vyplnění informační mezery z </a:t>
            </a:r>
            <a:r>
              <a:rPr lang="cs-CZ" sz="1600" dirty="0" smtClean="0"/>
              <a:t>různých </a:t>
            </a:r>
            <a:r>
              <a:rPr lang="cs-CZ" sz="1600" dirty="0"/>
              <a:t>zdrojů, specifikace: identita značky, nabídka hodnoty, vztah značka – zákazník a pozice </a:t>
            </a:r>
            <a:r>
              <a:rPr lang="cs-CZ" sz="1600" dirty="0" smtClean="0"/>
              <a:t>značky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Nenaplněné potřeby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Silné/Slabé stránky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Stávající </a:t>
            </a:r>
            <a:r>
              <a:rPr lang="cs-CZ" sz="1600" dirty="0"/>
              <a:t>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Tradice </a:t>
            </a:r>
            <a:r>
              <a:rPr lang="cs-CZ" sz="1600" dirty="0"/>
              <a:t>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 </a:t>
            </a:r>
            <a:r>
              <a:rPr lang="cs-CZ" sz="1600" dirty="0"/>
              <a:t>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Duše </a:t>
            </a:r>
            <a:r>
              <a:rPr lang="cs-CZ" sz="1600" dirty="0"/>
              <a:t>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Napojení </a:t>
            </a:r>
            <a:r>
              <a:rPr lang="cs-CZ" sz="1600" dirty="0"/>
              <a:t>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zlepšené </a:t>
            </a:r>
            <a:r>
              <a:rPr lang="cs-CZ" sz="1600" dirty="0"/>
              <a:t>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méně </a:t>
            </a:r>
            <a:r>
              <a:rPr lang="cs-CZ" sz="1600" dirty="0"/>
              <a:t>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větší </a:t>
            </a:r>
            <a:r>
              <a:rPr lang="pl-PL" sz="1600" dirty="0"/>
              <a:t>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</a:t>
            </a:r>
            <a:r>
              <a:rPr lang="cs-CZ" sz="1600" b="1" dirty="0" smtClean="0"/>
              <a:t>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Hodnota </a:t>
            </a:r>
            <a:r>
              <a:rPr lang="cs-CZ" sz="1600" dirty="0"/>
              <a:t>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</a:t>
            </a:r>
            <a:r>
              <a:rPr lang="cs-CZ" sz="1600" dirty="0" smtClean="0"/>
              <a:t>trhu,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</a:t>
            </a:r>
            <a:r>
              <a:rPr lang="cs-CZ" sz="1600" dirty="0" smtClean="0"/>
              <a:t>firmy,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</a:t>
            </a:r>
            <a:r>
              <a:rPr lang="cs-CZ" sz="1600" dirty="0" smtClean="0"/>
              <a:t>práce. 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</a:t>
            </a:r>
            <a:r>
              <a:rPr lang="cs-CZ" sz="1600" dirty="0" smtClean="0"/>
              <a:t>službě, a díky </a:t>
            </a:r>
            <a:r>
              <a:rPr lang="cs-CZ" sz="1600" dirty="0"/>
              <a:t>které </a:t>
            </a:r>
            <a:r>
              <a:rPr lang="cs-CZ" sz="1600" dirty="0" smtClean="0"/>
              <a:t>konkrétní značka </a:t>
            </a:r>
            <a:r>
              <a:rPr lang="cs-CZ" sz="1600" dirty="0"/>
              <a:t>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Tvoří </a:t>
            </a:r>
            <a:r>
              <a:rPr lang="cs-CZ" sz="1600" dirty="0"/>
              <a:t>ji subjektivní vnímání zákazníků, soustava subjektivních asociací (např. s prestiží,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Hodnota </a:t>
            </a:r>
            <a:r>
              <a:rPr lang="cs-CZ" sz="1600" dirty="0"/>
              <a:t>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Hodnota </a:t>
            </a:r>
            <a:r>
              <a:rPr lang="cs-CZ" sz="1600" b="1" dirty="0"/>
              <a:t>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Prvním </a:t>
            </a:r>
            <a:r>
              <a:rPr lang="cs-CZ" sz="1600" dirty="0"/>
              <a:t>krokem v procesu </a:t>
            </a:r>
            <a:r>
              <a:rPr lang="cs-CZ" sz="1600" dirty="0" smtClean="0"/>
              <a:t>strategického </a:t>
            </a:r>
            <a:r>
              <a:rPr lang="cs-CZ" sz="1600" dirty="0"/>
              <a:t>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Vytvoření </a:t>
            </a:r>
            <a:r>
              <a:rPr lang="cs-CZ" sz="1600" b="1" dirty="0"/>
              <a:t>mentální </a:t>
            </a:r>
            <a:r>
              <a:rPr lang="cs-CZ" sz="1600" b="1" dirty="0" smtClean="0"/>
              <a:t>mapy </a:t>
            </a:r>
            <a:r>
              <a:rPr lang="cs-CZ" sz="1600" dirty="0" smtClean="0"/>
              <a:t>– charakterizuje </a:t>
            </a:r>
            <a:r>
              <a:rPr lang="cs-CZ" sz="1600" dirty="0"/>
              <a:t>asociace se značkou uživatele značky; odráží, jak je značka skutečně vnímána spotřebiteli, v jejich představivosti, názorech a pocitech. </a:t>
            </a:r>
            <a:r>
              <a:rPr lang="cs-CZ" sz="1600" dirty="0" smtClean="0"/>
              <a:t> 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Formulace </a:t>
            </a:r>
            <a:r>
              <a:rPr lang="cs-CZ" sz="1600" b="1" dirty="0"/>
              <a:t>základního slibu značky („mantry“) </a:t>
            </a:r>
            <a:r>
              <a:rPr lang="cs-CZ" sz="1600" dirty="0" smtClean="0"/>
              <a:t>– mantry jsou </a:t>
            </a:r>
            <a:r>
              <a:rPr lang="cs-CZ" sz="1600" dirty="0"/>
              <a:t>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Implementace </a:t>
            </a:r>
            <a:r>
              <a:rPr lang="cs-CZ" sz="1600" b="1" dirty="0"/>
              <a:t>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</a:t>
            </a:r>
            <a:r>
              <a:rPr lang="cs-CZ" sz="1600" dirty="0" smtClean="0"/>
              <a:t>povědomí </a:t>
            </a:r>
            <a:r>
              <a:rPr lang="cs-CZ" sz="1600" dirty="0"/>
              <a:t>o značce uložené v paměti, navázané asociace a </a:t>
            </a:r>
            <a:r>
              <a:rPr lang="cs-CZ" sz="1600" dirty="0" smtClean="0"/>
              <a:t>loajalitu </a:t>
            </a:r>
            <a:r>
              <a:rPr lang="cs-CZ" sz="1600" dirty="0"/>
              <a:t>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Vlastník </a:t>
            </a:r>
            <a:r>
              <a:rPr lang="cs-CZ" sz="1600" dirty="0"/>
              <a:t>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 smtClean="0"/>
              <a:t>Aaker</a:t>
            </a:r>
            <a:r>
              <a:rPr lang="cs-CZ" sz="1600" dirty="0" smtClean="0"/>
              <a:t>, </a:t>
            </a:r>
            <a:r>
              <a:rPr lang="cs-CZ" sz="1600" dirty="0"/>
              <a:t>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</a:t>
            </a:r>
            <a:r>
              <a:rPr lang="cs-CZ" sz="1600" b="1" dirty="0" smtClean="0"/>
              <a:t>z pohledu spotřebitele (</a:t>
            </a:r>
            <a:r>
              <a:rPr lang="cs-CZ" sz="1600" b="1" dirty="0"/>
              <a:t>CBBE</a:t>
            </a:r>
            <a:r>
              <a:rPr lang="cs-CZ" sz="1600" b="1" dirty="0" smtClean="0"/>
              <a:t>) </a:t>
            </a:r>
            <a:r>
              <a:rPr lang="cs-CZ" sz="1600" dirty="0" smtClean="0"/>
              <a:t>jako </a:t>
            </a:r>
            <a:r>
              <a:rPr lang="cs-CZ" sz="1600" dirty="0"/>
              <a:t>soubor výhod (aktiv) </a:t>
            </a:r>
            <a:r>
              <a:rPr lang="cs-CZ" sz="1600" dirty="0" smtClean="0"/>
              <a:t>a nevýhod </a:t>
            </a:r>
            <a:r>
              <a:rPr lang="cs-CZ" sz="1600" dirty="0"/>
              <a:t>(pasiv), které dělí do čtyř kategorií</a:t>
            </a:r>
            <a:r>
              <a:rPr lang="cs-CZ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povědomí </a:t>
            </a:r>
            <a:r>
              <a:rPr lang="cs-CZ" sz="1600" dirty="0"/>
              <a:t>o </a:t>
            </a:r>
            <a:r>
              <a:rPr lang="cs-CZ" sz="1600" dirty="0" smtClean="0"/>
              <a:t>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asociace </a:t>
            </a:r>
            <a:r>
              <a:rPr lang="cs-CZ" sz="1600" dirty="0"/>
              <a:t>se </a:t>
            </a:r>
            <a:r>
              <a:rPr lang="cs-CZ" sz="1600" dirty="0" smtClean="0"/>
              <a:t>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loajalita </a:t>
            </a:r>
            <a:r>
              <a:rPr lang="cs-CZ" sz="1600" dirty="0"/>
              <a:t>ke </a:t>
            </a:r>
            <a:r>
              <a:rPr lang="cs-CZ" sz="1600" dirty="0" smtClean="0"/>
              <a:t>značce.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zkratce CBBE</a:t>
            </a:r>
            <a:r>
              <a:rPr lang="cs-CZ" sz="1600" dirty="0"/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zahrnuje </a:t>
            </a:r>
            <a:r>
              <a:rPr lang="cs-CZ" sz="1600" dirty="0"/>
              <a:t>poslední teoretický vývoj i manažerské postupy, pokud jde o chápání ovlivňování </a:t>
            </a:r>
            <a:r>
              <a:rPr lang="cs-CZ" sz="1600" dirty="0" smtClean="0"/>
              <a:t>chování </a:t>
            </a:r>
            <a:r>
              <a:rPr lang="cs-CZ" sz="1600" dirty="0"/>
              <a:t>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poskytuje </a:t>
            </a:r>
            <a:r>
              <a:rPr lang="cs-CZ" sz="1600" dirty="0"/>
              <a:t>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přistupuje </a:t>
            </a:r>
            <a:r>
              <a:rPr lang="cs-CZ" sz="1600" dirty="0"/>
              <a:t>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744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MANAGEMENT ZNAČKY  (YMZN)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72</cp:revision>
  <cp:lastPrinted>2020-03-04T10:01:56Z</cp:lastPrinted>
  <dcterms:created xsi:type="dcterms:W3CDTF">2020-03-04T09:39:52Z</dcterms:created>
  <dcterms:modified xsi:type="dcterms:W3CDTF">2024-02-29T22:35:33Z</dcterms:modified>
</cp:coreProperties>
</file>