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9" r:id="rId3"/>
    <p:sldId id="473" r:id="rId4"/>
    <p:sldId id="471" r:id="rId5"/>
    <p:sldId id="350" r:id="rId6"/>
    <p:sldId id="492" r:id="rId7"/>
    <p:sldId id="491" r:id="rId8"/>
    <p:sldId id="493" r:id="rId9"/>
    <p:sldId id="472" r:id="rId10"/>
    <p:sldId id="470" r:id="rId11"/>
    <p:sldId id="475" r:id="rId12"/>
    <p:sldId id="490" r:id="rId13"/>
    <p:sldId id="489" r:id="rId14"/>
    <p:sldId id="498" r:id="rId15"/>
    <p:sldId id="482" r:id="rId16"/>
    <p:sldId id="495" r:id="rId17"/>
    <p:sldId id="497" r:id="rId18"/>
    <p:sldId id="478" r:id="rId19"/>
    <p:sldId id="481" r:id="rId20"/>
    <p:sldId id="477" r:id="rId21"/>
    <p:sldId id="479" r:id="rId22"/>
    <p:sldId id="51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16.2.2024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16.2.2024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19/04/sklarska-znacka-moser-ma-novou-vizualni-identit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Identita a osobnost značky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1816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se dostane dříve či později do situace, kdy je třeba přistoupit k jejímu redesignu.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Módní trendy a rychlost naší doby, kdy se neustále mění a vyvíjí vizuální hodnoty veřejnosti, jsou toho příkladem.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 redesignu přistupují i velké globální značky zpravidla v rozmezí 7-10let, proto je třeba vytvářet </a:t>
            </a:r>
            <a:r>
              <a:rPr lang="cs-CZ" sz="1600" b="1" dirty="0"/>
              <a:t>značku nadčasovou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Redesignem značky </a:t>
            </a:r>
            <a:r>
              <a:rPr lang="cs-CZ" sz="1600" dirty="0"/>
              <a:t>se zpravidla rozumí postupné zjednodušování symbolu, změna barevnosti podle aktuálních trendů, nebo úprava písma v názvu značky.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35582EC-3F46-4D5E-B709-96BA034F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40" y="4826897"/>
            <a:ext cx="3510113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Impulsy (důvody) ke změně logotypu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vlastnických struktur společnosti (fúze, prodeje atd.).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situace na trhu, změnách cílových skupin nebo změnách strategie.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přestane vyhovovat aktuálním estetickým hodnotám cílové skupiny.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7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Skládá se ze základní identity a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nadčasová esence značky,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duše značky, základní víra a hodnota,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kompetence organizace.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Rozšířená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doplňuje celkový obraz identity,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větší rozšířená identita může znamenat silnější značku.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xmlns="" id="{43FE7C3B-F91D-44ED-9553-A6F6E5772C38}"/>
              </a:ext>
            </a:extLst>
          </p:cNvPr>
          <p:cNvSpPr/>
          <p:nvPr/>
        </p:nvSpPr>
        <p:spPr>
          <a:xfrm>
            <a:off x="5608320" y="2186940"/>
            <a:ext cx="2865120" cy="2880360"/>
          </a:xfrm>
          <a:prstGeom prst="flowChartConnector">
            <a:avLst/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ROZŠÍŘENÁ IDENTITA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xmlns="" id="{C577D112-1941-43BE-ACF0-7BD5D8273CA5}"/>
              </a:ext>
            </a:extLst>
          </p:cNvPr>
          <p:cNvSpPr/>
          <p:nvPr/>
        </p:nvSpPr>
        <p:spPr>
          <a:xfrm>
            <a:off x="6339840" y="2922270"/>
            <a:ext cx="1402080" cy="1325880"/>
          </a:xfrm>
          <a:prstGeom prst="flowChartConnector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ZÁKLADNÍ IDENTITA</a:t>
            </a:r>
            <a:endParaRPr lang="cs-CZ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xmlns="" id="{00814A3E-362F-4486-8C7F-841BB64BCA82}"/>
              </a:ext>
            </a:extLst>
          </p:cNvPr>
          <p:cNvCxnSpPr/>
          <p:nvPr/>
        </p:nvCxnSpPr>
        <p:spPr>
          <a:xfrm>
            <a:off x="2438400" y="2270760"/>
            <a:ext cx="4137660" cy="1158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xmlns="" id="{36E82517-5233-484F-9B0B-D4932A01FFE9}"/>
              </a:ext>
            </a:extLst>
          </p:cNvPr>
          <p:cNvCxnSpPr/>
          <p:nvPr/>
        </p:nvCxnSpPr>
        <p:spPr>
          <a:xfrm>
            <a:off x="2594810" y="3627120"/>
            <a:ext cx="3505200" cy="37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Představuje nadčasovou esenci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jádrem, které zůstane po odloupnutí cibulových vrstev.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základem jak pro význam, tak pro úspěch značky, obsahuje asociace, jež s největší pravděpodobností zůstanou konstantní, i když se značka vydá na nové trhy s novými třídami  výrobků.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 silné značky by měla být odolnější proti změnám, než prvky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13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Jednotný vizuální styl, čili vizuální identita, je odvětví grafického designu a vizuální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jedním z prvků </a:t>
            </a:r>
            <a:r>
              <a:rPr lang="cs-CZ" sz="1600" b="1" dirty="0"/>
              <a:t>firemní identity (</a:t>
            </a:r>
            <a:r>
              <a:rPr lang="cs-CZ" sz="1600" b="1" dirty="0" err="1"/>
              <a:t>corporate</a:t>
            </a:r>
            <a:r>
              <a:rPr lang="cs-CZ" sz="1600" b="1" dirty="0"/>
              <a:t> identity)</a:t>
            </a:r>
            <a:r>
              <a:rPr lang="cs-CZ" sz="1600" dirty="0"/>
              <a:t>,</a:t>
            </a:r>
            <a:r>
              <a:rPr lang="cs-CZ" sz="1600" b="1" dirty="0"/>
              <a:t> </a:t>
            </a:r>
            <a:r>
              <a:rPr lang="cs-CZ" sz="1600" dirty="0"/>
              <a:t>jehož cílem je vytvořit komplexní soubor: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profil klienta (souhrn toho, jak se jeví a prezentuje),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osobnost (charakter společnosti),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filozofie (obnáší smysl činnosti firmy),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(jak se jeví ve srovnání s konkurencí, styl chování firmy uvnitř i navenek),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 firmy (ekonomické, morální, sociální),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občanství (chování k okolí),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image,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reputace (míra vzbuzování důvěry u různých typů zákazníků a partnerů).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65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126"/>
          </a:xfrm>
          <a:noFill/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marL="0" lvl="0" indent="0" algn="r">
              <a:lnSpc>
                <a:spcPct val="150000"/>
              </a:lnSpc>
              <a:buNone/>
            </a:pPr>
            <a:r>
              <a:rPr lang="cs-CZ" sz="1200" dirty="0"/>
              <a:t>Zdroj: </a:t>
            </a:r>
            <a:r>
              <a:rPr lang="cs-CZ" sz="1200" dirty="0" err="1"/>
              <a:t>Elliott</a:t>
            </a:r>
            <a:r>
              <a:rPr lang="cs-CZ" sz="1200" dirty="0"/>
              <a:t>,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Richard a </a:t>
            </a:r>
            <a:r>
              <a:rPr lang="cs-CZ" sz="1200" dirty="0" err="1"/>
              <a:t>Larry</a:t>
            </a:r>
            <a:r>
              <a:rPr lang="cs-CZ" sz="1200" dirty="0"/>
              <a:t> </a:t>
            </a:r>
            <a:r>
              <a:rPr lang="cs-CZ" sz="1200" dirty="0" err="1"/>
              <a:t>Percy</a:t>
            </a:r>
            <a:r>
              <a:rPr lang="cs-CZ" sz="1200" dirty="0"/>
              <a:t>: </a:t>
            </a:r>
            <a:r>
              <a:rPr lang="cs-CZ" sz="1200" i="1" dirty="0" err="1"/>
              <a:t>Strategic</a:t>
            </a:r>
            <a:r>
              <a:rPr lang="cs-CZ" sz="1200" i="1" dirty="0"/>
              <a:t> </a:t>
            </a:r>
            <a:r>
              <a:rPr lang="cs-CZ" sz="1200" i="1" dirty="0" err="1"/>
              <a:t>brand</a:t>
            </a:r>
            <a:r>
              <a:rPr lang="cs-CZ" sz="1200" i="1" dirty="0"/>
              <a:t> management</a:t>
            </a:r>
            <a:r>
              <a:rPr lang="cs-CZ" sz="1200" dirty="0"/>
              <a:t>, Oxford 2007, s. 95.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16" y="1448776"/>
            <a:ext cx="4820653" cy="4415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479"/>
            <a:ext cx="31940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Projekce značky do persony </a:t>
            </a:r>
            <a:r>
              <a:rPr lang="cs-CZ" sz="1600" dirty="0"/>
              <a:t>(lidského "typu") má smysl hned z několika důvodů: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vytvářet vztah mezi organizací (firmou) a zákazníkem,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odlišit značku od konkurence,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dává hloubku marketingové komunikaci,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inspiruje firemní kulturu,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 značce má tudíž smysl mluvit jako o entitě, která má určité lidské vlastnosti, vyznává určité hodnoty a je "doma" v určitém kontextu (jazykovém, geografickém, sociologickém apod.).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Osobnost značky </a:t>
            </a:r>
            <a:r>
              <a:rPr lang="cs-CZ" sz="1600" dirty="0"/>
              <a:t>je soubor lidských vlastností, které jsou přičítány značce.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Efektivní značka zvyšuje svoji vlastní osobnost tím, že má konzistentní soubor vlastností, které má určitý segment spotřebitelů. Tato osobnost je kvalitativní přidanou hodnotou, kterou značka získává, kromě svých funkčních výhod.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Osobnost značky je rámec, který pomáhá společnosti nebo organizaci utvářet způsob, jakým lidé cítí svůj produkt, službu nebo poslání.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Značka osobnosti společnosti </a:t>
            </a:r>
            <a:r>
              <a:rPr lang="cs-CZ" sz="1600" dirty="0"/>
              <a:t>vyvolává emoční reakci v konkrétním segmentu spotřebitelů </a:t>
            </a:r>
            <a:br>
              <a:rPr lang="cs-CZ" sz="1600" dirty="0"/>
            </a:br>
            <a:r>
              <a:rPr lang="cs-CZ" sz="1600" dirty="0"/>
              <a:t>s cílem podněcovat pozitivní akce, které jsou přínosem pro firmu.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Sklářská značka Moser má novou vizuální identitu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824D923-F867-4A44-9EEA-9FA7191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62" y="1600200"/>
            <a:ext cx="7039476" cy="396221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35C6C5-FC00-4E9A-8E94-2CB86BC9430B}"/>
              </a:ext>
            </a:extLst>
          </p:cNvPr>
          <p:cNvSpPr/>
          <p:nvPr/>
        </p:nvSpPr>
        <p:spPr>
          <a:xfrm>
            <a:off x="403860" y="5709769"/>
            <a:ext cx="8496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Zdroj: Moser, Nové logo sklářské značky Moser, https://www.mediaguru.cz/clanky/2019/04/sklarska-znacka-moser-ma-novou-vizualni-identitu/</a:t>
            </a:r>
            <a:r>
              <a:rPr lang="cs-CZ" sz="1100" dirty="0"/>
              <a:t> (data k 16. 4. 2019).</a:t>
            </a:r>
          </a:p>
        </p:txBody>
      </p:sp>
    </p:spTree>
    <p:extLst>
      <p:ext uri="{BB962C8B-B14F-4D97-AF65-F5344CB8AC3E}">
        <p14:creationId xmlns:p14="http://schemas.microsoft.com/office/powerpoint/2010/main" val="1475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Sklářská značka Moser </a:t>
            </a:r>
            <a:r>
              <a:rPr lang="cs-CZ" sz="1600" dirty="0"/>
              <a:t>přichází s </a:t>
            </a:r>
            <a:r>
              <a:rPr lang="cs-CZ" sz="1600" b="1" dirty="0"/>
              <a:t>novou vizuální identitou</a:t>
            </a:r>
            <a:r>
              <a:rPr lang="cs-CZ" sz="1600" dirty="0"/>
              <a:t>. Jejím autorem je studio Dynamo Design s typografem Tomášem Brousilem.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 Moseru </a:t>
            </a:r>
            <a:r>
              <a:rPr lang="cs-CZ" sz="1600" dirty="0"/>
              <a:t>vychází z rozsáhlé studie značky, která vyústila v silnou potřebu odkázat </a:t>
            </a:r>
            <a:br>
              <a:rPr lang="cs-CZ" sz="1600" dirty="0"/>
            </a:br>
            <a:r>
              <a:rPr lang="cs-CZ" sz="1600" dirty="0"/>
              <a:t>na své zakladatele, Ludwiga Mosera a jeho syna Lea, a zároveň najít novou, sebevědomější </a:t>
            </a:r>
            <a:br>
              <a:rPr lang="cs-CZ" sz="1600" dirty="0"/>
            </a:br>
            <a:r>
              <a:rPr lang="cs-CZ" sz="1600" dirty="0"/>
              <a:t>a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„Nová podoba písmové značky Moser byla vytvořena cestou citlivého redesignu. Z původní, typograficky velmi zanedbané formy byla vybroušena zcela nová, sebevědomá podstata </a:t>
            </a:r>
            <a:br>
              <a:rPr lang="cs-CZ" sz="1600" i="1" dirty="0"/>
            </a:br>
            <a:r>
              <a:rPr lang="cs-CZ" sz="1600" i="1" dirty="0"/>
              <a:t>s hrdě nasazeným stínováním, logickým napojováním jednotlivých znaků a dostatečně elegantním kontrastem. Za použití nejnovějších technologií pro tvorbu variabilních písem jsme značku připravili v několika extrémních pozicích. Dá se tak funkčně, a přitom honosně použít </a:t>
            </a:r>
            <a:br>
              <a:rPr lang="cs-CZ" sz="1600" i="1" dirty="0"/>
            </a:br>
            <a:r>
              <a:rPr lang="cs-CZ" sz="1600" i="1" dirty="0"/>
              <a:t>v monumentálních velikostech, zároveň ale bez ztráty rozpoznatelnosti v nejmenším </a:t>
            </a:r>
            <a:r>
              <a:rPr lang="cs-CZ" sz="1600" i="1" dirty="0" err="1"/>
              <a:t>mikrotypografickém</a:t>
            </a:r>
            <a:r>
              <a:rPr lang="cs-CZ" sz="1600" i="1" dirty="0"/>
              <a:t> použití,“</a:t>
            </a:r>
            <a:r>
              <a:rPr lang="cs-CZ" sz="1600" dirty="0"/>
              <a:t> vysvětluje Tomáš Brousil.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3" y="223611"/>
            <a:ext cx="2446432" cy="13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10202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01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vizuální identity značky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mění svou vizuální identitu.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chce odkazovat ke svým zakladatelům a zároveň mít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DC11005-71CF-4880-8711-6E517B21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525368"/>
            <a:ext cx="8602579" cy="36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Podoba loga vychází z historie značky, konkrétně z nálezu v muzeu skla v americkém </a:t>
            </a:r>
            <a:r>
              <a:rPr lang="cs-CZ" sz="1600" dirty="0" err="1"/>
              <a:t>Corningu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kde je uschováno dvanáct beden z pozůstalosti Leo Mosera. Zde čerpali tvůrci inspiraci například pro používání monogramu. Nová vizuální identita také odráží 100 % ruční výrobu, která je v Moseru stále zachována.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Kromě nového loga uvádí Moser i nový komunikační koncept s mottem: „</a:t>
            </a:r>
            <a:r>
              <a:rPr lang="cs-CZ" sz="1600" dirty="0" err="1"/>
              <a:t>The</a:t>
            </a:r>
            <a:r>
              <a:rPr lang="cs-CZ" sz="1600" dirty="0"/>
              <a:t> 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Impossible</a:t>
            </a:r>
            <a:r>
              <a:rPr lang="cs-CZ" sz="1600" dirty="0"/>
              <a:t>“, který má vystihovat řemeslné mistrovství a zároveň uměleckou inspiraci karlovarských sklářů. Nový positioning má oslovit nejen konzervativní klientelu značky, ale i mladé zákazníky.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Moser byla založena v roce 1857 rytcem skla Ludwigem Moserem, jenž se 16 let poté stává dvorním dodavatelem císaře Františka Josefa I. Jeho syn Leo značku nadále rozvíjí, v roce 1908 začíná vyrábět barevné sklo. Ve 20. letech otevírá Moser svou první reprezentační galerii v pražském paláci Černá růže. V současnosti vlastní značku manželé Jiří a Kateřina Zapletalovi a Josef Brož </a:t>
            </a:r>
            <a:br>
              <a:rPr lang="cs-CZ" sz="1600" dirty="0"/>
            </a:br>
            <a:r>
              <a:rPr lang="cs-CZ" sz="1600" dirty="0"/>
              <a:t>s Lindou </a:t>
            </a:r>
            <a:r>
              <a:rPr lang="cs-CZ" sz="1600" dirty="0" err="1"/>
              <a:t>Ruschakovou</a:t>
            </a:r>
            <a:r>
              <a:rPr lang="cs-CZ" sz="1600" dirty="0"/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61" y="314325"/>
            <a:ext cx="227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3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je dobrá identita značky?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To, jak se Vaše firma nebo společnost prezentuje před zákazníky, na trhu, nebo v očích veřejnosti, můžeme jednotně nazvat </a:t>
            </a:r>
            <a:r>
              <a:rPr lang="cs-CZ" sz="1600" b="1" dirty="0"/>
              <a:t>identitou značky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Identitou </a:t>
            </a:r>
            <a:r>
              <a:rPr lang="cs-CZ" sz="1600" dirty="0"/>
              <a:t>se rozumí soubor všech používaných prostředků, kterými dotváříte „obraz“ o Vaší značce.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musí mít jasnou a bohatou identitu, tj. </a:t>
            </a:r>
            <a:r>
              <a:rPr lang="cs-CZ" sz="1600" b="1" dirty="0"/>
              <a:t>soubor asociací</a:t>
            </a:r>
            <a:r>
              <a:rPr lang="cs-CZ" sz="1600" dirty="0"/>
              <a:t>, který se stratégové značky snaží vytvořit nebo udržovat.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Ve srovnání s image značky, tj. s asociacemi, které se k ní v současnosti pojí, je identita ctižádostivá a může znamenat, že image potřebuje změnu nebo větší podporu.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Jinak řečeno, </a:t>
            </a:r>
            <a:r>
              <a:rPr lang="cs-CZ" sz="1600" b="1" dirty="0"/>
              <a:t>identita značky </a:t>
            </a:r>
            <a:r>
              <a:rPr lang="cs-CZ" sz="1600" dirty="0"/>
              <a:t>představuje to, co organizace chce, </a:t>
            </a:r>
            <a:r>
              <a:rPr lang="cs-CZ" sz="1600" b="1" dirty="0"/>
              <a:t>aby její značka znamenala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70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(</a:t>
            </a:r>
            <a:r>
              <a:rPr lang="cs-CZ" sz="1600" i="1" dirty="0" err="1"/>
              <a:t>brand</a:t>
            </a:r>
            <a:r>
              <a:rPr lang="cs-CZ" sz="1600" i="1" dirty="0"/>
              <a:t> identity</a:t>
            </a:r>
            <a:r>
              <a:rPr lang="cs-CZ" sz="1600" dirty="0"/>
              <a:t>) – základní nástroj pro řízení značky, představuje soubor značkových asociací, které chceme strategicky vybudovat nebo udržet.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je </a:t>
            </a:r>
            <a:r>
              <a:rPr lang="cs-CZ" sz="1600" b="1" dirty="0"/>
              <a:t>na rozdíl od image značky </a:t>
            </a:r>
            <a:r>
              <a:rPr lang="cs-CZ" sz="1600" dirty="0"/>
              <a:t>to, co společnost chce, aby značka pro své zákazníky nebo v očích veřejnosti prezentovala.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Základními aspekty </a:t>
            </a:r>
            <a:r>
              <a:rPr lang="cs-CZ" sz="1600" dirty="0"/>
              <a:t>(samotným základem) je logo, symbol nebo samotný název značky, které jsou využívány v marketingové komunikaci, PR i interní komunikaci se zaměstnanci společnosti.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Logo </a:t>
            </a:r>
            <a:r>
              <a:rPr lang="cs-CZ" sz="1600" dirty="0">
                <a:cs typeface="Arial"/>
              </a:rPr>
              <a:t>může být i samotný název (vhodně typograficky zpracován) nebo naopak jen symbol. Možnosti jsou neomezené, vždy by však mělo odrážet vše, co se za značkou skrývá, </a:t>
            </a:r>
            <a:br>
              <a:rPr lang="cs-CZ" sz="1600" dirty="0">
                <a:cs typeface="Arial"/>
              </a:rPr>
            </a:br>
            <a:r>
              <a:rPr lang="cs-CZ" sz="1600" dirty="0">
                <a:cs typeface="Arial"/>
              </a:rPr>
              <a:t>a ucelenou formou nést jasné sdělení odpovídající Vašim obchodním záměrům.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92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udává </a:t>
            </a:r>
            <a:r>
              <a:rPr lang="cs-CZ" sz="1600" b="1" dirty="0"/>
              <a:t>směr</a:t>
            </a:r>
            <a:r>
              <a:rPr lang="cs-CZ" sz="1600" dirty="0"/>
              <a:t>, </a:t>
            </a:r>
            <a:r>
              <a:rPr lang="cs-CZ" sz="1600" b="1" dirty="0"/>
              <a:t>účel</a:t>
            </a:r>
            <a:r>
              <a:rPr lang="cs-CZ" sz="1600" dirty="0"/>
              <a:t> a </a:t>
            </a:r>
            <a:r>
              <a:rPr lang="cs-CZ" sz="1600" b="1" dirty="0"/>
              <a:t>význam</a:t>
            </a:r>
            <a:r>
              <a:rPr lang="cs-CZ" sz="1600" dirty="0"/>
              <a:t>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 zásadní význam pro </a:t>
            </a:r>
            <a:r>
              <a:rPr lang="cs-CZ" sz="1600" b="1" dirty="0"/>
              <a:t>strategickou vizi </a:t>
            </a:r>
            <a:r>
              <a:rPr lang="cs-CZ" sz="1600" dirty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hnací silou jedné z dimenzí hodnoty značky, konkrétně asociací spojených se značkou, </a:t>
            </a:r>
            <a:br>
              <a:rPr lang="cs-CZ" sz="1600" dirty="0"/>
            </a:br>
            <a:r>
              <a:rPr lang="cs-CZ" sz="1600" dirty="0"/>
              <a:t>jež jsou srdcem a duší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014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</a:t>
            </a:r>
            <a:r>
              <a:rPr lang="cs-CZ" sz="1600" b="1" dirty="0"/>
              <a:t>unikátní sadou asociací</a:t>
            </a:r>
            <a:r>
              <a:rPr lang="cs-CZ" sz="1600" dirty="0"/>
              <a:t>, o jejich vytvoření a udržení usilují stratégové světa obchodních značek.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Tyto asociace reprezentují to, co značka představuje a zároveň naznačují určitý </a:t>
            </a:r>
            <a:r>
              <a:rPr lang="cs-CZ" sz="1600" b="1" dirty="0"/>
              <a:t>slib vůči zákazníkům </a:t>
            </a:r>
            <a:r>
              <a:rPr lang="cs-CZ" sz="1600" dirty="0"/>
              <a:t>ze strany výrobce.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by měla pomoci zavést </a:t>
            </a:r>
            <a:r>
              <a:rPr lang="cs-CZ" sz="1600" b="1" dirty="0"/>
              <a:t>vztah mezi značkou a zákazníkem </a:t>
            </a:r>
            <a:r>
              <a:rPr lang="cs-CZ" sz="1600" dirty="0"/>
              <a:t>tím, že vytvoří nabídku určité hodnoty, jež má pro zákazníka význam funkční, citový a význam související </a:t>
            </a:r>
            <a:br>
              <a:rPr lang="cs-CZ" sz="1600" dirty="0"/>
            </a:br>
            <a:r>
              <a:rPr lang="cs-CZ" sz="1600" dirty="0"/>
              <a:t>s jeho sebevyjádřením.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28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se skládá z dvanácti dimenzí, organizovaných ve čtyřech perspektivách: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produkt </a:t>
            </a:r>
            <a:r>
              <a:rPr lang="cs-CZ" sz="1600" dirty="0"/>
              <a:t>(sortiment výrobku, atributy výrobku, kvalita/hodnota, užití, uživatelé, země původu),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organizace </a:t>
            </a:r>
            <a:r>
              <a:rPr lang="cs-CZ" sz="1600" dirty="0"/>
              <a:t>(organizační atributy, globální vs. lokální rozměr),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osoba </a:t>
            </a:r>
            <a:r>
              <a:rPr lang="cs-CZ" sz="1600" dirty="0"/>
              <a:t>(osobnost značky, vztah značka – zákazník),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symbol </a:t>
            </a:r>
            <a:r>
              <a:rPr lang="cs-CZ" sz="1600" dirty="0"/>
              <a:t>(vizuální provedení/metafory, dědictví značky).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Struktura identity značky zahrnuje: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 identita </a:t>
            </a:r>
            <a:r>
              <a:rPr lang="cs-CZ" sz="1600" dirty="0"/>
              <a:t>– ústřední, nadčasová esence značky (zůstane pravděpodobně konstantní, i když se značka posune k novým trhům a produktům),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rozšířená identita</a:t>
            </a:r>
            <a:r>
              <a:rPr lang="cs-CZ" sz="1600" dirty="0"/>
              <a:t> – zahrnuje jednotlivé prvky identity, organizované do semknutých významových skupin, které značce dávají texturu a úplnost.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54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společnostem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Optimalizace</a:t>
            </a:r>
            <a:r>
              <a:rPr lang="cs-CZ" sz="1600" dirty="0"/>
              <a:t> dosavadního </a:t>
            </a:r>
            <a:r>
              <a:rPr lang="cs-CZ" sz="1600" b="1" dirty="0"/>
              <a:t>fungování na trhu </a:t>
            </a:r>
            <a:r>
              <a:rPr lang="cs-CZ" sz="1600" dirty="0"/>
              <a:t>pomocí studie (zde se na základě rozboru stávajícího stavu, přímé konkurence i situace na trhu zhodnotí stav, v jakém se identita značky nachází, a navrhnou se konkrétní nástroje ke změně + závěrečná doporučení).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</a:t>
            </a:r>
            <a:r>
              <a:rPr lang="cs-CZ" sz="1600" dirty="0"/>
              <a:t> stávajícího </a:t>
            </a:r>
            <a:r>
              <a:rPr lang="cs-CZ" sz="1600" b="1" dirty="0"/>
              <a:t>logotypu </a:t>
            </a:r>
            <a:r>
              <a:rPr lang="cs-CZ" sz="1600" dirty="0"/>
              <a:t>či </a:t>
            </a:r>
            <a:r>
              <a:rPr lang="cs-CZ" sz="1600" b="1" dirty="0"/>
              <a:t>značky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Úprava</a:t>
            </a:r>
            <a:r>
              <a:rPr lang="cs-CZ" sz="1600" dirty="0"/>
              <a:t> nebo tvorba jednotného </a:t>
            </a:r>
            <a:r>
              <a:rPr lang="cs-CZ" sz="1600" b="1" dirty="0"/>
              <a:t>vizuálního stylu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Prezentace </a:t>
            </a:r>
            <a:r>
              <a:rPr lang="cs-CZ" sz="1600" dirty="0"/>
              <a:t>na </a:t>
            </a:r>
            <a:r>
              <a:rPr lang="cs-CZ" sz="1600" b="1" dirty="0"/>
              <a:t>webu</a:t>
            </a:r>
            <a:r>
              <a:rPr lang="cs-CZ" sz="1600" dirty="0"/>
              <a:t> (s cílem podpořit identitu značky).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Návrhy </a:t>
            </a:r>
            <a:r>
              <a:rPr lang="cs-CZ" sz="1600" dirty="0"/>
              <a:t>reklamních a propagačních </a:t>
            </a:r>
            <a:r>
              <a:rPr lang="cs-CZ" sz="1600" b="1" dirty="0"/>
              <a:t>materiálů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89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1180</Words>
  <Application>Microsoft Office PowerPoint</Application>
  <PresentationFormat>Předvádění na obrazovce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MANAGEMENT ZNAČKY  (YMZN)  3. přednáška Téma: Identita a osobnost značky </vt:lpstr>
      <vt:lpstr>Obsah předmětu</vt:lpstr>
      <vt:lpstr>K čemu je dobrá identita značky?</vt:lpstr>
      <vt:lpstr>Identita značky</vt:lpstr>
      <vt:lpstr>Identita značky</vt:lpstr>
      <vt:lpstr>Identita značky</vt:lpstr>
      <vt:lpstr>Dimenze identity značky</vt:lpstr>
      <vt:lpstr>Struktura identity značky</vt:lpstr>
      <vt:lpstr>Pomoc společnostem v praxi</vt:lpstr>
      <vt:lpstr>Redesign značky</vt:lpstr>
      <vt:lpstr>Impulsy (důvody) ke změně logotypu</vt:lpstr>
      <vt:lpstr>Struktura identity značky</vt:lpstr>
      <vt:lpstr>Základní identita</vt:lpstr>
      <vt:lpstr>Vizuální identita</vt:lpstr>
      <vt:lpstr>Model syntézy hodnoty značky</vt:lpstr>
      <vt:lpstr>Osobnost značky</vt:lpstr>
      <vt:lpstr>Osobnost značky</vt:lpstr>
      <vt:lpstr>Sklářská značka Moser má novou vizuální identitu</vt:lpstr>
      <vt:lpstr>Příklad: Moser</vt:lpstr>
      <vt:lpstr>Změna vizuální identity značky Moser</vt:lpstr>
      <vt:lpstr>Příklad: Moser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60</cp:revision>
  <cp:lastPrinted>2020-03-04T10:01:56Z</cp:lastPrinted>
  <dcterms:created xsi:type="dcterms:W3CDTF">2020-03-04T09:39:52Z</dcterms:created>
  <dcterms:modified xsi:type="dcterms:W3CDTF">2024-02-16T09:37:59Z</dcterms:modified>
</cp:coreProperties>
</file>