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477" r:id="rId2"/>
    <p:sldId id="350" r:id="rId3"/>
    <p:sldId id="472" r:id="rId4"/>
    <p:sldId id="488" r:id="rId5"/>
    <p:sldId id="492" r:id="rId6"/>
    <p:sldId id="489" r:id="rId7"/>
    <p:sldId id="490" r:id="rId8"/>
    <p:sldId id="491" r:id="rId9"/>
    <p:sldId id="493" r:id="rId10"/>
    <p:sldId id="515" r:id="rId1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350" autoAdjust="0"/>
  </p:normalViewPr>
  <p:slideViewPr>
    <p:cSldViewPr snapToGrid="0" snapToObjects="1"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16.2.2024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2127700"/>
          </a:xfrm>
          <a:noFill/>
        </p:spPr>
        <p:txBody>
          <a:bodyPr lIns="0" tIns="0" rIns="0" bIns="0" anchor="t" anchorCtr="0">
            <a:normAutofit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MANAGEMENT ZNAČKY  </a:t>
            </a:r>
            <a: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(YMZN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8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Úvod do managementu značek</a:t>
            </a:r>
            <a:br>
              <a:rPr lang="cs-CZ" sz="28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28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01997" y="4967785"/>
            <a:ext cx="3879184" cy="110887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</a:t>
            </a:r>
            <a:r>
              <a:rPr kumimoji="0" lang="cs-CZ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2023/2024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5712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xmlns="" id="{E60F2DEA-4A4E-4B81-94D0-D20AEA7998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3968" y="3338026"/>
            <a:ext cx="2656563" cy="265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b="1" dirty="0">
                <a:solidFill>
                  <a:srgbClr val="FF0000"/>
                </a:solidFill>
              </a:rPr>
              <a:t>Značka a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Druhy značek, prvky značky a trademark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Identita a osobnost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Vnímání značky a vztah zákazníka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Zákaznická loajalita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Koncept hodnoty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Hodnota značky z pohledu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Postupné kroky pro budování silné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Strategický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Branding v marketingových programech podniku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Výzkum značky, měření zdrojů hodnoty značky, mínění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Budování a udržení hodnoty značky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50146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Pojem „značka“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Značka </a:t>
            </a:r>
            <a:r>
              <a:rPr lang="cs-CZ" sz="1600" dirty="0"/>
              <a:t>(anglicky </a:t>
            </a:r>
            <a:r>
              <a:rPr lang="cs-CZ" sz="1600" i="1" dirty="0"/>
              <a:t>„</a:t>
            </a:r>
            <a:r>
              <a:rPr lang="cs-CZ" sz="1600" i="1" dirty="0" err="1"/>
              <a:t>brands</a:t>
            </a:r>
            <a:r>
              <a:rPr lang="cs-CZ" sz="1600" i="1" dirty="0"/>
              <a:t>“</a:t>
            </a:r>
            <a:r>
              <a:rPr lang="cs-CZ" sz="1600" dirty="0"/>
              <a:t>) slouží po celá staletí k rozlišování produktů jednotlivých výrobců.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Značka </a:t>
            </a:r>
            <a:r>
              <a:rPr lang="cs-CZ" sz="1600" dirty="0"/>
              <a:t>je „jméno, termín, označení, symbol či design, nebo kombinace těchto pojmů sloužící </a:t>
            </a:r>
            <a:br>
              <a:rPr lang="cs-CZ" sz="1600" dirty="0"/>
            </a:br>
            <a:r>
              <a:rPr lang="cs-CZ" sz="1600" dirty="0"/>
              <a:t>k identifikaci výrobků a služeb jednoho či více prodejců a k </a:t>
            </a:r>
            <a:r>
              <a:rPr lang="cs-CZ" sz="1600" dirty="0" err="1"/>
              <a:t>jejicj</a:t>
            </a:r>
            <a:r>
              <a:rPr lang="cs-CZ" sz="1600" dirty="0"/>
              <a:t> odlišení v konkurenci trhu“ (definice dle Americké marketingové asociace/</a:t>
            </a:r>
            <a:r>
              <a:rPr lang="cs-CZ" sz="1600" i="1" dirty="0" err="1"/>
              <a:t>American</a:t>
            </a:r>
            <a:r>
              <a:rPr lang="cs-CZ" sz="1600" i="1" dirty="0"/>
              <a:t> Marketing </a:t>
            </a:r>
            <a:r>
              <a:rPr lang="cs-CZ" sz="1600" i="1" dirty="0" err="1"/>
              <a:t>Association</a:t>
            </a:r>
            <a:r>
              <a:rPr lang="cs-CZ" sz="1600" dirty="0"/>
              <a:t>, AMA).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Značka</a:t>
            </a:r>
            <a:r>
              <a:rPr lang="cs-CZ" sz="1600" dirty="0"/>
              <a:t> je komplexní koncept, který vytváří hodnotu organizace a pro každou organizaci představuje množství důležitých funkcí.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Značky</a:t>
            </a:r>
            <a:r>
              <a:rPr lang="cs-CZ" sz="1600" dirty="0"/>
              <a:t> vytváří hlavní ekonomickou sílu globální ekonomiky, přinášejí tržní hodnotu, bohatství majitelů, prosperitu a kulturu.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Značky</a:t>
            </a:r>
            <a:r>
              <a:rPr lang="cs-CZ" sz="1600" dirty="0"/>
              <a:t> se staly nejhodnotnějším aktivem společností spojujícím znalosti, umění, vědu </a:t>
            </a:r>
            <a:br>
              <a:rPr lang="cs-CZ" sz="1600" dirty="0"/>
            </a:br>
            <a:r>
              <a:rPr lang="cs-CZ" sz="1600" dirty="0"/>
              <a:t>a každodenní práci jednotlivců.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Značky</a:t>
            </a:r>
            <a:r>
              <a:rPr lang="cs-CZ" sz="1600" dirty="0"/>
              <a:t> se staly výsostným symbolem toho, co je dobré, pravdivé a krásné na globální ekonomice.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13540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Lokální a globální značky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69" y="1400886"/>
            <a:ext cx="7840531" cy="4725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3599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5218"/>
            <a:ext cx="8229600" cy="612419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TOP 100 světových značek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cs-CZ" sz="1800" dirty="0"/>
              <a:t>TOP 100 nejcennějších značek na světě (v miliardách dolarů)</a:t>
            </a:r>
          </a:p>
          <a:p>
            <a:pPr marL="0" indent="0">
              <a:buNone/>
            </a:pPr>
            <a:endParaRPr lang="cs-CZ" sz="18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marL="0" indent="0">
              <a:buNone/>
            </a:pPr>
            <a:r>
              <a:rPr lang="cs-CZ" sz="18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Co je to </a:t>
            </a:r>
            <a:r>
              <a:rPr lang="cs-CZ" sz="1800" dirty="0" err="1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Interbrand</a:t>
            </a:r>
            <a:r>
              <a:rPr lang="cs-CZ" sz="18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?</a:t>
            </a:r>
            <a:endParaRPr lang="cs-CZ" sz="18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err="1">
                <a:solidFill>
                  <a:prstClr val="black"/>
                </a:solidFill>
              </a:rPr>
              <a:t>Interbrand’s</a:t>
            </a:r>
            <a:r>
              <a:rPr lang="cs-CZ" sz="1800" dirty="0">
                <a:solidFill>
                  <a:prstClr val="black"/>
                </a:solidFill>
              </a:rPr>
              <a:t> Best </a:t>
            </a:r>
            <a:r>
              <a:rPr lang="cs-CZ" sz="1800" dirty="0" err="1">
                <a:solidFill>
                  <a:prstClr val="black"/>
                </a:solidFill>
              </a:rPr>
              <a:t>Global</a:t>
            </a:r>
            <a:r>
              <a:rPr lang="cs-CZ" sz="1800" dirty="0">
                <a:solidFill>
                  <a:prstClr val="black"/>
                </a:solidFill>
              </a:rPr>
              <a:t> </a:t>
            </a:r>
            <a:r>
              <a:rPr lang="cs-CZ" sz="1800" dirty="0" err="1">
                <a:solidFill>
                  <a:prstClr val="black"/>
                </a:solidFill>
              </a:rPr>
              <a:t>Brands</a:t>
            </a:r>
            <a:r>
              <a:rPr lang="cs-CZ" sz="1800" dirty="0">
                <a:solidFill>
                  <a:prstClr val="black"/>
                </a:solidFill>
              </a:rPr>
              <a:t> ukazuje, co je nyní aktuální a prezentují predikci v oblasti hodnotných světových značek.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prstClr val="black"/>
                </a:solidFill>
              </a:rPr>
              <a:t>Jedná se o značky, které zůstávají stále nejkonkurenceschopnější v globálním světě.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prstClr val="black"/>
                </a:solidFill>
              </a:rPr>
              <a:t>Výroční zpráva „Nejlepší globální značky“ byla publikována v </a:t>
            </a:r>
            <a:r>
              <a:rPr lang="cs-CZ" sz="1800" dirty="0" err="1">
                <a:solidFill>
                  <a:prstClr val="black"/>
                </a:solidFill>
              </a:rPr>
              <a:t>BusinessWeek</a:t>
            </a:r>
            <a:r>
              <a:rPr lang="cs-CZ" sz="1800" dirty="0">
                <a:solidFill>
                  <a:prstClr val="black"/>
                </a:solidFill>
              </a:rPr>
              <a:t> až do roku 2009. </a:t>
            </a:r>
            <a:r>
              <a:rPr lang="cs-CZ" sz="1800" dirty="0" err="1">
                <a:solidFill>
                  <a:prstClr val="black"/>
                </a:solidFill>
              </a:rPr>
              <a:t>Interbrand</a:t>
            </a:r>
            <a:r>
              <a:rPr lang="cs-CZ" sz="1800" dirty="0">
                <a:solidFill>
                  <a:prstClr val="black"/>
                </a:solidFill>
              </a:rPr>
              <a:t> převzal výhradní autorství v roce 2010. Aby se značky kvalifikovaly, musí být přítomny alespoň na třech kontinentech a musí mít široké geografické pokrytí na rostoucích a rozvíjejících se trzích. Třicet procent příjmů musí pocházet z cizí země.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36577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722" y="114418"/>
            <a:ext cx="6612341" cy="663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6582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55" y="160772"/>
            <a:ext cx="6537278" cy="6576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7593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55" y="118663"/>
            <a:ext cx="6682984" cy="6630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6144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03" y="153538"/>
            <a:ext cx="6588456" cy="658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4785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2316</TotalTime>
  <Words>242</Words>
  <Application>Microsoft Office PowerPoint</Application>
  <PresentationFormat>Předvádění na obrazovce (4:3)</PresentationFormat>
  <Paragraphs>35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Office Theme</vt:lpstr>
      <vt:lpstr>MANAGEMENT ZNAČKY  (YMZN)  Úvod do managementu značek </vt:lpstr>
      <vt:lpstr>Obsah předmětu</vt:lpstr>
      <vt:lpstr>Pojem „značka“</vt:lpstr>
      <vt:lpstr>Lokální a globální značky</vt:lpstr>
      <vt:lpstr>TOP 100 světových značek </vt:lpstr>
      <vt:lpstr>Prezentace aplikace PowerPoint</vt:lpstr>
      <vt:lpstr>Prezentace aplikace PowerPoint</vt:lpstr>
      <vt:lpstr>Prezentace aplikace PowerPoint</vt:lpstr>
      <vt:lpstr>Prezentace aplikace PowerPoint</vt:lpstr>
      <vt:lpstr>Děkuji vám za pozornost a těším se na příště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Černoch Petr</dc:creator>
  <cp:lastModifiedBy>Renáta</cp:lastModifiedBy>
  <cp:revision>217</cp:revision>
  <cp:lastPrinted>2019-10-15T11:45:31Z</cp:lastPrinted>
  <dcterms:created xsi:type="dcterms:W3CDTF">2012-07-19T22:32:54Z</dcterms:created>
  <dcterms:modified xsi:type="dcterms:W3CDTF">2024-02-16T09:36:00Z</dcterms:modified>
</cp:coreProperties>
</file>